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12373"/>
    <a:srgbClr val="81376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0385C2-CBF9-4739-9354-21C5D91C16D1}" type="datetimeFigureOut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8BC872-5056-4C99-B6CD-67990E6A08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99498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D65E41-054D-42A5-9EA3-54E11D50824E}" type="datetimeFigureOut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B042E5-42DD-45D0-8F95-E55FA5B658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798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60C381-6ABF-421C-B09B-72D2005C47D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2D59D-751B-4437-9063-05D0438FA21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F2AAA-D45A-4AF2-967E-549B6EAC57A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45E58-4584-4949-A090-BBBAFB3D88E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9AC60-078E-4805-86E8-17BDF808307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D38F6E-F395-4B95-A0D8-9BAF0537F8E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89955-A538-4010-9306-6180D1429ED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9AFE9A-EDBF-4D1B-82A3-2F5C601C6A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78A6-2BB2-4554-BC51-66A348B9B384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0C5C-78E2-4CBD-B5DF-CF9BF1495F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19AC-B2DE-4DE3-BC48-15389DDB9BFE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4C9A-DE28-45B3-A71A-7AA866EED3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4046-BE1C-43C5-B099-36E19EB93753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82A8-CDE5-404F-A4B4-7A8B698E37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9D17-8F15-48F5-BD4A-88E6BDE08176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B8A7-5F81-4601-991C-5437CF0C57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8EAA-2FCB-412D-B495-5BE789565E30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BB20-A6A6-43EE-9E5E-6284A7F25F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8EE0-BA7E-4C56-82C9-0E2471742C85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C88B-CEF0-46C5-93DC-7881DAD2F5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5F24-3241-4D8E-8707-EEBAA76F61DD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C9CE-E257-4FEC-8EC8-F847928ECB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C508-F63A-4192-A162-285FEBF7C244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AB27-5774-4DDC-A600-84D84E0E78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05C5-9C36-46A4-8D48-033A491F67CA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DC82-81BF-4ED8-ADF4-C8B37FF3F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A954-FE68-40D8-AA5C-3FF49C114173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BE8F-5B8A-40FE-8DF0-E968953B89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7C96-61C2-43B9-BC48-58DD9C02949C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8639-2A38-42C7-B207-7A261C640E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1FF7CA-A52E-4137-8BCE-E49CFD6D4AA8}" type="datetime1">
              <a:rPr lang="cs-CZ"/>
              <a:pPr>
                <a:defRPr/>
              </a:pPr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8DE5AB-405E-44D3-881D-0E490173DC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d/de/SFEC_BritMus_Roman_021.JPG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openxmlformats.org/officeDocument/2006/relationships/hyperlink" Target="http://www.dejepis.com/index.php?page=000&amp;kap=004&amp;pod=0" TargetMode="External"/><Relationship Id="rId15" Type="http://schemas.openxmlformats.org/officeDocument/2006/relationships/image" Target="../media/image8.png"/><Relationship Id="rId10" Type="http://schemas.openxmlformats.org/officeDocument/2006/relationships/hyperlink" Target="//upload.wikimedia.org/wikipedia/commons/7/7a/Trireme.jpg" TargetMode="External"/><Relationship Id="rId4" Type="http://schemas.openxmlformats.org/officeDocument/2006/relationships/hyperlink" Target="http://cs.wikipedia.org/wiki/Starov%C4%9Bk%C3%A9_%C5%98ecko" TargetMode="External"/><Relationship Id="rId9" Type="http://schemas.openxmlformats.org/officeDocument/2006/relationships/image" Target="../media/image4.jpeg"/><Relationship Id="rId14" Type="http://schemas.openxmlformats.org/officeDocument/2006/relationships/hyperlink" Target="//upload.wikimedia.org/wikipedia/commons/2/21/Greek_coin_tetradrachme_panathenaic_games-3.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e/e5/Minotaurus.gif" TargetMode="External"/><Relationship Id="rId13" Type="http://schemas.openxmlformats.org/officeDocument/2006/relationships/hyperlink" Target="//upload.wikimedia.org/wikipedia/commons/6/65/MaskAgamemnon.png" TargetMode="External"/><Relationship Id="rId18" Type="http://schemas.openxmlformats.org/officeDocument/2006/relationships/image" Target="../media/image16.gif"/><Relationship Id="rId3" Type="http://schemas.openxmlformats.org/officeDocument/2006/relationships/hyperlink" Target="//upload.wikimedia.org/wikipedia/commons/e/e8/Sites_myc%C3%A9niens.png" TargetMode="External"/><Relationship Id="rId21" Type="http://schemas.openxmlformats.org/officeDocument/2006/relationships/image" Target="../media/image18.wmf"/><Relationship Id="rId7" Type="http://schemas.openxmlformats.org/officeDocument/2006/relationships/image" Target="../media/image11.jpeg"/><Relationship Id="rId12" Type="http://schemas.openxmlformats.org/officeDocument/2006/relationships/image" Target="../media/image13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hyperlink" Target="//upload.wikimedia.org/wikipedia/commons/1/1c/Homer_British_Museum.jpg" TargetMode="Externa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//upload.wikimedia.org/wikipedia/commons/7/78/Knossos_r5.jpg" TargetMode="External"/><Relationship Id="rId11" Type="http://schemas.openxmlformats.org/officeDocument/2006/relationships/hyperlink" Target="//upload.wikimedia.org/wikipedia/commons/9/9d/Mycenae_lion_gate_dsc06382.jpg" TargetMode="External"/><Relationship Id="rId5" Type="http://schemas.openxmlformats.org/officeDocument/2006/relationships/hyperlink" Target="http://cs.wikipedia.org/wiki/M%C3%ADnojsk%C3%A1_civilizace" TargetMode="External"/><Relationship Id="rId15" Type="http://schemas.openxmlformats.org/officeDocument/2006/relationships/hyperlink" Target="http://cs.wikipedia.org/wiki/Hom%C3%A9r" TargetMode="External"/><Relationship Id="rId10" Type="http://schemas.openxmlformats.org/officeDocument/2006/relationships/hyperlink" Target="http://cs.wikipedia.org/wiki/Myk%C3%A9nsk%C3%A1_kultura" TargetMode="External"/><Relationship Id="rId19" Type="http://schemas.openxmlformats.org/officeDocument/2006/relationships/hyperlink" Target="//upload.wikimedia.org/wikipedia/commons/1/18/Akhilleus_Charun_Cdm_Paris_2783_full.jpg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cs.wikipedia.org/wiki/Alexandr_Velik%C3%BD" TargetMode="External"/><Relationship Id="rId3" Type="http://schemas.openxmlformats.org/officeDocument/2006/relationships/hyperlink" Target="http://cs.wikipedia.org/wiki/%C5%98eck%C3%A1_kolonizace" TargetMode="External"/><Relationship Id="rId7" Type="http://schemas.openxmlformats.org/officeDocument/2006/relationships/hyperlink" Target="http://cs.wikipedia.org/wiki/Pelopon%C3%A9sk%C3%A1_v%C3%A1lka" TargetMode="External"/><Relationship Id="rId12" Type="http://schemas.openxmlformats.org/officeDocument/2006/relationships/hyperlink" Target="http://cs.wikipedia.org/wiki/Spar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%C5%98ecko-persk%C3%A9_v%C3%A1lky" TargetMode="External"/><Relationship Id="rId11" Type="http://schemas.openxmlformats.org/officeDocument/2006/relationships/hyperlink" Target="http://cs.wikipedia.org/wiki/Starov%C4%9Bk%C3%A9_Ath%C3%A9ny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6.wmf"/><Relationship Id="rId4" Type="http://schemas.openxmlformats.org/officeDocument/2006/relationships/image" Target="../media/image22.jpeg"/><Relationship Id="rId9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7.jpe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ites_myc%C3%A9niens.png" TargetMode="External"/><Relationship Id="rId13" Type="http://schemas.openxmlformats.org/officeDocument/2006/relationships/hyperlink" Target="http://cs.wikipedia.org/wiki/Soubor:AntikeGriechen1.jpg" TargetMode="External"/><Relationship Id="rId18" Type="http://schemas.openxmlformats.org/officeDocument/2006/relationships/hyperlink" Target="http://en.wikipedia.org/wiki/File:Alexander-Empire_323bc.jpg" TargetMode="External"/><Relationship Id="rId3" Type="http://schemas.openxmlformats.org/officeDocument/2006/relationships/hyperlink" Target="http://cs.wikipedia.org/wiki/Soubor:SFEC_BritMus_Roman_021.JPG" TargetMode="External"/><Relationship Id="rId21" Type="http://schemas.openxmlformats.org/officeDocument/2006/relationships/hyperlink" Target="http://en.wikipedia.org/wiki/File:Name_of_Alexander_the_Great_in_Hieroglyphs_circa_330_BCE.jpg" TargetMode="External"/><Relationship Id="rId7" Type="http://schemas.openxmlformats.org/officeDocument/2006/relationships/hyperlink" Target="http://cs.wikipedia.org/wiki/Soubor:Minotaurus.gif" TargetMode="External"/><Relationship Id="rId12" Type="http://schemas.openxmlformats.org/officeDocument/2006/relationships/hyperlink" Target="http://home.zcu.cz/~grollova/" TargetMode="External"/><Relationship Id="rId17" Type="http://schemas.openxmlformats.org/officeDocument/2006/relationships/hyperlink" Target="http://en.wikipedia.org/wiki/File:Alexander_and_Aristotle.jpg" TargetMode="External"/><Relationship Id="rId2" Type="http://schemas.openxmlformats.org/officeDocument/2006/relationships/hyperlink" Target="http://historie-sveta.blogspot.com/2009/01/eck-vda-vzdlanost.html" TargetMode="External"/><Relationship Id="rId16" Type="http://schemas.openxmlformats.org/officeDocument/2006/relationships/hyperlink" Target="http://cs.wikipedia.org/wiki/Soubor:Thermopyles.JPG" TargetMode="External"/><Relationship Id="rId20" Type="http://schemas.openxmlformats.org/officeDocument/2006/relationships/hyperlink" Target="http://en.wikipedia.org/wiki/File:Alexander125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Knossos_r5.jpg" TargetMode="External"/><Relationship Id="rId11" Type="http://schemas.openxmlformats.org/officeDocument/2006/relationships/hyperlink" Target="http://cs.wikipedia.org/wiki/Soubor:Akhilleus_Charun_Cdm_Paris_2783_full.jpg" TargetMode="External"/><Relationship Id="rId5" Type="http://schemas.openxmlformats.org/officeDocument/2006/relationships/hyperlink" Target="http://de.wikipedia.org/wiki/Datei:Greek_coin_tetradrachme_panathenaic_games-3.png" TargetMode="External"/><Relationship Id="rId15" Type="http://schemas.openxmlformats.org/officeDocument/2006/relationships/hyperlink" Target="http://cs.wikipedia.org/wiki/Soubor:Greek_Phalanx.jpg" TargetMode="External"/><Relationship Id="rId10" Type="http://schemas.openxmlformats.org/officeDocument/2006/relationships/hyperlink" Target="http://cs.wikipedia.org/wiki/Soubor:MaskAgamemnon.png" TargetMode="External"/><Relationship Id="rId19" Type="http://schemas.openxmlformats.org/officeDocument/2006/relationships/hyperlink" Target="http://en.wikipedia.org/wiki/File:AlexanderCoin.jpg" TargetMode="External"/><Relationship Id="rId4" Type="http://schemas.openxmlformats.org/officeDocument/2006/relationships/hyperlink" Target="http://cs.wikipedia.org/wiki/Soubor:Trireme.jpg" TargetMode="External"/><Relationship Id="rId9" Type="http://schemas.openxmlformats.org/officeDocument/2006/relationships/hyperlink" Target="http://cs.wikipedia.org/wiki/Soubor:Mycenae_lion_gate_dsc06382.jpg" TargetMode="External"/><Relationship Id="rId14" Type="http://schemas.openxmlformats.org/officeDocument/2006/relationships/hyperlink" Target="http://upload.wikimedia.org/wikipedia/commons/b/b0/Hoplite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392613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4.1 Starověké Řecko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Autor: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Mgr. Zuzana Kadlecová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4549775"/>
            <a:ext cx="297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667625" y="4156075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1600">
                <a:hlinkClick r:id="rId4"/>
              </a:rPr>
              <a:t>Starověké Řecko</a:t>
            </a:r>
            <a:r>
              <a:rPr lang="cs-CZ" sz="1800">
                <a:latin typeface="Arial" charset="0"/>
                <a:hlinkClick r:id="rId4"/>
              </a:rPr>
              <a:t> </a:t>
            </a:r>
            <a:endParaRPr lang="cs-CZ" sz="1800">
              <a:latin typeface="Arial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745413" y="3940175"/>
            <a:ext cx="1398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hlinkClick r:id="rId5"/>
              </a:rPr>
              <a:t>Antické Řecko</a:t>
            </a:r>
            <a:endParaRPr lang="cs-CZ" sz="1600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50825" y="192405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875" y="1443038"/>
            <a:ext cx="887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2000 př.n.l.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505825" y="1419225"/>
            <a:ext cx="638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poč.n.l.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68313" y="1851025"/>
            <a:ext cx="0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8604250" y="18510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4211638" y="1851025"/>
            <a:ext cx="0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779838" y="1419225"/>
            <a:ext cx="887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1000 př.n.l.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1979613" y="1851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331913" y="1419225"/>
            <a:ext cx="849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1600př.n.l.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563938" y="1851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771775" y="1419225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1200 př.n.l.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787900" y="1419225"/>
            <a:ext cx="811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800 př.n.l.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6516688" y="1851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5940425" y="1419225"/>
            <a:ext cx="811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500 př.n.l.</a:t>
            </a: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7451725" y="1851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8243888" y="1851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877050" y="1419225"/>
            <a:ext cx="811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300 př.n.l.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7667625" y="1419225"/>
            <a:ext cx="811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100 př.n.l.</a:t>
            </a:r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5219700" y="1851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0" y="2139950"/>
            <a:ext cx="1114425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/>
              <a:t>osídlení Acháji</a:t>
            </a:r>
          </a:p>
          <a:p>
            <a:pPr algn="ctr"/>
            <a:r>
              <a:rPr lang="cs-CZ"/>
              <a:t> a Ióny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1476375" y="2139950"/>
            <a:ext cx="890588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/>
              <a:t>Mykénské </a:t>
            </a:r>
          </a:p>
          <a:p>
            <a:pPr algn="ctr"/>
            <a:r>
              <a:rPr lang="cs-CZ" b="1"/>
              <a:t>období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2700338" y="2139950"/>
            <a:ext cx="1392237" cy="10048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/>
              <a:t>Homérské (temné)</a:t>
            </a:r>
          </a:p>
          <a:p>
            <a:pPr algn="ctr"/>
            <a:r>
              <a:rPr lang="cs-CZ" b="1"/>
              <a:t>období</a:t>
            </a:r>
          </a:p>
          <a:p>
            <a:pPr algn="ctr"/>
            <a:r>
              <a:rPr lang="cs-CZ"/>
              <a:t>Trójská válka</a:t>
            </a:r>
          </a:p>
          <a:p>
            <a:pPr algn="ctr"/>
            <a:r>
              <a:rPr lang="cs-CZ"/>
              <a:t>pád Mykén</a:t>
            </a:r>
          </a:p>
          <a:p>
            <a:pPr algn="ctr"/>
            <a:r>
              <a:rPr lang="cs-CZ"/>
              <a:t>příchod Dórů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500563" y="2139950"/>
            <a:ext cx="1339850" cy="6397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/>
              <a:t>Archaické období</a:t>
            </a:r>
          </a:p>
          <a:p>
            <a:pPr algn="ctr"/>
            <a:r>
              <a:rPr lang="cs-CZ"/>
              <a:t>kolonizace</a:t>
            </a:r>
          </a:p>
          <a:p>
            <a:pPr algn="ctr"/>
            <a:r>
              <a:rPr lang="cs-CZ"/>
              <a:t>vznik poleis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5148263" y="555625"/>
            <a:ext cx="1433512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i="1" dirty="0"/>
              <a:t>tyranida v Athénách</a:t>
            </a:r>
          </a:p>
          <a:p>
            <a:pPr algn="ctr"/>
            <a:r>
              <a:rPr lang="cs-CZ" b="1" i="1" dirty="0" err="1" smtClean="0"/>
              <a:t>Peisistratos</a:t>
            </a:r>
            <a:endParaRPr lang="cs-CZ" b="1" i="1" dirty="0"/>
          </a:p>
          <a:p>
            <a:pPr algn="ctr"/>
            <a:r>
              <a:rPr lang="cs-CZ" b="1" i="1" dirty="0"/>
              <a:t>Solon</a:t>
            </a:r>
          </a:p>
          <a:p>
            <a:pPr algn="ctr"/>
            <a:r>
              <a:rPr lang="cs-CZ" b="1" i="1" dirty="0" err="1"/>
              <a:t>Kleisthenés</a:t>
            </a:r>
            <a:endParaRPr lang="cs-CZ" b="1" i="1" dirty="0"/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5940425" y="2716213"/>
            <a:ext cx="1350963" cy="6397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/>
              <a:t>Klasické období</a:t>
            </a:r>
          </a:p>
          <a:p>
            <a:pPr algn="ctr"/>
            <a:r>
              <a:rPr lang="cs-CZ"/>
              <a:t>řecko-perské války</a:t>
            </a:r>
          </a:p>
          <a:p>
            <a:pPr algn="ctr"/>
            <a:r>
              <a:rPr lang="cs-CZ"/>
              <a:t>peloponéská válka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516688" y="771525"/>
            <a:ext cx="944562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i="1"/>
              <a:t>demokracie </a:t>
            </a:r>
          </a:p>
          <a:p>
            <a:pPr algn="ctr"/>
            <a:r>
              <a:rPr lang="cs-CZ" i="1"/>
              <a:t>v Athénách</a:t>
            </a:r>
          </a:p>
          <a:p>
            <a:pPr algn="ctr"/>
            <a:r>
              <a:rPr lang="cs-CZ" b="1" i="1"/>
              <a:t>Periklés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6588125" y="2139950"/>
            <a:ext cx="1577975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/>
              <a:t>Helénistické období</a:t>
            </a:r>
          </a:p>
          <a:p>
            <a:pPr algn="ctr"/>
            <a:r>
              <a:rPr lang="cs-CZ"/>
              <a:t>Alexandr Makedonský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7740650" y="2643188"/>
            <a:ext cx="1271588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/>
              <a:t>období</a:t>
            </a:r>
          </a:p>
          <a:p>
            <a:pPr algn="ctr"/>
            <a:r>
              <a:rPr lang="cs-CZ" b="1"/>
              <a:t>římské nadvlády</a:t>
            </a:r>
          </a:p>
        </p:txBody>
      </p:sp>
      <p:pic>
        <p:nvPicPr>
          <p:cNvPr id="15401" name="Picture 41" descr="alfabe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2759075"/>
            <a:ext cx="2232025" cy="1689100"/>
          </a:xfrm>
          <a:prstGeom prst="rect">
            <a:avLst/>
          </a:prstGeom>
          <a:noFill/>
        </p:spPr>
      </p:pic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7740650" y="771525"/>
            <a:ext cx="1104900" cy="336550"/>
          </a:xfrm>
          <a:prstGeom prst="rect">
            <a:avLst/>
          </a:prstGeom>
          <a:gradFill flip="none" rotWithShape="1">
            <a:gsLst>
              <a:gs pos="0">
                <a:srgbClr val="800000">
                  <a:tint val="66000"/>
                  <a:satMod val="160000"/>
                </a:srgb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/>
              <a:t>a</a:t>
            </a:r>
            <a:r>
              <a:rPr lang="en-US" sz="1600" b="1" dirty="0">
                <a:cs typeface="Times New Roman" pitchFamily="18" charset="0"/>
              </a:rPr>
              <a:t>²</a:t>
            </a:r>
            <a:r>
              <a:rPr lang="cs-CZ" sz="1600" b="1" dirty="0">
                <a:cs typeface="Times New Roman" pitchFamily="18" charset="0"/>
              </a:rPr>
              <a:t> + b</a:t>
            </a:r>
            <a:r>
              <a:rPr lang="en-US" sz="1600" b="1" dirty="0">
                <a:cs typeface="Times New Roman" pitchFamily="18" charset="0"/>
              </a:rPr>
              <a:t>²</a:t>
            </a:r>
            <a:r>
              <a:rPr lang="cs-CZ" sz="1600" b="1" dirty="0">
                <a:cs typeface="Times New Roman" pitchFamily="18" charset="0"/>
              </a:rPr>
              <a:t> = c</a:t>
            </a:r>
            <a:r>
              <a:rPr lang="en-US" sz="1600" b="1" dirty="0">
                <a:cs typeface="Times New Roman" pitchFamily="18" charset="0"/>
              </a:rPr>
              <a:t>²</a:t>
            </a:r>
          </a:p>
        </p:txBody>
      </p:sp>
      <p:pic>
        <p:nvPicPr>
          <p:cNvPr id="15403" name="Picture 43" descr="MC900054832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781414">
            <a:off x="684213" y="842963"/>
            <a:ext cx="984250" cy="777875"/>
          </a:xfrm>
          <a:prstGeom prst="rect">
            <a:avLst/>
          </a:prstGeom>
          <a:noFill/>
        </p:spPr>
      </p:pic>
      <p:pic>
        <p:nvPicPr>
          <p:cNvPr id="15406" name="Picture 46" descr="Soubor:SFEC BritMus Roman 021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4663" y="2859088"/>
            <a:ext cx="1249362" cy="1873250"/>
          </a:xfrm>
          <a:prstGeom prst="rect">
            <a:avLst/>
          </a:prstGeom>
          <a:noFill/>
        </p:spPr>
      </p:pic>
      <p:pic>
        <p:nvPicPr>
          <p:cNvPr id="15408" name="Picture 48" descr="Soubor:Trirem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1500" y="3435350"/>
            <a:ext cx="2016125" cy="981075"/>
          </a:xfrm>
          <a:prstGeom prst="rect">
            <a:avLst/>
          </a:prstGeom>
          <a:noFill/>
        </p:spPr>
      </p:pic>
      <p:pic>
        <p:nvPicPr>
          <p:cNvPr id="15410" name="Picture 50" descr="MC90041494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03575" y="411163"/>
            <a:ext cx="1349375" cy="1081087"/>
          </a:xfrm>
          <a:prstGeom prst="rect">
            <a:avLst/>
          </a:prstGeom>
          <a:noFill/>
        </p:spPr>
      </p:pic>
      <p:pic>
        <p:nvPicPr>
          <p:cNvPr id="15412" name="Picture 52" descr="MP9002556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1413" y="3214688"/>
            <a:ext cx="1800225" cy="1203325"/>
          </a:xfrm>
          <a:prstGeom prst="rect">
            <a:avLst/>
          </a:prstGeom>
          <a:noFill/>
        </p:spPr>
      </p:pic>
      <p:pic>
        <p:nvPicPr>
          <p:cNvPr id="15414" name="Picture 54" descr="Datei:Greek coin tetradrachme panathenaic games-3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550" y="3127375"/>
            <a:ext cx="936625" cy="877888"/>
          </a:xfrm>
          <a:prstGeom prst="rect">
            <a:avLst/>
          </a:prstGeom>
          <a:noFill/>
        </p:spPr>
      </p:pic>
      <p:pic>
        <p:nvPicPr>
          <p:cNvPr id="15415" name="Picture 55" descr="MC900037146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24075" y="915988"/>
            <a:ext cx="744538" cy="96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32770" name="Nadpis 1"/>
          <p:cNvSpPr txBox="1">
            <a:spLocks/>
          </p:cNvSpPr>
          <p:nvPr/>
        </p:nvSpPr>
        <p:spPr bwMode="auto">
          <a:xfrm>
            <a:off x="20638" y="498475"/>
            <a:ext cx="38306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500" b="1">
                <a:cs typeface="Times New Roman" pitchFamily="18" charset="0"/>
              </a:rPr>
              <a:t>4.10 Anotace</a:t>
            </a:r>
          </a:p>
        </p:txBody>
      </p:sp>
      <p:graphicFrame>
        <p:nvGraphicFramePr>
          <p:cNvPr id="32793" name="Group 25"/>
          <p:cNvGraphicFramePr>
            <a:graphicFrameLocks noGrp="1"/>
          </p:cNvGraphicFramePr>
          <p:nvPr/>
        </p:nvGraphicFramePr>
        <p:xfrm>
          <a:off x="1042988" y="1276350"/>
          <a:ext cx="7272337" cy="3522663"/>
        </p:xfrm>
        <a:graphic>
          <a:graphicData uri="http://schemas.openxmlformats.org/drawingml/2006/table">
            <a:tbl>
              <a:tblPr/>
              <a:tblGrid>
                <a:gridCol w="1906587"/>
                <a:gridCol w="536575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Antika, městské státy, Athény, Sparta, řecko-perské války, peloponéská válka, Homér, velká řecká kolonizace, demokracie, Alexandr Makedonský.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Prezentace popisující vznik a vývoj antické civilizace a její vliv na jazyk, politiku, vzdělávací systém, filozofii, vědu a umění moderní společnosti.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5" name="Picture 17" descr="Soubor:Sites mycéniens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582863"/>
            <a:ext cx="3168650" cy="2560637"/>
          </a:xfrm>
          <a:prstGeom prst="rect">
            <a:avLst/>
          </a:prstGeom>
          <a:noFill/>
        </p:spPr>
      </p:pic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382963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4.2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7313" y="1084263"/>
            <a:ext cx="5205412" cy="15906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0" scaled="1"/>
            <a:tileRect/>
          </a:gra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/>
              <a:t>Krétská = </a:t>
            </a:r>
            <a:r>
              <a:rPr lang="cs-CZ" b="1" dirty="0" err="1"/>
              <a:t>mínojská</a:t>
            </a:r>
            <a:r>
              <a:rPr lang="cs-CZ" b="1" dirty="0"/>
              <a:t> kultura</a:t>
            </a:r>
          </a:p>
          <a:p>
            <a:pPr>
              <a:buFontTx/>
              <a:buChar char="-"/>
            </a:pPr>
            <a:r>
              <a:rPr lang="cs-CZ" dirty="0"/>
              <a:t> 2.tis.př.n.l.</a:t>
            </a:r>
          </a:p>
          <a:p>
            <a:pPr>
              <a:buFontTx/>
              <a:buChar char="-"/>
            </a:pPr>
            <a:r>
              <a:rPr lang="cs-CZ" dirty="0"/>
              <a:t> nejstarší evropská historická kultura s písemnými památkami</a:t>
            </a:r>
          </a:p>
          <a:p>
            <a:pPr>
              <a:buFontTx/>
              <a:buChar char="-"/>
            </a:pPr>
            <a:r>
              <a:rPr lang="cs-CZ" dirty="0"/>
              <a:t> tzv. </a:t>
            </a:r>
            <a:r>
              <a:rPr lang="cs-CZ" b="1" dirty="0"/>
              <a:t>palácová kultura</a:t>
            </a:r>
            <a:r>
              <a:rPr lang="cs-CZ" dirty="0"/>
              <a:t>: paláce v </a:t>
            </a:r>
            <a:r>
              <a:rPr lang="cs-CZ" dirty="0" err="1"/>
              <a:t>Knóssu</a:t>
            </a:r>
            <a:r>
              <a:rPr lang="cs-CZ" dirty="0"/>
              <a:t>, </a:t>
            </a:r>
            <a:r>
              <a:rPr lang="cs-CZ" dirty="0" err="1"/>
              <a:t>Faistu</a:t>
            </a:r>
            <a:r>
              <a:rPr lang="cs-CZ" dirty="0"/>
              <a:t>, …</a:t>
            </a:r>
          </a:p>
          <a:p>
            <a:pPr>
              <a:buFontTx/>
              <a:buChar char="-"/>
            </a:pPr>
            <a:r>
              <a:rPr lang="cs-CZ" dirty="0"/>
              <a:t> vyspělá společnost a umění: nástěnné malby, nádoby, výrobky ze skla i kovu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u="sng" dirty="0"/>
              <a:t>kult býka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 součástí mytologie: rodné místo Dia, sídlo krále </a:t>
            </a:r>
            <a:r>
              <a:rPr lang="cs-CZ" dirty="0" err="1"/>
              <a:t>Mínoa</a:t>
            </a:r>
            <a:r>
              <a:rPr lang="cs-CZ" dirty="0"/>
              <a:t> a jeho syna </a:t>
            </a:r>
            <a:r>
              <a:rPr lang="cs-CZ" dirty="0" err="1"/>
              <a:t>Mínotaura</a:t>
            </a:r>
            <a:endParaRPr lang="cs-CZ" dirty="0"/>
          </a:p>
          <a:p>
            <a:r>
              <a:rPr lang="cs-CZ" b="1" dirty="0"/>
              <a:t>  </a:t>
            </a:r>
            <a:r>
              <a:rPr lang="cs-CZ" dirty="0"/>
              <a:t>(labyrint vybudovaný </a:t>
            </a:r>
            <a:r>
              <a:rPr lang="cs-CZ" dirty="0" err="1"/>
              <a:t>Daidalem</a:t>
            </a:r>
            <a:r>
              <a:rPr lang="cs-CZ" dirty="0"/>
              <a:t>), …</a:t>
            </a:r>
            <a:endParaRPr lang="cs-CZ" b="1" dirty="0"/>
          </a:p>
        </p:txBody>
      </p:sp>
      <p:sp>
        <p:nvSpPr>
          <p:cNvPr id="17417" name="AutoShape 9">
            <a:hlinkClick r:id="rId5" highlightClick="1"/>
          </p:cNvPr>
          <p:cNvSpPr>
            <a:spLocks noChangeAspect="1" noChangeArrowheads="1"/>
          </p:cNvSpPr>
          <p:nvPr/>
        </p:nvSpPr>
        <p:spPr bwMode="auto">
          <a:xfrm>
            <a:off x="2268538" y="915988"/>
            <a:ext cx="360362" cy="360362"/>
          </a:xfrm>
          <a:prstGeom prst="actionButtonInform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7419" name="Picture 11" descr="Soubor:Knossos r5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484188"/>
            <a:ext cx="1800225" cy="1296987"/>
          </a:xfrm>
          <a:prstGeom prst="rect">
            <a:avLst/>
          </a:prstGeom>
          <a:noFill/>
        </p:spPr>
      </p:pic>
      <p:pic>
        <p:nvPicPr>
          <p:cNvPr id="17421" name="Picture 13" descr="Soubor:Minotaurus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1775" y="484188"/>
            <a:ext cx="1296988" cy="1004887"/>
          </a:xfrm>
          <a:prstGeom prst="rect">
            <a:avLst/>
          </a:prstGeom>
          <a:noFill/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79388" y="4100513"/>
            <a:ext cx="3470275" cy="1042987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0" scaled="1"/>
            <a:tileRect/>
          </a:gra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/>
              <a:t>Mykénská kultura</a:t>
            </a:r>
          </a:p>
          <a:p>
            <a:r>
              <a:rPr lang="cs-CZ" b="1" dirty="0"/>
              <a:t>- </a:t>
            </a:r>
            <a:r>
              <a:rPr lang="cs-CZ" dirty="0"/>
              <a:t>1600 -1200 př.n.l.</a:t>
            </a:r>
          </a:p>
          <a:p>
            <a:pPr>
              <a:buFontTx/>
              <a:buChar char="-"/>
            </a:pPr>
            <a:r>
              <a:rPr lang="cs-CZ" dirty="0"/>
              <a:t> Peloponéský poloostrov</a:t>
            </a:r>
          </a:p>
          <a:p>
            <a:pPr>
              <a:buFontTx/>
              <a:buChar char="-"/>
            </a:pPr>
            <a:r>
              <a:rPr lang="cs-CZ" b="1" dirty="0"/>
              <a:t> tzv. palácová kultura: Mykény, </a:t>
            </a:r>
            <a:r>
              <a:rPr lang="cs-CZ" b="1" dirty="0" err="1" smtClean="0"/>
              <a:t>Tíryns</a:t>
            </a:r>
            <a:r>
              <a:rPr lang="cs-CZ" b="1" dirty="0"/>
              <a:t>,</a:t>
            </a:r>
            <a:r>
              <a:rPr lang="cs-CZ" b="1" dirty="0" smtClean="0"/>
              <a:t> </a:t>
            </a:r>
            <a:r>
              <a:rPr lang="cs-CZ" b="1" dirty="0" err="1"/>
              <a:t>Pylos</a:t>
            </a:r>
            <a:r>
              <a:rPr lang="cs-CZ" b="1" dirty="0"/>
              <a:t>, …</a:t>
            </a:r>
          </a:p>
          <a:p>
            <a:pPr>
              <a:buFontTx/>
              <a:buChar char="-"/>
            </a:pPr>
            <a:r>
              <a:rPr lang="cs-CZ" b="1" dirty="0"/>
              <a:t> </a:t>
            </a:r>
            <a:r>
              <a:rPr lang="cs-CZ" dirty="0"/>
              <a:t>mohutné stavby = </a:t>
            </a:r>
            <a:r>
              <a:rPr lang="cs-CZ" b="1" dirty="0"/>
              <a:t>kyklopské zdivo</a:t>
            </a:r>
          </a:p>
        </p:txBody>
      </p:sp>
      <p:sp>
        <p:nvSpPr>
          <p:cNvPr id="17423" name="AutoShape 15">
            <a:hlinkClick r:id="rId10" highlightClick="1"/>
          </p:cNvPr>
          <p:cNvSpPr>
            <a:spLocks noChangeAspect="1" noChangeArrowheads="1"/>
          </p:cNvSpPr>
          <p:nvPr/>
        </p:nvSpPr>
        <p:spPr bwMode="auto">
          <a:xfrm>
            <a:off x="3779838" y="4587875"/>
            <a:ext cx="360362" cy="360363"/>
          </a:xfrm>
          <a:prstGeom prst="actionButtonInform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7427" name="Picture 19" descr="Soubor:Mycenae lion gate dsc0638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2787650"/>
            <a:ext cx="1655762" cy="1241425"/>
          </a:xfrm>
          <a:prstGeom prst="rect">
            <a:avLst/>
          </a:prstGeom>
          <a:noFill/>
        </p:spPr>
      </p:pic>
      <p:pic>
        <p:nvPicPr>
          <p:cNvPr id="17429" name="Picture 21" descr="Soubor:MaskAgamemnon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9613" y="2932113"/>
            <a:ext cx="1497012" cy="1512887"/>
          </a:xfrm>
          <a:prstGeom prst="rect">
            <a:avLst/>
          </a:prstGeom>
          <a:noFill/>
        </p:spPr>
      </p:pic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208713" y="579438"/>
            <a:ext cx="2827337" cy="1408112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0" scaled="1"/>
            <a:tileRect/>
          </a:gra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/>
              <a:t>Homérské období</a:t>
            </a:r>
          </a:p>
          <a:p>
            <a:pPr>
              <a:buFontTx/>
              <a:buChar char="-"/>
            </a:pPr>
            <a:r>
              <a:rPr lang="cs-CZ" dirty="0"/>
              <a:t> 1200 – 800 př.n.l.</a:t>
            </a:r>
          </a:p>
          <a:p>
            <a:pPr>
              <a:buFontTx/>
              <a:buChar char="-"/>
            </a:pPr>
            <a:r>
              <a:rPr lang="cs-CZ" dirty="0"/>
              <a:t> užíváno písmo převzaté v 9. st. př.n.l. od</a:t>
            </a:r>
          </a:p>
          <a:p>
            <a:r>
              <a:rPr lang="cs-CZ" dirty="0"/>
              <a:t>  Féničanů = </a:t>
            </a:r>
            <a:r>
              <a:rPr lang="cs-CZ" b="1" dirty="0"/>
              <a:t>alfabeta</a:t>
            </a:r>
          </a:p>
          <a:p>
            <a:pPr>
              <a:buFontTx/>
              <a:buChar char="-"/>
            </a:pPr>
            <a:r>
              <a:rPr lang="cs-CZ" dirty="0"/>
              <a:t> hl. pramenem: mýty </a:t>
            </a:r>
          </a:p>
          <a:p>
            <a:r>
              <a:rPr lang="cs-CZ" dirty="0"/>
              <a:t>                          </a:t>
            </a:r>
            <a:r>
              <a:rPr lang="cs-CZ" b="1" dirty="0"/>
              <a:t>Homérovy eposy</a:t>
            </a:r>
          </a:p>
          <a:p>
            <a:r>
              <a:rPr lang="cs-CZ" b="1" dirty="0"/>
              <a:t>	  - </a:t>
            </a:r>
            <a:r>
              <a:rPr lang="cs-CZ" b="1" dirty="0" err="1" smtClean="0"/>
              <a:t>Ílias</a:t>
            </a:r>
            <a:r>
              <a:rPr lang="cs-CZ" b="1" dirty="0" smtClean="0"/>
              <a:t>, </a:t>
            </a:r>
            <a:r>
              <a:rPr lang="cs-CZ" b="1" dirty="0" err="1" smtClean="0"/>
              <a:t>Odysseia</a:t>
            </a:r>
            <a:endParaRPr lang="cs-CZ" b="1" dirty="0"/>
          </a:p>
        </p:txBody>
      </p:sp>
      <p:sp>
        <p:nvSpPr>
          <p:cNvPr id="17433" name="AutoShape 25">
            <a:hlinkClick r:id="rId15" highlightClick="1"/>
          </p:cNvPr>
          <p:cNvSpPr>
            <a:spLocks noChangeAspect="1" noChangeArrowheads="1"/>
          </p:cNvSpPr>
          <p:nvPr/>
        </p:nvSpPr>
        <p:spPr bwMode="auto">
          <a:xfrm>
            <a:off x="8532813" y="1492250"/>
            <a:ext cx="360362" cy="360363"/>
          </a:xfrm>
          <a:prstGeom prst="actionButtonInform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7435" name="Picture 27" descr="Soubor:Homer British Museum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84888" y="1635125"/>
            <a:ext cx="1085850" cy="1368425"/>
          </a:xfrm>
          <a:prstGeom prst="rect">
            <a:avLst/>
          </a:prstGeom>
          <a:noFill/>
        </p:spPr>
      </p:pic>
      <p:pic>
        <p:nvPicPr>
          <p:cNvPr id="17436" name="Picture 28" descr="MM900213516[1]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956550" y="1995488"/>
            <a:ext cx="1092200" cy="1439862"/>
          </a:xfrm>
          <a:prstGeom prst="rect">
            <a:avLst/>
          </a:prstGeom>
          <a:noFill/>
        </p:spPr>
      </p:pic>
      <p:sp>
        <p:nvSpPr>
          <p:cNvPr id="17439" name="Line 31"/>
          <p:cNvSpPr>
            <a:spLocks noChangeShapeType="1"/>
          </p:cNvSpPr>
          <p:nvPr/>
        </p:nvSpPr>
        <p:spPr bwMode="auto">
          <a:xfrm flipH="1">
            <a:off x="6372225" y="2571750"/>
            <a:ext cx="1223963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7596188" y="2571750"/>
            <a:ext cx="1223962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6372225" y="4948238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7451725" y="29321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308850" y="2284413"/>
            <a:ext cx="382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/>
              <a:t>král</a:t>
            </a:r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7308850" y="32194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6443663" y="3003550"/>
            <a:ext cx="779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/>
              <a:t>aristokracie</a:t>
            </a:r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7019925" y="37957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235825" y="3363913"/>
            <a:ext cx="68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000"/>
              <a:t>svobodní </a:t>
            </a:r>
          </a:p>
          <a:p>
            <a:pPr algn="ctr"/>
            <a:r>
              <a:rPr lang="cs-CZ" sz="1000"/>
              <a:t>muži</a:t>
            </a:r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6877050" y="40846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019925" y="3795713"/>
            <a:ext cx="108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/>
              <a:t>ženy, děti, cizinci</a:t>
            </a:r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6659563" y="4516438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6804025" y="4084638"/>
            <a:ext cx="159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000"/>
              <a:t>théti – svobodní obyvatelé, </a:t>
            </a:r>
          </a:p>
          <a:p>
            <a:pPr algn="ctr"/>
            <a:r>
              <a:rPr lang="cs-CZ" sz="1000"/>
              <a:t>pracující na půdě za plat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6443663" y="4587875"/>
            <a:ext cx="2320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/>
              <a:t>otroci –  váleční zajatci, koupeni na trzích</a:t>
            </a:r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7235825" y="3076575"/>
            <a:ext cx="2889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7524750" y="2500313"/>
            <a:ext cx="71438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7457" name="Picture 49" descr="Soubor:Akhilleus Charun Cdm Paris 2783 full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5963" y="3219450"/>
            <a:ext cx="820737" cy="1152525"/>
          </a:xfrm>
          <a:prstGeom prst="rect">
            <a:avLst/>
          </a:prstGeom>
          <a:noFill/>
        </p:spPr>
      </p:pic>
      <p:pic>
        <p:nvPicPr>
          <p:cNvPr id="17459" name="Picture 51" descr="MC900332105[1]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459788" y="3579813"/>
            <a:ext cx="571500" cy="60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7127875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4.3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7313" y="1011238"/>
            <a:ext cx="8805167" cy="397031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b="1" dirty="0"/>
              <a:t>akropole</a:t>
            </a:r>
            <a:r>
              <a:rPr lang="cs-CZ" dirty="0"/>
              <a:t> = opevněný posvátný okrsek, umístěn na nejvyšší místo města, sídlo vládce </a:t>
            </a:r>
          </a:p>
          <a:p>
            <a:r>
              <a:rPr lang="cs-CZ" b="1" dirty="0"/>
              <a:t>alfabeta</a:t>
            </a:r>
            <a:r>
              <a:rPr lang="cs-CZ" dirty="0"/>
              <a:t> = název řecké abecedy podle jejích prvních dvou písmen </a:t>
            </a:r>
          </a:p>
          <a:p>
            <a:r>
              <a:rPr lang="cs-CZ" b="1" dirty="0"/>
              <a:t>aristokracie</a:t>
            </a:r>
            <a:r>
              <a:rPr lang="cs-CZ" dirty="0"/>
              <a:t> = „nejlepší lidé“, příslušníci skupiny urozených a požívající ve společnosti </a:t>
            </a:r>
            <a:r>
              <a:rPr lang="cs-CZ" dirty="0" smtClean="0"/>
              <a:t>výsady</a:t>
            </a:r>
          </a:p>
          <a:p>
            <a:r>
              <a:rPr lang="cs-CZ" b="1" dirty="0"/>
              <a:t>d</a:t>
            </a:r>
            <a:r>
              <a:rPr lang="cs-CZ" b="1" dirty="0" smtClean="0"/>
              <a:t>aně</a:t>
            </a:r>
            <a:r>
              <a:rPr lang="cs-CZ" dirty="0" smtClean="0"/>
              <a:t> = poplatky obyvatelstva vybírané státem</a:t>
            </a:r>
          </a:p>
          <a:p>
            <a:r>
              <a:rPr lang="cs-CZ" b="1" dirty="0"/>
              <a:t>d</a:t>
            </a:r>
            <a:r>
              <a:rPr lang="cs-CZ" b="1" dirty="0" smtClean="0"/>
              <a:t>iadochov</a:t>
            </a:r>
            <a:r>
              <a:rPr lang="cs-CZ" dirty="0" smtClean="0"/>
              <a:t>é = „nástupci“ Alexandra Velikého, původně jeho vojenští velitelé </a:t>
            </a:r>
            <a:endParaRPr lang="cs-CZ" dirty="0"/>
          </a:p>
          <a:p>
            <a:r>
              <a:rPr lang="cs-CZ" b="1" dirty="0"/>
              <a:t>epos</a:t>
            </a:r>
            <a:r>
              <a:rPr lang="cs-CZ" dirty="0"/>
              <a:t> = rozsáhlá prozaická nebo veršovaná skladba s bohatým dějem a mnoha </a:t>
            </a:r>
            <a:r>
              <a:rPr lang="cs-CZ" dirty="0" smtClean="0"/>
              <a:t>hrdiny</a:t>
            </a:r>
          </a:p>
          <a:p>
            <a:r>
              <a:rPr lang="cs-CZ" b="1" dirty="0"/>
              <a:t>f</a:t>
            </a:r>
            <a:r>
              <a:rPr lang="cs-CZ" b="1" dirty="0" smtClean="0"/>
              <a:t>lotila = </a:t>
            </a:r>
            <a:r>
              <a:rPr lang="cs-CZ" dirty="0" smtClean="0"/>
              <a:t>skupina lodí</a:t>
            </a:r>
          </a:p>
          <a:p>
            <a:r>
              <a:rPr lang="cs-CZ" b="1" dirty="0"/>
              <a:t>h</a:t>
            </a:r>
            <a:r>
              <a:rPr lang="cs-CZ" b="1" dirty="0" smtClean="0"/>
              <a:t>elénismus = </a:t>
            </a:r>
            <a:r>
              <a:rPr lang="cs-CZ" dirty="0" smtClean="0"/>
              <a:t>název užívaný od 19. století pro období mezi léty 334-30 př.n.l., kdy se na východ šířil řecký vliv a zde se prolínal s orientálními prvky</a:t>
            </a:r>
            <a:endParaRPr lang="cs-CZ" b="1" dirty="0" smtClean="0"/>
          </a:p>
          <a:p>
            <a:r>
              <a:rPr lang="cs-CZ" b="1" dirty="0"/>
              <a:t>k</a:t>
            </a:r>
            <a:r>
              <a:rPr lang="cs-CZ" b="1" dirty="0" smtClean="0"/>
              <a:t>olonie</a:t>
            </a:r>
            <a:r>
              <a:rPr lang="cs-CZ" dirty="0" smtClean="0"/>
              <a:t> = dceřiná polis, řecká osada na cizím území, politicky samostatný útvar, se svou zakladatelskou obcí spojen kulty i obchodem</a:t>
            </a:r>
            <a:endParaRPr lang="cs-CZ" dirty="0"/>
          </a:p>
          <a:p>
            <a:r>
              <a:rPr lang="cs-CZ" b="1" dirty="0"/>
              <a:t>kyklopské zdivo</a:t>
            </a:r>
            <a:r>
              <a:rPr lang="cs-CZ" dirty="0"/>
              <a:t> = skládá se z obrovských bloků, které podle legendy postavili obři </a:t>
            </a:r>
            <a:r>
              <a:rPr lang="cs-CZ" dirty="0" smtClean="0"/>
              <a:t>Kyklopové</a:t>
            </a:r>
          </a:p>
          <a:p>
            <a:r>
              <a:rPr lang="cs-CZ" b="1" dirty="0" smtClean="0"/>
              <a:t>makedonská falanga</a:t>
            </a:r>
            <a:r>
              <a:rPr lang="cs-CZ" dirty="0"/>
              <a:t> </a:t>
            </a:r>
            <a:r>
              <a:rPr lang="cs-CZ" dirty="0" smtClean="0"/>
              <a:t>= uzavřený šik: jeho základ tvořili těžkooděnci vyzbrojení kopími dlouhými až 8 metrů</a:t>
            </a:r>
          </a:p>
          <a:p>
            <a:r>
              <a:rPr lang="cs-CZ" b="1" dirty="0"/>
              <a:t>m</a:t>
            </a:r>
            <a:r>
              <a:rPr lang="cs-CZ" b="1" dirty="0" smtClean="0"/>
              <a:t>etropole</a:t>
            </a:r>
            <a:r>
              <a:rPr lang="cs-CZ" dirty="0" smtClean="0"/>
              <a:t> = z </a:t>
            </a:r>
            <a:r>
              <a:rPr lang="cs-CZ" dirty="0" err="1" smtClean="0"/>
              <a:t>méter</a:t>
            </a:r>
            <a:r>
              <a:rPr lang="cs-CZ" dirty="0" smtClean="0"/>
              <a:t>  = matka + polis</a:t>
            </a:r>
          </a:p>
          <a:p>
            <a:r>
              <a:rPr lang="cs-CZ" b="1" dirty="0"/>
              <a:t>o</a:t>
            </a:r>
            <a:r>
              <a:rPr lang="cs-CZ" b="1" dirty="0" smtClean="0"/>
              <a:t>bčanství</a:t>
            </a:r>
            <a:r>
              <a:rPr lang="cs-CZ" dirty="0" smtClean="0"/>
              <a:t> = v Athénách soubor práv a výsad poskytovaných starousedlíkům (účast na sněmu, vystupování u soudu, nabývání majetku, možnost oženit se, od 30 let být volen do „rady“, poroty aj.)</a:t>
            </a:r>
            <a:endParaRPr lang="cs-CZ" dirty="0"/>
          </a:p>
          <a:p>
            <a:r>
              <a:rPr lang="cs-CZ" b="1" dirty="0"/>
              <a:t>odysea</a:t>
            </a:r>
            <a:r>
              <a:rPr lang="cs-CZ" dirty="0"/>
              <a:t> = přeneseně dlouhá cesta, plná strádání a obtíží</a:t>
            </a:r>
          </a:p>
          <a:p>
            <a:r>
              <a:rPr lang="cs-CZ" b="1" dirty="0"/>
              <a:t>otroci</a:t>
            </a:r>
            <a:r>
              <a:rPr lang="cs-CZ" dirty="0"/>
              <a:t> = osobně nesvobodní lidé, součást majetku jiného </a:t>
            </a:r>
            <a:r>
              <a:rPr lang="cs-CZ" dirty="0" smtClean="0"/>
              <a:t>člověka</a:t>
            </a:r>
          </a:p>
          <a:p>
            <a:r>
              <a:rPr lang="cs-CZ" b="1" dirty="0" smtClean="0"/>
              <a:t>polis </a:t>
            </a:r>
            <a:r>
              <a:rPr lang="cs-CZ" dirty="0" smtClean="0"/>
              <a:t>= město, městský stát (území města a jeho zemědělského okolí)</a:t>
            </a:r>
          </a:p>
          <a:p>
            <a:r>
              <a:rPr lang="cs-CZ" b="1" dirty="0"/>
              <a:t>p</a:t>
            </a:r>
            <a:r>
              <a:rPr lang="cs-CZ" b="1" dirty="0" smtClean="0"/>
              <a:t>rovincie</a:t>
            </a:r>
            <a:r>
              <a:rPr lang="cs-CZ" dirty="0" smtClean="0"/>
              <a:t> = zde: podmaněné </a:t>
            </a:r>
            <a:r>
              <a:rPr lang="cs-CZ" dirty="0" err="1" smtClean="0"/>
              <a:t>mimoitalské</a:t>
            </a:r>
            <a:r>
              <a:rPr lang="cs-CZ" dirty="0" smtClean="0"/>
              <a:t> území, připojené k Římské říši</a:t>
            </a:r>
          </a:p>
          <a:p>
            <a:r>
              <a:rPr lang="cs-CZ" b="1" dirty="0" err="1"/>
              <a:t>t</a:t>
            </a:r>
            <a:r>
              <a:rPr lang="cs-CZ" b="1" dirty="0" err="1" smtClean="0"/>
              <a:t>yrannis</a:t>
            </a:r>
            <a:r>
              <a:rPr lang="cs-CZ" b="1" dirty="0" smtClean="0"/>
              <a:t> </a:t>
            </a:r>
            <a:r>
              <a:rPr lang="cs-CZ" dirty="0" smtClean="0"/>
              <a:t>= forma státu, zpravidla dočasná samovláda jednotlivce, tyrana, který se dostal k moci za podporu lidu a stal se mluvčím nové vrstvy proti pozemkové aristokracii (tyran často zavedl pokrokové reformy i ve prospěch řemeslníků a obchodníků)</a:t>
            </a:r>
            <a:endParaRPr lang="cs-CZ" b="1" dirty="0"/>
          </a:p>
        </p:txBody>
      </p:sp>
      <p:pic>
        <p:nvPicPr>
          <p:cNvPr id="19462" name="Picture 6" descr="MM900172528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1131590"/>
            <a:ext cx="1671290" cy="836143"/>
          </a:xfrm>
          <a:prstGeom prst="rect">
            <a:avLst/>
          </a:prstGeom>
          <a:noFill/>
        </p:spPr>
      </p:pic>
      <p:pic>
        <p:nvPicPr>
          <p:cNvPr id="2050" name="Picture 2" descr="C:\Users\Zuzka\AppData\Local\Microsoft\Windows\Temporary Internet Files\Content.IE5\FJFVS7BJ\MC9003536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660264"/>
            <a:ext cx="1316856" cy="17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51870"/>
            <a:ext cx="1768907" cy="86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824413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4.4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058562"/>
            <a:ext cx="3970959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mpd="dbl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Velká řecká kolonizace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výborní mořeplavci a obchodníci</a:t>
            </a:r>
          </a:p>
          <a:p>
            <a:pPr marL="171450" indent="-171450"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sady zakládány ve všech částech Středomoří i Černomoří</a:t>
            </a:r>
          </a:p>
          <a:p>
            <a:pPr marL="171450" indent="-171450">
              <a:buFontTx/>
              <a:buChar char="-"/>
            </a:pPr>
            <a:r>
              <a:rPr lang="cs-CZ" dirty="0"/>
              <a:t>v</a:t>
            </a:r>
            <a:r>
              <a:rPr lang="cs-CZ" sz="1200" dirty="0" smtClean="0"/>
              <a:t>zájemný vliv </a:t>
            </a:r>
            <a:r>
              <a:rPr lang="cs-CZ" b="1" dirty="0" smtClean="0"/>
              <a:t>metropolí </a:t>
            </a:r>
            <a:r>
              <a:rPr lang="cs-CZ" dirty="0" smtClean="0"/>
              <a:t>a </a:t>
            </a:r>
            <a:r>
              <a:rPr lang="cs-CZ" b="1" dirty="0" smtClean="0"/>
              <a:t>kolonií</a:t>
            </a:r>
          </a:p>
        </p:txBody>
      </p:sp>
      <p:sp>
        <p:nvSpPr>
          <p:cNvPr id="3" name="Tlačítko akce: Domů 2">
            <a:hlinkClick r:id="rId3" highlightClick="1"/>
          </p:cNvPr>
          <p:cNvSpPr>
            <a:spLocks noChangeAspect="1"/>
          </p:cNvSpPr>
          <p:nvPr/>
        </p:nvSpPr>
        <p:spPr>
          <a:xfrm>
            <a:off x="2794716" y="988889"/>
            <a:ext cx="360000" cy="36000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779999" y="624946"/>
            <a:ext cx="1794081" cy="2769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ARCHAICKÉ OBDOBÍ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57886"/>
            <a:ext cx="2922792" cy="166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3819870"/>
            <a:ext cx="4032448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 smtClean="0"/>
              <a:t>Městské státy = </a:t>
            </a:r>
            <a:r>
              <a:rPr lang="cs-CZ" sz="1200" b="1" dirty="0" err="1" smtClean="0"/>
              <a:t>poleis</a:t>
            </a:r>
            <a:endParaRPr lang="cs-CZ" sz="1200" b="1" dirty="0" smtClean="0"/>
          </a:p>
          <a:p>
            <a:pPr marL="171450" indent="-171450" algn="just">
              <a:buFontTx/>
              <a:buChar char="-"/>
            </a:pPr>
            <a:r>
              <a:rPr lang="cs-CZ" dirty="0" smtClean="0"/>
              <a:t>původní moc vládce postupně omezována radou složenou z rodové šlechty – aristokracie</a:t>
            </a:r>
          </a:p>
          <a:p>
            <a:pPr marL="171450" indent="-171450" algn="just">
              <a:buFontTx/>
              <a:buChar char="-"/>
            </a:pPr>
            <a:r>
              <a:rPr lang="cs-CZ" dirty="0"/>
              <a:t>ú</a:t>
            </a:r>
            <a:r>
              <a:rPr lang="cs-CZ" dirty="0" smtClean="0"/>
              <a:t>častníkem sněmu i lid</a:t>
            </a:r>
          </a:p>
          <a:p>
            <a:pPr marL="628650" lvl="1" indent="-171450" algn="just">
              <a:buFontTx/>
              <a:buChar char="-"/>
            </a:pPr>
            <a:r>
              <a:rPr lang="cs-CZ" dirty="0"/>
              <a:t>b</a:t>
            </a:r>
            <a:r>
              <a:rPr lang="cs-CZ" dirty="0" smtClean="0"/>
              <a:t>oj o moc mezi lidem a aristokracií =&gt; zrod tyranidy a demokracie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33946" y="1963072"/>
            <a:ext cx="2876108" cy="830997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Sparta = vojenský stát</a:t>
            </a:r>
          </a:p>
          <a:p>
            <a:r>
              <a:rPr lang="cs-CZ" b="1" dirty="0" smtClean="0"/>
              <a:t>-   </a:t>
            </a:r>
            <a:r>
              <a:rPr lang="cs-CZ" dirty="0"/>
              <a:t>u</a:t>
            </a:r>
            <a:r>
              <a:rPr lang="cs-CZ" dirty="0" smtClean="0"/>
              <a:t> moci aristokracie</a:t>
            </a:r>
            <a:endParaRPr lang="cs-CZ" sz="1200" dirty="0" smtClean="0"/>
          </a:p>
          <a:p>
            <a:pPr marL="171450" indent="-171450">
              <a:buFontTx/>
              <a:buChar char="-"/>
            </a:pPr>
            <a:r>
              <a:rPr lang="cs-CZ" dirty="0" smtClean="0"/>
              <a:t>zdrojem bohatství práce otroků = </a:t>
            </a:r>
            <a:r>
              <a:rPr lang="cs-CZ" i="1" dirty="0" err="1" smtClean="0"/>
              <a:t>heilótů</a:t>
            </a:r>
            <a:endParaRPr lang="cs-CZ" i="1" dirty="0" smtClean="0"/>
          </a:p>
          <a:p>
            <a:pPr marL="171450" indent="-17145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 čele tzv. Peloponéského spolku</a:t>
            </a:r>
            <a:endParaRPr lang="cs-CZ" sz="12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3141190" y="2895806"/>
            <a:ext cx="2876108" cy="830997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Athény = demokratický stát</a:t>
            </a:r>
          </a:p>
          <a:p>
            <a:pPr marL="171450" indent="-171450" algn="just">
              <a:buFontTx/>
              <a:buChar char="-"/>
            </a:pPr>
            <a:r>
              <a:rPr lang="cs-CZ" dirty="0" smtClean="0"/>
              <a:t>vliv na dění ve státě vedle aristokracie i zbohatlí řemeslníci a obchodníci</a:t>
            </a:r>
          </a:p>
          <a:p>
            <a:pPr marL="171450" indent="-171450" algn="just">
              <a:buFontTx/>
              <a:buChar char="-"/>
            </a:pPr>
            <a:r>
              <a:rPr lang="cs-CZ" dirty="0"/>
              <a:t>v</a:t>
            </a:r>
            <a:r>
              <a:rPr lang="cs-CZ" sz="1200" dirty="0" smtClean="0"/>
              <a:t> čele Athénského námořního spolku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425273" y="492125"/>
            <a:ext cx="1649811" cy="2769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KLASICKÉ OBDOBÍ</a:t>
            </a:r>
            <a:endParaRPr lang="cs-CZ" sz="1200" b="1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5744313" y="841057"/>
            <a:ext cx="2836482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mpd="dbl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Řecko-perské války</a:t>
            </a:r>
          </a:p>
          <a:p>
            <a:pPr marL="171450" indent="-171450">
              <a:buFontTx/>
              <a:buChar char="-"/>
            </a:pPr>
            <a:r>
              <a:rPr lang="cs-CZ" sz="1200" dirty="0" smtClean="0"/>
              <a:t>499-449 př.n.l.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490 př.n.l. bitva u Marathónu</a:t>
            </a:r>
          </a:p>
          <a:p>
            <a:pPr marL="171450" indent="-171450">
              <a:buFontTx/>
              <a:buChar char="-"/>
            </a:pPr>
            <a:r>
              <a:rPr lang="cs-CZ" sz="1200" dirty="0" smtClean="0"/>
              <a:t>490 př.n.l. bitva u </a:t>
            </a:r>
            <a:r>
              <a:rPr lang="cs-CZ" dirty="0"/>
              <a:t>T</a:t>
            </a:r>
            <a:r>
              <a:rPr lang="cs-CZ" sz="1200" dirty="0" smtClean="0"/>
              <a:t>hermopyl, </a:t>
            </a:r>
            <a:r>
              <a:rPr lang="cs-CZ" sz="1200" dirty="0" err="1" smtClean="0"/>
              <a:t>Salamíny</a:t>
            </a:r>
            <a:endParaRPr lang="cs-CZ" sz="1200" dirty="0" smtClean="0"/>
          </a:p>
          <a:p>
            <a:pPr marL="171450" indent="-17145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orážka Peršanů</a:t>
            </a:r>
            <a:endParaRPr lang="cs-CZ" sz="12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86" y="2062721"/>
            <a:ext cx="1204801" cy="29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Domů 12">
            <a:hlinkClick r:id="rId6" highlightClick="1"/>
          </p:cNvPr>
          <p:cNvSpPr>
            <a:spLocks noChangeAspect="1"/>
          </p:cNvSpPr>
          <p:nvPr/>
        </p:nvSpPr>
        <p:spPr>
          <a:xfrm>
            <a:off x="8400795" y="903869"/>
            <a:ext cx="360000" cy="36000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7425273" y="2025715"/>
            <a:ext cx="1551261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Peloponéská válka</a:t>
            </a:r>
          </a:p>
          <a:p>
            <a:pPr marL="171450" indent="-171450">
              <a:buFontTx/>
              <a:buChar char="-"/>
            </a:pPr>
            <a:r>
              <a:rPr lang="cs-CZ" sz="1200" dirty="0" smtClean="0"/>
              <a:t>431-404 př.n.l.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Sparta X Athény</a:t>
            </a:r>
          </a:p>
          <a:p>
            <a:pPr marL="171450" indent="-171450">
              <a:buFontTx/>
              <a:buChar char="-"/>
            </a:pPr>
            <a:r>
              <a:rPr lang="cs-CZ" dirty="0"/>
              <a:t>v</a:t>
            </a:r>
            <a:r>
              <a:rPr lang="cs-CZ" sz="1200" dirty="0" smtClean="0"/>
              <a:t>ítězství Sparty</a:t>
            </a:r>
          </a:p>
        </p:txBody>
      </p:sp>
      <p:sp>
        <p:nvSpPr>
          <p:cNvPr id="15" name="Tlačítko akce: Domů 14">
            <a:hlinkClick r:id="rId7" highlightClick="1"/>
          </p:cNvPr>
          <p:cNvSpPr>
            <a:spLocks noChangeAspect="1"/>
          </p:cNvSpPr>
          <p:nvPr/>
        </p:nvSpPr>
        <p:spPr>
          <a:xfrm>
            <a:off x="8715084" y="1603072"/>
            <a:ext cx="360000" cy="36000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C:\Users\Zuzka\AppData\Local\Microsoft\Windows\Temporary Internet Files\Content.IE5\842XVH7Q\MP90043312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6503">
            <a:off x="4558302" y="1405912"/>
            <a:ext cx="720080" cy="5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uzka\AppData\Local\Microsoft\Windows\Temporary Internet Files\Content.IE5\842XVH7Q\MC90035856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85" y="1041495"/>
            <a:ext cx="500445" cy="6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uzka\AppData\Local\Microsoft\Windows\Temporary Internet Files\Content.IE5\RCB8OLWN\MC90020731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8889"/>
            <a:ext cx="370638" cy="85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524000" y="2988000"/>
            <a:ext cx="1413986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HELÉNISTIC</a:t>
            </a:r>
            <a:r>
              <a:rPr lang="cs-CZ" sz="1200" b="1" dirty="0" smtClean="0"/>
              <a:t>KÉ </a:t>
            </a:r>
          </a:p>
          <a:p>
            <a:pPr algn="ctr"/>
            <a:r>
              <a:rPr lang="cs-CZ" sz="1200" b="1" dirty="0" smtClean="0"/>
              <a:t>OBDOBÍ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308000" y="3600000"/>
            <a:ext cx="1815921" cy="138499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dirty="0" smtClean="0"/>
              <a:t>oslabení Řecka využil makedonský král Filip II.</a:t>
            </a:r>
          </a:p>
          <a:p>
            <a:pPr marL="171450" indent="-171450" algn="just">
              <a:buFontTx/>
              <a:buChar char="-"/>
            </a:pPr>
            <a:r>
              <a:rPr lang="cs-CZ" sz="1200" dirty="0" smtClean="0"/>
              <a:t>338 př.n.l. porazil Řeky v bitvě u </a:t>
            </a:r>
            <a:r>
              <a:rPr lang="cs-CZ" sz="1200" dirty="0" err="1" smtClean="0"/>
              <a:t>Chaironeie</a:t>
            </a:r>
            <a:endParaRPr lang="cs-CZ" sz="1200" dirty="0" smtClean="0"/>
          </a:p>
          <a:p>
            <a:pPr marL="171450" indent="-171450" algn="just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ozkvět za </a:t>
            </a:r>
            <a:r>
              <a:rPr lang="cs-CZ" b="1" dirty="0" smtClean="0"/>
              <a:t>Alexandra Velikého</a:t>
            </a:r>
            <a:endParaRPr lang="cs-CZ" sz="1200" b="1" dirty="0" smtClean="0"/>
          </a:p>
        </p:txBody>
      </p:sp>
      <p:sp>
        <p:nvSpPr>
          <p:cNvPr id="9" name="Tlačítko akce: Informace 8">
            <a:hlinkClick r:id="rId11" highlightClick="1"/>
          </p:cNvPr>
          <p:cNvSpPr>
            <a:spLocks noChangeAspect="1"/>
          </p:cNvSpPr>
          <p:nvPr/>
        </p:nvSpPr>
        <p:spPr>
          <a:xfrm>
            <a:off x="5796000" y="3420000"/>
            <a:ext cx="360000" cy="360000"/>
          </a:xfrm>
          <a:prstGeom prst="actionButtonInformati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rId12" highlightClick="1"/>
          </p:cNvPr>
          <p:cNvSpPr>
            <a:spLocks noChangeAspect="1"/>
          </p:cNvSpPr>
          <p:nvPr/>
        </p:nvSpPr>
        <p:spPr>
          <a:xfrm>
            <a:off x="5783946" y="2614069"/>
            <a:ext cx="360000" cy="360000"/>
          </a:xfrm>
          <a:prstGeom prst="actionButtonInformati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lačítko akce: Informace 17">
            <a:hlinkClick r:id="rId13" highlightClick="1"/>
          </p:cNvPr>
          <p:cNvSpPr>
            <a:spLocks noChangeAspect="1"/>
          </p:cNvSpPr>
          <p:nvPr/>
        </p:nvSpPr>
        <p:spPr>
          <a:xfrm>
            <a:off x="8575024" y="4783500"/>
            <a:ext cx="360000" cy="360000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4379589" y="3913359"/>
            <a:ext cx="1630465" cy="12003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 smtClean="0"/>
              <a:t>V polovině 2. st. př.n.l. podlehla Makedonie i Řecko náporu Římanů. Po r. 146 př.n.l. zde vznikla provincie </a:t>
            </a:r>
            <a:r>
              <a:rPr lang="cs-CZ" sz="1200" b="1" dirty="0" err="1" smtClean="0"/>
              <a:t>Achaia</a:t>
            </a:r>
            <a:r>
              <a:rPr lang="cs-CZ" sz="1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997325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4.5 Procvičení a příklady</a:t>
            </a:r>
          </a:p>
        </p:txBody>
      </p:sp>
      <p:sp>
        <p:nvSpPr>
          <p:cNvPr id="23554" name="TextovéPole 9"/>
          <p:cNvSpPr txBox="1">
            <a:spLocks noChangeArrowheads="1"/>
          </p:cNvSpPr>
          <p:nvPr/>
        </p:nvSpPr>
        <p:spPr bwMode="auto">
          <a:xfrm>
            <a:off x="395288" y="1635125"/>
            <a:ext cx="381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800">
              <a:latin typeface="Calibri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2411" y="1206899"/>
            <a:ext cx="4349589" cy="2769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Vysvětli, co znamená úslov</a:t>
            </a:r>
            <a:r>
              <a:rPr lang="cs-CZ" b="1" dirty="0" smtClean="0"/>
              <a:t>í „vrátit se z boje se štítem/na štítu“?</a:t>
            </a:r>
            <a:endParaRPr lang="cs-CZ" sz="1200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1" y="1635125"/>
            <a:ext cx="3433564" cy="171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03983" y="3888000"/>
            <a:ext cx="1890261" cy="120032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u="sng" dirty="0" smtClean="0"/>
              <a:t>Co znamenají tato úsloví?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Achillova pata</a:t>
            </a:r>
          </a:p>
          <a:p>
            <a:pPr algn="ctr"/>
            <a:r>
              <a:rPr lang="cs-CZ" sz="1200" b="1" dirty="0" smtClean="0"/>
              <a:t>Věrná jako Penelopa</a:t>
            </a:r>
          </a:p>
          <a:p>
            <a:pPr algn="ctr"/>
            <a:r>
              <a:rPr lang="cs-CZ" b="1" dirty="0" smtClean="0"/>
              <a:t>Tantalova muka</a:t>
            </a:r>
          </a:p>
          <a:p>
            <a:pPr algn="ctr"/>
            <a:r>
              <a:rPr lang="cs-CZ" sz="1200" b="1" dirty="0" smtClean="0"/>
              <a:t>Sisyfova práce</a:t>
            </a:r>
          </a:p>
        </p:txBody>
      </p:sp>
      <p:pic>
        <p:nvPicPr>
          <p:cNvPr id="3077" name="Picture 5" descr="C:\Users\Zuzka\AppData\Local\Microsoft\Windows\Temporary Internet Files\Content.IE5\842XVH7Q\MC9002305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20" y="3798004"/>
            <a:ext cx="1021266" cy="13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Zuzka\AppData\Local\Microsoft\Windows\Temporary Internet Files\Content.IE5\E9RU5M6G\MC9003342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78" y="4044182"/>
            <a:ext cx="1196946" cy="97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69426" y="639758"/>
            <a:ext cx="4019498" cy="1569660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512373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/>
              <a:t>Kdo žil v městských státech? Spoj správně dvojice.</a:t>
            </a:r>
          </a:p>
          <a:p>
            <a:endParaRPr lang="cs-CZ" b="1" dirty="0"/>
          </a:p>
          <a:p>
            <a:pPr marL="228600" indent="-228600">
              <a:buAutoNum type="arabicPeriod"/>
            </a:pPr>
            <a:r>
              <a:rPr lang="cs-CZ" b="1" dirty="0"/>
              <a:t>z</a:t>
            </a:r>
            <a:r>
              <a:rPr lang="cs-CZ" sz="1200" b="1" dirty="0" smtClean="0"/>
              <a:t>emědělci                             a. nesvobodní, těžké práce</a:t>
            </a:r>
          </a:p>
          <a:p>
            <a:pPr marL="228600" indent="-228600">
              <a:buAutoNum type="arabicPeriod"/>
            </a:pPr>
            <a:r>
              <a:rPr lang="cs-CZ" b="1" dirty="0"/>
              <a:t>ř</a:t>
            </a:r>
            <a:r>
              <a:rPr lang="cs-CZ" sz="1200" b="1" dirty="0" smtClean="0"/>
              <a:t>emeslníci                            b. lidé pracující na polích</a:t>
            </a:r>
          </a:p>
          <a:p>
            <a:pPr marL="228600" indent="-228600">
              <a:buAutoNum type="arabicPeriod"/>
            </a:pPr>
            <a:r>
              <a:rPr lang="cs-CZ" b="1" dirty="0"/>
              <a:t>o</a:t>
            </a:r>
            <a:r>
              <a:rPr lang="cs-CZ" b="1" dirty="0" smtClean="0"/>
              <a:t>bchodníci                           c. urození, majitelé půdy</a:t>
            </a:r>
          </a:p>
          <a:p>
            <a:pPr marL="228600" indent="-228600">
              <a:buAutoNum type="arabicPeriod"/>
            </a:pPr>
            <a:r>
              <a:rPr lang="cs-CZ" b="1" dirty="0"/>
              <a:t>a</a:t>
            </a:r>
            <a:r>
              <a:rPr lang="cs-CZ" sz="1200" b="1" dirty="0" smtClean="0"/>
              <a:t>ristokracie                         d. zaměstnáni v dílnách</a:t>
            </a:r>
          </a:p>
          <a:p>
            <a:pPr marL="228600" indent="-228600">
              <a:buAutoNum type="arabicPeriod"/>
            </a:pPr>
            <a:r>
              <a:rPr lang="cs-CZ" b="1" dirty="0"/>
              <a:t>o</a:t>
            </a:r>
            <a:r>
              <a:rPr lang="cs-CZ" b="1" dirty="0" smtClean="0"/>
              <a:t>troci                                    e. zabývají se směnou zboží</a:t>
            </a:r>
          </a:p>
          <a:p>
            <a:pPr marL="228600" indent="-228600">
              <a:buAutoNum type="arabicPeriod"/>
            </a:pPr>
            <a:r>
              <a:rPr lang="cs-CZ" b="1" dirty="0"/>
              <a:t>ú</a:t>
            </a:r>
            <a:r>
              <a:rPr lang="cs-CZ" sz="1200" b="1" dirty="0" smtClean="0"/>
              <a:t>ředníci                                f. lidé spravující stát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99827" y="2376966"/>
            <a:ext cx="2808311" cy="138499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/>
              <a:t>Rozluštíš následující přesmyčky?</a:t>
            </a:r>
          </a:p>
          <a:p>
            <a:endParaRPr lang="cs-CZ" b="1" dirty="0"/>
          </a:p>
          <a:p>
            <a:r>
              <a:rPr lang="cs-CZ" sz="1200" b="1" dirty="0" smtClean="0"/>
              <a:t>MÉROH                          ARTSPA</a:t>
            </a:r>
          </a:p>
          <a:p>
            <a:r>
              <a:rPr lang="cs-CZ" b="1" dirty="0" smtClean="0"/>
              <a:t>SÁDINOÉL                     DOTHÉROSO</a:t>
            </a:r>
          </a:p>
          <a:p>
            <a:r>
              <a:rPr lang="cs-CZ" sz="1200" b="1" dirty="0" smtClean="0"/>
              <a:t>STOMITHEKLÉS         SUSEDYSO</a:t>
            </a:r>
          </a:p>
          <a:p>
            <a:r>
              <a:rPr lang="cs-CZ" b="1" dirty="0" smtClean="0"/>
              <a:t>NATÉNA                         KÓNIELA</a:t>
            </a:r>
          </a:p>
          <a:p>
            <a:r>
              <a:rPr lang="cs-CZ" sz="1200" b="1" dirty="0" smtClean="0"/>
              <a:t>OLSÓN                           JATRÓ</a:t>
            </a:r>
            <a:r>
              <a:rPr lang="cs-CZ" b="1" dirty="0" smtClean="0"/>
              <a:t>                    </a:t>
            </a:r>
            <a:endParaRPr lang="cs-CZ" sz="1200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7308304" y="3115630"/>
            <a:ext cx="1618803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Najdi ve slovníku význam slova FILIPIKA.</a:t>
            </a:r>
          </a:p>
        </p:txBody>
      </p:sp>
      <p:pic>
        <p:nvPicPr>
          <p:cNvPr id="3079" name="Picture 7" descr="C:\Users\Zuzka\AppData\Local\Microsoft\Windows\Temporary Internet Files\Content.IE5\FJFVS7BJ\MM900336396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84" y="237804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17144" y="3576862"/>
            <a:ext cx="3206327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Poznáš, jaký bůh/bohyně  je zde znázorněn/a?</a:t>
            </a:r>
          </a:p>
        </p:txBody>
      </p:sp>
      <p:pic>
        <p:nvPicPr>
          <p:cNvPr id="3080" name="Picture 8" descr="C:\Users\Zuzka\AppData\Local\Microsoft\Windows\Temporary Internet Files\Content.IE5\E9RU5M6G\MC90041536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" y="4044182"/>
            <a:ext cx="1383901" cy="9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Zuzka\AppData\Local\Microsoft\Windows\Temporary Internet Files\Content.IE5\E9RU5M6G\MC90041494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08" y="3918485"/>
            <a:ext cx="1421819" cy="11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Zuzka\AppData\Local\Microsoft\Windows\Temporary Internet Files\Content.IE5\RCB8OLWN\MC90041536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30" y="3914954"/>
            <a:ext cx="1459802" cy="9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-15687" y="492125"/>
            <a:ext cx="4284663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4.6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pic>
        <p:nvPicPr>
          <p:cNvPr id="4098" name="Picture 2" descr="C:\Users\Zuzka\AppData\Local\Microsoft\Windows\Temporary Internet Files\Content.IE5\RCB8OLWN\MM90021351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7650"/>
            <a:ext cx="1241819" cy="16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04248" y="1006354"/>
            <a:ext cx="22322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S jakým historickým obdobím souvisí tento obrázek? Který antický autor tuto dobu popsal  a jak se jeho spis nazývá?</a:t>
            </a:r>
            <a:endParaRPr lang="cs-CZ" sz="1200" b="1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5123526" y="2265097"/>
            <a:ext cx="3995936" cy="16466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V Řecku byly položeny základy několika vědních oborů. </a:t>
            </a:r>
            <a:endParaRPr lang="cs-CZ" b="1" dirty="0"/>
          </a:p>
          <a:p>
            <a:r>
              <a:rPr lang="cs-CZ" sz="1200" b="1" dirty="0" smtClean="0"/>
              <a:t>Poznáš danou osobnost?</a:t>
            </a:r>
          </a:p>
          <a:p>
            <a:endParaRPr lang="cs-CZ" sz="1100" b="1" dirty="0"/>
          </a:p>
          <a:p>
            <a:r>
              <a:rPr lang="cs-CZ" sz="1100" b="1" dirty="0" smtClean="0"/>
              <a:t>„Vím, že nic nevím,“ řekl filozof ……. .</a:t>
            </a:r>
          </a:p>
          <a:p>
            <a:r>
              <a:rPr lang="cs-CZ" sz="1100" b="1" dirty="0" smtClean="0"/>
              <a:t>Přáním „Neruš mé kruhy“ se stal slavným ……. .</a:t>
            </a:r>
          </a:p>
          <a:p>
            <a:r>
              <a:rPr lang="cs-CZ" sz="1100" b="1" dirty="0" smtClean="0"/>
              <a:t>Vychovatelem Alexandra Makedonského (Velikého) byl …  .</a:t>
            </a:r>
          </a:p>
          <a:p>
            <a:r>
              <a:rPr lang="cs-CZ" sz="1100" b="1" dirty="0" smtClean="0"/>
              <a:t>Větu o poměrech stran v pravoúhlém trojúhelníku vyslovil ...  .</a:t>
            </a:r>
          </a:p>
          <a:p>
            <a:r>
              <a:rPr lang="cs-CZ" sz="1100" b="1" dirty="0" smtClean="0"/>
              <a:t>Hrdinství bojovníků u </a:t>
            </a:r>
            <a:r>
              <a:rPr lang="cs-CZ" sz="1100" b="1" dirty="0"/>
              <a:t>T</a:t>
            </a:r>
            <a:r>
              <a:rPr lang="cs-CZ" sz="1100" b="1" dirty="0" smtClean="0"/>
              <a:t>hermopyl oslavil …….. .</a:t>
            </a:r>
          </a:p>
          <a:p>
            <a:r>
              <a:rPr lang="cs-CZ" sz="1100" b="1" dirty="0" smtClean="0"/>
              <a:t>Současní lékaři skládají přísahu sepsanou ………. 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0869" y="2404644"/>
            <a:ext cx="4835556" cy="1754326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51237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 smtClean="0"/>
              <a:t>My totiž máme státní zřízení, </a:t>
            </a:r>
            <a:r>
              <a:rPr lang="cs-CZ" b="1" dirty="0"/>
              <a:t>k</a:t>
            </a:r>
            <a:r>
              <a:rPr lang="cs-CZ" sz="1200" b="1" dirty="0" smtClean="0"/>
              <a:t>teré nepotřebuje nic závidět zákonům sousedů, spíš jsme sami příkladem jiným, než abychom druhé napodobovali. </a:t>
            </a:r>
            <a:r>
              <a:rPr lang="cs-CZ" b="1" dirty="0" smtClean="0"/>
              <a:t>Ř</a:t>
            </a:r>
            <a:r>
              <a:rPr lang="cs-CZ" sz="1200" b="1" dirty="0" smtClean="0"/>
              <a:t>íká se mu demokracie, vláda lidu, protože se opírá o většinu, ne jen o několik málo jednotlivců; podle zákonů mají všichni stejná práva, když jde o soukromé zájmy, pokud však jde o společenský význam, má při vybírání pro veřejné úřady každý přednost podle toho, v čem vyniká, podle schopností, ne podle své příslušnosti k určité skupině. Když je naopak někdo chudý schopen vykonat pro obec něco dobrého, není mu v tom jeho nízké společenské postavení na překážku.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49060" y="1223922"/>
            <a:ext cx="3120657" cy="830997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51237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 smtClean="0"/>
              <a:t>Jaký </a:t>
            </a:r>
            <a:r>
              <a:rPr lang="cs-CZ" sz="1200" b="1" u="sng" dirty="0" smtClean="0"/>
              <a:t>městský stát </a:t>
            </a:r>
            <a:r>
              <a:rPr lang="cs-CZ" sz="1200" b="1" dirty="0" smtClean="0"/>
              <a:t>je v ukázce popisován? </a:t>
            </a:r>
          </a:p>
          <a:p>
            <a:pPr algn="just"/>
            <a:r>
              <a:rPr lang="cs-CZ" sz="1200" b="1" dirty="0" smtClean="0"/>
              <a:t>Jak autor řeči (Perikles) vysvětluje pojem </a:t>
            </a:r>
            <a:r>
              <a:rPr lang="cs-CZ" sz="1200" b="1" u="sng" dirty="0" smtClean="0"/>
              <a:t>„demokracie“</a:t>
            </a:r>
            <a:r>
              <a:rPr lang="cs-CZ" sz="1200" b="1" dirty="0" smtClean="0"/>
              <a:t>? </a:t>
            </a:r>
          </a:p>
          <a:p>
            <a:pPr algn="just"/>
            <a:r>
              <a:rPr lang="cs-CZ" sz="1200" b="1" dirty="0" smtClean="0"/>
              <a:t>Jaké jsou její výhody?</a:t>
            </a:r>
          </a:p>
        </p:txBody>
      </p:sp>
      <p:pic>
        <p:nvPicPr>
          <p:cNvPr id="4099" name="Picture 3" descr="C:\Users\Zuzka\AppData\Local\Microsoft\Windows\Temporary Internet Files\Content.IE5\RCB8OLWN\MC9002339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6355"/>
            <a:ext cx="1969548" cy="12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4657" y="4356957"/>
            <a:ext cx="5759910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K jaké významné události roku 480 př.n.l. se může vztahovat následující výrok? </a:t>
            </a:r>
          </a:p>
          <a:p>
            <a:endParaRPr lang="cs-CZ" sz="1200" b="1" dirty="0" smtClean="0"/>
          </a:p>
          <a:p>
            <a:r>
              <a:rPr lang="cs-CZ" b="1" i="1" dirty="0" smtClean="0"/>
              <a:t>Jdi</a:t>
            </a:r>
            <a:r>
              <a:rPr lang="cs-CZ" b="1" i="1" dirty="0"/>
              <a:t>, </a:t>
            </a:r>
            <a:r>
              <a:rPr lang="cs-CZ" b="1" i="1" dirty="0" err="1"/>
              <a:t>poutníče</a:t>
            </a:r>
            <a:r>
              <a:rPr lang="cs-CZ" b="1" i="1" dirty="0"/>
              <a:t>, a zvěstuj </a:t>
            </a:r>
            <a:r>
              <a:rPr lang="cs-CZ" b="1" i="1" dirty="0" err="1" smtClean="0"/>
              <a:t>Lakedaimonským</a:t>
            </a:r>
            <a:r>
              <a:rPr lang="cs-CZ" b="1" i="1" dirty="0" smtClean="0"/>
              <a:t>, že </a:t>
            </a:r>
            <a:r>
              <a:rPr lang="cs-CZ" b="1" i="1" dirty="0"/>
              <a:t>my tu mrtvi ležíme, jak zákony kázaly </a:t>
            </a:r>
            <a:r>
              <a:rPr lang="cs-CZ" b="1" i="1" dirty="0" smtClean="0"/>
              <a:t>nám.</a:t>
            </a:r>
            <a:endParaRPr lang="cs-CZ" sz="12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16681"/>
            <a:ext cx="2501139" cy="135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1944688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4.7 CLIL</a:t>
            </a:r>
          </a:p>
        </p:txBody>
      </p:sp>
      <p:sp>
        <p:nvSpPr>
          <p:cNvPr id="27650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History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03747" y="771550"/>
            <a:ext cx="3960439" cy="178510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Alexander III of Macedon</a:t>
            </a:r>
            <a:r>
              <a:rPr lang="en-US" sz="1400" dirty="0"/>
              <a:t> </a:t>
            </a:r>
            <a:r>
              <a:rPr lang="en-US" dirty="0"/>
              <a:t>(20/21 July 356 – 10/11 June 323 BC), commonly known as </a:t>
            </a:r>
            <a:r>
              <a:rPr lang="en-US" b="1" dirty="0"/>
              <a:t>Alexander the </a:t>
            </a:r>
            <a:r>
              <a:rPr lang="en-US" b="1" dirty="0" smtClean="0"/>
              <a:t>Great</a:t>
            </a:r>
            <a:r>
              <a:rPr lang="en-US" dirty="0" smtClean="0"/>
              <a:t>, </a:t>
            </a:r>
            <a:r>
              <a:rPr lang="en-US" dirty="0"/>
              <a:t>was a </a:t>
            </a:r>
            <a:r>
              <a:rPr lang="en-US" b="1" dirty="0"/>
              <a:t>Greek</a:t>
            </a:r>
            <a:r>
              <a:rPr lang="en-US" dirty="0"/>
              <a:t> </a:t>
            </a:r>
            <a:r>
              <a:rPr lang="en-US" b="1" dirty="0"/>
              <a:t>king</a:t>
            </a:r>
            <a:r>
              <a:rPr lang="en-US" dirty="0"/>
              <a:t> of Macedon, a state in northern ancient </a:t>
            </a:r>
            <a:r>
              <a:rPr lang="en-US" b="1" dirty="0"/>
              <a:t>Greece</a:t>
            </a:r>
            <a:r>
              <a:rPr lang="en-US" dirty="0"/>
              <a:t>. Born in Pella in 356 BC, Alexander was tutored by Aristotle until the age of 16. By the age of thirty, he had created one of the largest </a:t>
            </a:r>
            <a:r>
              <a:rPr lang="en-US" b="1" dirty="0"/>
              <a:t>empires</a:t>
            </a:r>
            <a:r>
              <a:rPr lang="en-US" dirty="0"/>
              <a:t> of the ancient world, stretching from the Ionian Sea to the Himalayas. He was undefeated in </a:t>
            </a:r>
            <a:r>
              <a:rPr lang="en-US" b="1" dirty="0"/>
              <a:t>battle</a:t>
            </a:r>
            <a:r>
              <a:rPr lang="en-US" dirty="0"/>
              <a:t> and is considered one of history's most successful </a:t>
            </a:r>
            <a:r>
              <a:rPr lang="en-US" dirty="0" smtClean="0"/>
              <a:t>commanders</a:t>
            </a:r>
            <a:r>
              <a:rPr lang="cs-CZ" dirty="0" smtClean="0"/>
              <a:t>.</a:t>
            </a:r>
            <a:endParaRPr lang="cs-CZ" sz="12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00" y="617390"/>
            <a:ext cx="2754106" cy="15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48264" y="2279655"/>
            <a:ext cx="1755609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Alexander and </a:t>
            </a:r>
            <a:r>
              <a:rPr lang="cs-CZ" b="1" dirty="0" err="1"/>
              <a:t>Aristotle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0021"/>
            <a:ext cx="4205868" cy="233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93" y="2845602"/>
            <a:ext cx="2297832" cy="119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5984"/>
            <a:ext cx="1944216" cy="352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92" y="4155765"/>
            <a:ext cx="1419034" cy="94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2917825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4.8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 dirty="0">
                <a:solidFill>
                  <a:srgbClr val="813763"/>
                </a:solidFill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41072"/>
              </p:ext>
            </p:extLst>
          </p:nvPr>
        </p:nvGraphicFramePr>
        <p:xfrm>
          <a:off x="611560" y="1131590"/>
          <a:ext cx="6336704" cy="36880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jakém řeckém ostrově se jako první rozvinula kultura doložená písemnými památkami?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Malta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Kréta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Sicílie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Korfu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Chybný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 výrok: 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Alexandr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Veliký …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je jedním z neslavnějších makedonských panovníků.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založil mnoho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měst, která nesou jeho jméno.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žil ve 4. st.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n.l.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snažil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o propojení řecké a orientální kultury.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2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Vyber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správné tvrzení.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Řecko-perské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války skončily vítězstvím Peršanů.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Bitva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 Marathónu se odehrála roku 480 př.nl.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300 statečných Sparťanů podlehlo přesile Peršanů v bitvě u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Salamíny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Roku 490 př.n.l. stál v čele tažení do Řecka perský král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Dáreios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Pod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nadvládu Říma se Řecko dostalo: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po pádu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Korintu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roku 146 př.n.l.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po pádu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Korintu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roku 146 n.l.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po pádu Athén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roku 338 př.n.l.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po </a:t>
                      </a:r>
                      <a:r>
                        <a:rPr lang="cs-CZ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pádu Athén roku 338 n.l.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dirty="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dirty="0"/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dirty="0"/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dirty="0"/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dirty="0"/>
              <a:t>a</a:t>
            </a:r>
          </a:p>
          <a:p>
            <a:pPr marL="228600" indent="-228600"/>
            <a:endParaRPr lang="cs-CZ" dirty="0">
              <a:latin typeface="Calibri" pitchFamily="34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 txBox="1">
            <a:spLocks/>
          </p:cNvSpPr>
          <p:nvPr/>
        </p:nvSpPr>
        <p:spPr bwMode="auto">
          <a:xfrm>
            <a:off x="20638" y="498475"/>
            <a:ext cx="462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500" b="1">
                <a:cs typeface="Times New Roman" pitchFamily="18" charset="0"/>
              </a:rPr>
              <a:t>4.9 Použité zdroje, 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>
                <a:solidFill>
                  <a:srgbClr val="4F6228"/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>
                <a:solidFill>
                  <a:srgbClr val="4F6228"/>
                </a:solidFill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>
                <a:solidFill>
                  <a:srgbClr val="4F6228"/>
                </a:solidFill>
                <a:cs typeface="Times New Roman" pitchFamily="18" charset="0"/>
              </a:rPr>
              <a:t>        Dějepis</a:t>
            </a:r>
          </a:p>
          <a:p>
            <a:pPr>
              <a:defRPr/>
            </a:pPr>
            <a:endParaRPr lang="cs-CZ" sz="1000">
              <a:cs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67544" y="936000"/>
            <a:ext cx="7920880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H. Mandelová, E. Kunstová, I. Pařízková: Dějiny pravěku a starověku, Dialog, Liberec 2001.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F. Čapka, J.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Lunerová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: Dějepis I. Náměty pro tvořivou výuku,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Scientia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, Praha 2008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E. Schulzová: Dějepis 6. Pracovní sešit,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Prodos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, Olomouc 1997.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http://historie-sveta.blogspot.com/2009/01/eck-vda-vzdlanost.html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http://cs.wikipedia.org/wiki/Soubor:SFEC_BritMus_Roman_021.JPG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http://cs.wikipedia.org/wiki/Soubor:Trireme.jpg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http://de.wikipedia.org/wiki/Datei:Greek_coin_tetradrachme_panathenaic_games-3.png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http://cs.wikipedia.org/wiki/Soubor:Knossos_r5.jpg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http://cs.wikipedia.org/wiki/Soubor:Minotaurus.gif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http://cs.wikipedia.org/wiki/Soubor:Sites_myc%C3%A9niens.png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http://cs.wikipedia.org/wiki/Soubor:Mycenae_lion_gate_dsc06382.jpg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http://cs.wikipedia.org/wiki/Soubor:MaskAgamemnon.png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http://cs.wikipedia.org/wiki/Soubor:Akhilleus_Charun_Cdm_Paris_2783_full.jpg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http://home.zcu.cz/~grollova/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cs.wikipedia.org/wiki/Soubor:Trireme.jpg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cs.wikipedia.org/wiki/Soubor:AntikeGriechen1.jpg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upload.wikimedia.org/wikipedia/commons/b/b0/Hoplite1.gif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cs.wikipedia.org/wiki/Soubor:Greek_Phalanx.jpg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cs.wikipedia.org/wiki/Soubor:Thermopyles.JPG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en.wikipedia.org/wiki/File:Alexander_and_Aristotle.jpg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en.wikipedia.org/wiki/File:Alexander-Empire_323bc.jpg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en.wikipedia.org/wiki/File:AlexanderCoin.jpg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0"/>
              </a:rPr>
              <a:t>en.wikipedia.org/wiki/File:Alexander1256.jpg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>
              <a:buFontTx/>
              <a:buChar char="•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1"/>
              </a:rPr>
              <a:t>en.wikipedia.org/wiki/File:Name_of_Alexander_the_Great_in_Hieroglyphs_circa_330_BCE.jpg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2002</Words>
  <Application>Microsoft Office PowerPoint</Application>
  <PresentationFormat>Předvádění na obrazovce (16:9)</PresentationFormat>
  <Paragraphs>262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4.1 Starověké Řecko</vt:lpstr>
      <vt:lpstr>4.2 Co již víme?</vt:lpstr>
      <vt:lpstr>4.3 Jaké si řekneme nové termíny a názvy?</vt:lpstr>
      <vt:lpstr>4.4 Co si řekneme nového?</vt:lpstr>
      <vt:lpstr>4.5 Procvičení a příklady</vt:lpstr>
      <vt:lpstr>4.6 Něco navíc pro šikovné</vt:lpstr>
      <vt:lpstr>4.7 CLIL</vt:lpstr>
      <vt:lpstr>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189</cp:revision>
  <dcterms:created xsi:type="dcterms:W3CDTF">2010-10-18T18:21:56Z</dcterms:created>
  <dcterms:modified xsi:type="dcterms:W3CDTF">2012-08-02T19:35:42Z</dcterms:modified>
</cp:coreProperties>
</file>