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F3399"/>
    <a:srgbClr val="FFCC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660" autoAdjust="0"/>
  </p:normalViewPr>
  <p:slideViewPr>
    <p:cSldViewPr>
      <p:cViewPr>
        <p:scale>
          <a:sx n="90" d="100"/>
          <a:sy n="90" d="100"/>
        </p:scale>
        <p:origin x="-780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as.estranky.cz/img/picture/3767/nikita-sergejevic-chruscov.jpg" TargetMode="External"/><Relationship Id="rId2" Type="http://schemas.openxmlformats.org/officeDocument/2006/relationships/hyperlink" Target="http://www.personal.psu.edu/users/j/e/jeh5256/jfk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pload.wikimedia.org/wikipedia/commons/thumb/d/d0/RIAN_archive_359290_Mikhail_Gorbachev.jpg/168px-RIAN_archive_359290_Mikhail_Gorbache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63722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 Studená válka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Lanč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9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lanc\AppData\Local\Microsoft\Windows\Temporary Internet Files\Content.IE5\4D6UBRLR\MP9004101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3558"/>
            <a:ext cx="2704526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Y16QMNVE\MP90039932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71" y="3341679"/>
            <a:ext cx="2173248" cy="14482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lanc\AppData\Local\Microsoft\Windows\Temporary Internet Files\Content.IE5\4D6UBRLR\MP90039932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6191"/>
            <a:ext cx="2598792" cy="1731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nc\AppData\Local\Microsoft\Windows\Temporary Internet Files\Content.IE5\M5LAKM8G\MC90035947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6182"/>
            <a:ext cx="1379615" cy="13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89270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Lukáš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Studená válka, USA, SSSR, železná opona, 2. pol. 20. stol., 20. století, válečné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konflikty, jaderná hrozba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stručně načrtává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světový politický vývoj v druhé polovině 20. století s důrazem na mocenské soupeření mezi Západem a Východem.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anc\AppData\Local\Microsoft\Windows\Temporary Internet Files\Content.IE5\M5LAKM8G\MP9004464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82" y="3435846"/>
            <a:ext cx="1145403" cy="1660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61" y="492443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27784" y="627534"/>
            <a:ext cx="3024336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STUDENÁ VÁLKA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lačítko akce: Nápověda 16">
            <a:hlinkClick r:id="" action="ppaction://noaction" highlightClick="1"/>
          </p:cNvPr>
          <p:cNvSpPr/>
          <p:nvPr/>
        </p:nvSpPr>
        <p:spPr>
          <a:xfrm>
            <a:off x="5830378" y="771550"/>
            <a:ext cx="288032" cy="288032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300192" y="684733"/>
            <a:ext cx="259228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označení pro období mezi koncem druhé světové války a rozpadem SSSR</a:t>
            </a:r>
          </a:p>
        </p:txBody>
      </p:sp>
      <p:sp>
        <p:nvSpPr>
          <p:cNvPr id="20" name="Ohnutá šipka 19"/>
          <p:cNvSpPr/>
          <p:nvPr/>
        </p:nvSpPr>
        <p:spPr>
          <a:xfrm rot="10800000">
            <a:off x="6660232" y="1260272"/>
            <a:ext cx="1080120" cy="64807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427984" y="1563100"/>
            <a:ext cx="1690426" cy="5553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 1947 - 1991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059832" y="2221389"/>
            <a:ext cx="1690426" cy="5553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SSSR a spojenci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003615" y="3752691"/>
            <a:ext cx="2539163" cy="12756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boj prostřednictvím zástupných válek, špionáže, podporování určitých politických živlů v nestálých zemích, závody ve zbrojení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815019" y="2227759"/>
            <a:ext cx="1690426" cy="5553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USA a spojenci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905045" y="2901718"/>
            <a:ext cx="2755187" cy="774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neustálá hrozba válečného konfliktu mezi mocenskými bloky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Násobení 21"/>
          <p:cNvSpPr/>
          <p:nvPr/>
        </p:nvSpPr>
        <p:spPr>
          <a:xfrm>
            <a:off x="5093177" y="2294927"/>
            <a:ext cx="360040" cy="421057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Šipka doleva 23"/>
          <p:cNvSpPr/>
          <p:nvPr/>
        </p:nvSpPr>
        <p:spPr>
          <a:xfrm>
            <a:off x="2627784" y="3219822"/>
            <a:ext cx="936104" cy="21602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hnutý roh 24"/>
          <p:cNvSpPr/>
          <p:nvPr/>
        </p:nvSpPr>
        <p:spPr>
          <a:xfrm>
            <a:off x="6713244" y="3350629"/>
            <a:ext cx="2304256" cy="1453369"/>
          </a:xfrm>
          <a:prstGeom prst="foldedCorner">
            <a:avLst>
              <a:gd name="adj" fmla="val 115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Termín poprvé užit G.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Orwellem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eseji „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Atomic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Bomb“ – falešný mír vynucený jadernými zbraněmi.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39552" y="2901718"/>
            <a:ext cx="1800200" cy="822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Obě strany mají jaderný arzenál!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anc\AppData\Local\Microsoft\Windows\Temporary Internet Files\Content.IE5\Y16QMNVE\MC9002310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4" y="1203598"/>
            <a:ext cx="2070795" cy="1386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406" y="492443"/>
            <a:ext cx="6804248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39.3 Jaké si řekneme nové termíny a názvy?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6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8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pisek se šipkou dolů 6"/>
          <p:cNvSpPr/>
          <p:nvPr/>
        </p:nvSpPr>
        <p:spPr>
          <a:xfrm>
            <a:off x="215900" y="1203598"/>
            <a:ext cx="2674764" cy="985019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1945 - 1953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5900" y="2322599"/>
            <a:ext cx="267476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/>
              <a:t>rozmíšky již ke konci války (Teherán, Jalta) = o poválečném rozdělení světa (obavy ze Stalina a komunismu po porážce Německa)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373262" y="3305294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1383" y="4011910"/>
            <a:ext cx="2503798" cy="10081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ukazují se jako reálné (anexe „osvobozovaných“ států, či jejich postupná přeměna v satelitní státy)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Šipka ve tvaru U 14"/>
          <p:cNvSpPr/>
          <p:nvPr/>
        </p:nvSpPr>
        <p:spPr>
          <a:xfrm rot="5400000">
            <a:off x="3635896" y="843558"/>
            <a:ext cx="1080120" cy="2232248"/>
          </a:xfrm>
          <a:prstGeom prst="uturnArrow">
            <a:avLst>
              <a:gd name="adj1" fmla="val 15156"/>
              <a:gd name="adj2" fmla="val 16141"/>
              <a:gd name="adj3" fmla="val 25000"/>
              <a:gd name="adj4" fmla="val 43750"/>
              <a:gd name="adj5" fmla="val 3546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hnutý roh 15"/>
          <p:cNvSpPr/>
          <p:nvPr/>
        </p:nvSpPr>
        <p:spPr>
          <a:xfrm>
            <a:off x="2987824" y="1696108"/>
            <a:ext cx="1440160" cy="1019658"/>
          </a:xfrm>
          <a:prstGeom prst="foldedCorner">
            <a:avLst>
              <a:gd name="adj" fmla="val 104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adá „železná opona“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viz DUM D36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pisek se šipkou nahoru 16"/>
          <p:cNvSpPr/>
          <p:nvPr/>
        </p:nvSpPr>
        <p:spPr>
          <a:xfrm>
            <a:off x="2680358" y="3002366"/>
            <a:ext cx="2066235" cy="1008111"/>
          </a:xfrm>
          <a:prstGeom prst="up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Trumanova doktrína zadržování komunismu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hnutý roh 20"/>
          <p:cNvSpPr/>
          <p:nvPr/>
        </p:nvSpPr>
        <p:spPr>
          <a:xfrm>
            <a:off x="3070978" y="4155926"/>
            <a:ext cx="1573030" cy="86409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Marshallův plán x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RVHP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hnutý roh 25"/>
          <p:cNvSpPr/>
          <p:nvPr/>
        </p:nvSpPr>
        <p:spPr>
          <a:xfrm>
            <a:off x="6372200" y="625475"/>
            <a:ext cx="2520280" cy="457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1949 vznik NATO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hnutý roh 37"/>
          <p:cNvSpPr/>
          <p:nvPr/>
        </p:nvSpPr>
        <p:spPr>
          <a:xfrm>
            <a:off x="6373517" y="1205296"/>
            <a:ext cx="2520280" cy="49081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1949 občanská válka v Číně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-tung x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Čankajšek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940152" y="1959682"/>
            <a:ext cx="3112619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/>
              <a:t>Korejská válka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osvobození od japonské okupace rozdělena země na dvě zóny – sever pod správou SSSR a jih pod OSN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1950 zahájen útok KLDR (Kim Ir-sen) na jižní Korejskou republiku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KLDR otevřeně podporována novou ČLDR a tajně SSSR x Jižní Korea podpořena Radou bezpečnosti OSN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s</a:t>
            </a:r>
            <a:r>
              <a:rPr lang="cs-CZ" dirty="0" smtClean="0"/>
              <a:t>třídavé </a:t>
            </a:r>
            <a:r>
              <a:rPr lang="cs-CZ" dirty="0"/>
              <a:t>úspěchy a </a:t>
            </a:r>
            <a:r>
              <a:rPr lang="cs-CZ" dirty="0" smtClean="0"/>
              <a:t>neustálé přelévání </a:t>
            </a:r>
            <a:r>
              <a:rPr lang="cs-CZ" dirty="0"/>
              <a:t>fronty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v</a:t>
            </a:r>
            <a:r>
              <a:rPr lang="cs-CZ" dirty="0" smtClean="0"/>
              <a:t>ysilující </a:t>
            </a:r>
            <a:r>
              <a:rPr lang="cs-CZ" dirty="0"/>
              <a:t>boje ukončeny až v červenci 1953 příměřím</a:t>
            </a:r>
          </a:p>
        </p:txBody>
      </p:sp>
      <p:pic>
        <p:nvPicPr>
          <p:cNvPr id="3074" name="Picture 2" descr="C:\Users\lanc\AppData\Local\Microsoft\Windows\Temporary Internet Files\Content.IE5\FEVW4X7Y\MC900279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5" y="2322599"/>
            <a:ext cx="1292047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nc\AppData\Local\Microsoft\Windows\Temporary Internet Files\Content.IE5\Y16QMNVE\MP9004224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1" y="499931"/>
            <a:ext cx="1850530" cy="12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11" y="488609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39.4 Co si řekneme nového?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opisek se šipkou dolů 21"/>
          <p:cNvSpPr/>
          <p:nvPr/>
        </p:nvSpPr>
        <p:spPr>
          <a:xfrm>
            <a:off x="232311" y="1203598"/>
            <a:ext cx="2664296" cy="93610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1953 - 1979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0323" y="2328680"/>
            <a:ext cx="244827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/>
              <a:t>Roku 1953 se mění vůdci obou mocností → místo Trumana Dwight D. Eisenhower a místo Stalina Nikita S. </a:t>
            </a:r>
            <a:r>
              <a:rPr lang="cs-CZ" dirty="0" smtClean="0"/>
              <a:t>Chruščov.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1417075" y="3435846"/>
            <a:ext cx="343245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4285" y="3937764"/>
            <a:ext cx="2520280" cy="1080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USA snižují rozpočet pro armádu o 1/3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SSSR boří Stalinův kult osobnosti (destalinizace)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Šipka ve tvaru U 25"/>
          <p:cNvSpPr/>
          <p:nvPr/>
        </p:nvSpPr>
        <p:spPr>
          <a:xfrm rot="5400000">
            <a:off x="3635896" y="843558"/>
            <a:ext cx="1080120" cy="2232248"/>
          </a:xfrm>
          <a:prstGeom prst="uturnArrow">
            <a:avLst>
              <a:gd name="adj1" fmla="val 15156"/>
              <a:gd name="adj2" fmla="val 16141"/>
              <a:gd name="adj3" fmla="val 25000"/>
              <a:gd name="adj4" fmla="val 43750"/>
              <a:gd name="adj5" fmla="val 3546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hnutý roh 31"/>
          <p:cNvSpPr/>
          <p:nvPr/>
        </p:nvSpPr>
        <p:spPr>
          <a:xfrm>
            <a:off x="2962966" y="1959682"/>
            <a:ext cx="1501022" cy="75608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zájemné hrozby jadernou válkou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hnutý roh 32"/>
          <p:cNvSpPr/>
          <p:nvPr/>
        </p:nvSpPr>
        <p:spPr>
          <a:xfrm>
            <a:off x="6876256" y="566892"/>
            <a:ext cx="2016224" cy="51578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1955 vznik Varšavské smlouvy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hnutý roh 33"/>
          <p:cNvSpPr/>
          <p:nvPr/>
        </p:nvSpPr>
        <p:spPr>
          <a:xfrm>
            <a:off x="4153663" y="537600"/>
            <a:ext cx="2520280" cy="54507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1956 Maďarské povstání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(podobné jako u nás 1968)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Popisek se šipkou nahoru 34"/>
          <p:cNvSpPr/>
          <p:nvPr/>
        </p:nvSpPr>
        <p:spPr>
          <a:xfrm>
            <a:off x="2962964" y="2805733"/>
            <a:ext cx="1969075" cy="1026157"/>
          </a:xfrm>
          <a:prstGeom prst="up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Brežněvova doktrína (intervence, reakce na 1968)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hnutý roh 35"/>
          <p:cNvSpPr/>
          <p:nvPr/>
        </p:nvSpPr>
        <p:spPr>
          <a:xfrm>
            <a:off x="2890664" y="3937764"/>
            <a:ext cx="2257400" cy="108225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Berlínská krize (zeď)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6denní válka</a:t>
            </a:r>
          </a:p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Jomkipurská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válka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Etiopsko-somálská válka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508104" y="1231761"/>
            <a:ext cx="3465393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/>
              <a:t>Karibská krize: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USA jsou </a:t>
            </a:r>
            <a:r>
              <a:rPr lang="cs-CZ" dirty="0" smtClean="0"/>
              <a:t>nespokojeny s </a:t>
            </a:r>
            <a:r>
              <a:rPr lang="cs-CZ" dirty="0"/>
              <a:t>mladým Fidelem Castrem (snaží se o větší ekonomickou nezávislost vůči USA)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a</a:t>
            </a:r>
            <a:r>
              <a:rPr lang="cs-CZ" dirty="0" smtClean="0"/>
              <a:t>č </a:t>
            </a:r>
            <a:r>
              <a:rPr lang="cs-CZ" dirty="0"/>
              <a:t>Castro protikomunistický, žádá o pomoc SSSR (rakety na Kubě a v Turecku) → blokáda a jednání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j</a:t>
            </a:r>
            <a:r>
              <a:rPr lang="cs-CZ" dirty="0" smtClean="0"/>
              <a:t>aderná </a:t>
            </a:r>
            <a:r>
              <a:rPr lang="cs-CZ" dirty="0"/>
              <a:t>hrozba, vznik červených telefonů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508103" y="3204140"/>
            <a:ext cx="3465393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/>
              <a:t>Válka ve Vietnamu: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1955 – 1975, podobné rozdělení stran jako v Koreji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e</a:t>
            </a:r>
            <a:r>
              <a:rPr lang="cs-CZ" dirty="0" smtClean="0"/>
              <a:t>skalace </a:t>
            </a:r>
            <a:r>
              <a:rPr lang="cs-CZ" dirty="0"/>
              <a:t>odporu vietnamských komunistů proti francouzské koloniální nadvládě</a:t>
            </a:r>
          </a:p>
          <a:p>
            <a:pPr marL="285750" indent="-285750">
              <a:buFont typeface="Times New Roman" pitchFamily="18" charset="0"/>
              <a:buChar char="–"/>
            </a:pPr>
            <a:r>
              <a:rPr lang="cs-CZ" dirty="0"/>
              <a:t>p</a:t>
            </a:r>
            <a:r>
              <a:rPr lang="cs-CZ" dirty="0" smtClean="0"/>
              <a:t>římý </a:t>
            </a:r>
            <a:r>
              <a:rPr lang="cs-CZ" dirty="0"/>
              <a:t>vstup USA do války, syndrom Vietnamu</a:t>
            </a:r>
          </a:p>
        </p:txBody>
      </p:sp>
      <p:pic>
        <p:nvPicPr>
          <p:cNvPr id="39" name="Picture 2" descr="C:\Users\lanc\AppData\Local\Microsoft\Windows\Temporary Internet Files\Content.IE5\4D6UBRLR\MC9004325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37" y="2626199"/>
            <a:ext cx="840276" cy="11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nc\AppData\Local\Microsoft\Windows\Temporary Internet Files\Content.IE5\M5LAKM8G\MC9004392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0892">
            <a:off x="4455865" y="316127"/>
            <a:ext cx="177966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39.5 Procvičení a příklady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opisek se šipkou dolů 21"/>
          <p:cNvSpPr/>
          <p:nvPr/>
        </p:nvSpPr>
        <p:spPr>
          <a:xfrm>
            <a:off x="251520" y="1203598"/>
            <a:ext cx="2664296" cy="936104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1979 - 1991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64561" y="2224662"/>
            <a:ext cx="2448272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- opětovné </a:t>
            </a:r>
            <a:r>
              <a:rPr lang="cs-CZ" dirty="0"/>
              <a:t>napětí mezi oběma stranami, silně se projevují nedostatky komunistického režimu (hlavně v ekonomické oblasti – důsledek závodů ve zbrojení, </a:t>
            </a:r>
            <a:r>
              <a:rPr lang="cs-CZ" dirty="0" smtClean="0"/>
              <a:t>zejm. </a:t>
            </a:r>
            <a:r>
              <a:rPr lang="cs-CZ" dirty="0"/>
              <a:t>kosmických závodů)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44285" y="3937764"/>
            <a:ext cx="2520280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údržbu armády SSSR šlo až 25% HNP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USA za Reagana 6,5%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Šipka ve tvaru U 25"/>
          <p:cNvSpPr/>
          <p:nvPr/>
        </p:nvSpPr>
        <p:spPr>
          <a:xfrm rot="5400000">
            <a:off x="3635896" y="843558"/>
            <a:ext cx="1080120" cy="2232248"/>
          </a:xfrm>
          <a:prstGeom prst="uturnArrow">
            <a:avLst>
              <a:gd name="adj1" fmla="val 15156"/>
              <a:gd name="adj2" fmla="val 16141"/>
              <a:gd name="adj3" fmla="val 25000"/>
              <a:gd name="adj4" fmla="val 43750"/>
              <a:gd name="adj5" fmla="val 35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hnutý roh 26"/>
          <p:cNvSpPr/>
          <p:nvPr/>
        </p:nvSpPr>
        <p:spPr>
          <a:xfrm>
            <a:off x="2962965" y="1760735"/>
            <a:ext cx="1501021" cy="1044115"/>
          </a:xfrm>
          <a:prstGeom prst="foldedCorner">
            <a:avLst>
              <a:gd name="adj" fmla="val 136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Reaganova doktrína zničení komunismu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hnutý roh 31"/>
          <p:cNvSpPr/>
          <p:nvPr/>
        </p:nvSpPr>
        <p:spPr>
          <a:xfrm>
            <a:off x="6372200" y="492443"/>
            <a:ext cx="2520280" cy="59023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1979 Íránská islámská revoluce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hnutý roh 32"/>
          <p:cNvSpPr/>
          <p:nvPr/>
        </p:nvSpPr>
        <p:spPr>
          <a:xfrm>
            <a:off x="6373517" y="1205296"/>
            <a:ext cx="2520280" cy="57436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1985 nástup Michaila S. Gorbačova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Popisek se šipkou nahoru 33"/>
          <p:cNvSpPr/>
          <p:nvPr/>
        </p:nvSpPr>
        <p:spPr>
          <a:xfrm>
            <a:off x="2962965" y="3039802"/>
            <a:ext cx="1501022" cy="792088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árůst špionáže (CIA x KGB)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hnutý roh 34"/>
          <p:cNvSpPr/>
          <p:nvPr/>
        </p:nvSpPr>
        <p:spPr>
          <a:xfrm>
            <a:off x="2890664" y="4155926"/>
            <a:ext cx="1753344" cy="86409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Margaret Thatcherová</a:t>
            </a:r>
          </a:p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olská Solidarita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336196" y="1878536"/>
            <a:ext cx="2592288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/>
              <a:t>Válka v Afganistánu:</a:t>
            </a:r>
          </a:p>
          <a:p>
            <a:r>
              <a:rPr lang="cs-CZ" dirty="0" smtClean="0"/>
              <a:t>- 1979 </a:t>
            </a:r>
            <a:r>
              <a:rPr lang="cs-CZ" dirty="0"/>
              <a:t>– 1989</a:t>
            </a:r>
          </a:p>
          <a:p>
            <a:r>
              <a:rPr lang="cs-CZ" dirty="0" smtClean="0"/>
              <a:t>- boj </a:t>
            </a:r>
            <a:r>
              <a:rPr lang="cs-CZ" dirty="0"/>
              <a:t>mezi sovětským vojskem na straně  komunistické vlády proti </a:t>
            </a:r>
            <a:r>
              <a:rPr lang="cs-CZ" dirty="0" err="1"/>
              <a:t>mudžáhedínům</a:t>
            </a:r>
            <a:r>
              <a:rPr lang="cs-CZ" dirty="0"/>
              <a:t> (povstalci)</a:t>
            </a:r>
          </a:p>
          <a:p>
            <a:r>
              <a:rPr lang="cs-CZ" dirty="0" smtClean="0"/>
              <a:t>- proti </a:t>
            </a:r>
            <a:r>
              <a:rPr lang="cs-CZ" dirty="0"/>
              <a:t>těžké technice a moderní výzbroji SSSR stojí partyzánské jednotky (tzv. sovětský Vietnam)</a:t>
            </a:r>
          </a:p>
          <a:p>
            <a:r>
              <a:rPr lang="cs-CZ" dirty="0" smtClean="0"/>
              <a:t>- povstalci </a:t>
            </a:r>
            <a:r>
              <a:rPr lang="cs-CZ" dirty="0"/>
              <a:t>podporováni tajně ze strany USA (výzbroj a informace – role </a:t>
            </a:r>
            <a:r>
              <a:rPr lang="cs-CZ" dirty="0" smtClean="0"/>
              <a:t>CIA)</a:t>
            </a:r>
            <a:endParaRPr lang="cs-CZ" dirty="0"/>
          </a:p>
          <a:p>
            <a:r>
              <a:rPr lang="cs-CZ" dirty="0" smtClean="0"/>
              <a:t>- hledány </a:t>
            </a:r>
            <a:r>
              <a:rPr lang="cs-CZ" dirty="0"/>
              <a:t>paralely se současným americkým konfliktem v Afganistánu</a:t>
            </a:r>
          </a:p>
        </p:txBody>
      </p:sp>
      <p:pic>
        <p:nvPicPr>
          <p:cNvPr id="2050" name="Picture 2" descr="C:\Users\lanc\AppData\Local\Microsoft\Windows\Temporary Internet Files\Content.IE5\Y16QMNVE\MC9004299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97" y="3878743"/>
            <a:ext cx="1573640" cy="11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nc\AppData\Local\Microsoft\Windows\Temporary Internet Files\Content.IE5\FEVW4X7Y\MC9002421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04573"/>
            <a:ext cx="1416170" cy="12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9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88024" y="555526"/>
            <a:ext cx="316835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Významné osobnosti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Vývojový diagram: vnitřní paměť 13"/>
          <p:cNvSpPr/>
          <p:nvPr/>
        </p:nvSpPr>
        <p:spPr>
          <a:xfrm>
            <a:off x="251520" y="1219722"/>
            <a:ext cx="2304256" cy="432048"/>
          </a:xfrm>
          <a:prstGeom prst="flowChartInternalStora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JFK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Vývojový diagram: vnitřní paměť 20"/>
          <p:cNvSpPr/>
          <p:nvPr/>
        </p:nvSpPr>
        <p:spPr>
          <a:xfrm>
            <a:off x="3419872" y="1219722"/>
            <a:ext cx="2304256" cy="432048"/>
          </a:xfrm>
          <a:prstGeom prst="flowChartInternalStora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N. S. Chruščov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Vývojový diagram: vnitřní paměť 21"/>
          <p:cNvSpPr/>
          <p:nvPr/>
        </p:nvSpPr>
        <p:spPr>
          <a:xfrm>
            <a:off x="6516216" y="1219722"/>
            <a:ext cx="2304256" cy="432048"/>
          </a:xfrm>
          <a:prstGeom prst="flowChartInternalStora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M. S. Gorbačov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1779661"/>
            <a:ext cx="2448272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29. 5. 1917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22. 11. 1963</a:t>
            </a:r>
          </a:p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35. prezident USA</a:t>
            </a:r>
          </a:p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Považován za hlavního představitele politického liberalismu v USA</a:t>
            </a:r>
          </a:p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Od roku 1947 v Kongresu</a:t>
            </a:r>
          </a:p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Jeho protikandidátem na prezidenta byl R. Nixon a Kennedy vyhrál těsně</a:t>
            </a:r>
          </a:p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Za jeho vlády došlo k berlínské krizi a také ke karibské krizi – oboje se mu podařilo zažehnat</a:t>
            </a:r>
          </a:p>
          <a:p>
            <a:pPr marL="171450" indent="-171450">
              <a:buFontTx/>
              <a:buChar char="-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Roku 1963 byl v Dallasu zastřelen (Lee H. Oswald)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47864" y="1783686"/>
            <a:ext cx="2448271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894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19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71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Vystudovaný kovodělník, za občanské války politruk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letech 1953 – 1964 prvním tajemníkem ÚV KSSS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25. 2. 1956 na XX. Sjezdu KSSS zkritizoval Stalinovu vládu a odsoudil jeho zločiny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 vztazích k USA byl tvrdý, ale byl ochoten k diplomatickým jednáním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úlevu státnímu rozpočtu snížil množství raket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další vojenské techniky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499276" y="1779662"/>
            <a:ext cx="2338135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Vystudoval práva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Rychlý kariérní postup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 roku 1985 generálním tajemníkem ÚV KSSS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Uvědomoval si unavenost sovětského hospodářství a frustraci společnosti → pokusil se o reformování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glasnosť (otevřenost), perestrojka (přestavba) 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uskorenije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(zrychlení ekonomického vývoje)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Byly však katalyzátorem rozpadu SSSR</a:t>
            </a:r>
          </a:p>
        </p:txBody>
      </p:sp>
      <p:pic>
        <p:nvPicPr>
          <p:cNvPr id="1026" name="Picture 2" descr="http://www.personal.psu.edu/users//j/e/jeh5256/jf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9" y="1843757"/>
            <a:ext cx="2483477" cy="31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ompas.estranky.cz/img/picture/3767/nikita-sergejevic-chrusc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21" y="1864956"/>
            <a:ext cx="2529156" cy="31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d/d0/RIAN_archive_359290_Mikhail_Gorbachev.jpg/168px-RIAN_archive_359290_Mikhail_Gorbach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5" y="1752215"/>
            <a:ext cx="2254177" cy="33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17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44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lanc\AppData\Local\Microsoft\Windows\Temporary Internet Files\Content.IE5\M5LAKM8G\MC9003378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8999"/>
            <a:ext cx="1849831" cy="10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nc\AppData\Local\Microsoft\Windows\Temporary Internet Files\Content.IE5\FEVW4X7Y\MC9003378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3395"/>
            <a:ext cx="1834286" cy="10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anc\AppData\Local\Microsoft\Windows\Temporary Internet Files\Content.IE5\4D6UBRLR\MC9004103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84" y="3015066"/>
            <a:ext cx="1584176" cy="14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pisek se šipkou dolů 2"/>
          <p:cNvSpPr/>
          <p:nvPr/>
        </p:nvSpPr>
        <p:spPr>
          <a:xfrm>
            <a:off x="2051720" y="627534"/>
            <a:ext cx="2088232" cy="1080120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 ve tvaru U 3"/>
          <p:cNvSpPr/>
          <p:nvPr/>
        </p:nvSpPr>
        <p:spPr>
          <a:xfrm rot="5400000">
            <a:off x="3455876" y="1682918"/>
            <a:ext cx="2016224" cy="648072"/>
          </a:xfrm>
          <a:prstGeom prst="utur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Jednoduché závorky 4"/>
          <p:cNvSpPr/>
          <p:nvPr/>
        </p:nvSpPr>
        <p:spPr>
          <a:xfrm>
            <a:off x="2051720" y="1785849"/>
            <a:ext cx="2016224" cy="353853"/>
          </a:xfrm>
          <a:prstGeom prst="bracket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1947 - 1991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547664" y="2499742"/>
            <a:ext cx="2592288" cy="9629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economical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Šipka ohnutá nahoru 6"/>
          <p:cNvSpPr/>
          <p:nvPr/>
        </p:nvSpPr>
        <p:spPr>
          <a:xfrm rot="5400000" flipV="1">
            <a:off x="1709682" y="3769970"/>
            <a:ext cx="1080120" cy="396044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ohnutá nahoru 12"/>
          <p:cNvSpPr/>
          <p:nvPr/>
        </p:nvSpPr>
        <p:spPr>
          <a:xfrm rot="5400000">
            <a:off x="2911624" y="3792165"/>
            <a:ext cx="1080120" cy="35165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35264" y="3867894"/>
            <a:ext cx="1526303" cy="86409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USA</a:t>
            </a:r>
          </a:p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3808848" y="3867894"/>
            <a:ext cx="1526303" cy="86409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</a:t>
            </a:r>
          </a:p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ipka ohnutá nahoru 8"/>
          <p:cNvSpPr/>
          <p:nvPr/>
        </p:nvSpPr>
        <p:spPr>
          <a:xfrm>
            <a:off x="4139952" y="2757404"/>
            <a:ext cx="1944216" cy="44763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příčným rohem 9"/>
          <p:cNvSpPr/>
          <p:nvPr/>
        </p:nvSpPr>
        <p:spPr>
          <a:xfrm>
            <a:off x="5112060" y="627534"/>
            <a:ext cx="1685121" cy="1986885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lockade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Korean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Suez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Cuban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Vietnam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Afghanistan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8" grpId="0" animBg="1"/>
      <p:bldP spid="1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93812"/>
              </p:ext>
            </p:extLst>
          </p:nvPr>
        </p:nvGraphicFramePr>
        <p:xfrm>
          <a:off x="467544" y="1449819"/>
          <a:ext cx="6552728" cy="3261026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384376"/>
                <a:gridCol w="3168352"/>
              </a:tblGrid>
              <a:tr h="1676066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Studená válka probíhala mezi?</a:t>
                      </a:r>
                    </a:p>
                    <a:p>
                      <a:pPr marL="0" indent="0" algn="just">
                        <a:buNone/>
                      </a:pPr>
                      <a:endParaRPr lang="cs-CZ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Severem a Jihem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Jihem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Východem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Západem a Východem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Západem a Severem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Politickým „zrcadlem“ k N. S. Chruščovovi byl?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J. F. Kennedy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D. Eisenhower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H. S. Truman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W. Churchill</a:t>
                      </a:r>
                    </a:p>
                    <a:p>
                      <a:pPr marL="342900" indent="-342900"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41821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Trumanova doktrína hovoří o …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hospodářské pomoci poválečné Evropě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politické podpoře jižní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Koreje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podpoře demokratických zřízení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Africe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zadržování komunismu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SSSR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nakonec „na kolena“ srazila …?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jaderná zbraň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diplomatická dohoda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vyčerpanost hospodářství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vnitřní občanská válka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7575"/>
            <a:ext cx="8568952" cy="3888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http://www.personal.psu.edu/users//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j/e/jeh5256/jfk.jpg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č. 6)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www.kompas.estranky.cz/img/picture/3767/nikita-sergejevic-chruscov.jpg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č. 6)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upload.wikimedia.org/wikipedia/commons/thumb/d/d0/RIAN_archive_359290_Mikhail_Gorbachev.jpg/168px-RIAN_archive_359290_Mikhail_Gorbachev.jpg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č. 6)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7879</TotalTime>
  <Words>1329</Words>
  <Application>Microsoft Office PowerPoint</Application>
  <PresentationFormat>Předvádění na obrazovce (16:9)</PresentationFormat>
  <Paragraphs>182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39.1 Studená válka</vt:lpstr>
      <vt:lpstr>39.2 Co již víme?</vt:lpstr>
      <vt:lpstr>39.3 Jaké si řekneme nové termíny a názvy?</vt:lpstr>
      <vt:lpstr>39.4 Co si řekneme nového?</vt:lpstr>
      <vt:lpstr>39.5 Procvičení a příklady</vt:lpstr>
      <vt:lpstr>39.6 Něco navíc pro šikovné</vt:lpstr>
      <vt:lpstr>39.7 CLIL</vt:lpstr>
      <vt:lpstr>39.8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Petra Křivánková</cp:lastModifiedBy>
  <cp:revision>313</cp:revision>
  <dcterms:created xsi:type="dcterms:W3CDTF">2010-10-18T18:21:56Z</dcterms:created>
  <dcterms:modified xsi:type="dcterms:W3CDTF">2014-01-13T07:40:14Z</dcterms:modified>
</cp:coreProperties>
</file>