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3763"/>
    <a:srgbClr val="FF3399"/>
    <a:srgbClr val="FFCC00"/>
    <a:srgbClr val="512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45" autoAdjust="0"/>
    <p:restoredTop sz="94660" autoAdjust="0"/>
  </p:normalViewPr>
  <p:slideViewPr>
    <p:cSldViewPr>
      <p:cViewPr>
        <p:scale>
          <a:sx n="90" d="100"/>
          <a:sy n="90" d="100"/>
        </p:scale>
        <p:origin x="-780" y="-22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17.6.2013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17.6.2013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wmf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media.novinky.cz/658/286586-top_foto1-gsm8d.jpg?1361869206" TargetMode="External"/><Relationship Id="rId3" Type="http://schemas.openxmlformats.org/officeDocument/2006/relationships/hyperlink" Target="http://photos1.blogger.com/blogger/4438/2220/400/Primavera%20de%20Praga.jpg" TargetMode="External"/><Relationship Id="rId7" Type="http://schemas.openxmlformats.org/officeDocument/2006/relationships/hyperlink" Target="http://img.aktualne.centrum.cz/338/33/3383388-tady-bylo-husakovo.jpg" TargetMode="External"/><Relationship Id="rId2" Type="http://schemas.openxmlformats.org/officeDocument/2006/relationships/hyperlink" Target="http://www.ucebnice-dejepisu.ic.cz/img/s/big/1968-2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oderni-dejiny.cz/PublicFiles/UserFiles/image/Metodika/OSTATNI/800x800_norm_disent.jpg" TargetMode="External"/><Relationship Id="rId11" Type="http://schemas.openxmlformats.org/officeDocument/2006/relationships/hyperlink" Target="http://blog.idnes.cz/blog/5634/207927/bilak.jpg" TargetMode="External"/><Relationship Id="rId5" Type="http://schemas.openxmlformats.org/officeDocument/2006/relationships/hyperlink" Target="http://img.aktualne.centrum.cz/334/65/3346502-tady-bylo-husakovo.jpg" TargetMode="External"/><Relationship Id="rId10" Type="http://schemas.openxmlformats.org/officeDocument/2006/relationships/hyperlink" Target="http://www.cojeco.cz/Attach/photos/pers3948741053960.jpg" TargetMode="External"/><Relationship Id="rId4" Type="http://schemas.openxmlformats.org/officeDocument/2006/relationships/hyperlink" Target="http://www.adam.cz/img/201201282001_soutez-normalni-normalizace-clovek-v-tisni.jpg" TargetMode="External"/><Relationship Id="rId9" Type="http://schemas.openxmlformats.org/officeDocument/2006/relationships/hyperlink" Target="http://thevieweast.files.wordpress.com/2012/06/alexander-dubcek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637220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38.1 Československo – rok 1968, normalizace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Lukáš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Lanč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981" y="4550290"/>
            <a:ext cx="3053019" cy="593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ucebnice-dejepisu.ic.cz/img/s/big/1968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34" y="2276076"/>
            <a:ext cx="2808312" cy="18889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img.aktualne.centrum.cz/334/65/3346502-tady-bylo-husakov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480" y="2290019"/>
            <a:ext cx="3139108" cy="206732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media.novinky.cz/658/286586-top_foto1-gsm8d.jpg?13618692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480" y="1109504"/>
            <a:ext cx="2857501" cy="160972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338703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Lukáš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Lanč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ČSR, Československo, komunismus, 1968,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intervence, Varšavská smlouva, normalizace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, Husák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stručně popisuje vývoj v Československu v 60. letech minulého století,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dění během roku 1968 a následné období normalizace poměru v ČSSR.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51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lanc\AppData\Local\Microsoft\Windows\Temporary Internet Files\Content.IE5\M5LAKM8G\MC90039872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097" y="3723879"/>
            <a:ext cx="1064055" cy="13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661" y="492443"/>
            <a:ext cx="269979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38.2 Co již 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79512" y="1059582"/>
            <a:ext cx="3024336" cy="5760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60. léta – doba změny komunismu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3871718" y="987574"/>
            <a:ext cx="1872208" cy="72008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 roku 1957 prezidentem Antonín Novotný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s odříznutým příčným rohem 3"/>
          <p:cNvSpPr/>
          <p:nvPr/>
        </p:nvSpPr>
        <p:spPr>
          <a:xfrm>
            <a:off x="6300192" y="1563638"/>
            <a:ext cx="2016224" cy="504056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ová ústava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dmiúhelník 4"/>
          <p:cNvSpPr/>
          <p:nvPr/>
        </p:nvSpPr>
        <p:spPr>
          <a:xfrm>
            <a:off x="6840252" y="492443"/>
            <a:ext cx="936104" cy="864096"/>
          </a:xfrm>
          <a:prstGeom prst="hept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1960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Je rovno 5"/>
          <p:cNvSpPr/>
          <p:nvPr/>
        </p:nvSpPr>
        <p:spPr>
          <a:xfrm>
            <a:off x="7092280" y="2211710"/>
            <a:ext cx="432048" cy="288032"/>
          </a:xfrm>
          <a:prstGeom prst="mathEqua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hnutý roh 6"/>
          <p:cNvSpPr/>
          <p:nvPr/>
        </p:nvSpPr>
        <p:spPr>
          <a:xfrm>
            <a:off x="6228184" y="2571750"/>
            <a:ext cx="2160240" cy="1368152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ČSR na ČSSR</a:t>
            </a:r>
          </a:p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ové státní symboly</a:t>
            </a:r>
          </a:p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akotven socialismus</a:t>
            </a:r>
          </a:p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edoucí úloha KSČ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Šipka dolů 7"/>
          <p:cNvSpPr/>
          <p:nvPr/>
        </p:nvSpPr>
        <p:spPr>
          <a:xfrm>
            <a:off x="683568" y="1473628"/>
            <a:ext cx="216024" cy="68407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Popisek se šipkou dolů 8"/>
          <p:cNvSpPr/>
          <p:nvPr/>
        </p:nvSpPr>
        <p:spPr>
          <a:xfrm>
            <a:off x="323528" y="2211710"/>
            <a:ext cx="2592288" cy="1080120"/>
          </a:xfrm>
          <a:prstGeom prst="downArrow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volnění poměrů v SSSR</a:t>
            </a:r>
          </a:p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(= po období tuhého stalinismu doba „tání“)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s jedním zakulaceným rohem 9"/>
          <p:cNvSpPr/>
          <p:nvPr/>
        </p:nvSpPr>
        <p:spPr>
          <a:xfrm>
            <a:off x="395536" y="3507854"/>
            <a:ext cx="2448272" cy="432048"/>
          </a:xfrm>
          <a:prstGeom prst="round1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volnění i v ČSSR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Jednoduché závorky 10"/>
          <p:cNvSpPr/>
          <p:nvPr/>
        </p:nvSpPr>
        <p:spPr>
          <a:xfrm>
            <a:off x="3059832" y="3507853"/>
            <a:ext cx="1944216" cy="775211"/>
          </a:xfrm>
          <a:prstGeom prst="bracketPair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apř. rehabilitace řady odsouzených v 50. letech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Plus 11"/>
          <p:cNvSpPr/>
          <p:nvPr/>
        </p:nvSpPr>
        <p:spPr>
          <a:xfrm>
            <a:off x="1403648" y="4067041"/>
            <a:ext cx="432048" cy="432048"/>
          </a:xfrm>
          <a:prstGeom prst="mathPl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bdélník s jedním zakulaceným rohem 26"/>
          <p:cNvSpPr/>
          <p:nvPr/>
        </p:nvSpPr>
        <p:spPr>
          <a:xfrm>
            <a:off x="400307" y="4587974"/>
            <a:ext cx="2448272" cy="432048"/>
          </a:xfrm>
          <a:prstGeom prst="round1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rize hospodářství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hnutá šipka 12"/>
          <p:cNvSpPr/>
          <p:nvPr/>
        </p:nvSpPr>
        <p:spPr>
          <a:xfrm rot="5400000">
            <a:off x="3388481" y="4152548"/>
            <a:ext cx="333936" cy="1567299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lanc\AppData\Local\Microsoft\Windows\Temporary Internet Files\Content.IE5\FEVW4X7Y\MP90043880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449" y="1820062"/>
            <a:ext cx="1896257" cy="15033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lanc\AppData\Local\Microsoft\Windows\Temporary Internet Files\Content.IE5\Y16QMNVE\MC90001590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309" y="3723878"/>
            <a:ext cx="1808448" cy="1419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27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lanc\AppData\Local\Microsoft\Windows\Temporary Internet Files\Content.IE5\M5LAKM8G\MC9004419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362" y="777875"/>
            <a:ext cx="1576635" cy="1016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lanc\AppData\Local\Microsoft\Windows\Temporary Internet Files\Content.IE5\FEVW4X7Y\MC900437054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449" y="943026"/>
            <a:ext cx="873583" cy="873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80424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utoShape 6" descr="http://www.google.cz/url?sa=i&amp;source=images&amp;cd=&amp;docid=qYxJH_q9SExTYM&amp;tbnid=2z3KqFGVnlTfVM:&amp;ved=0CAUQjBwwAA&amp;url=http%3A%2F%2Fwww.dejepis.com%2Fpict%2Flenin_.jpg&amp;ei=BhxUUb_pI4_Isway3oDADQ&amp;psig=AFQjCNFA7euMbvfHyKL8JNSvyLPdgnOjwQ&amp;ust=1364553094647375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AutoShape 8" descr="http://www.google.cz/url?sa=i&amp;source=images&amp;cd=&amp;docid=qYxJH_q9SExTYM&amp;tbnid=2z3KqFGVnlTfVM:&amp;ved=0CAUQjBwwAA&amp;url=http%3A%2F%2Fwww.dejepis.com%2Fpict%2Flenin_.jpg&amp;ei=BhxUUb_pI4_Isway3oDADQ&amp;psig=AFQjCNFA7euMbvfHyKL8JNSvyLPdgnOjwQ&amp;ust=1364553094647375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AutoShape 10" descr="http://www.google.cz/url?sa=i&amp;source=images&amp;cd=&amp;docid=qYxJH_q9SExTYM&amp;tbnid=2z3KqFGVnlTfVM:&amp;ved=0CAUQjBwwAA&amp;url=http%3A%2F%2Fwww.dejepis.com%2Fpict%2Flenin_.jpg&amp;ei=BhxUUb_pI4_Isway3oDADQ&amp;psig=AFQjCNFA7euMbvfHyKL8JNSvyLPdgnOjwQ&amp;ust=1364553094647375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AutoShape 12" descr="http://www.google.cz/url?sa=i&amp;source=images&amp;cd=&amp;docid=qYxJH_q9SExTYM&amp;tbnid=2z3KqFGVnlTfVM:&amp;ved=0CAUQjBwwAA&amp;url=http%3A%2F%2Fwww.dejepis.com%2Fpict%2Flenin_.jpg&amp;ei=BhxUUb_pI4_Isway3oDADQ&amp;psig=AFQjCNFA7euMbvfHyKL8JNSvyLPdgnOjwQ&amp;ust=1364553094647375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Popisek se šipkou dolů 6"/>
          <p:cNvSpPr/>
          <p:nvPr/>
        </p:nvSpPr>
        <p:spPr>
          <a:xfrm>
            <a:off x="705587" y="1203598"/>
            <a:ext cx="2674764" cy="985019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usela být zrušena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pětiletka (1963)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2" descr="http://www.google.cz/url?sa=i&amp;source=images&amp;cd=&amp;docid=SvujKUgdIreCeM&amp;tbnid=YQmjorKjSZI4mM:&amp;ved=0CAUQjBwwADgP&amp;url=http%3A%2F%2Fwww.historie-vrbno.estranky.cz%2Fimg%2Fpicture%2F886%2Fr1946-odsun.jpg&amp;ei=rniDUevhGoqbtQaEpoHACA&amp;psig=AFQjCNHgq41rME9V7GqjofXuo4kEApfBYA&amp;ust=1367657006467775"/>
          <p:cNvSpPr>
            <a:spLocks noChangeAspect="1" noChangeArrowheads="1"/>
          </p:cNvSpPr>
          <p:nvPr/>
        </p:nvSpPr>
        <p:spPr bwMode="auto">
          <a:xfrm>
            <a:off x="673100" y="473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4" descr="http://www.google.cz/url?sa=i&amp;source=images&amp;cd=&amp;docid=SvujKUgdIreCeM&amp;tbnid=YQmjorKjSZI4mM:&amp;ved=0CAUQjBwwADgP&amp;url=http%3A%2F%2Fwww.historie-vrbno.estranky.cz%2Fimg%2Fpicture%2F886%2Fr1946-odsun.jpg&amp;ei=rniDUevhGoqbtQaEpoHACA&amp;psig=AFQjCNHgq41rME9V7GqjofXuo4kEApfBYA&amp;ust=1367657006467775"/>
          <p:cNvSpPr>
            <a:spLocks noChangeAspect="1" noChangeArrowheads="1"/>
          </p:cNvSpPr>
          <p:nvPr/>
        </p:nvSpPr>
        <p:spPr bwMode="auto">
          <a:xfrm>
            <a:off x="825500" y="6254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6" descr="http://www.google.cz/url?sa=i&amp;source=images&amp;cd=&amp;docid=SvujKUgdIreCeM&amp;tbnid=YQmjorKjSZI4mM:&amp;ved=0CAUQjBwwADgP&amp;url=http%3A%2F%2Fwww.historie-vrbno.estranky.cz%2Fimg%2Fpicture%2F886%2Fr1946-odsun.jpg&amp;ei=rniDUevhGoqbtQaEpoHACA&amp;psig=AFQjCNHgq41rME9V7GqjofXuo4kEApfBYA&amp;ust=1367657006467775"/>
          <p:cNvSpPr>
            <a:spLocks noChangeAspect="1" noChangeArrowheads="1"/>
          </p:cNvSpPr>
          <p:nvPr/>
        </p:nvSpPr>
        <p:spPr bwMode="auto">
          <a:xfrm>
            <a:off x="977900" y="777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hnutá šipka 7"/>
          <p:cNvSpPr/>
          <p:nvPr/>
        </p:nvSpPr>
        <p:spPr>
          <a:xfrm rot="10800000">
            <a:off x="3923928" y="398599"/>
            <a:ext cx="432048" cy="1368152"/>
          </a:xfrm>
          <a:prstGeom prst="bentArrow">
            <a:avLst>
              <a:gd name="adj1" fmla="val 25000"/>
              <a:gd name="adj2" fmla="val 33613"/>
              <a:gd name="adj3" fmla="val 25000"/>
              <a:gd name="adj4" fmla="val 4375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68300" y="2283718"/>
            <a:ext cx="322548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eakcí je postupný návrat drobného živnostníka = snaha pomoci chřadnoucímu hospodářství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lus 9"/>
          <p:cNvSpPr/>
          <p:nvPr/>
        </p:nvSpPr>
        <p:spPr>
          <a:xfrm>
            <a:off x="3887924" y="2409732"/>
            <a:ext cx="504056" cy="540060"/>
          </a:xfrm>
          <a:prstGeom prst="mathPl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90350" y="2454737"/>
            <a:ext cx="2160240" cy="4500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olitické uvolnění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hnutý roh 23"/>
          <p:cNvSpPr/>
          <p:nvPr/>
        </p:nvSpPr>
        <p:spPr>
          <a:xfrm>
            <a:off x="7092280" y="2283718"/>
            <a:ext cx="1656184" cy="792088"/>
          </a:xfrm>
          <a:prstGeom prst="foldedCorne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„Socialismus s lidskou tváří“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Jednoduché závorky 24"/>
          <p:cNvSpPr/>
          <p:nvPr/>
        </p:nvSpPr>
        <p:spPr>
          <a:xfrm>
            <a:off x="5004048" y="943026"/>
            <a:ext cx="2916324" cy="1245591"/>
          </a:xfrm>
          <a:prstGeom prst="bracketPair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jezd spisovatelů 1967</a:t>
            </a:r>
          </a:p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rotikomunistická demonstrace po Strahovských událostech</a:t>
            </a:r>
          </a:p>
        </p:txBody>
      </p:sp>
      <p:sp>
        <p:nvSpPr>
          <p:cNvPr id="27" name="Zahnutá šipka doleva 26"/>
          <p:cNvSpPr/>
          <p:nvPr/>
        </p:nvSpPr>
        <p:spPr>
          <a:xfrm>
            <a:off x="6732240" y="2679762"/>
            <a:ext cx="648072" cy="1332148"/>
          </a:xfrm>
          <a:prstGeom prst="curved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bdélník s odříznutým rohem na stejné straně 27"/>
          <p:cNvSpPr/>
          <p:nvPr/>
        </p:nvSpPr>
        <p:spPr>
          <a:xfrm>
            <a:off x="4811634" y="3345836"/>
            <a:ext cx="1674186" cy="576064"/>
          </a:xfrm>
          <a:prstGeom prst="snip2Same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Pražské Jaro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Popisek se šipkou doleva 28"/>
          <p:cNvSpPr/>
          <p:nvPr/>
        </p:nvSpPr>
        <p:spPr>
          <a:xfrm>
            <a:off x="2123728" y="3464385"/>
            <a:ext cx="2448272" cy="54752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3258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Akční program KSČ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63500" y="3240570"/>
            <a:ext cx="1924106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/>
              <a:t>l</a:t>
            </a:r>
            <a:r>
              <a:rPr lang="cs-CZ" dirty="0" smtClean="0"/>
              <a:t>iberalizace </a:t>
            </a:r>
            <a:r>
              <a:rPr lang="cs-CZ" dirty="0"/>
              <a:t>(až demokratizace) společnosti</a:t>
            </a:r>
          </a:p>
          <a:p>
            <a:r>
              <a:rPr lang="cs-CZ" dirty="0"/>
              <a:t>z</a:t>
            </a:r>
            <a:r>
              <a:rPr lang="cs-CZ" dirty="0" smtClean="0"/>
              <a:t>rušení </a:t>
            </a:r>
            <a:r>
              <a:rPr lang="cs-CZ" dirty="0"/>
              <a:t>cenzury (27. června 1968)</a:t>
            </a:r>
          </a:p>
          <a:p>
            <a:r>
              <a:rPr lang="cs-CZ" dirty="0"/>
              <a:t>v</a:t>
            </a:r>
            <a:r>
              <a:rPr lang="cs-CZ" dirty="0" smtClean="0"/>
              <a:t>ětší </a:t>
            </a:r>
            <a:r>
              <a:rPr lang="cs-CZ" dirty="0"/>
              <a:t>důraz na spotřební zboží</a:t>
            </a:r>
          </a:p>
          <a:p>
            <a:r>
              <a:rPr lang="cs-CZ" dirty="0"/>
              <a:t>f</a:t>
            </a:r>
            <a:r>
              <a:rPr lang="cs-CZ" dirty="0" smtClean="0"/>
              <a:t>ederalizace </a:t>
            </a:r>
            <a:r>
              <a:rPr lang="cs-CZ" dirty="0"/>
              <a:t>státu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2339752" y="4083918"/>
            <a:ext cx="2232248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/>
              <a:t>ČSSD se snaží </a:t>
            </a:r>
            <a:r>
              <a:rPr lang="cs-CZ" dirty="0" smtClean="0"/>
              <a:t>změnit v </a:t>
            </a:r>
            <a:r>
              <a:rPr lang="cs-CZ" dirty="0"/>
              <a:t>samostatnou stranu</a:t>
            </a:r>
          </a:p>
          <a:p>
            <a:r>
              <a:rPr lang="cs-CZ" dirty="0"/>
              <a:t>v</a:t>
            </a:r>
            <a:r>
              <a:rPr lang="cs-CZ" dirty="0" smtClean="0"/>
              <a:t>znikají </a:t>
            </a:r>
            <a:r>
              <a:rPr lang="cs-CZ" dirty="0"/>
              <a:t>politické kluby (KAN, K231,…)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4788024" y="4148511"/>
            <a:ext cx="2268252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ydán manifest Dva tisíce slov (Ludvík Vaculík) – výzvou k ještě radikálnějším reformám</a:t>
            </a:r>
          </a:p>
        </p:txBody>
      </p:sp>
      <p:pic>
        <p:nvPicPr>
          <p:cNvPr id="4098" name="Picture 2" descr="C:\Users\lanc\AppData\Local\Microsoft\Windows\Temporary Internet Files\Content.IE5\4D6UBRLR\MC90001930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125" y="3464385"/>
            <a:ext cx="1859875" cy="162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Přímá spojnice se šipkou 33"/>
          <p:cNvCxnSpPr/>
          <p:nvPr/>
        </p:nvCxnSpPr>
        <p:spPr>
          <a:xfrm>
            <a:off x="1307170" y="3795886"/>
            <a:ext cx="1032582" cy="352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>
            <a:off x="1403648" y="4276050"/>
            <a:ext cx="3456384" cy="3063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4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2" grpId="0" animBg="1"/>
      <p:bldP spid="36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 descr="C:\Users\lanc\AppData\Local\Microsoft\Windows\Temporary Internet Files\Content.IE5\4D6UBRLR\MC90014965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9" y="3478392"/>
            <a:ext cx="1782244" cy="1057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9" name="Šipka doleva a nahoru 2048"/>
          <p:cNvSpPr/>
          <p:nvPr/>
        </p:nvSpPr>
        <p:spPr>
          <a:xfrm>
            <a:off x="5028317" y="3600703"/>
            <a:ext cx="1374678" cy="1264709"/>
          </a:xfrm>
          <a:prstGeom prst="leftUpArrow">
            <a:avLst>
              <a:gd name="adj1" fmla="val 8186"/>
              <a:gd name="adj2" fmla="val 14911"/>
              <a:gd name="adj3" fmla="val 1911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bdélník s odříznutým rohem na stejné straně 21"/>
          <p:cNvSpPr/>
          <p:nvPr/>
        </p:nvSpPr>
        <p:spPr>
          <a:xfrm>
            <a:off x="395536" y="1275606"/>
            <a:ext cx="1674186" cy="576064"/>
          </a:xfrm>
          <a:prstGeom prst="snip2Same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Pražské Jaro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Šipka doprava 9"/>
          <p:cNvSpPr/>
          <p:nvPr/>
        </p:nvSpPr>
        <p:spPr>
          <a:xfrm>
            <a:off x="2267744" y="1455626"/>
            <a:ext cx="1224136" cy="216024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3665374" y="1239602"/>
            <a:ext cx="2376264" cy="648072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 strany domácí KSČ bráno negativně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Násobení 12"/>
          <p:cNvSpPr/>
          <p:nvPr/>
        </p:nvSpPr>
        <p:spPr>
          <a:xfrm>
            <a:off x="6156176" y="1311610"/>
            <a:ext cx="576064" cy="504056"/>
          </a:xfrm>
          <a:prstGeom prst="mathMultiply">
            <a:avLst>
              <a:gd name="adj1" fmla="val 15082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6732240" y="699542"/>
            <a:ext cx="2016224" cy="15121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 tajemník ÚV KSČ Alexandr Dubček patří k liberálnějším komunistům a nechává reformy plynout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96525" y="2062039"/>
            <a:ext cx="1872208" cy="11695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SSSR sleduje pozvolné změny kom. režimu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u nás s obavami = strach z rozšíření se reforem za hranice ČSR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Šipka ohnutá nahoru 24"/>
          <p:cNvSpPr/>
          <p:nvPr/>
        </p:nvSpPr>
        <p:spPr>
          <a:xfrm rot="5400000">
            <a:off x="1349642" y="2974336"/>
            <a:ext cx="432048" cy="1008112"/>
          </a:xfrm>
          <a:prstGeom prst="bent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233624" y="2953371"/>
            <a:ext cx="1900743" cy="11695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L. Brežněv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jedná s A. Dubčekem o zastavení reforem a částečném návratu k předchozímu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stavu X nevyřešeno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Šipka doprava 27"/>
          <p:cNvSpPr/>
          <p:nvPr/>
        </p:nvSpPr>
        <p:spPr>
          <a:xfrm>
            <a:off x="4247964" y="3206115"/>
            <a:ext cx="648072" cy="729218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Jednoduché závorky 28"/>
          <p:cNvSpPr/>
          <p:nvPr/>
        </p:nvSpPr>
        <p:spPr>
          <a:xfrm>
            <a:off x="5760132" y="2568820"/>
            <a:ext cx="1368152" cy="402586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Brežněvova doktrína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Vývojový diagram: postup 29"/>
          <p:cNvSpPr/>
          <p:nvPr/>
        </p:nvSpPr>
        <p:spPr>
          <a:xfrm>
            <a:off x="5202070" y="3116463"/>
            <a:ext cx="1908212" cy="908521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ntervence vojsk Varšavské smlouvy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hnutý roh 30"/>
          <p:cNvSpPr/>
          <p:nvPr/>
        </p:nvSpPr>
        <p:spPr>
          <a:xfrm>
            <a:off x="7380312" y="2670772"/>
            <a:ext cx="1224136" cy="1254871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SSSR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NDR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Polsko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Maďarsko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Bulharsko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" name="Obdélníkový popisek 2047"/>
          <p:cNvSpPr/>
          <p:nvPr/>
        </p:nvSpPr>
        <p:spPr>
          <a:xfrm>
            <a:off x="6840252" y="4371950"/>
            <a:ext cx="2016224" cy="648072"/>
          </a:xfrm>
          <a:prstGeom prst="wedgeRectCallout">
            <a:avLst>
              <a:gd name="adj1" fmla="val -68822"/>
              <a:gd name="adj2" fmla="val -124534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noci z 20. na 21. srpna 1968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ámeček 2051"/>
          <p:cNvSpPr/>
          <p:nvPr/>
        </p:nvSpPr>
        <p:spPr>
          <a:xfrm>
            <a:off x="296525" y="4303185"/>
            <a:ext cx="4556981" cy="648072"/>
          </a:xfrm>
          <a:prstGeom prst="fra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cela se převrací pohled lidí na SSSR (již ne osvoboditel, ale okupant) → vlna emigrace + izolace KSČ od obyvatel</a:t>
            </a:r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photos1.blogger.com/blogger/4438/2220/400/Primavera%20de%20Prag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368" y="1974341"/>
            <a:ext cx="1438275" cy="10763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lanc\AppData\Local\Microsoft\Windows\Temporary Internet Files\Content.IE5\Y16QMNVE\MP900414064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977" y="1921026"/>
            <a:ext cx="1109903" cy="812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 animBg="1"/>
      <p:bldP spid="10" grpId="0" animBg="1"/>
      <p:bldP spid="12" grpId="0" animBg="1"/>
      <p:bldP spid="13" grpId="0" animBg="1"/>
      <p:bldP spid="15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2048" grpId="0" animBg="1"/>
      <p:bldP spid="20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www.adam.cz/img/201201282001_soutez-normalni-normalizace-clovek-v-tisn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636" y="1106651"/>
            <a:ext cx="2327920" cy="130945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lanc\AppData\Local\Microsoft\Windows\Temporary Internet Files\Content.IE5\4D6UBRLR\MP900400393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990" y="1263202"/>
            <a:ext cx="1905715" cy="15245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3923928" y="627534"/>
            <a:ext cx="2068347" cy="36004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Období normalizace</a:t>
            </a:r>
            <a:endParaRPr lang="cs-CZ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ětiúhelník 2"/>
          <p:cNvSpPr/>
          <p:nvPr/>
        </p:nvSpPr>
        <p:spPr>
          <a:xfrm>
            <a:off x="6109684" y="717544"/>
            <a:ext cx="864096" cy="180020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hnutý roh 3"/>
          <p:cNvSpPr/>
          <p:nvPr/>
        </p:nvSpPr>
        <p:spPr>
          <a:xfrm>
            <a:off x="7164288" y="492443"/>
            <a:ext cx="1656184" cy="999187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ojem z Moskevského protokolu (27. srpna 1968)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7992380" y="156363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8" name="Obdélník 7"/>
          <p:cNvSpPr/>
          <p:nvPr/>
        </p:nvSpPr>
        <p:spPr>
          <a:xfrm>
            <a:off x="7164288" y="2211710"/>
            <a:ext cx="1656184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ČSR je odhodláno navrátit se k poměrům před kontrarevolucí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Vývojový diagram: vnitřní paměť 8"/>
          <p:cNvSpPr/>
          <p:nvPr/>
        </p:nvSpPr>
        <p:spPr>
          <a:xfrm>
            <a:off x="7164288" y="3507854"/>
            <a:ext cx="1656184" cy="1152128"/>
          </a:xfrm>
          <a:prstGeom prst="flowChartInternalStorag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Ludvík Svoboda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Gustáv Husák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Vasil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iľak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Zahnutá šipka dolů 27"/>
          <p:cNvSpPr/>
          <p:nvPr/>
        </p:nvSpPr>
        <p:spPr>
          <a:xfrm flipH="1">
            <a:off x="5076056" y="1815666"/>
            <a:ext cx="2664296" cy="468052"/>
          </a:xfrm>
          <a:prstGeom prst="curvedDownArrow">
            <a:avLst>
              <a:gd name="adj1" fmla="val 47361"/>
              <a:gd name="adj2" fmla="val 109536"/>
              <a:gd name="adj3" fmla="val 25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067944" y="2497860"/>
            <a:ext cx="2948612" cy="181588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 represivních opatření:</a:t>
            </a:r>
          </a:p>
          <a:p>
            <a:pPr marL="171450" indent="-1714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istky uvnitř KSČ</a:t>
            </a:r>
          </a:p>
          <a:p>
            <a:pPr marL="171450" indent="-1714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rušení „jarních“ reforem</a:t>
            </a:r>
          </a:p>
          <a:p>
            <a:pPr marL="171450" indent="-1714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ávrat cenzury</a:t>
            </a:r>
          </a:p>
          <a:p>
            <a:pPr marL="171450" indent="-1714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dstranění počátků názorového pluralismu (např. Sokol, KAN,…)</a:t>
            </a:r>
          </a:p>
          <a:p>
            <a:pPr marL="171450" indent="-1714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tálá přítomnost SSSR armády (odhlasována i </a:t>
            </a:r>
            <a:r>
              <a:rPr lang="cs-CZ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Nár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shromážděním)</a:t>
            </a:r>
          </a:p>
        </p:txBody>
      </p:sp>
      <p:sp>
        <p:nvSpPr>
          <p:cNvPr id="30" name="Násobení 29"/>
          <p:cNvSpPr/>
          <p:nvPr/>
        </p:nvSpPr>
        <p:spPr>
          <a:xfrm>
            <a:off x="5702210" y="4171695"/>
            <a:ext cx="412163" cy="432048"/>
          </a:xfrm>
          <a:prstGeom prst="mathMultiply">
            <a:avLst>
              <a:gd name="adj1" fmla="val 1320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Vývojový diagram: postup 30"/>
          <p:cNvSpPr/>
          <p:nvPr/>
        </p:nvSpPr>
        <p:spPr>
          <a:xfrm>
            <a:off x="4431705" y="4538686"/>
            <a:ext cx="2717035" cy="604814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č označováno jako období neostalinismu, ne tak tvrdé jako 50. léta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" name="Popisek se šipkou dolů 5119"/>
          <p:cNvSpPr/>
          <p:nvPr/>
        </p:nvSpPr>
        <p:spPr>
          <a:xfrm>
            <a:off x="179512" y="1106651"/>
            <a:ext cx="2232248" cy="1116124"/>
          </a:xfrm>
          <a:prstGeom prst="downArrowCallou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18. – 21. srpna 1969 </a:t>
            </a:r>
          </a:p>
          <a:p>
            <a:pPr algn="ctr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emonstrace proti přítomnosti vojsk SSSR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" name="Vývojový diagram: postup 5120"/>
          <p:cNvSpPr/>
          <p:nvPr/>
        </p:nvSpPr>
        <p:spPr>
          <a:xfrm>
            <a:off x="323528" y="2283718"/>
            <a:ext cx="2088232" cy="648072"/>
          </a:xfrm>
          <a:prstGeom prst="flowChartProcess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řijat tzv. pendrekový zákon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Obdélník 5121"/>
          <p:cNvSpPr/>
          <p:nvPr/>
        </p:nvSpPr>
        <p:spPr>
          <a:xfrm>
            <a:off x="1966221" y="3153773"/>
            <a:ext cx="1944216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oučení z krizového vývoje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Plaketa 5122"/>
          <p:cNvSpPr/>
          <p:nvPr/>
        </p:nvSpPr>
        <p:spPr>
          <a:xfrm>
            <a:off x="395536" y="3687874"/>
            <a:ext cx="1800200" cy="1224136"/>
          </a:xfrm>
          <a:prstGeom prst="plaqu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asivita a tichý (ne)souhlas s režimem</a:t>
            </a:r>
          </a:p>
        </p:txBody>
      </p:sp>
      <p:sp>
        <p:nvSpPr>
          <p:cNvPr id="5126" name="Jednoduché závorky 5125"/>
          <p:cNvSpPr/>
          <p:nvPr/>
        </p:nvSpPr>
        <p:spPr>
          <a:xfrm>
            <a:off x="2411760" y="4299942"/>
            <a:ext cx="1656184" cy="480503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 1. 1. 1969 federace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 animBg="1"/>
      <p:bldP spid="28" grpId="0" animBg="1"/>
      <p:bldP spid="29" grpId="0" animBg="1"/>
      <p:bldP spid="30" grpId="0" animBg="1"/>
      <p:bldP spid="31" grpId="0" animBg="1"/>
      <p:bldP spid="5120" grpId="0" animBg="1"/>
      <p:bldP spid="5121" grpId="0" animBg="1"/>
      <p:bldP spid="5122" grpId="0" animBg="1"/>
      <p:bldP spid="5123" grpId="0" animBg="1"/>
      <p:bldP spid="51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39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788024" y="555526"/>
            <a:ext cx="3168352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Významné osobnosti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Vývojový diagram: vnitřní paměť 13"/>
          <p:cNvSpPr/>
          <p:nvPr/>
        </p:nvSpPr>
        <p:spPr>
          <a:xfrm>
            <a:off x="251520" y="1219722"/>
            <a:ext cx="2304256" cy="432048"/>
          </a:xfrm>
          <a:prstGeom prst="flowChartInternalStorag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Alexandr Dubček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Vývojový diagram: vnitřní paměť 20"/>
          <p:cNvSpPr/>
          <p:nvPr/>
        </p:nvSpPr>
        <p:spPr>
          <a:xfrm>
            <a:off x="3419872" y="1219722"/>
            <a:ext cx="2304256" cy="432048"/>
          </a:xfrm>
          <a:prstGeom prst="flowChartInternalStorag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Gustáv Husák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Vývojový diagram: vnitřní paměť 21"/>
          <p:cNvSpPr/>
          <p:nvPr/>
        </p:nvSpPr>
        <p:spPr>
          <a:xfrm>
            <a:off x="6516216" y="1219722"/>
            <a:ext cx="2304256" cy="432048"/>
          </a:xfrm>
          <a:prstGeom prst="flowChartInternalStorag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Vasil Biľak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1779662"/>
            <a:ext cx="2376264" cy="332398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27. </a:t>
            </a: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1921 </a:t>
            </a: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7. 11. 1992</a:t>
            </a:r>
            <a:endParaRPr lang="pl-PL" sz="14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Vyučený zámečník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Účastnil se Slovenského národního povstání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 válce studoval v Rusku (spolužák Michaila Gorbačova)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Během uvolňování režimu roku 1967 byl kompromisem mezi reformními a konzervativními komunisty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Slabá pozice ve straně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1970 vyloučen ze strany x v disentu nepůsobil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275856" y="1779662"/>
            <a:ext cx="2448271" cy="332398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. 191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. 1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. 19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91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Vystudoval práva (doktorát)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Odpůrce Slovenského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štátu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byl odbojářem a aktivním účastníkem SNP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Na počátku 50. let odsouzen v procesu s „buržoazními nacionalisty“ k doživotí za velezradu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Rehabilitován 1963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 roce 1968 opět v čele KSČ, od 1975 prezident 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 funkce abdikoval roku 1989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Odmítl řešit „samet“ násilně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499276" y="1779662"/>
            <a:ext cx="2338135" cy="332398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11. 8.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191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7 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Rusínského původu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Vyučený krejčí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Do srpna 1968 aktivním členem KSS (i ve vysokých funkcích)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 letech 1968 až 1988 byl tajemníkem KSČ pro zahraniční politiku a ideologii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Za doby normalizace hlavním představitelem neostalinismu u nás, později odpůrce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Gorbačových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reforem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://thevieweast.files.wordpress.com/2012/06/alexander-dubce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51669"/>
            <a:ext cx="2427378" cy="317997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www.cojeco.cz/Attach/photos/pers394874105396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7" y="1700428"/>
            <a:ext cx="2508784" cy="340322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://blog.idnes.cz/blog/5634/207927/bilak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685" y="1779662"/>
            <a:ext cx="2221318" cy="332398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22" grpId="0" animBg="1"/>
      <p:bldP spid="17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img.aktualne.centrum.cz/338/33/3383388-tady-bylo-husakov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78" y="1788180"/>
            <a:ext cx="2565213" cy="172235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www.moderni-dejiny.cz/PublicFiles/UserFiles/image/Metodika/OSTATNI/800x800_norm_dis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738" y="2169130"/>
            <a:ext cx="2181212" cy="11233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194421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History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pisek se šipkou doprava 2"/>
          <p:cNvSpPr/>
          <p:nvPr/>
        </p:nvSpPr>
        <p:spPr>
          <a:xfrm>
            <a:off x="467544" y="1203598"/>
            <a:ext cx="2088232" cy="43204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325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60‘s</a:t>
            </a:r>
          </a:p>
        </p:txBody>
      </p:sp>
      <p:sp>
        <p:nvSpPr>
          <p:cNvPr id="5" name="Popisek se šipkou doprava 4"/>
          <p:cNvSpPr/>
          <p:nvPr/>
        </p:nvSpPr>
        <p:spPr>
          <a:xfrm>
            <a:off x="467544" y="3219822"/>
            <a:ext cx="2088232" cy="43204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325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70‘s</a:t>
            </a:r>
          </a:p>
        </p:txBody>
      </p:sp>
      <p:sp>
        <p:nvSpPr>
          <p:cNvPr id="4" name="Obdélník 3"/>
          <p:cNvSpPr/>
          <p:nvPr/>
        </p:nvSpPr>
        <p:spPr>
          <a:xfrm>
            <a:off x="2987824" y="1023578"/>
            <a:ext cx="2304256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melting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down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communism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Czechoslovakia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lus 5"/>
          <p:cNvSpPr/>
          <p:nvPr/>
        </p:nvSpPr>
        <p:spPr>
          <a:xfrm>
            <a:off x="5538974" y="1203598"/>
            <a:ext cx="432048" cy="432048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300192" y="1023578"/>
            <a:ext cx="2304256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Democratization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answer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crisis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regime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Vývojový diagram: alternativní postup 6"/>
          <p:cNvSpPr/>
          <p:nvPr/>
        </p:nvSpPr>
        <p:spPr>
          <a:xfrm>
            <a:off x="5292080" y="2222480"/>
            <a:ext cx="1152128" cy="504056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1960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Pětiúhelník 8"/>
          <p:cNvSpPr/>
          <p:nvPr/>
        </p:nvSpPr>
        <p:spPr>
          <a:xfrm>
            <a:off x="1907704" y="2263869"/>
            <a:ext cx="2952328" cy="421278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constitution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192263" y="3075806"/>
            <a:ext cx="1656184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Reaction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to…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Šipka ohnutá nahoru 10"/>
          <p:cNvSpPr/>
          <p:nvPr/>
        </p:nvSpPr>
        <p:spPr>
          <a:xfrm>
            <a:off x="4932040" y="1923678"/>
            <a:ext cx="2736304" cy="1614231"/>
          </a:xfrm>
          <a:prstGeom prst="bentUpArrow">
            <a:avLst>
              <a:gd name="adj1" fmla="val 8533"/>
              <a:gd name="adj2" fmla="val 10509"/>
              <a:gd name="adj3" fmla="val 14461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004048" y="3867894"/>
            <a:ext cx="2304256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Warsaw Pact invasion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Czechoslovakia</a:t>
            </a: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7678312" y="4011910"/>
            <a:ext cx="1152128" cy="504056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1968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519654" y="4155926"/>
            <a:ext cx="2404274" cy="8280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Normalization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(return to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situation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60‘s)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38.8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</a:t>
            </a:r>
            <a:r>
              <a:rPr lang="cs-CZ" sz="1000" b="1" dirty="0" smtClean="0">
                <a:solidFill>
                  <a:srgbClr val="813763"/>
                </a:solidFill>
              </a:rPr>
              <a:t>:</a:t>
            </a:r>
            <a:endParaRPr lang="cs-CZ" sz="1000" b="1" dirty="0">
              <a:solidFill>
                <a:srgbClr val="813763"/>
              </a:solidFill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711599"/>
              </p:ext>
            </p:extLst>
          </p:nvPr>
        </p:nvGraphicFramePr>
        <p:xfrm>
          <a:off x="467544" y="1449819"/>
          <a:ext cx="6264696" cy="292608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240360"/>
                <a:gridCol w="3024336"/>
              </a:tblGrid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K intervenci vojsk varšavské smlouvy došlo?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v červenci 1968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v červenci 1969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v srpnu 1968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v srpnu 1969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eriod" startAt="3"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Mezi umírněné komunisty patřil?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A. Dubček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K. Gottwald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G. Husák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V. Biľak</a:t>
                      </a:r>
                    </a:p>
                    <a:p>
                      <a:pPr marL="342900" indent="-342900" algn="just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AutoNum type="arabicPeriod" startAt="2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neostalinismu označuje?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40. léta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50. léta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60. léta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70. léta</a:t>
                      </a:r>
                    </a:p>
                    <a:p>
                      <a:pPr algn="just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Dva tisíce slov bylo?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výzvou KSČ směrem k lidu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výzvou SSSR směrem k USA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výzvou čs. inteligence směrem ke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KSČ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 výzvou KSČ směrem k SSSR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596336" y="141962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4623858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987575"/>
            <a:ext cx="8568952" cy="38884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www.ucebnice-dejepisu.ic.cz/img/s/big/1968-2.jpg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č. 1), poslední přístup dne: 22. 5. 2013</a:t>
            </a: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photos1.blogger.com/blogger/4438/2220/400/Primavera%20de%20Praga.jpg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č. 4), poslední přístup dne: 22. 5. 2013</a:t>
            </a: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www.adam.cz/img/201201282001_soutez-normalni-normalizace-clovek-v-tisni.jpg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č. 5), poslední přístup dne 22. 5. 2013</a:t>
            </a: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img.aktualne.centrum.cz/334/65/3346502-tady-bylo-husakovo.jpg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č. 1), poslední přístup dne: 22. 5. 2013</a:t>
            </a: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www.moderni-dejiny.cz/PublicFiles/UserFiles/image/Metodika/OSTATNI/800x800_norm_disent.jpg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č. 7), poslední přístup dne: 22. 5. 2013</a:t>
            </a:r>
          </a:p>
          <a:p>
            <a:pPr marL="342900" indent="-342900">
              <a:buFontTx/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7"/>
              </a:rPr>
              <a:t>img.aktualne.centrum.cz/338/33/3383388-tady-bylo-husakovo.jpg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č. 7), poslední přístup dne: 22. 5. 2013</a:t>
            </a:r>
          </a:p>
          <a:p>
            <a:pPr marL="342900" indent="-342900">
              <a:buFontTx/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8"/>
              </a:rPr>
              <a:t>media.novinky.cz/658/286586-top_foto1-gsm8d.jpg?1361869206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č. 1), poslední přístup dne: 22. 5. 2013</a:t>
            </a: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9"/>
              </a:rPr>
              <a:t>thevieweast.files.wordpress.com/2012/06/alexander-dubcek.jpg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č. 6), poslední přístup dne: 22. 5. 2013</a:t>
            </a:r>
          </a:p>
          <a:p>
            <a:pPr marL="342900" indent="-342900">
              <a:buFontTx/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10"/>
              </a:rPr>
              <a:t>http://www.cojeco.cz/Attach//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10"/>
              </a:rPr>
              <a:t>photos/pers3948741053960.jpg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(slide č. 6), poslední přístup dne: 22. 5.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2013</a:t>
            </a:r>
          </a:p>
          <a:p>
            <a:pPr marL="342900" indent="-342900">
              <a:buFontTx/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11"/>
              </a:rPr>
              <a:t>blog.idnes.cz/blog/5634/207927/bilak.jpg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č. 6), poslední přístup dne: 22. 5.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2013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17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7050</TotalTime>
  <Words>1300</Words>
  <Application>Microsoft Office PowerPoint</Application>
  <PresentationFormat>Předvádění na obrazovce (16:9)</PresentationFormat>
  <Paragraphs>183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38.1 Československo – rok 1968, normalizace</vt:lpstr>
      <vt:lpstr>38.2 Co již víme?</vt:lpstr>
      <vt:lpstr>38.3 Jaké si řekneme nové termíny a názvy?</vt:lpstr>
      <vt:lpstr>38.4 Co si řekneme nového?</vt:lpstr>
      <vt:lpstr>38.5 Procvičení a příklady</vt:lpstr>
      <vt:lpstr>38.6 Něco navíc pro šikovné</vt:lpstr>
      <vt:lpstr>38.7 CLIL</vt:lpstr>
      <vt:lpstr>38.8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290</cp:revision>
  <dcterms:created xsi:type="dcterms:W3CDTF">2010-10-18T18:21:56Z</dcterms:created>
  <dcterms:modified xsi:type="dcterms:W3CDTF">2013-06-17T19:31:32Z</dcterms:modified>
</cp:coreProperties>
</file>