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FF3399"/>
    <a:srgbClr val="FFCC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4" autoAdjust="0"/>
    <p:restoredTop sz="94660" autoAdjust="0"/>
  </p:normalViewPr>
  <p:slideViewPr>
    <p:cSldViewPr>
      <p:cViewPr>
        <p:scale>
          <a:sx n="90" d="100"/>
          <a:sy n="90" d="100"/>
        </p:scale>
        <p:origin x="-750" y="-22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wmf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t.gdefon.ru/wallpapers_original/246603_(www.GdeFon.ru).jpg" TargetMode="External"/><Relationship Id="rId13" Type="http://schemas.openxmlformats.org/officeDocument/2006/relationships/hyperlink" Target="http://2.bp.blogspot.com/-9fQX8Mq6sAQ/TsKFLUS14-I/AAAAAAAAJ5w/WGB0W6UBd3w/s1600/ABC2d3536_vlajka.jpg" TargetMode="External"/><Relationship Id="rId3" Type="http://schemas.openxmlformats.org/officeDocument/2006/relationships/hyperlink" Target="http://www.ustrcr.cz/cs/rudolf-slansky" TargetMode="External"/><Relationship Id="rId7" Type="http://schemas.openxmlformats.org/officeDocument/2006/relationships/hyperlink" Target="http://www.tyden.cz/obrazek/201202/4f48c96ba1df4/crop-174383-vitezny-unor-1948-v-komunisticke-agitaci..jpg" TargetMode="External"/><Relationship Id="rId12" Type="http://schemas.openxmlformats.org/officeDocument/2006/relationships/hyperlink" Target="http://leccos.com/pics/pic/slansky_rudolf.jpg" TargetMode="External"/><Relationship Id="rId2" Type="http://schemas.openxmlformats.org/officeDocument/2006/relationships/hyperlink" Target="http://cs.wikipedia.org/wiki/Soubor:Map-Germany-1947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.idnes.cz/11/013/c460/JB38a312_F200903190029601.jpg" TargetMode="External"/><Relationship Id="rId11" Type="http://schemas.openxmlformats.org/officeDocument/2006/relationships/hyperlink" Target="http://www.ustrcr.cz/data/images/projekty/dokumentacni/horakova-milada01.jpg" TargetMode="External"/><Relationship Id="rId5" Type="http://schemas.openxmlformats.org/officeDocument/2006/relationships/hyperlink" Target="http://www.moderni-dejiny.cz/PublicFiles/UserFiles/image/Metodika/05_CSR_1938-1945/800x800_1945jpg.jpg" TargetMode="External"/><Relationship Id="rId10" Type="http://schemas.openxmlformats.org/officeDocument/2006/relationships/hyperlink" Target="http://nd05.jxs.cz/944/840/2ae0915b3f_8583" TargetMode="External"/><Relationship Id="rId4" Type="http://schemas.openxmlformats.org/officeDocument/2006/relationships/hyperlink" Target="http://www.ustrcr.cz/cs/milada-horakova" TargetMode="External"/><Relationship Id="rId9" Type="http://schemas.openxmlformats.org/officeDocument/2006/relationships/hyperlink" Target="http://img.aktualne.centrum.cz/48/61/486194-sss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3924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37.1 Poválečné Československo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Lanč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81" y="4550290"/>
            <a:ext cx="3053019" cy="59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moderni-dejiny.cz/PublicFiles/UserFiles/image/Metodika/05_CSR_1938-1945/800x800_1945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771550"/>
            <a:ext cx="3013914" cy="139016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.idnes.cz/11/013/c460/JB38a312_F2009031900296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59782"/>
            <a:ext cx="2448272" cy="129864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t.gdefon.ru/wallpapers_original/246603_(www.GdeFon.ru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35646"/>
            <a:ext cx="3417926" cy="21352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284290"/>
              </p:ext>
            </p:extLst>
          </p:nvPr>
        </p:nvGraphicFramePr>
        <p:xfrm>
          <a:off x="1043608" y="1275606"/>
          <a:ext cx="7272808" cy="34806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Lukáš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Druhá světová válka, ČSR,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KSČ, 1948, vítězný únor, politické procesy, 50. léta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stručně popisuje dopady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druhé světové války na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ČSR a načrtává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následné události, včetně komunistického puče roku 1948 a politických procesů v 50. letech.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5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661" y="492443"/>
            <a:ext cx="26997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83568" y="1131590"/>
            <a:ext cx="1908212" cy="8455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Důsledky druhé světové války v Československu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Šipka doprava 14"/>
          <p:cNvSpPr/>
          <p:nvPr/>
        </p:nvSpPr>
        <p:spPr>
          <a:xfrm>
            <a:off x="2915816" y="1221018"/>
            <a:ext cx="720080" cy="2880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s odříznutým příčným rohem 16"/>
          <p:cNvSpPr/>
          <p:nvPr/>
        </p:nvSpPr>
        <p:spPr>
          <a:xfrm>
            <a:off x="3896136" y="1054645"/>
            <a:ext cx="1755984" cy="62077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ú</a:t>
            </a:r>
            <a:r>
              <a:rPr lang="cs-CZ" sz="1400" dirty="0" smtClean="0"/>
              <a:t>zemní změny,</a:t>
            </a:r>
          </a:p>
          <a:p>
            <a:pPr algn="ctr"/>
            <a:r>
              <a:rPr lang="cs-CZ" sz="1400" dirty="0"/>
              <a:t>o</a:t>
            </a:r>
            <a:r>
              <a:rPr lang="cs-CZ" sz="1400" dirty="0" smtClean="0"/>
              <a:t>byvatelstvo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816552"/>
            <a:ext cx="295232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tráta Podkarpatské Rusi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dsun německého obyvatelstva (viz DUM D36)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Maďarskem dohoda o výměně obyvatelstva (cca  90 000 slovenských Maďarů mimo ČSR)</a:t>
            </a:r>
          </a:p>
        </p:txBody>
      </p:sp>
      <p:sp>
        <p:nvSpPr>
          <p:cNvPr id="22" name="Šipka doprava 21"/>
          <p:cNvSpPr/>
          <p:nvPr/>
        </p:nvSpPr>
        <p:spPr>
          <a:xfrm>
            <a:off x="2890739" y="2731909"/>
            <a:ext cx="720080" cy="2880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24"/>
          <p:cNvSpPr/>
          <p:nvPr/>
        </p:nvSpPr>
        <p:spPr>
          <a:xfrm>
            <a:off x="2915816" y="4083918"/>
            <a:ext cx="720080" cy="2880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s odříznutým příčným rohem 19"/>
          <p:cNvSpPr/>
          <p:nvPr/>
        </p:nvSpPr>
        <p:spPr>
          <a:xfrm>
            <a:off x="3912047" y="2591596"/>
            <a:ext cx="1755984" cy="56865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z</a:t>
            </a:r>
            <a:r>
              <a:rPr lang="cs-CZ" sz="1400" dirty="0" smtClean="0"/>
              <a:t>měna zahraničně-politické orientace</a:t>
            </a:r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2327443"/>
            <a:ext cx="295232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ako hlavní zahraniční spojenec figuruje SSSR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ůsledek Mnichovské dohody (zrada Západu) a samotného osvobozování území ČSR na konci války</a:t>
            </a:r>
          </a:p>
        </p:txBody>
      </p:sp>
      <p:sp>
        <p:nvSpPr>
          <p:cNvPr id="31" name="Obdélník s odříznutým příčným rohem 30"/>
          <p:cNvSpPr/>
          <p:nvPr/>
        </p:nvSpPr>
        <p:spPr>
          <a:xfrm>
            <a:off x="3927958" y="3943605"/>
            <a:ext cx="1755984" cy="56865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z</a:t>
            </a:r>
            <a:r>
              <a:rPr lang="cs-CZ" sz="1400" dirty="0" smtClean="0"/>
              <a:t>měna vnitřní politické orientace</a:t>
            </a:r>
            <a:endParaRPr lang="cs-CZ" sz="1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012160" y="3849891"/>
            <a:ext cx="2952328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osun politiky doleva – např. znárodnění bank a 2/3 průmyslu Benešovým dekretem (24. 10. 1945) či volby 1946 (většinu křesel mají komunisté)</a:t>
            </a:r>
          </a:p>
        </p:txBody>
      </p:sp>
      <p:pic>
        <p:nvPicPr>
          <p:cNvPr id="4098" name="Picture 2" descr="C:\Users\lanc\AppData\Local\Microsoft\Windows\Temporary Internet Files\Content.IE5\4D6UBRLR\MC9002971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1547"/>
            <a:ext cx="13119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Program Files (x86)\Microsoft Office\MEDIA\CAGCAT10\j028536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706" y="3557453"/>
            <a:ext cx="1087339" cy="134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lanc\AppData\Local\Microsoft\Windows\Temporary Internet Files\Content.IE5\4D6UBRLR\MC90029556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08162"/>
            <a:ext cx="1297649" cy="109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22" grpId="0" animBg="1"/>
      <p:bldP spid="25" grpId="0" animBg="1"/>
      <p:bldP spid="20" grpId="0" animBg="1"/>
      <p:bldP spid="21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0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6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AutoShape 8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AutoShape 10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AutoShape 12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14583" y="1203598"/>
            <a:ext cx="2602756" cy="6820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ČSR mezi 1945 - 1948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AutoShape 2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67310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82550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http://www.google.cz/url?sa=i&amp;source=images&amp;cd=&amp;docid=SvujKUgdIreCeM&amp;tbnid=YQmjorKjSZI4mM:&amp;ved=0CAUQjBwwADgP&amp;url=http%3A%2F%2Fwww.historie-vrbno.estranky.cz%2Fimg%2Fpicture%2F886%2Fr1946-odsun.jpg&amp;ei=rniDUevhGoqbtQaEpoHACA&amp;psig=AFQjCNHgq41rME9V7GqjofXuo4kEApfBYA&amp;ust=1367657006467775"/>
          <p:cNvSpPr>
            <a:spLocks noChangeAspect="1" noChangeArrowheads="1"/>
          </p:cNvSpPr>
          <p:nvPr/>
        </p:nvSpPr>
        <p:spPr bwMode="auto">
          <a:xfrm>
            <a:off x="977900" y="777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Pětiúhelník 5"/>
          <p:cNvSpPr/>
          <p:nvPr/>
        </p:nvSpPr>
        <p:spPr>
          <a:xfrm>
            <a:off x="3080144" y="1392843"/>
            <a:ext cx="1995912" cy="288032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zv. třetí republika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436096" y="1203598"/>
            <a:ext cx="3168352" cy="1600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iž nyní závislost na SSSR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měna společenské nálady – výrazně prosovětská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rvorepublikový politický systém širokého pluralismu byl zredukován →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→ v českých zemích zůstaly nakonec čtyři politické strany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139952" y="2939627"/>
            <a:ext cx="1980220" cy="801529"/>
          </a:xfrm>
          <a:prstGeom prst="downArrowCallou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olby v českých zemích z roku 1946</a:t>
            </a:r>
          </a:p>
        </p:txBody>
      </p:sp>
      <p:sp>
        <p:nvSpPr>
          <p:cNvPr id="12" name="Ohnutá šipka 11"/>
          <p:cNvSpPr/>
          <p:nvPr/>
        </p:nvSpPr>
        <p:spPr>
          <a:xfrm rot="10800000">
            <a:off x="6228184" y="2759287"/>
            <a:ext cx="1010196" cy="515162"/>
          </a:xfrm>
          <a:prstGeom prst="bentArrow">
            <a:avLst>
              <a:gd name="adj1" fmla="val 16275"/>
              <a:gd name="adj2" fmla="val 19183"/>
              <a:gd name="adj3" fmla="val 25000"/>
              <a:gd name="adj4" fmla="val 4375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Vodorovný svitek 12"/>
          <p:cNvSpPr/>
          <p:nvPr/>
        </p:nvSpPr>
        <p:spPr>
          <a:xfrm>
            <a:off x="3080144" y="3651870"/>
            <a:ext cx="4516192" cy="1402344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Komunistická strana Československa  = </a:t>
            </a:r>
            <a:r>
              <a:rPr lang="cs-CZ" sz="1400" dirty="0">
                <a:solidFill>
                  <a:schemeClr val="tx1"/>
                </a:solidFill>
              </a:rPr>
              <a:t>40,17 % </a:t>
            </a:r>
            <a:r>
              <a:rPr lang="cs-CZ" sz="1400" dirty="0" smtClean="0">
                <a:solidFill>
                  <a:schemeClr val="tx1"/>
                </a:solidFill>
              </a:rPr>
              <a:t>hlasů 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Česká strana národně sociální = 23,36%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Československá </a:t>
            </a:r>
            <a:r>
              <a:rPr lang="cs-CZ" sz="1400" dirty="0">
                <a:solidFill>
                  <a:schemeClr val="tx1"/>
                </a:solidFill>
              </a:rPr>
              <a:t>strana lidová </a:t>
            </a:r>
            <a:r>
              <a:rPr lang="cs-CZ" sz="1400" dirty="0" smtClean="0">
                <a:solidFill>
                  <a:schemeClr val="tx1"/>
                </a:solidFill>
              </a:rPr>
              <a:t>= 20,24 %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 Československá strana soc. demokratická  = 15,58 </a:t>
            </a:r>
            <a:r>
              <a:rPr lang="cs-CZ" sz="1400" dirty="0">
                <a:solidFill>
                  <a:schemeClr val="tx1"/>
                </a:solidFill>
              </a:rPr>
              <a:t>%</a:t>
            </a:r>
          </a:p>
        </p:txBody>
      </p:sp>
      <p:sp>
        <p:nvSpPr>
          <p:cNvPr id="15" name="Šipka ve tvaru U 14"/>
          <p:cNvSpPr/>
          <p:nvPr/>
        </p:nvSpPr>
        <p:spPr>
          <a:xfrm flipH="1">
            <a:off x="2601936" y="2003817"/>
            <a:ext cx="956416" cy="1705766"/>
          </a:xfrm>
          <a:prstGeom prst="uturnArrow">
            <a:avLst>
              <a:gd name="adj1" fmla="val 13883"/>
              <a:gd name="adj2" fmla="val 15550"/>
              <a:gd name="adj3" fmla="val 38341"/>
              <a:gd name="adj4" fmla="val 43750"/>
              <a:gd name="adj5" fmla="val 50441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s odříznutým a zakulaceným jedním rohem 15"/>
          <p:cNvSpPr/>
          <p:nvPr/>
        </p:nvSpPr>
        <p:spPr>
          <a:xfrm>
            <a:off x="1499656" y="2955298"/>
            <a:ext cx="1704192" cy="799894"/>
          </a:xfrm>
          <a:prstGeom prst="snip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</a:t>
            </a:r>
            <a:r>
              <a:rPr lang="cs-CZ" sz="1400" dirty="0" smtClean="0">
                <a:solidFill>
                  <a:schemeClr val="tx1"/>
                </a:solidFill>
              </a:rPr>
              <a:t>ředsedou vlády K. Gottwald + klíčová ministerstva v rukou KSČ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1979712" y="3867894"/>
            <a:ext cx="372040" cy="288032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200910" y="4187813"/>
            <a:ext cx="2785805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hned řada komunistických reforem – např. znárodňování, pozemkové reformy atd.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44916" y="2044847"/>
            <a:ext cx="1763812" cy="71699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Košický vládní program (4. 4. 1945)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img.aktualne.centrum.cz/48/61/486194-sss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076" y="3117726"/>
            <a:ext cx="1057929" cy="15003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4D6UBRLR\MP90044840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8" y="3091818"/>
            <a:ext cx="1333424" cy="8837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anc\AppData\Local\Microsoft\Windows\Temporary Internet Files\Content.IE5\FEVW4X7Y\MC90030468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54679"/>
            <a:ext cx="1201975" cy="119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3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44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hnutá šipka doprava 2"/>
          <p:cNvSpPr/>
          <p:nvPr/>
        </p:nvSpPr>
        <p:spPr>
          <a:xfrm>
            <a:off x="3329169" y="875374"/>
            <a:ext cx="1080120" cy="1008112"/>
          </a:xfrm>
          <a:prstGeom prst="curvedRightArrow">
            <a:avLst>
              <a:gd name="adj1" fmla="val 16444"/>
              <a:gd name="adj2" fmla="val 33008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283968" y="555526"/>
            <a:ext cx="1764196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Únor 1948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360025" y="617952"/>
            <a:ext cx="18722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značován také jako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Vítězný únor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597077" y="1379430"/>
            <a:ext cx="1872208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omunistický převrat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17. – 25. únor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řechod od demokracie k totalitě</a:t>
            </a:r>
          </a:p>
        </p:txBody>
      </p:sp>
      <p:sp>
        <p:nvSpPr>
          <p:cNvPr id="5" name="Popisek se šipkou doleva 4"/>
          <p:cNvSpPr/>
          <p:nvPr/>
        </p:nvSpPr>
        <p:spPr>
          <a:xfrm>
            <a:off x="6588224" y="1340380"/>
            <a:ext cx="2088232" cy="1120312"/>
          </a:xfrm>
          <a:prstGeom prst="leftArrowCallout">
            <a:avLst>
              <a:gd name="adj1" fmla="val 13611"/>
              <a:gd name="adj2" fmla="val 11713"/>
              <a:gd name="adj3" fmla="val 19306"/>
              <a:gd name="adj4" fmla="val 7923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yužili poválečné krize, roztříštěnosti dem. stran i slabosti nemocného Beneše</a:t>
            </a:r>
            <a:endParaRPr lang="cs-CZ" sz="1400" dirty="0"/>
          </a:p>
        </p:txBody>
      </p:sp>
      <p:sp>
        <p:nvSpPr>
          <p:cNvPr id="6" name="Obdélník 5"/>
          <p:cNvSpPr/>
          <p:nvPr/>
        </p:nvSpPr>
        <p:spPr>
          <a:xfrm>
            <a:off x="1115616" y="1857951"/>
            <a:ext cx="1656184" cy="6027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ládní krize</a:t>
            </a:r>
            <a:endParaRPr lang="cs-CZ" dirty="0"/>
          </a:p>
        </p:txBody>
      </p:sp>
      <p:sp>
        <p:nvSpPr>
          <p:cNvPr id="7" name="Šipka doprava se zářezem 6"/>
          <p:cNvSpPr/>
          <p:nvPr/>
        </p:nvSpPr>
        <p:spPr>
          <a:xfrm rot="5400000">
            <a:off x="1763688" y="2575480"/>
            <a:ext cx="360040" cy="360040"/>
          </a:xfrm>
          <a:prstGeom prst="notch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0" y="4625127"/>
            <a:ext cx="5353669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 vládě 26 ministrů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9 KSČ + 3 ČSSD + 12 členů  „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nekomunistických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“ stran + 2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nestraníci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19572" y="3075806"/>
            <a:ext cx="2448272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iž v průběhu 1947 spory při řešení řady otázek</a:t>
            </a:r>
            <a:endParaRPr lang="cs-CZ" dirty="0"/>
          </a:p>
        </p:txBody>
      </p:sp>
      <p:sp>
        <p:nvSpPr>
          <p:cNvPr id="11" name="Šipka ohnutá nahoru 10"/>
          <p:cNvSpPr/>
          <p:nvPr/>
        </p:nvSpPr>
        <p:spPr>
          <a:xfrm rot="5400000">
            <a:off x="2445127" y="3437078"/>
            <a:ext cx="360040" cy="1362880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509188" y="3749185"/>
            <a:ext cx="307903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apř. zemědělská reforma, platy státních zaměstnanců, vyřešení Krčmářské a Mostecké aféry, ovládnutí pražské policie komunisty, atd.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779912" y="2755500"/>
            <a:ext cx="3240360" cy="8243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Ministři nekomunistických stran podávají demisi, doufají, že prezident vyhlásí mimořádné volby či ustanoví úřednickou vládu.</a:t>
            </a:r>
            <a:endParaRPr lang="cs-CZ" sz="1400" dirty="0"/>
          </a:p>
        </p:txBody>
      </p:sp>
      <p:sp>
        <p:nvSpPr>
          <p:cNvPr id="19" name="Násobení 18"/>
          <p:cNvSpPr/>
          <p:nvPr/>
        </p:nvSpPr>
        <p:spPr>
          <a:xfrm>
            <a:off x="7062103" y="2977050"/>
            <a:ext cx="468052" cy="396044"/>
          </a:xfrm>
          <a:prstGeom prst="mathMultiply">
            <a:avLst>
              <a:gd name="adj1" fmla="val 1815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s odříznutým a zakulaceným jedním rohem 19"/>
          <p:cNvSpPr/>
          <p:nvPr/>
        </p:nvSpPr>
        <p:spPr>
          <a:xfrm>
            <a:off x="7605571" y="2575480"/>
            <a:ext cx="1404156" cy="1796470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Beneš na Gottwaldův nátlak přijímá, ale vládu pouze doplňuje (podle návrhu KSČ).</a:t>
            </a:r>
            <a:endParaRPr lang="cs-CZ" sz="1400" dirty="0"/>
          </a:p>
        </p:txBody>
      </p:sp>
      <p:pic>
        <p:nvPicPr>
          <p:cNvPr id="2050" name="Picture 2" descr="http://www.tyden.cz/obrazek/201202/4f48c96ba1df4/crop-174383-vitezny-unor-1948-v-komunisticke-agitaci.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79" y="996181"/>
            <a:ext cx="2448021" cy="7664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4D6UBRLR\MP90044840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696" y="4226238"/>
            <a:ext cx="1163179" cy="78511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Šipka nahoru, doprava i doleva 13"/>
          <p:cNvSpPr/>
          <p:nvPr/>
        </p:nvSpPr>
        <p:spPr>
          <a:xfrm>
            <a:off x="3661957" y="1347614"/>
            <a:ext cx="2448272" cy="1323438"/>
          </a:xfrm>
          <a:prstGeom prst="leftRightUpArrow">
            <a:avLst>
              <a:gd name="adj1" fmla="val 10539"/>
              <a:gd name="adj2" fmla="val 11342"/>
              <a:gd name="adj3" fmla="val 12949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851920" y="627534"/>
            <a:ext cx="2068347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Politické procesy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Tlačítko akce: Nápověda 6">
            <a:hlinkClick r:id="" action="ppaction://noaction" highlightClick="1"/>
          </p:cNvPr>
          <p:cNvSpPr/>
          <p:nvPr/>
        </p:nvSpPr>
        <p:spPr>
          <a:xfrm>
            <a:off x="6067887" y="627534"/>
            <a:ext cx="360040" cy="360040"/>
          </a:xfrm>
          <a:prstGeom prst="actionButtonHel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588224" y="627534"/>
            <a:ext cx="2448272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soudní řízení s politickým podtextem, při nichž je objektivita soudu zpochybněna (výsledek je často předem určen státní mocí)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851920" y="1131589"/>
            <a:ext cx="2068347" cy="6654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ČSR období mezi 1948 až do poloviny 50. let</a:t>
            </a:r>
          </a:p>
        </p:txBody>
      </p:sp>
      <p:sp>
        <p:nvSpPr>
          <p:cNvPr id="18" name="Vývojový diagram: dokument 17"/>
          <p:cNvSpPr/>
          <p:nvPr/>
        </p:nvSpPr>
        <p:spPr>
          <a:xfrm>
            <a:off x="2220186" y="2283718"/>
            <a:ext cx="1368152" cy="576064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</a:t>
            </a:r>
            <a:r>
              <a:rPr lang="cs-CZ" sz="1400" dirty="0" smtClean="0">
                <a:solidFill>
                  <a:schemeClr val="tx1"/>
                </a:solidFill>
              </a:rPr>
              <a:t>imo </a:t>
            </a:r>
            <a:r>
              <a:rPr lang="cs-CZ" sz="1400" dirty="0">
                <a:solidFill>
                  <a:schemeClr val="tx1"/>
                </a:solidFill>
              </a:rPr>
              <a:t>KSČ</a:t>
            </a:r>
          </a:p>
        </p:txBody>
      </p:sp>
      <p:sp>
        <p:nvSpPr>
          <p:cNvPr id="22" name="Vývojový diagram: dokument 21"/>
          <p:cNvSpPr/>
          <p:nvPr/>
        </p:nvSpPr>
        <p:spPr>
          <a:xfrm>
            <a:off x="6223633" y="2283718"/>
            <a:ext cx="1368152" cy="576064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</a:t>
            </a:r>
            <a:r>
              <a:rPr lang="cs-CZ" sz="1400" dirty="0" smtClean="0">
                <a:solidFill>
                  <a:schemeClr val="tx1"/>
                </a:solidFill>
              </a:rPr>
              <a:t>vnitř </a:t>
            </a:r>
            <a:r>
              <a:rPr lang="cs-CZ" sz="1400" dirty="0">
                <a:solidFill>
                  <a:schemeClr val="tx1"/>
                </a:solidFill>
              </a:rPr>
              <a:t>KSČ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796136" y="2987272"/>
            <a:ext cx="284300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ílem odstranit vnitřní opozici 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lavně tzv. „umírněné“, popř. významné stranické činitele v rámci bojů o moc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otkly se např. vedení různých složek bezpečnosti, důstojníků armády, slovenských politiků (G. Husák za KSS), vysokých funkcionářů KSČ (R. Slánský)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482759" y="2987272"/>
            <a:ext cx="2843005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naha zbavit se posledních zbytků demokracie + vytvoření společného nepřítele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bviněnými byli obyčejní lidé (např. „kulaci“, drobní a střední živnostníci), ale i političtí představitelé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nekom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 (M. Horáková)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07504" y="998404"/>
            <a:ext cx="1824650" cy="71136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</a:t>
            </a:r>
            <a:r>
              <a:rPr lang="cs-CZ" sz="1400" dirty="0" smtClean="0">
                <a:solidFill>
                  <a:schemeClr val="tx1"/>
                </a:solidFill>
              </a:rPr>
              <a:t>isté konstrukty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(obvinění, důkazy, vynucená přiznání)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1" name="Vývojový diagram: předdefinovaný postup 20"/>
          <p:cNvSpPr/>
          <p:nvPr/>
        </p:nvSpPr>
        <p:spPr>
          <a:xfrm>
            <a:off x="3851406" y="4640869"/>
            <a:ext cx="2062171" cy="502631"/>
          </a:xfrm>
          <a:prstGeom prst="flowChartPredefined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232 trestů smrti 178 vykonáno</a:t>
            </a:r>
          </a:p>
        </p:txBody>
      </p:sp>
      <p:pic>
        <p:nvPicPr>
          <p:cNvPr id="23" name="Picture 2" descr="C:\Users\lanc\AppData\Local\Microsoft\Windows\Temporary Internet Files\Content.IE5\FEVW4X7Y\MP90040495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352" y="1845172"/>
            <a:ext cx="1521915" cy="10146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lanc\AppData\Local\Microsoft\Windows\Temporary Internet Files\Content.IE5\4D6UBRLR\MP90040371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985066"/>
            <a:ext cx="1152128" cy="14405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lanc\AppData\Local\Microsoft\Windows\Temporary Internet Files\Content.IE5\FEVW4X7Y\MC90028717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26580"/>
            <a:ext cx="1392254" cy="186229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1" grpId="0" animBg="1"/>
      <p:bldP spid="13" grpId="0" animBg="1"/>
      <p:bldP spid="18" grpId="0" animBg="1"/>
      <p:bldP spid="22" grpId="0" animBg="1"/>
      <p:bldP spid="19" grpId="0" animBg="1"/>
      <p:bldP spid="24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39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88024" y="555526"/>
            <a:ext cx="3168352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Významné osobnosti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Vývojový diagram: vnitřní paměť 13"/>
          <p:cNvSpPr/>
          <p:nvPr/>
        </p:nvSpPr>
        <p:spPr>
          <a:xfrm>
            <a:off x="251520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Klement Gottwald</a:t>
            </a:r>
            <a:endParaRPr lang="cs-CZ" dirty="0"/>
          </a:p>
        </p:txBody>
      </p:sp>
      <p:sp>
        <p:nvSpPr>
          <p:cNvPr id="21" name="Vývojový diagram: vnitřní paměť 20"/>
          <p:cNvSpPr/>
          <p:nvPr/>
        </p:nvSpPr>
        <p:spPr>
          <a:xfrm>
            <a:off x="3419872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Rudolf Slánský</a:t>
            </a:r>
            <a:endParaRPr lang="cs-CZ" dirty="0"/>
          </a:p>
        </p:txBody>
      </p:sp>
      <p:sp>
        <p:nvSpPr>
          <p:cNvPr id="22" name="Vývojový diagram: vnitřní paměť 21"/>
          <p:cNvSpPr/>
          <p:nvPr/>
        </p:nvSpPr>
        <p:spPr>
          <a:xfrm>
            <a:off x="6516216" y="1219722"/>
            <a:ext cx="2304256" cy="432048"/>
          </a:xfrm>
          <a:prstGeom prst="flowChartInternalStorag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Milada Horáková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779662"/>
            <a:ext cx="2304256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23. 11. 1896 – 14. 3. 1953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Za 1. světové války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sloužil v R-U armádě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vedení strany od roku 1929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listopadu 1939 emigroval do SSSR (zde člen tzv. východního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zahr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odboje)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od 1945 předsedou KSČ, od voleb 1946 předsedou vlády, 14. 6. 1948 prezidentem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Umírá v březnu 1953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385992" y="1779662"/>
            <a:ext cx="2338135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31. 7. 1901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 3. 12. 1952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 roku 1929 jeden z předních představitelů Gottwaldovy skupiny (ve svých 28 letech jeden z nejvýznamnějších straníků)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Výrazně přispěl k „vítěznému únoru“ a následnému dění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v rámci procesů se členy „spikleneckého hnutí“ právě R. Slánský souzen jako jeden z vůdců (popraven)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499276" y="1779662"/>
            <a:ext cx="2338135" cy="31085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25. 12.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1901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. 195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 mládí vlastenecky cítící (otec „masarykovec“)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Vystudovala práva na UK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 druhé světové války členkou domácího odboje (PVVZ) → od roku 1940 vězněna gestapem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Už před válkou aktivní v národní socialistické straně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Ústřední postavou procesu s „imperialistickými“ zrádci lidově demokratické republiky, popravena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nd05.jxs.cz/944/840/2ae0915b3f_85838128_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39" y="1849428"/>
            <a:ext cx="2199617" cy="293282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leccos.com/pics/pic/slansky_rudol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446" y="1744215"/>
            <a:ext cx="2181225" cy="31432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://www.ustrcr.cz/data/images/projekty/dokumentacni/horakova-milada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773" y="1798847"/>
            <a:ext cx="2195173" cy="30701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17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http://2.bp.blogspot.com/-9fQX8Mq6sAQ/TsKFLUS14-I/AAAAAAAAJ5w/WGB0W6UBd3w/s1600/ABC2d3536_vlaj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86118" y="1450538"/>
            <a:ext cx="2987714" cy="200047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1944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79712" y="699542"/>
            <a:ext cx="2088232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Third</a:t>
            </a:r>
            <a:r>
              <a:rPr lang="cs-CZ" dirty="0" smtClean="0">
                <a:solidFill>
                  <a:schemeClr val="tx1"/>
                </a:solidFill>
              </a:rPr>
              <a:t> Republic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Šipka ve tvaru U 12"/>
          <p:cNvSpPr/>
          <p:nvPr/>
        </p:nvSpPr>
        <p:spPr>
          <a:xfrm rot="5400000">
            <a:off x="3959932" y="1131590"/>
            <a:ext cx="1224136" cy="792088"/>
          </a:xfrm>
          <a:prstGeom prst="uturnArrow">
            <a:avLst>
              <a:gd name="adj1" fmla="val 14261"/>
              <a:gd name="adj2" fmla="val 25000"/>
              <a:gd name="adj3" fmla="val 25000"/>
              <a:gd name="adj4" fmla="val 11534"/>
              <a:gd name="adj5" fmla="val 6291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hnutý roh 13"/>
          <p:cNvSpPr/>
          <p:nvPr/>
        </p:nvSpPr>
        <p:spPr>
          <a:xfrm>
            <a:off x="2213738" y="1511780"/>
            <a:ext cx="1620180" cy="864096"/>
          </a:xfrm>
          <a:prstGeom prst="foldedCorne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April</a:t>
            </a:r>
            <a:r>
              <a:rPr lang="cs-CZ" sz="1600" dirty="0" smtClean="0"/>
              <a:t> 1945</a:t>
            </a:r>
          </a:p>
          <a:p>
            <a:pPr algn="ctr"/>
            <a:r>
              <a:rPr lang="cs-CZ" sz="1600" dirty="0" smtClean="0"/>
              <a:t>-</a:t>
            </a:r>
          </a:p>
          <a:p>
            <a:pPr algn="ctr"/>
            <a:r>
              <a:rPr lang="cs-CZ" sz="1600" dirty="0" err="1" smtClean="0"/>
              <a:t>February</a:t>
            </a:r>
            <a:r>
              <a:rPr lang="cs-CZ" sz="1600" dirty="0" smtClean="0"/>
              <a:t> 1948</a:t>
            </a:r>
            <a:endParaRPr lang="cs-CZ" sz="1600" dirty="0"/>
          </a:p>
        </p:txBody>
      </p:sp>
      <p:sp>
        <p:nvSpPr>
          <p:cNvPr id="15" name="Pětiúhelník 14"/>
          <p:cNvSpPr/>
          <p:nvPr/>
        </p:nvSpPr>
        <p:spPr>
          <a:xfrm rot="5400000">
            <a:off x="2608280" y="2607754"/>
            <a:ext cx="504056" cy="288032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Jednoduché závorky 15"/>
          <p:cNvSpPr/>
          <p:nvPr/>
        </p:nvSpPr>
        <p:spPr>
          <a:xfrm>
            <a:off x="1763688" y="3291830"/>
            <a:ext cx="2232248" cy="1008112"/>
          </a:xfrm>
          <a:prstGeom prst="bracketPair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Fight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and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totalism</a:t>
            </a:r>
            <a:endParaRPr lang="cs-CZ" dirty="0"/>
          </a:p>
        </p:txBody>
      </p:sp>
      <p:sp>
        <p:nvSpPr>
          <p:cNvPr id="18" name="Šipka doprava 17"/>
          <p:cNvSpPr/>
          <p:nvPr/>
        </p:nvSpPr>
        <p:spPr>
          <a:xfrm>
            <a:off x="4175956" y="3615866"/>
            <a:ext cx="1008112" cy="36004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292080" y="3291830"/>
            <a:ext cx="1728192" cy="13681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February</a:t>
            </a:r>
            <a:r>
              <a:rPr lang="cs-CZ" dirty="0" smtClean="0"/>
              <a:t> 1948</a:t>
            </a:r>
          </a:p>
          <a:p>
            <a:pPr algn="ctr"/>
            <a:r>
              <a:rPr lang="cs-CZ" dirty="0" smtClean="0"/>
              <a:t>Victory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Communism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endParaRPr lang="cs-CZ" dirty="0"/>
          </a:p>
        </p:txBody>
      </p:sp>
      <p:sp>
        <p:nvSpPr>
          <p:cNvPr id="20" name="Šipka ohnutá nahoru 19"/>
          <p:cNvSpPr/>
          <p:nvPr/>
        </p:nvSpPr>
        <p:spPr>
          <a:xfrm>
            <a:off x="7308304" y="2751770"/>
            <a:ext cx="504056" cy="1224136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372200" y="879205"/>
            <a:ext cx="2376264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K. Gottwald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president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Communist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Party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takes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olitics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Destruction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anticommunist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country</a:t>
            </a:r>
          </a:p>
        </p:txBody>
      </p:sp>
      <p:sp>
        <p:nvSpPr>
          <p:cNvPr id="23" name="Šipka doleva 22"/>
          <p:cNvSpPr/>
          <p:nvPr/>
        </p:nvSpPr>
        <p:spPr>
          <a:xfrm>
            <a:off x="6012160" y="2276596"/>
            <a:ext cx="504056" cy="267933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předdefinovaný postup 23"/>
          <p:cNvSpPr/>
          <p:nvPr/>
        </p:nvSpPr>
        <p:spPr>
          <a:xfrm>
            <a:off x="4175956" y="2267192"/>
            <a:ext cx="1656184" cy="367162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Show </a:t>
            </a:r>
            <a:r>
              <a:rPr lang="cs-CZ" dirty="0" err="1" smtClean="0"/>
              <a:t>trials</a:t>
            </a:r>
            <a:endParaRPr lang="cs-CZ" dirty="0"/>
          </a:p>
        </p:txBody>
      </p:sp>
      <p:pic>
        <p:nvPicPr>
          <p:cNvPr id="26" name="Picture 3" descr="C:\Users\lanc\AppData\Local\Microsoft\Windows\Temporary Internet Files\Content.IE5\FEVW4X7Y\MC9003113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22104"/>
            <a:ext cx="1072271" cy="141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lanc\AppData\Local\Microsoft\Windows\Temporary Internet Files\Content.IE5\FEVW4X7Y\MC9002869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217" y="879205"/>
            <a:ext cx="1156740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37.8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88285"/>
              </p:ext>
            </p:extLst>
          </p:nvPr>
        </p:nvGraphicFramePr>
        <p:xfrm>
          <a:off x="755576" y="1525086"/>
          <a:ext cx="6408712" cy="31699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96344"/>
                <a:gridCol w="3312368"/>
              </a:tblGrid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 druhé světové válce politická orientace ČSR?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zůstala prozápadní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zůstala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proněmecká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se soustředila na USA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se soustředila na SSSR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Jedním z členů KSČ popravených na poč. 50. let byl?  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R.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Slánský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K. Gottwald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V. Nosek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J. V. Stalin</a:t>
                      </a:r>
                    </a:p>
                    <a:p>
                      <a:pPr marL="342900" indent="-342900"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Nejsilnější stranou ve volbách roku 1946 byla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ČSSD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ČSNS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ČSL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KSČ</a:t>
                      </a:r>
                    </a:p>
                    <a:p>
                      <a:pPr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Politické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procesy …?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postihly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jen protistátní živly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byly zaměřeny na faktické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zrádce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byly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uměle vytvořené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se netýkaly členů KSČ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62385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987575"/>
            <a:ext cx="8568952" cy="3888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/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www.politictivezni.cz/politicke-procesy-v-ceskoslovensku.html</a:t>
            </a:r>
            <a:r>
              <a:rPr lang="cs-CZ" sz="1400" dirty="0" smtClean="0"/>
              <a:t>, poslední přístup dne 5.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www.panovnici.cz/</a:t>
            </a:r>
            <a:r>
              <a:rPr lang="cs-CZ" sz="1400" dirty="0" err="1" smtClean="0">
                <a:hlinkClick r:id="rId2"/>
              </a:rPr>
              <a:t>klement-gottwald</a:t>
            </a:r>
            <a:r>
              <a:rPr lang="cs-CZ" sz="1400" dirty="0"/>
              <a:t>, poslední přístup dne 5. 5. </a:t>
            </a:r>
            <a:r>
              <a:rPr lang="cs-CZ" sz="1400" dirty="0" smtClean="0"/>
              <a:t>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www.ustrcr.cz/</a:t>
            </a:r>
            <a:r>
              <a:rPr lang="cs-CZ" sz="1400" dirty="0" err="1" smtClean="0">
                <a:hlinkClick r:id="rId3"/>
              </a:rPr>
              <a:t>cs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rudolf-slansky</a:t>
            </a:r>
            <a:r>
              <a:rPr lang="cs-CZ" sz="1400" dirty="0" smtClean="0"/>
              <a:t>, poslední </a:t>
            </a:r>
            <a:r>
              <a:rPr lang="cs-CZ" sz="1400" dirty="0"/>
              <a:t>přístup dne 5. 5. </a:t>
            </a:r>
            <a:r>
              <a:rPr lang="cs-CZ" sz="1400" dirty="0" smtClean="0"/>
              <a:t>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www.ustrcr.cz/</a:t>
            </a:r>
            <a:r>
              <a:rPr lang="cs-CZ" sz="1400" dirty="0" err="1" smtClean="0">
                <a:hlinkClick r:id="rId4"/>
              </a:rPr>
              <a:t>cs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milada-horakova</a:t>
            </a:r>
            <a:r>
              <a:rPr lang="cs-CZ" sz="1400" dirty="0" smtClean="0"/>
              <a:t>, poslední přístup 5. 5.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www.moderni-dejiny.cz/</a:t>
            </a:r>
            <a:r>
              <a:rPr lang="cs-CZ" sz="1400" dirty="0" err="1" smtClean="0">
                <a:hlinkClick r:id="rId5"/>
              </a:rPr>
              <a:t>PublicFiles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UserFiles</a:t>
            </a:r>
            <a:r>
              <a:rPr lang="cs-CZ" sz="1400" dirty="0" smtClean="0">
                <a:hlinkClick r:id="rId5"/>
              </a:rPr>
              <a:t>/image/Metodika/05_CSR_1938-1945/800x800_1945jpg.jpg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1), 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i.idnes.cz/11/013/c460/JB38a312_F200903190029601.jpg</a:t>
            </a:r>
            <a:r>
              <a:rPr lang="cs-CZ" sz="1400" dirty="0" smtClean="0"/>
              <a:t>, </a:t>
            </a:r>
            <a:r>
              <a:rPr lang="cs-CZ" sz="1400" dirty="0"/>
              <a:t>(</a:t>
            </a:r>
            <a:r>
              <a:rPr lang="cs-CZ" sz="1400" dirty="0" err="1"/>
              <a:t>slide</a:t>
            </a:r>
            <a:r>
              <a:rPr lang="cs-CZ" sz="1400" dirty="0"/>
              <a:t> č. 1), </a:t>
            </a:r>
            <a:endParaRPr lang="cs-CZ" sz="1400" dirty="0" smtClean="0"/>
          </a:p>
          <a:p>
            <a:pPr marL="342900" indent="-342900">
              <a:buAutoNum type="arabicPeriod"/>
            </a:pPr>
            <a:r>
              <a:rPr lang="cs-CZ" sz="1400" dirty="0">
                <a:hlinkClick r:id="rId7"/>
              </a:rPr>
              <a:t>http://www.tyden.cz/</a:t>
            </a:r>
            <a:r>
              <a:rPr lang="cs-CZ" sz="1400" dirty="0" err="1">
                <a:hlinkClick r:id="rId7"/>
              </a:rPr>
              <a:t>obrazek</a:t>
            </a:r>
            <a:r>
              <a:rPr lang="cs-CZ" sz="1400" dirty="0">
                <a:hlinkClick r:id="rId7"/>
              </a:rPr>
              <a:t>/201202/4f48c96ba1df4/crop-174383-vitezny-unor-1948-v-komunisticke-agitaci..</a:t>
            </a:r>
            <a:r>
              <a:rPr lang="cs-CZ" sz="1400" dirty="0" smtClean="0">
                <a:hlinkClick r:id="rId7"/>
              </a:rPr>
              <a:t>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4), </a:t>
            </a:r>
            <a:endParaRPr lang="cs-CZ" sz="1400" dirty="0"/>
          </a:p>
          <a:p>
            <a:pPr marL="342900" indent="-342900">
              <a:buAutoNum type="arabicPeriod"/>
            </a:pPr>
            <a:r>
              <a:rPr lang="cs-CZ" sz="1400" dirty="0">
                <a:hlinkClick r:id="rId8"/>
              </a:rPr>
              <a:t>http://st.gdefon.ru/</a:t>
            </a:r>
            <a:r>
              <a:rPr lang="cs-CZ" sz="1400" dirty="0" err="1">
                <a:hlinkClick r:id="rId8"/>
              </a:rPr>
              <a:t>wallpapers_original</a:t>
            </a:r>
            <a:r>
              <a:rPr lang="cs-CZ" sz="1400" dirty="0">
                <a:hlinkClick r:id="rId8"/>
              </a:rPr>
              <a:t>/246603_(www.GdeFon.ru).</a:t>
            </a:r>
            <a:r>
              <a:rPr lang="cs-CZ" sz="1400" dirty="0" err="1" smtClean="0">
                <a:hlinkClick r:id="rId8"/>
              </a:rPr>
              <a:t>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1),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9"/>
              </a:rPr>
              <a:t>http://</a:t>
            </a:r>
            <a:r>
              <a:rPr lang="cs-CZ" sz="1400" dirty="0" smtClean="0">
                <a:hlinkClick r:id="rId9"/>
              </a:rPr>
              <a:t>img.aktualne.centrum.cz/48/61/486194-sssr.jpg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3), 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10"/>
              </a:rPr>
              <a:t>http://</a:t>
            </a:r>
            <a:r>
              <a:rPr lang="cs-CZ" sz="1400" dirty="0" smtClean="0">
                <a:hlinkClick r:id="rId10"/>
              </a:rPr>
              <a:t>nd05.jxs.cz/944/840/2ae0915b3f_8583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11"/>
              </a:rPr>
              <a:t>http://</a:t>
            </a:r>
            <a:r>
              <a:rPr lang="cs-CZ" sz="1400" dirty="0" smtClean="0">
                <a:hlinkClick r:id="rId11"/>
              </a:rPr>
              <a:t>www.ustrcr.cz/data/</a:t>
            </a:r>
            <a:r>
              <a:rPr lang="cs-CZ" sz="1400" dirty="0" err="1" smtClean="0">
                <a:hlinkClick r:id="rId11"/>
              </a:rPr>
              <a:t>images</a:t>
            </a:r>
            <a:r>
              <a:rPr lang="cs-CZ" sz="1400" dirty="0" smtClean="0">
                <a:hlinkClick r:id="rId11"/>
              </a:rPr>
              <a:t>/projekty/</a:t>
            </a:r>
            <a:r>
              <a:rPr lang="cs-CZ" sz="1400" dirty="0" err="1" smtClean="0">
                <a:hlinkClick r:id="rId11"/>
              </a:rPr>
              <a:t>dokumentacni</a:t>
            </a:r>
            <a:r>
              <a:rPr lang="cs-CZ" sz="1400" dirty="0" smtClean="0">
                <a:hlinkClick r:id="rId11"/>
              </a:rPr>
              <a:t>/horakova-milada01.jpg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12"/>
              </a:rPr>
              <a:t>http://</a:t>
            </a:r>
            <a:r>
              <a:rPr lang="cs-CZ" sz="1400" dirty="0" smtClean="0">
                <a:hlinkClick r:id="rId12"/>
              </a:rPr>
              <a:t>leccos.com/</a:t>
            </a:r>
            <a:r>
              <a:rPr lang="cs-CZ" sz="1400" dirty="0" err="1" smtClean="0">
                <a:hlinkClick r:id="rId12"/>
              </a:rPr>
              <a:t>pics</a:t>
            </a:r>
            <a:r>
              <a:rPr lang="cs-CZ" sz="1400" dirty="0" smtClean="0">
                <a:hlinkClick r:id="rId12"/>
              </a:rPr>
              <a:t>/pic/slansky_rudolf.jpg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13"/>
              </a:rPr>
              <a:t>http://2.bp.blogspot.com/-</a:t>
            </a:r>
            <a:r>
              <a:rPr lang="cs-CZ" sz="1400" dirty="0" smtClean="0">
                <a:hlinkClick r:id="rId13"/>
              </a:rPr>
              <a:t>9fQX8Mq6sAQ/TsKFLUS14-I/AAAAAAAAJ5w/WGB0W6UBd3w/s1600/ABC2d3536_vlajka.jpg</a:t>
            </a:r>
            <a:r>
              <a:rPr lang="cs-CZ" sz="1400" dirty="0" smtClean="0"/>
              <a:t>,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7), 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971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6093</TotalTime>
  <Words>1376</Words>
  <Application>Microsoft Office PowerPoint</Application>
  <PresentationFormat>Předvádění na obrazovce (16:9)</PresentationFormat>
  <Paragraphs>171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37.1 Poválečné Československo</vt:lpstr>
      <vt:lpstr>37.2 Co již víme?</vt:lpstr>
      <vt:lpstr>37.3 Jaké si řekneme nové termíny a názvy?</vt:lpstr>
      <vt:lpstr>37.4 Co si řekneme nového?</vt:lpstr>
      <vt:lpstr>37.5 Procvičení a příklady</vt:lpstr>
      <vt:lpstr>37.6 Něco navíc pro šikovné</vt:lpstr>
      <vt:lpstr>37.7 CLIL</vt:lpstr>
      <vt:lpstr>37.8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264</cp:revision>
  <dcterms:created xsi:type="dcterms:W3CDTF">2010-10-18T18:21:56Z</dcterms:created>
  <dcterms:modified xsi:type="dcterms:W3CDTF">2013-06-09T19:11:21Z</dcterms:modified>
</cp:coreProperties>
</file>