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763"/>
    <a:srgbClr val="FF3399"/>
    <a:srgbClr val="FFCC00"/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5" autoAdjust="0"/>
    <p:restoredTop sz="94660" autoAdjust="0"/>
  </p:normalViewPr>
  <p:slideViewPr>
    <p:cSldViewPr>
      <p:cViewPr>
        <p:scale>
          <a:sx n="90" d="100"/>
          <a:sy n="90" d="100"/>
        </p:scale>
        <p:origin x="-780" y="-2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9.6.2013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9.6.2013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url?sa=i&amp;source=images&amp;cd=&amp;cad=rja&amp;docid=Z8Ywu4or_uwiuM&amp;tbnid=TO4UkSxIyFO9ZM:&amp;ved=0CAgQjRwwAA&amp;url=http://www.moderni-dejiny.cz/clanek/berlinska-krize-1948-1949-pracovni-listy/&amp;ei=iHyDUe6JJ8GVtQbhyoH4Ag&amp;psig=AFQjCNGLR12-9XGG7oswOTOw-A75L2pItg&amp;ust=1367657992696195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cz/url?sa=i&amp;source=images&amp;cd=&amp;cad=rja&amp;docid=P7EnP4mzaEL4fM&amp;tbnid=9YUpj0YJM32ofM:&amp;ved=0CAgQjRwwADgj&amp;url=http://www.moderni-dejiny.cz/clanek/odplata-v-ceskoslovensku/&amp;ei=x3iDUYXRL4X6sgaBnoD4DQ&amp;psig=AFQjCNEU4LOyJsmK_OgTnC5Be27TTXn8Vg&amp;ust=1367657031807949" TargetMode="External"/><Relationship Id="rId9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source=images&amp;cd=&amp;cad=rja&amp;docid=SvujKUgdIreCeM&amp;tbnid=YQmjorKjSZI4mM:&amp;ved=0CAgQjRwwADgP&amp;url=http://www.historie-vrbno.estranky.cz/clanky/povalecny-odsun-nemeckeho-obyvatelstva.html&amp;ei=rniDUevhGoqbtQaEpoHACA&amp;psig=AFQjCNHgq41rME9V7GqjofXuo4kEApfBYA&amp;ust=136765700646777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z/url?sa=i&amp;source=images&amp;cd=&amp;cad=rja&amp;docid=2V0v-HyLEWiaRM&amp;tbnid=UopYz0pMXmQfbM:&amp;ved=0CAgQjRwwADgP&amp;url=http://kostelnibriza.cz/historie/odsun/&amp;ei=t3iDUZm9Eoel4ATAg4GQBA&amp;psig=AFQjCNGg72W5wjgUS3oYSeIrj_KjfMClGQ&amp;ust=1367657015348102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source=images&amp;cd=&amp;cad=rja&amp;docid=FQ6c8gkZHJ2deM&amp;tbnid=AY0Byl_oRd4bcM:&amp;ved=0CAgQjRwwAA&amp;url=http://www.divadlohudby.cz/skolam/odsun--vyhnani.html?PHPSESSID=72dbed364a7034cb640ea558b1895d34&amp;ei=sXiDUfyQPKPa4AS99ID4Dg&amp;psig=AFQjCNGnwi7o0MGSmN1h4uZVZU4hm24Ksw&amp;ust=136765701003151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5" Type="http://schemas.openxmlformats.org/officeDocument/2006/relationships/image" Target="../media/image15.jpeg"/><Relationship Id="rId4" Type="http://schemas.openxmlformats.org/officeDocument/2006/relationships/hyperlink" Target="http://www.google.cz/url?sa=i&amp;source=images&amp;cd=&amp;cad=rja&amp;docid=7QU57ZArzCeJ5M&amp;tbnid=VMzfC-hYXaw_MM:&amp;ved=0CAgQjRwwAA&amp;url=http://lanoli.blog.cz/0704/berlinska-krize-kubanska-krize-a-valka-ve-vietnamu&amp;ei=hnyDUeqRLsiKswaN-YDgCQ&amp;psig=AFQjCNFNcvgeW9dSP0NMrm4phv6B88ElTA&amp;ust=1367657990786089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w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url?sa=i&amp;source=images&amp;cd=&amp;cad=rja&amp;docid=465cbYVEheW-YM&amp;tbnid=aIrRnEl7rT5cUM:&amp;ved=0CAgQjRwwAA&amp;url=https://www.euroskop.cz/8801/14752/clanek/timothy-naftali-za-pad-sssr-vdecime-i-andropovovi/&amp;ei=jXyDUajbKofwsgb89oHACg&amp;psig=AFQjCNHc1CmP7_9Z0JufODFTtvzxx3XOaw&amp;ust=1367657997730672" TargetMode="Externa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nd01.jxs.cz/330/968/986f5a824c_10051049_o2.jpg" TargetMode="External"/><Relationship Id="rId3" Type="http://schemas.openxmlformats.org/officeDocument/2006/relationships/hyperlink" Target="http://www.moderni-dejiny.cz/PublicFiles/UserFiles/image/Metodika/07_CSR_1945-1948/800x800_Teplice-odsun_Nemcu_Usti_1945.jpg" TargetMode="External"/><Relationship Id="rId7" Type="http://schemas.openxmlformats.org/officeDocument/2006/relationships/hyperlink" Target="http://www.divadlohudby.cz/virtualimage/330x220/data/Image/galerie/vybran%C3%A9%20foto-%20st%C5%99edisko.jpg" TargetMode="External"/><Relationship Id="rId2" Type="http://schemas.openxmlformats.org/officeDocument/2006/relationships/hyperlink" Target="http://cs.wikipedia.org/wiki/Soubor:Map-Germany-1947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ostelnibriza.cz/wp-content/uploads/2011/10/vyhnani.jpg" TargetMode="External"/><Relationship Id="rId5" Type="http://schemas.openxmlformats.org/officeDocument/2006/relationships/hyperlink" Target="http://www.historie-vrbno.estranky.cz/img/picture/886/r1946-odsun.jpg" TargetMode="External"/><Relationship Id="rId4" Type="http://schemas.openxmlformats.org/officeDocument/2006/relationships/hyperlink" Target="http://www.moderni-dejiny.cz/PublicFiles/UserFiles/image/Metodika/06_EVR_po1945/800x800_Berlin_crisis.jpg" TargetMode="External"/><Relationship Id="rId9" Type="http://schemas.openxmlformats.org/officeDocument/2006/relationships/hyperlink" Target="http://www.euroskop.cz/gallery/52/15619-berlin_blokad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392488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36.1 Odsun, poválečné Německo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Lukáš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Lanč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81" y="4550290"/>
            <a:ext cx="3053019" cy="59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www.moderni-dejiny.cz/PublicFiles/UserFiles/image/Metodika/07_CSR_1945-1948/800x800_Teplice-odsun_Nemcu_Usti_194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24" y="771550"/>
            <a:ext cx="3240360" cy="15508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oderni-dejiny.cz/PublicFiles/UserFiles/image/Metodika/06_EVR_po1945/800x800_Berlin_crisi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9782"/>
            <a:ext cx="2592288" cy="17891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anc\AppData\Local\Microsoft\Windows\Temporary Internet Files\Content.IE5\FEVW4X7Y\MC90040578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23" y="2530182"/>
            <a:ext cx="1955800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lanc\AppData\Local\Microsoft\Windows\Temporary Internet Files\Content.IE5\4D6UBRLR\MC90001591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1041"/>
            <a:ext cx="1741018" cy="136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555033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Lukáš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Lanč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Druhá světová válka, železná opona, po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válečné Německo, SRN, NDR, odsun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stručně představuje problematiku odsunu německého obyvatelstva z území ČSR po druhé světové válce a načrtává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poválečné dějiny Německa.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5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661" y="492443"/>
            <a:ext cx="269979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36.2 Co již 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83568" y="1329030"/>
            <a:ext cx="1908212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Důsledky druhé světové války</a:t>
            </a:r>
            <a:endParaRPr lang="cs-CZ" dirty="0"/>
          </a:p>
        </p:txBody>
      </p:sp>
      <p:sp>
        <p:nvSpPr>
          <p:cNvPr id="15" name="Šipka doprava 14"/>
          <p:cNvSpPr/>
          <p:nvPr/>
        </p:nvSpPr>
        <p:spPr>
          <a:xfrm>
            <a:off x="2915816" y="1509050"/>
            <a:ext cx="720080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s odříznutým příčným rohem 16"/>
          <p:cNvSpPr/>
          <p:nvPr/>
        </p:nvSpPr>
        <p:spPr>
          <a:xfrm>
            <a:off x="3896137" y="1455044"/>
            <a:ext cx="1368152" cy="396044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l</a:t>
            </a:r>
            <a:r>
              <a:rPr lang="cs-CZ" dirty="0" smtClean="0"/>
              <a:t>idské oběti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652120" y="1329030"/>
            <a:ext cx="288032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dhady se liší x většina historiků přijímá číslo 60 mil. mrtvých</a:t>
            </a:r>
          </a:p>
          <a:p>
            <a:pPr marL="17145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20 mil. vojáků a 40 mil. civilistů</a:t>
            </a:r>
          </a:p>
        </p:txBody>
      </p:sp>
      <p:sp>
        <p:nvSpPr>
          <p:cNvPr id="22" name="Šipka doprava 21"/>
          <p:cNvSpPr/>
          <p:nvPr/>
        </p:nvSpPr>
        <p:spPr>
          <a:xfrm>
            <a:off x="2915816" y="2409150"/>
            <a:ext cx="720080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s odříznutým příčným rohem 22"/>
          <p:cNvSpPr/>
          <p:nvPr/>
        </p:nvSpPr>
        <p:spPr>
          <a:xfrm>
            <a:off x="3886457" y="2274135"/>
            <a:ext cx="1368152" cy="55806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morální otřes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652120" y="2183834"/>
            <a:ext cx="331236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marL="171450" indent="-171450">
              <a:buFontTx/>
              <a:buChar char="-"/>
              <a:defRPr sz="1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dirty="0" smtClean="0">
                <a:solidFill>
                  <a:schemeClr val="tx1"/>
                </a:solidFill>
              </a:rPr>
              <a:t>olokaust </a:t>
            </a:r>
            <a:r>
              <a:rPr lang="cs-CZ" dirty="0">
                <a:solidFill>
                  <a:schemeClr val="tx1"/>
                </a:solidFill>
              </a:rPr>
              <a:t>(vyhlazovací tábory)</a:t>
            </a:r>
          </a:p>
          <a:p>
            <a:r>
              <a:rPr lang="cs-CZ" dirty="0">
                <a:solidFill>
                  <a:schemeClr val="tx1"/>
                </a:solidFill>
              </a:rPr>
              <a:t>válečné zločiny ze strany německých vojáků</a:t>
            </a:r>
          </a:p>
          <a:p>
            <a:r>
              <a:rPr lang="cs-CZ" dirty="0">
                <a:solidFill>
                  <a:schemeClr val="tx1"/>
                </a:solidFill>
              </a:rPr>
              <a:t>d</a:t>
            </a:r>
            <a:r>
              <a:rPr lang="cs-CZ" dirty="0" smtClean="0">
                <a:solidFill>
                  <a:schemeClr val="tx1"/>
                </a:solidFill>
              </a:rPr>
              <a:t>evastace </a:t>
            </a:r>
            <a:r>
              <a:rPr lang="cs-CZ" dirty="0">
                <a:solidFill>
                  <a:schemeClr val="tx1"/>
                </a:solidFill>
              </a:rPr>
              <a:t>velkých měst (bombardování)</a:t>
            </a:r>
          </a:p>
        </p:txBody>
      </p:sp>
      <p:sp>
        <p:nvSpPr>
          <p:cNvPr id="25" name="Šipka doprava 24"/>
          <p:cNvSpPr/>
          <p:nvPr/>
        </p:nvSpPr>
        <p:spPr>
          <a:xfrm>
            <a:off x="2915816" y="3448143"/>
            <a:ext cx="720080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s odříznutým příčným rohem 25"/>
          <p:cNvSpPr/>
          <p:nvPr/>
        </p:nvSpPr>
        <p:spPr>
          <a:xfrm>
            <a:off x="3896137" y="3313128"/>
            <a:ext cx="1477631" cy="55806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</a:t>
            </a:r>
            <a:r>
              <a:rPr lang="cs-CZ" dirty="0" smtClean="0"/>
              <a:t>ničené hospodářství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652120" y="3222827"/>
            <a:ext cx="288032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marL="171450" indent="-171450">
              <a:buFontTx/>
              <a:buChar char="-"/>
              <a:defRPr sz="1400"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/>
              <a:t>n</a:t>
            </a:r>
            <a:r>
              <a:rPr lang="cs-CZ" dirty="0" smtClean="0"/>
              <a:t>utný </a:t>
            </a:r>
            <a:r>
              <a:rPr lang="cs-CZ" dirty="0"/>
              <a:t>zpětný přechod z válečného hospodářství</a:t>
            </a:r>
          </a:p>
          <a:p>
            <a:r>
              <a:rPr lang="cs-CZ" dirty="0"/>
              <a:t>o</a:t>
            </a:r>
            <a:r>
              <a:rPr lang="cs-CZ" dirty="0" smtClean="0"/>
              <a:t>bnova </a:t>
            </a:r>
            <a:r>
              <a:rPr lang="cs-CZ" dirty="0"/>
              <a:t>zničené infrastruktury</a:t>
            </a:r>
          </a:p>
        </p:txBody>
      </p:sp>
      <p:sp>
        <p:nvSpPr>
          <p:cNvPr id="28" name="Šipka doprava 27"/>
          <p:cNvSpPr/>
          <p:nvPr/>
        </p:nvSpPr>
        <p:spPr>
          <a:xfrm>
            <a:off x="2949839" y="4333420"/>
            <a:ext cx="720080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s odříznutým příčným rohem 28"/>
          <p:cNvSpPr/>
          <p:nvPr/>
        </p:nvSpPr>
        <p:spPr>
          <a:xfrm>
            <a:off x="3930160" y="4198405"/>
            <a:ext cx="1577944" cy="55806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t</a:t>
            </a:r>
            <a:r>
              <a:rPr lang="cs-CZ" dirty="0" smtClean="0"/>
              <a:t>echnologický pokrok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686142" y="4108104"/>
            <a:ext cx="327834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marL="171450" indent="-171450">
              <a:buFontTx/>
              <a:buChar char="-"/>
              <a:defRPr sz="1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/>
              <a:t>d</a:t>
            </a:r>
            <a:r>
              <a:rPr lang="cs-CZ" dirty="0" smtClean="0"/>
              <a:t>ynamický </a:t>
            </a:r>
            <a:r>
              <a:rPr lang="cs-CZ" dirty="0"/>
              <a:t>technologický vývoj (lepší zbraně či ochrana proti nim)</a:t>
            </a:r>
          </a:p>
          <a:p>
            <a:r>
              <a:rPr lang="cs-CZ" dirty="0"/>
              <a:t>v</a:t>
            </a:r>
            <a:r>
              <a:rPr lang="cs-CZ" dirty="0" smtClean="0"/>
              <a:t>ynálezy </a:t>
            </a:r>
            <a:r>
              <a:rPr lang="cs-CZ" dirty="0"/>
              <a:t>se dostávají mimo vojenskou sféru</a:t>
            </a:r>
          </a:p>
        </p:txBody>
      </p:sp>
      <p:pic>
        <p:nvPicPr>
          <p:cNvPr id="1026" name="Picture 2" descr="C:\Users\lanc\AppData\Local\Microsoft\Windows\Temporary Internet Files\Content.IE5\N2HE61FP\MP90040072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82" y="123478"/>
            <a:ext cx="1601065" cy="10669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c\AppData\Local\Microsoft\Windows\Temporary Internet Files\Content.IE5\H6MY187R\MC9000536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61491"/>
            <a:ext cx="1700784" cy="10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c\AppData\Local\Microsoft\Windows\Temporary Internet Files\Content.IE5\FEVW4X7Y\MC90033556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77" y="2124051"/>
            <a:ext cx="1652176" cy="163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historie-vrbno.estranky.cz/img/picture/886/r1946-odsu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19862"/>
            <a:ext cx="2215196" cy="13586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80424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6" descr="http://www.google.cz/url?sa=i&amp;source=images&amp;cd=&amp;docid=qYxJH_q9SExTYM&amp;tbnid=2z3KqFGVnlTfVM:&amp;ved=0CAUQjBwwAA&amp;url=http%3A%2F%2Fwww.dejepis.com%2Fpict%2Flenin_.jpg&amp;ei=BhxUUb_pI4_Isway3oDADQ&amp;psig=AFQjCNFA7euMbvfHyKL8JNSvyLPdgnOjwQ&amp;ust=136455309464737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8" descr="http://www.google.cz/url?sa=i&amp;source=images&amp;cd=&amp;docid=qYxJH_q9SExTYM&amp;tbnid=2z3KqFGVnlTfVM:&amp;ved=0CAUQjBwwAA&amp;url=http%3A%2F%2Fwww.dejepis.com%2Fpict%2Flenin_.jpg&amp;ei=BhxUUb_pI4_Isway3oDADQ&amp;psig=AFQjCNFA7euMbvfHyKL8JNSvyLPdgnOjwQ&amp;ust=136455309464737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AutoShape 10" descr="http://www.google.cz/url?sa=i&amp;source=images&amp;cd=&amp;docid=qYxJH_q9SExTYM&amp;tbnid=2z3KqFGVnlTfVM:&amp;ved=0CAUQjBwwAA&amp;url=http%3A%2F%2Fwww.dejepis.com%2Fpict%2Flenin_.jpg&amp;ei=BhxUUb_pI4_Isway3oDADQ&amp;psig=AFQjCNFA7euMbvfHyKL8JNSvyLPdgnOjwQ&amp;ust=1364553094647375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AutoShape 12" descr="http://www.google.cz/url?sa=i&amp;source=images&amp;cd=&amp;docid=qYxJH_q9SExTYM&amp;tbnid=2z3KqFGVnlTfVM:&amp;ved=0CAUQjBwwAA&amp;url=http%3A%2F%2Fwww.dejepis.com%2Fpict%2Flenin_.jpg&amp;ei=BhxUUb_pI4_Isway3oDADQ&amp;psig=AFQjCNFA7euMbvfHyKL8JNSvyLPdgnOjwQ&amp;ust=1364553094647375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305834" y="625475"/>
            <a:ext cx="2602756" cy="1224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o</a:t>
            </a:r>
            <a:r>
              <a:rPr lang="cs-CZ" dirty="0" smtClean="0"/>
              <a:t>dsun německého obyvatelstva z území Československa</a:t>
            </a:r>
            <a:endParaRPr lang="cs-CZ" dirty="0"/>
          </a:p>
        </p:txBody>
      </p:sp>
      <p:sp>
        <p:nvSpPr>
          <p:cNvPr id="8" name="Šipka doleva 7"/>
          <p:cNvSpPr/>
          <p:nvPr/>
        </p:nvSpPr>
        <p:spPr>
          <a:xfrm>
            <a:off x="5626379" y="1433326"/>
            <a:ext cx="576064" cy="216024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097165" y="1290339"/>
            <a:ext cx="1440160" cy="5019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deportace</a:t>
            </a:r>
            <a:endParaRPr lang="cs-CZ" dirty="0"/>
          </a:p>
        </p:txBody>
      </p:sp>
      <p:sp>
        <p:nvSpPr>
          <p:cNvPr id="10" name="Jednoduché závorky 9"/>
          <p:cNvSpPr/>
          <p:nvPr/>
        </p:nvSpPr>
        <p:spPr>
          <a:xfrm>
            <a:off x="4025157" y="1902551"/>
            <a:ext cx="1512168" cy="794147"/>
          </a:xfrm>
          <a:prstGeom prst="bracketPai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ěkdy </a:t>
            </a:r>
            <a:r>
              <a:rPr lang="cs-CZ" dirty="0">
                <a:solidFill>
                  <a:schemeClr val="tx1"/>
                </a:solidFill>
              </a:rPr>
              <a:t>označováno jako vyhnání</a:t>
            </a:r>
          </a:p>
        </p:txBody>
      </p:sp>
      <p:sp>
        <p:nvSpPr>
          <p:cNvPr id="36" name="Šipka doleva 35"/>
          <p:cNvSpPr/>
          <p:nvPr/>
        </p:nvSpPr>
        <p:spPr>
          <a:xfrm>
            <a:off x="3330047" y="1432942"/>
            <a:ext cx="576064" cy="216024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hnutý roh 26"/>
          <p:cNvSpPr/>
          <p:nvPr/>
        </p:nvSpPr>
        <p:spPr>
          <a:xfrm>
            <a:off x="1979712" y="1258041"/>
            <a:ext cx="1080120" cy="511938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masová</a:t>
            </a:r>
            <a:endParaRPr lang="cs-CZ" dirty="0"/>
          </a:p>
        </p:txBody>
      </p:sp>
      <p:sp>
        <p:nvSpPr>
          <p:cNvPr id="38" name="Ohnutý roh 37"/>
          <p:cNvSpPr/>
          <p:nvPr/>
        </p:nvSpPr>
        <p:spPr>
          <a:xfrm>
            <a:off x="1968935" y="2030746"/>
            <a:ext cx="1080120" cy="511938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nucená</a:t>
            </a:r>
            <a:endParaRPr lang="cs-CZ" dirty="0"/>
          </a:p>
        </p:txBody>
      </p:sp>
      <p:sp>
        <p:nvSpPr>
          <p:cNvPr id="39" name="Ohnutý roh 38"/>
          <p:cNvSpPr/>
          <p:nvPr/>
        </p:nvSpPr>
        <p:spPr>
          <a:xfrm>
            <a:off x="1968935" y="2887251"/>
            <a:ext cx="1080120" cy="511938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násilná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6305834" y="1902551"/>
            <a:ext cx="2602756" cy="7013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sz="1600" i="1" dirty="0" err="1"/>
              <a:t>Abschiebung</a:t>
            </a:r>
            <a:r>
              <a:rPr lang="cs-CZ" sz="1600" i="1" dirty="0"/>
              <a:t> der </a:t>
            </a:r>
            <a:r>
              <a:rPr lang="cs-CZ" sz="1600" i="1" dirty="0" err="1"/>
              <a:t>Deutschen</a:t>
            </a:r>
            <a:r>
              <a:rPr lang="cs-CZ" sz="1600" i="1" dirty="0"/>
              <a:t> </a:t>
            </a:r>
            <a:r>
              <a:rPr lang="cs-CZ" sz="1600" i="1" dirty="0" err="1"/>
              <a:t>aus</a:t>
            </a:r>
            <a:r>
              <a:rPr lang="cs-CZ" sz="1600" i="1" dirty="0"/>
              <a:t> der </a:t>
            </a:r>
            <a:r>
              <a:rPr lang="cs-CZ" sz="1600" i="1" dirty="0" err="1" smtClean="0"/>
              <a:t>Tschechoslowakei</a:t>
            </a:r>
            <a:endParaRPr lang="cs-CZ" sz="1600" i="1" dirty="0"/>
          </a:p>
        </p:txBody>
      </p:sp>
      <p:sp>
        <p:nvSpPr>
          <p:cNvPr id="37" name="Obdélník s odříznutým příčným rohem 36"/>
          <p:cNvSpPr/>
          <p:nvPr/>
        </p:nvSpPr>
        <p:spPr>
          <a:xfrm>
            <a:off x="4196338" y="3039802"/>
            <a:ext cx="1440160" cy="504056"/>
          </a:xfrm>
          <a:prstGeom prst="snip2DiagRect">
            <a:avLst>
              <a:gd name="adj1" fmla="val 31172"/>
              <a:gd name="adj2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1945-46</a:t>
            </a:r>
            <a:endParaRPr lang="cs-CZ" dirty="0"/>
          </a:p>
        </p:txBody>
      </p:sp>
      <p:sp>
        <p:nvSpPr>
          <p:cNvPr id="40" name="Vývojový diagram: alternativní postup 39"/>
          <p:cNvSpPr/>
          <p:nvPr/>
        </p:nvSpPr>
        <p:spPr>
          <a:xfrm>
            <a:off x="523484" y="4261800"/>
            <a:ext cx="2317823" cy="504056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cca 3 miliony Němců</a:t>
            </a:r>
            <a:endParaRPr lang="cs-CZ" dirty="0"/>
          </a:p>
        </p:txBody>
      </p:sp>
      <p:sp>
        <p:nvSpPr>
          <p:cNvPr id="43" name="Vývojový diagram: alternativní postup 42"/>
          <p:cNvSpPr/>
          <p:nvPr/>
        </p:nvSpPr>
        <p:spPr>
          <a:xfrm>
            <a:off x="3491880" y="4261800"/>
            <a:ext cx="2650730" cy="504056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</a:t>
            </a:r>
            <a:r>
              <a:rPr lang="cs-CZ" dirty="0" smtClean="0"/>
              <a:t>ůstat mohlo asi 250 000</a:t>
            </a:r>
            <a:endParaRPr lang="cs-CZ" dirty="0"/>
          </a:p>
        </p:txBody>
      </p:sp>
      <p:sp>
        <p:nvSpPr>
          <p:cNvPr id="41" name="Násobení 40"/>
          <p:cNvSpPr/>
          <p:nvPr/>
        </p:nvSpPr>
        <p:spPr>
          <a:xfrm>
            <a:off x="6324823" y="4261800"/>
            <a:ext cx="504056" cy="504056"/>
          </a:xfrm>
          <a:prstGeom prst="mathMultiply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Vývojový diagram: alternativní postup 44"/>
          <p:cNvSpPr/>
          <p:nvPr/>
        </p:nvSpPr>
        <p:spPr>
          <a:xfrm>
            <a:off x="7092280" y="4261800"/>
            <a:ext cx="1816310" cy="504056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o</a:t>
            </a:r>
            <a:r>
              <a:rPr lang="cs-CZ" dirty="0" smtClean="0"/>
              <a:t>mezená práva</a:t>
            </a:r>
            <a:endParaRPr lang="cs-CZ" dirty="0"/>
          </a:p>
        </p:txBody>
      </p:sp>
      <p:sp>
        <p:nvSpPr>
          <p:cNvPr id="42" name="Levá složená závorka 41"/>
          <p:cNvSpPr/>
          <p:nvPr/>
        </p:nvSpPr>
        <p:spPr>
          <a:xfrm>
            <a:off x="1501854" y="1482133"/>
            <a:ext cx="361082" cy="1733722"/>
          </a:xfrm>
          <a:prstGeom prst="leftBrace">
            <a:avLst>
              <a:gd name="adj1" fmla="val 40724"/>
              <a:gd name="adj2" fmla="val 493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</a:endParaRPr>
          </a:p>
        </p:txBody>
      </p:sp>
      <p:sp>
        <p:nvSpPr>
          <p:cNvPr id="47" name="Zaoblený obdélník 46"/>
          <p:cNvSpPr/>
          <p:nvPr/>
        </p:nvSpPr>
        <p:spPr>
          <a:xfrm>
            <a:off x="215899" y="2086005"/>
            <a:ext cx="1234379" cy="5019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odplata</a:t>
            </a:r>
            <a:endParaRPr lang="cs-CZ" dirty="0"/>
          </a:p>
        </p:txBody>
      </p:sp>
      <p:sp>
        <p:nvSpPr>
          <p:cNvPr id="3" name="AutoShape 2" descr="http://www.google.cz/url?sa=i&amp;source=images&amp;cd=&amp;docid=SvujKUgdIreCeM&amp;tbnid=YQmjorKjSZI4mM:&amp;ved=0CAUQjBwwADgP&amp;url=http%3A%2F%2Fwww.historie-vrbno.estranky.cz%2Fimg%2Fpicture%2F886%2Fr1946-odsun.jpg&amp;ei=rniDUevhGoqbtQaEpoHACA&amp;psig=AFQjCNHgq41rME9V7GqjofXuo4kEApfBYA&amp;ust=1367657006467775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http://www.google.cz/url?sa=i&amp;source=images&amp;cd=&amp;docid=SvujKUgdIreCeM&amp;tbnid=YQmjorKjSZI4mM:&amp;ved=0CAUQjBwwADgP&amp;url=http%3A%2F%2Fwww.historie-vrbno.estranky.cz%2Fimg%2Fpicture%2F886%2Fr1946-odsun.jpg&amp;ei=rniDUevhGoqbtQaEpoHACA&amp;psig=AFQjCNHgq41rME9V7GqjofXuo4kEApfBYA&amp;ust=1367657006467775"/>
          <p:cNvSpPr>
            <a:spLocks noChangeAspect="1" noChangeArrowheads="1"/>
          </p:cNvSpPr>
          <p:nvPr/>
        </p:nvSpPr>
        <p:spPr bwMode="auto">
          <a:xfrm>
            <a:off x="8255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://www.google.cz/url?sa=i&amp;source=images&amp;cd=&amp;docid=SvujKUgdIreCeM&amp;tbnid=YQmjorKjSZI4mM:&amp;ved=0CAUQjBwwADgP&amp;url=http%3A%2F%2Fwww.historie-vrbno.estranky.cz%2Fimg%2Fpicture%2F886%2Fr1946-odsun.jpg&amp;ei=rniDUevhGoqbtQaEpoHACA&amp;psig=AFQjCNHgq41rME9V7GqjofXuo4kEApfBYA&amp;ust=1367657006467775"/>
          <p:cNvSpPr>
            <a:spLocks noChangeAspect="1" noChangeArrowheads="1"/>
          </p:cNvSpPr>
          <p:nvPr/>
        </p:nvSpPr>
        <p:spPr bwMode="auto">
          <a:xfrm>
            <a:off x="97790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8" name="Picture 10" descr="http://kostelnibriza.cz/wp-content/uploads/2011/10/vyhnan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888" y="2643965"/>
            <a:ext cx="2947614" cy="15294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6" grpId="0" animBg="1"/>
      <p:bldP spid="27" grpId="0" animBg="1"/>
      <p:bldP spid="38" grpId="0" animBg="1"/>
      <p:bldP spid="39" grpId="0" animBg="1"/>
      <p:bldP spid="35" grpId="0" animBg="1"/>
      <p:bldP spid="37" grpId="0" animBg="1"/>
      <p:bldP spid="40" grpId="0" animBg="1"/>
      <p:bldP spid="43" grpId="0" animBg="1"/>
      <p:bldP spid="41" grpId="0" animBg="1"/>
      <p:bldP spid="45" grpId="0" animBg="1"/>
      <p:bldP spid="42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Šipka nahoru, doprava i doleva 11"/>
          <p:cNvSpPr/>
          <p:nvPr/>
        </p:nvSpPr>
        <p:spPr>
          <a:xfrm>
            <a:off x="3636739" y="702100"/>
            <a:ext cx="2376264" cy="1008112"/>
          </a:xfrm>
          <a:prstGeom prst="leftRightUpArrow">
            <a:avLst>
              <a:gd name="adj1" fmla="val 9920"/>
              <a:gd name="adj2" fmla="val 11788"/>
              <a:gd name="adj3" fmla="val 2033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956045" y="555526"/>
            <a:ext cx="17641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Odsun</a:t>
            </a:r>
            <a:endParaRPr lang="cs-CZ" dirty="0"/>
          </a:p>
        </p:txBody>
      </p:sp>
      <p:sp>
        <p:nvSpPr>
          <p:cNvPr id="13" name="Popisek se šipkou dolů 12"/>
          <p:cNvSpPr/>
          <p:nvPr/>
        </p:nvSpPr>
        <p:spPr>
          <a:xfrm>
            <a:off x="1597169" y="1314168"/>
            <a:ext cx="1728192" cy="792088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  <a:r>
              <a:rPr lang="cs-CZ" dirty="0" smtClean="0"/>
              <a:t>ivoký</a:t>
            </a:r>
            <a:endParaRPr lang="cs-CZ" dirty="0"/>
          </a:p>
        </p:txBody>
      </p:sp>
      <p:sp>
        <p:nvSpPr>
          <p:cNvPr id="28" name="Popisek se šipkou dolů 27"/>
          <p:cNvSpPr/>
          <p:nvPr/>
        </p:nvSpPr>
        <p:spPr>
          <a:xfrm>
            <a:off x="6300192" y="1314168"/>
            <a:ext cx="1728192" cy="792088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</a:t>
            </a:r>
            <a:r>
              <a:rPr lang="cs-CZ" dirty="0" smtClean="0"/>
              <a:t>rganizovaný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165121" y="2211710"/>
            <a:ext cx="2592288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hned po konci války (tzn. po pádu Říše)</a:t>
            </a: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rvá několik týdnů</a:t>
            </a: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pontánní</a:t>
            </a: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eakce na válku a útlak ze strany Německa</a:t>
            </a: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olektivní vina</a:t>
            </a: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ásilný průběh a řada excesů…</a:t>
            </a:r>
          </a:p>
        </p:txBody>
      </p:sp>
      <p:sp>
        <p:nvSpPr>
          <p:cNvPr id="25" name="Popisek se šipkou doprava 24"/>
          <p:cNvSpPr/>
          <p:nvPr/>
        </p:nvSpPr>
        <p:spPr>
          <a:xfrm>
            <a:off x="1300846" y="4371950"/>
            <a:ext cx="1296144" cy="360040"/>
          </a:xfrm>
          <a:prstGeom prst="rightArrowCallout">
            <a:avLst>
              <a:gd name="adj1" fmla="val 25000"/>
              <a:gd name="adj2" fmla="val 25000"/>
              <a:gd name="adj3" fmla="val 81110"/>
              <a:gd name="adj4" fmla="val 74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  <a:r>
              <a:rPr lang="cs-CZ" dirty="0" smtClean="0"/>
              <a:t>apř.:</a:t>
            </a:r>
            <a:endParaRPr lang="cs-CZ" dirty="0"/>
          </a:p>
        </p:txBody>
      </p:sp>
      <p:sp>
        <p:nvSpPr>
          <p:cNvPr id="30" name="Ohnutý roh 29"/>
          <p:cNvSpPr/>
          <p:nvPr/>
        </p:nvSpPr>
        <p:spPr>
          <a:xfrm>
            <a:off x="2771800" y="4083918"/>
            <a:ext cx="2880320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b</a:t>
            </a:r>
            <a:r>
              <a:rPr lang="cs-CZ" sz="1600" dirty="0" smtClean="0"/>
              <a:t>rněnský pochod smrti</a:t>
            </a:r>
          </a:p>
          <a:p>
            <a:pPr algn="ctr"/>
            <a:r>
              <a:rPr lang="cs-CZ" sz="1600" dirty="0"/>
              <a:t>ú</a:t>
            </a:r>
            <a:r>
              <a:rPr lang="cs-CZ" sz="1600" dirty="0" smtClean="0"/>
              <a:t>stecký masakr</a:t>
            </a:r>
          </a:p>
          <a:p>
            <a:pPr algn="ctr"/>
            <a:r>
              <a:rPr lang="cs-CZ" sz="1600" dirty="0"/>
              <a:t>h</a:t>
            </a:r>
            <a:r>
              <a:rPr lang="cs-CZ" sz="1600" dirty="0" smtClean="0"/>
              <a:t>romadné hroby u Postoloprt</a:t>
            </a:r>
            <a:endParaRPr lang="cs-CZ" sz="1600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5868144" y="2194127"/>
            <a:ext cx="2736304" cy="16004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marL="171450" indent="-171450">
              <a:buFontTx/>
              <a:buChar char="-"/>
              <a:defRPr sz="1400"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/>
              <a:t>p</a:t>
            </a:r>
            <a:r>
              <a:rPr lang="cs-CZ" dirty="0" smtClean="0"/>
              <a:t>rvní </a:t>
            </a:r>
            <a:r>
              <a:rPr lang="cs-CZ" dirty="0"/>
              <a:t>transport v lednu 1946</a:t>
            </a:r>
          </a:p>
          <a:p>
            <a:r>
              <a:rPr lang="cs-CZ" dirty="0"/>
              <a:t>t</a:t>
            </a:r>
            <a:r>
              <a:rPr lang="cs-CZ" dirty="0" smtClean="0"/>
              <a:t>rvá </a:t>
            </a:r>
            <a:r>
              <a:rPr lang="cs-CZ" dirty="0"/>
              <a:t>až do roku 1947</a:t>
            </a:r>
          </a:p>
          <a:p>
            <a:r>
              <a:rPr lang="cs-CZ" dirty="0"/>
              <a:t>ř</a:t>
            </a:r>
            <a:r>
              <a:rPr lang="cs-CZ" dirty="0" smtClean="0"/>
              <a:t>ízený </a:t>
            </a:r>
            <a:r>
              <a:rPr lang="cs-CZ" dirty="0"/>
              <a:t>vládou a příslušnými orgány</a:t>
            </a:r>
          </a:p>
          <a:p>
            <a:r>
              <a:rPr lang="cs-CZ" dirty="0"/>
              <a:t>b</a:t>
            </a:r>
            <a:r>
              <a:rPr lang="cs-CZ" dirty="0" smtClean="0"/>
              <a:t>ez </a:t>
            </a:r>
            <a:r>
              <a:rPr lang="cs-CZ" dirty="0"/>
              <a:t>krutostí a násilností</a:t>
            </a:r>
          </a:p>
          <a:p>
            <a:r>
              <a:rPr lang="cs-CZ" dirty="0"/>
              <a:t>c</a:t>
            </a:r>
            <a:r>
              <a:rPr lang="cs-CZ" dirty="0" smtClean="0"/>
              <a:t>ílem </a:t>
            </a:r>
            <a:r>
              <a:rPr lang="cs-CZ" dirty="0"/>
              <a:t>americká či sovětská okupační zóna (</a:t>
            </a:r>
            <a:r>
              <a:rPr lang="cs-CZ" dirty="0" smtClean="0"/>
              <a:t>viz </a:t>
            </a:r>
            <a:r>
              <a:rPr lang="cs-CZ" dirty="0"/>
              <a:t>DUM </a:t>
            </a:r>
            <a:r>
              <a:rPr lang="cs-CZ" dirty="0" smtClean="0"/>
              <a:t>36.5</a:t>
            </a:r>
            <a:r>
              <a:rPr lang="cs-CZ" dirty="0"/>
              <a:t>)</a:t>
            </a:r>
          </a:p>
        </p:txBody>
      </p:sp>
      <p:pic>
        <p:nvPicPr>
          <p:cNvPr id="3074" name="Picture 2" descr="http://www.divadlohudby.cz/virtualimage/330x220/data/Image/galerie/vybrané%20foto-%20středisk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523" y="2316366"/>
            <a:ext cx="2197621" cy="14695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nc\AppData\Local\Microsoft\Windows\Temporary Internet Files\Content.IE5\4D6UBRLR\MC90025273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3" y="1314168"/>
            <a:ext cx="104713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nc\AppData\Local\Microsoft\Windows\Temporary Internet Files\Content.IE5\M5LAKM8G\MC90030856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78" y="3828094"/>
            <a:ext cx="2212053" cy="12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8" grpId="0" animBg="1"/>
      <p:bldP spid="15" grpId="0" animBg="1"/>
      <p:bldP spid="25" grpId="0" animBg="1"/>
      <p:bldP spid="30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Šipka nahoru, doprava i doleva 5"/>
          <p:cNvSpPr/>
          <p:nvPr/>
        </p:nvSpPr>
        <p:spPr>
          <a:xfrm>
            <a:off x="1871700" y="2510918"/>
            <a:ext cx="2736304" cy="642484"/>
          </a:xfrm>
          <a:prstGeom prst="leftRightUpArrow">
            <a:avLst>
              <a:gd name="adj1" fmla="val 10106"/>
              <a:gd name="adj2" fmla="val 10106"/>
              <a:gd name="adj3" fmla="val 150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231740" y="1097835"/>
            <a:ext cx="2016224" cy="6486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Německo po válce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29008"/>
            <a:ext cx="2882076" cy="2449356"/>
          </a:xfrm>
          <a:prstGeom prst="rect">
            <a:avLst/>
          </a:prstGeom>
        </p:spPr>
      </p:pic>
      <p:sp>
        <p:nvSpPr>
          <p:cNvPr id="3" name="Šipka dolů 2"/>
          <p:cNvSpPr/>
          <p:nvPr/>
        </p:nvSpPr>
        <p:spPr>
          <a:xfrm>
            <a:off x="2915816" y="1901867"/>
            <a:ext cx="648072" cy="21548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2303748" y="2211710"/>
            <a:ext cx="1872208" cy="59841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znik čtyř</a:t>
            </a:r>
          </a:p>
          <a:p>
            <a:pPr algn="ctr"/>
            <a:r>
              <a:rPr lang="cs-CZ" dirty="0" smtClean="0"/>
              <a:t> okupačních zón</a:t>
            </a:r>
            <a:endParaRPr lang="cs-CZ" dirty="0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535232" y="2693732"/>
            <a:ext cx="1170390" cy="459670"/>
          </a:xfrm>
          <a:prstGeom prst="snipRoundRect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západní</a:t>
            </a:r>
            <a:endParaRPr lang="cs-CZ" dirty="0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4752020" y="2693732"/>
            <a:ext cx="1296144" cy="459670"/>
          </a:xfrm>
          <a:prstGeom prst="snipRoundRect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východní</a:t>
            </a:r>
            <a:endParaRPr lang="cs-CZ" dirty="0"/>
          </a:p>
        </p:txBody>
      </p:sp>
      <p:sp>
        <p:nvSpPr>
          <p:cNvPr id="9" name="Ohnutý roh 8"/>
          <p:cNvSpPr/>
          <p:nvPr/>
        </p:nvSpPr>
        <p:spPr>
          <a:xfrm>
            <a:off x="6264188" y="3075806"/>
            <a:ext cx="2666052" cy="1990098"/>
          </a:xfrm>
          <a:prstGeom prst="foldedCorner">
            <a:avLst>
              <a:gd name="adj" fmla="val 102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Podle mapy urči.</a:t>
            </a:r>
          </a:p>
          <a:p>
            <a:pPr marL="342900" indent="-342900" algn="ctr">
              <a:buAutoNum type="arabicPeriod"/>
            </a:pPr>
            <a:r>
              <a:rPr lang="cs-CZ" sz="1400" dirty="0" smtClean="0"/>
              <a:t>Které mocnosti si rozdělily správu nad německým územím?</a:t>
            </a:r>
          </a:p>
          <a:p>
            <a:pPr marL="342900" indent="-342900" algn="ctr">
              <a:buAutoNum type="arabicPeriod"/>
            </a:pPr>
            <a:r>
              <a:rPr lang="cs-CZ" sz="1400" dirty="0" smtClean="0"/>
              <a:t>Které mocnosti měly pod správou západní a východní zóny?</a:t>
            </a:r>
          </a:p>
          <a:p>
            <a:pPr marL="342900" indent="-342900" algn="ctr">
              <a:buAutoNum type="arabicPeriod"/>
            </a:pPr>
            <a:r>
              <a:rPr lang="cs-CZ" sz="1400" dirty="0" smtClean="0"/>
              <a:t>Jak to dopadlo s Berlínem?</a:t>
            </a:r>
            <a:endParaRPr lang="cs-CZ" sz="1400" dirty="0"/>
          </a:p>
        </p:txBody>
      </p:sp>
      <p:sp>
        <p:nvSpPr>
          <p:cNvPr id="10" name="Zaoblený obdélník 9"/>
          <p:cNvSpPr/>
          <p:nvPr/>
        </p:nvSpPr>
        <p:spPr>
          <a:xfrm>
            <a:off x="343413" y="3435846"/>
            <a:ext cx="1368152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b</a:t>
            </a:r>
            <a:r>
              <a:rPr lang="cs-CZ" sz="1600" dirty="0" smtClean="0"/>
              <a:t>udoucí Spolková republika Německo</a:t>
            </a:r>
          </a:p>
          <a:p>
            <a:pPr algn="ctr"/>
            <a:r>
              <a:rPr lang="cs-CZ" sz="1600" dirty="0" smtClean="0"/>
              <a:t>(SRN)</a:t>
            </a:r>
            <a:endParaRPr lang="cs-CZ" sz="16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4662010" y="3435846"/>
            <a:ext cx="1476164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b</a:t>
            </a:r>
            <a:r>
              <a:rPr lang="cs-CZ" sz="1600" dirty="0" smtClean="0"/>
              <a:t>udoucí Německá demokratická republika</a:t>
            </a:r>
          </a:p>
          <a:p>
            <a:pPr algn="ctr"/>
            <a:r>
              <a:rPr lang="cs-CZ" sz="1600" dirty="0" smtClean="0"/>
              <a:t>(NDR)</a:t>
            </a:r>
            <a:endParaRPr lang="cs-CZ" sz="1600" dirty="0"/>
          </a:p>
        </p:txBody>
      </p:sp>
      <p:sp>
        <p:nvSpPr>
          <p:cNvPr id="17" name="Rámeček 16"/>
          <p:cNvSpPr/>
          <p:nvPr/>
        </p:nvSpPr>
        <p:spPr>
          <a:xfrm>
            <a:off x="2519772" y="3435984"/>
            <a:ext cx="1440160" cy="1223998"/>
          </a:xfrm>
          <a:prstGeom prst="frame">
            <a:avLst>
              <a:gd name="adj1" fmla="val 64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„železná opona“ – W. Churchill, 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5. března 1946 ve </a:t>
            </a:r>
            <a:r>
              <a:rPr lang="cs-CZ" sz="1400" dirty="0" err="1" smtClean="0">
                <a:solidFill>
                  <a:schemeClr val="tx1"/>
                </a:solidFill>
              </a:rPr>
              <a:t>Fultonu</a:t>
            </a: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nd01.jxs.cz/330/968/986f5a824c_10051049_o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9" y="1156224"/>
            <a:ext cx="1759176" cy="14150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nc\AppData\Local\Microsoft\Windows\Temporary Internet Files\Content.IE5\4D6UBRLR\MC90012919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10" y="1097835"/>
            <a:ext cx="1170600" cy="86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  <p:bldP spid="8" grpId="0" animBg="1"/>
      <p:bldP spid="12" grpId="0" animBg="1"/>
      <p:bldP spid="9" grpId="0" animBg="1"/>
      <p:bldP spid="10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Šipka ohnutá nahoru 11"/>
          <p:cNvSpPr/>
          <p:nvPr/>
        </p:nvSpPr>
        <p:spPr>
          <a:xfrm rot="5400000">
            <a:off x="107504" y="2515939"/>
            <a:ext cx="1656184" cy="648072"/>
          </a:xfrm>
          <a:prstGeom prst="bentUpArrow">
            <a:avLst>
              <a:gd name="adj1" fmla="val 18437"/>
              <a:gd name="adj2" fmla="val 25000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39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1419622"/>
            <a:ext cx="129614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Rozdělení Německa</a:t>
            </a:r>
            <a:endParaRPr lang="cs-CZ" dirty="0"/>
          </a:p>
        </p:txBody>
      </p:sp>
      <p:sp>
        <p:nvSpPr>
          <p:cNvPr id="4" name="Pětiúhelník 3"/>
          <p:cNvSpPr/>
          <p:nvPr/>
        </p:nvSpPr>
        <p:spPr>
          <a:xfrm>
            <a:off x="2051720" y="1563638"/>
            <a:ext cx="1368152" cy="288032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ř</a:t>
            </a:r>
            <a:r>
              <a:rPr lang="cs-CZ" sz="1400" dirty="0" smtClean="0"/>
              <a:t>ada problémů</a:t>
            </a:r>
            <a:endParaRPr lang="cs-CZ" sz="1400" dirty="0"/>
          </a:p>
        </p:txBody>
      </p:sp>
      <p:sp>
        <p:nvSpPr>
          <p:cNvPr id="5" name="Ohnutý roh 4"/>
          <p:cNvSpPr/>
          <p:nvPr/>
        </p:nvSpPr>
        <p:spPr>
          <a:xfrm>
            <a:off x="3779912" y="1311610"/>
            <a:ext cx="1224136" cy="792088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n</a:t>
            </a:r>
            <a:r>
              <a:rPr lang="cs-CZ" sz="1600" dirty="0" smtClean="0"/>
              <a:t>apř. měnová reforma</a:t>
            </a:r>
            <a:endParaRPr lang="cs-CZ" sz="1600" dirty="0"/>
          </a:p>
        </p:txBody>
      </p:sp>
      <p:sp>
        <p:nvSpPr>
          <p:cNvPr id="6" name="Je rovno 5"/>
          <p:cNvSpPr/>
          <p:nvPr/>
        </p:nvSpPr>
        <p:spPr>
          <a:xfrm>
            <a:off x="5148064" y="1563638"/>
            <a:ext cx="504056" cy="288032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96136" y="1138130"/>
            <a:ext cx="1944216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řechod z říšské marky na novou měnu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akonec proběhl v západních okupačních zónách  separátně od východní sovětské</a:t>
            </a:r>
          </a:p>
        </p:txBody>
      </p:sp>
      <p:sp>
        <p:nvSpPr>
          <p:cNvPr id="9" name="Ohnutý roh 8"/>
          <p:cNvSpPr/>
          <p:nvPr/>
        </p:nvSpPr>
        <p:spPr>
          <a:xfrm>
            <a:off x="3779912" y="3003798"/>
            <a:ext cx="1224136" cy="792088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n</a:t>
            </a:r>
            <a:r>
              <a:rPr lang="cs-CZ" sz="1600" dirty="0" smtClean="0"/>
              <a:t>apř. berlínská krize</a:t>
            </a:r>
            <a:endParaRPr lang="cs-CZ" sz="1600" dirty="0"/>
          </a:p>
        </p:txBody>
      </p:sp>
      <p:sp>
        <p:nvSpPr>
          <p:cNvPr id="10" name="Je rovno 9"/>
          <p:cNvSpPr/>
          <p:nvPr/>
        </p:nvSpPr>
        <p:spPr>
          <a:xfrm>
            <a:off x="5148064" y="3255826"/>
            <a:ext cx="504056" cy="288032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96136" y="2851360"/>
            <a:ext cx="2520280" cy="16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yhrocení právě díky měnové reformě 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lokáda západního Berlína ze strany SSSR (1948-49)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ásobován tzv. leteckým mostem (3 vzdušné koridory o šířce 30 km)</a:t>
            </a:r>
          </a:p>
        </p:txBody>
      </p:sp>
      <p:sp>
        <p:nvSpPr>
          <p:cNvPr id="8" name="Rámeček 7"/>
          <p:cNvSpPr/>
          <p:nvPr/>
        </p:nvSpPr>
        <p:spPr>
          <a:xfrm>
            <a:off x="827584" y="2211710"/>
            <a:ext cx="1440160" cy="792088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o</a:t>
            </a:r>
            <a:r>
              <a:rPr lang="cs-CZ" sz="1400" dirty="0" smtClean="0">
                <a:solidFill>
                  <a:schemeClr val="tx1"/>
                </a:solidFill>
              </a:rPr>
              <a:t>d roku 1961 v Berlíně zeď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1475656" y="3255826"/>
            <a:ext cx="1080120" cy="6120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trizonie</a:t>
            </a:r>
          </a:p>
          <a:p>
            <a:pPr algn="ctr"/>
            <a:r>
              <a:rPr lang="cs-CZ" dirty="0" smtClean="0"/>
              <a:t>bizonie</a:t>
            </a:r>
            <a:endParaRPr lang="cs-CZ" dirty="0"/>
          </a:p>
        </p:txBody>
      </p:sp>
      <p:pic>
        <p:nvPicPr>
          <p:cNvPr id="15" name="Picture 5" descr="C:\Users\lanc\AppData\Local\Microsoft\Windows\Temporary Internet Files\Content.IE5\FEVW4X7Y\MC9000554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34347"/>
            <a:ext cx="1512168" cy="119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nc\AppData\Local\Microsoft\Windows\Temporary Internet Files\Content.IE5\Y16QMNVE\MC90001431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6317">
            <a:off x="1249981" y="3991063"/>
            <a:ext cx="880567" cy="10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anc\AppData\Local\Microsoft\Windows\Temporary Internet Files\Content.IE5\FEVW4X7Y\MC90001431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911">
            <a:off x="235049" y="3922937"/>
            <a:ext cx="880567" cy="10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euroskop.cz/gallery/52/15619-berlin_blokad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00" y="3839869"/>
            <a:ext cx="1812650" cy="12122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lanc\AppData\Local\Microsoft\Windows\Temporary Internet Files\Content.IE5\FEVW4X7Y\MP90039878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65" y="742086"/>
            <a:ext cx="1332620" cy="18656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194421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pisek se šipkou dolů 2"/>
          <p:cNvSpPr/>
          <p:nvPr/>
        </p:nvSpPr>
        <p:spPr>
          <a:xfrm>
            <a:off x="2843808" y="845677"/>
            <a:ext cx="3096344" cy="936104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Expulsion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Germans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WW II.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3275856" y="1851670"/>
            <a:ext cx="2304256" cy="9361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Demanded</a:t>
            </a:r>
            <a:r>
              <a:rPr lang="cs-CZ" dirty="0" smtClean="0"/>
              <a:t> by Czech </a:t>
            </a:r>
            <a:r>
              <a:rPr lang="cs-CZ" dirty="0" err="1" smtClean="0"/>
              <a:t>resitance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endParaRPr lang="cs-CZ" dirty="0"/>
          </a:p>
        </p:txBody>
      </p:sp>
      <p:sp>
        <p:nvSpPr>
          <p:cNvPr id="5" name="Ohnutý roh 4"/>
          <p:cNvSpPr/>
          <p:nvPr/>
        </p:nvSpPr>
        <p:spPr>
          <a:xfrm>
            <a:off x="1079612" y="1068261"/>
            <a:ext cx="1080120" cy="999433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Reaction</a:t>
            </a:r>
            <a:r>
              <a:rPr lang="cs-CZ" dirty="0" smtClean="0"/>
              <a:t> to </a:t>
            </a:r>
            <a:r>
              <a:rPr lang="cs-CZ" dirty="0" err="1" smtClean="0"/>
              <a:t>Nazi</a:t>
            </a:r>
            <a:r>
              <a:rPr lang="cs-CZ" dirty="0" smtClean="0"/>
              <a:t> </a:t>
            </a:r>
            <a:r>
              <a:rPr lang="cs-CZ" dirty="0" err="1" smtClean="0"/>
              <a:t>terror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Ohnutý roh 5"/>
          <p:cNvSpPr/>
          <p:nvPr/>
        </p:nvSpPr>
        <p:spPr>
          <a:xfrm>
            <a:off x="6012160" y="1851670"/>
            <a:ext cx="2088232" cy="936104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Deported</a:t>
            </a:r>
            <a:r>
              <a:rPr lang="cs-CZ" dirty="0" smtClean="0"/>
              <a:t> a </a:t>
            </a:r>
            <a:r>
              <a:rPr lang="cs-CZ" dirty="0" err="1" smtClean="0"/>
              <a:t>little</a:t>
            </a:r>
            <a:r>
              <a:rPr lang="cs-CZ" dirty="0" smtClean="0"/>
              <a:t> bit </a:t>
            </a:r>
            <a:r>
              <a:rPr lang="cs-CZ" dirty="0" err="1" smtClean="0"/>
              <a:t>over</a:t>
            </a:r>
            <a:r>
              <a:rPr lang="cs-CZ" dirty="0" smtClean="0"/>
              <a:t> 2.8 </a:t>
            </a:r>
            <a:r>
              <a:rPr lang="cs-CZ" dirty="0" err="1" smtClean="0"/>
              <a:t>million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ethnic</a:t>
            </a:r>
            <a:r>
              <a:rPr lang="cs-CZ" dirty="0" smtClean="0"/>
              <a:t> </a:t>
            </a:r>
            <a:r>
              <a:rPr lang="cs-CZ" dirty="0" err="1" smtClean="0"/>
              <a:t>Germans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Násobení 6"/>
          <p:cNvSpPr/>
          <p:nvPr/>
        </p:nvSpPr>
        <p:spPr>
          <a:xfrm>
            <a:off x="6696236" y="2986483"/>
            <a:ext cx="720080" cy="720080"/>
          </a:xfrm>
          <a:prstGeom prst="mathMultiply">
            <a:avLst>
              <a:gd name="adj1" fmla="val 1613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868144" y="3795886"/>
            <a:ext cx="2376264" cy="8094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selected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Germans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excluded</a:t>
            </a:r>
            <a:endParaRPr lang="cs-CZ" dirty="0"/>
          </a:p>
        </p:txBody>
      </p:sp>
      <p:sp>
        <p:nvSpPr>
          <p:cNvPr id="9" name="Šipka doleva 8"/>
          <p:cNvSpPr/>
          <p:nvPr/>
        </p:nvSpPr>
        <p:spPr>
          <a:xfrm>
            <a:off x="4572000" y="4020567"/>
            <a:ext cx="1008112" cy="36004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835696" y="3831255"/>
            <a:ext cx="2556284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anti-fascists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persons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crucial for industries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those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married to ethnic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Czechs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lanc\AppData\Local\Microsoft\Windows\Temporary Internet Files\Content.IE5\M5LAKM8G\MC9000573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79" y="500876"/>
            <a:ext cx="1869034" cy="113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anc\AppData\Local\Microsoft\Windows\Temporary Internet Files\Content.IE5\M5LAKM8G\MC90005643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" y="3706563"/>
            <a:ext cx="1767947" cy="113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anc\AppData\Local\Microsoft\Windows\Temporary Internet Files\Content.IE5\Y16QMNVE\MC90034942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29" y="2524244"/>
            <a:ext cx="1800454" cy="118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lanc\AppData\Local\Microsoft\Windows\Temporary Internet Files\Content.IE5\M5LAKM8G\MC90034943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670"/>
            <a:ext cx="1390802" cy="1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Šipka doleva 11"/>
          <p:cNvSpPr/>
          <p:nvPr/>
        </p:nvSpPr>
        <p:spPr>
          <a:xfrm rot="425322">
            <a:off x="1435619" y="2323083"/>
            <a:ext cx="1184297" cy="540060"/>
          </a:xfrm>
          <a:prstGeom prst="leftArrow">
            <a:avLst>
              <a:gd name="adj1" fmla="val 22438"/>
              <a:gd name="adj2" fmla="val 322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36.8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92280" y="120359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</a:t>
            </a:r>
            <a:r>
              <a:rPr lang="cs-CZ" sz="1000" b="1" dirty="0" smtClean="0">
                <a:solidFill>
                  <a:srgbClr val="813763"/>
                </a:solidFill>
              </a:rPr>
              <a:t>:</a:t>
            </a:r>
            <a:endParaRPr lang="cs-CZ" sz="1000" b="1" dirty="0">
              <a:solidFill>
                <a:srgbClr val="813763"/>
              </a:solidFill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448943"/>
              </p:ext>
            </p:extLst>
          </p:nvPr>
        </p:nvGraphicFramePr>
        <p:xfrm>
          <a:off x="755576" y="1525086"/>
          <a:ext cx="6264696" cy="310896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096344"/>
                <a:gridCol w="3168352"/>
              </a:tblGrid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Podle odhadů historiků si druhá světová válka vyžádala?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20 mil. obětí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40 mil. obětí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60 mil. obětí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80 mil. obětí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 startAt="3"/>
                      </a:pP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Pojem „železná opona“ poprvé užil? 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J. Goebbels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W. Churchill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gen. Montgomery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J. V. Stalin</a:t>
                      </a:r>
                    </a:p>
                    <a:p>
                      <a:pPr marL="342900" indent="-342900" algn="just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AutoNum type="arabicPeriod" startAt="2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Odsun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něm. obyvatelstva byl?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krutý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zemřelo při něm mnoho civilistů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organizovaný západními mocnostmi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organizovaný armádou a policií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byl divoký i organizovaný</a:t>
                      </a:r>
                    </a:p>
                    <a:p>
                      <a:pPr algn="just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Německo bylo těsně po válce rozděleno?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do spolkových republik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do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dvou samostatných států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do čtyř okupačních zón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 do trizonie a bizonie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596336" y="1419622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4623858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987575"/>
            <a:ext cx="8568952" cy="38884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 smtClean="0"/>
              <a:t>Obrázky z databáze klipart</a:t>
            </a:r>
            <a:endParaRPr lang="cs-CZ" sz="1400" dirty="0" smtClean="0">
              <a:hlinkClick r:id="rId2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>
                <a:hlinkClick r:id="rId3"/>
              </a:rPr>
              <a:t>http://www.moderni-dejiny.cz/</a:t>
            </a:r>
            <a:r>
              <a:rPr lang="cs-CZ" sz="1400" dirty="0" err="1">
                <a:hlinkClick r:id="rId3"/>
              </a:rPr>
              <a:t>PublicFiles</a:t>
            </a:r>
            <a:r>
              <a:rPr lang="cs-CZ" sz="1400" dirty="0">
                <a:hlinkClick r:id="rId3"/>
              </a:rPr>
              <a:t>/</a:t>
            </a:r>
            <a:r>
              <a:rPr lang="cs-CZ" sz="1400" dirty="0" err="1">
                <a:hlinkClick r:id="rId3"/>
              </a:rPr>
              <a:t>UserFiles</a:t>
            </a:r>
            <a:r>
              <a:rPr lang="cs-CZ" sz="1400" dirty="0">
                <a:hlinkClick r:id="rId3"/>
              </a:rPr>
              <a:t>/image/Metodika/07_CSR_1945-1948/800x800_Teplice-odsun_Nemcu_Usti_1945.jpg</a:t>
            </a:r>
            <a:r>
              <a:rPr lang="cs-CZ" sz="1400" dirty="0"/>
              <a:t>, (</a:t>
            </a:r>
            <a:r>
              <a:rPr lang="cs-CZ" sz="1400" dirty="0" err="1"/>
              <a:t>slide</a:t>
            </a:r>
            <a:r>
              <a:rPr lang="cs-CZ" sz="1400" dirty="0"/>
              <a:t> č. 1), poslední přístup dne 3. 5. 2013</a:t>
            </a:r>
          </a:p>
          <a:p>
            <a:pPr marL="342900" indent="-342900">
              <a:buFontTx/>
              <a:buAutoNum type="arabicPeriod"/>
            </a:pPr>
            <a:r>
              <a:rPr lang="cs-CZ" sz="1400" dirty="0">
                <a:hlinkClick r:id="rId4"/>
              </a:rPr>
              <a:t>http://www.moderni-dejiny.cz/</a:t>
            </a:r>
            <a:r>
              <a:rPr lang="cs-CZ" sz="1400" dirty="0" err="1">
                <a:hlinkClick r:id="rId4"/>
              </a:rPr>
              <a:t>PublicFiles</a:t>
            </a:r>
            <a:r>
              <a:rPr lang="cs-CZ" sz="1400" dirty="0">
                <a:hlinkClick r:id="rId4"/>
              </a:rPr>
              <a:t>/</a:t>
            </a:r>
            <a:r>
              <a:rPr lang="cs-CZ" sz="1400" dirty="0" err="1">
                <a:hlinkClick r:id="rId4"/>
              </a:rPr>
              <a:t>UserFiles</a:t>
            </a:r>
            <a:r>
              <a:rPr lang="cs-CZ" sz="1400" dirty="0">
                <a:hlinkClick r:id="rId4"/>
              </a:rPr>
              <a:t>/image/Metodika/06_EVR_po1945/800x800_Berlin_crisis.jpg</a:t>
            </a:r>
            <a:r>
              <a:rPr lang="cs-CZ" sz="1400" dirty="0"/>
              <a:t>, (</a:t>
            </a:r>
            <a:r>
              <a:rPr lang="cs-CZ" sz="1400" dirty="0" err="1"/>
              <a:t>slide</a:t>
            </a:r>
            <a:r>
              <a:rPr lang="cs-CZ" sz="1400" dirty="0"/>
              <a:t> č. 1), poslední přistup dne 3. 5. 2013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hlinkClick r:id="rId5"/>
              </a:rPr>
              <a:t>http</a:t>
            </a:r>
            <a:r>
              <a:rPr lang="cs-CZ" sz="1400" dirty="0">
                <a:hlinkClick r:id="rId5"/>
              </a:rPr>
              <a:t>://</a:t>
            </a:r>
            <a:r>
              <a:rPr lang="cs-CZ" sz="1400" dirty="0" smtClean="0">
                <a:hlinkClick r:id="rId5"/>
              </a:rPr>
              <a:t>www.historie-vrbno.estranky.cz/</a:t>
            </a:r>
            <a:r>
              <a:rPr lang="cs-CZ" sz="1400" dirty="0" err="1" smtClean="0">
                <a:hlinkClick r:id="rId5"/>
              </a:rPr>
              <a:t>img</a:t>
            </a:r>
            <a:r>
              <a:rPr lang="cs-CZ" sz="1400" dirty="0" smtClean="0">
                <a:hlinkClick r:id="rId5"/>
              </a:rPr>
              <a:t>/</a:t>
            </a:r>
            <a:r>
              <a:rPr lang="cs-CZ" sz="1400" dirty="0" err="1" smtClean="0">
                <a:hlinkClick r:id="rId5"/>
              </a:rPr>
              <a:t>picture</a:t>
            </a:r>
            <a:r>
              <a:rPr lang="cs-CZ" sz="1400" dirty="0" smtClean="0">
                <a:hlinkClick r:id="rId5"/>
              </a:rPr>
              <a:t>/886/r1946-odsun.jpg</a:t>
            </a:r>
            <a:r>
              <a:rPr lang="cs-CZ" sz="1400" dirty="0" smtClean="0"/>
              <a:t>,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č. 3), poslední přístup dne 3. 5. 2013</a:t>
            </a:r>
          </a:p>
          <a:p>
            <a:pPr marL="342900" indent="-342900">
              <a:buFontTx/>
              <a:buAutoNum type="arabicPeriod"/>
            </a:pPr>
            <a:r>
              <a:rPr lang="cs-CZ" sz="1400" dirty="0">
                <a:hlinkClick r:id="rId6"/>
              </a:rPr>
              <a:t>http://kostelnibriza.cz/</a:t>
            </a:r>
            <a:r>
              <a:rPr lang="cs-CZ" sz="1400" dirty="0" err="1">
                <a:hlinkClick r:id="rId6"/>
              </a:rPr>
              <a:t>wp-content</a:t>
            </a:r>
            <a:r>
              <a:rPr lang="cs-CZ" sz="1400" dirty="0">
                <a:hlinkClick r:id="rId6"/>
              </a:rPr>
              <a:t>/</a:t>
            </a:r>
            <a:r>
              <a:rPr lang="cs-CZ" sz="1400" dirty="0" err="1">
                <a:hlinkClick r:id="rId6"/>
              </a:rPr>
              <a:t>uploads</a:t>
            </a:r>
            <a:r>
              <a:rPr lang="cs-CZ" sz="1400" dirty="0">
                <a:hlinkClick r:id="rId6"/>
              </a:rPr>
              <a:t>/2011/10/vyhnani.jpg</a:t>
            </a:r>
            <a:r>
              <a:rPr lang="cs-CZ" sz="1400" dirty="0"/>
              <a:t>, (</a:t>
            </a:r>
            <a:r>
              <a:rPr lang="cs-CZ" sz="1400" dirty="0" err="1"/>
              <a:t>slide</a:t>
            </a:r>
            <a:r>
              <a:rPr lang="cs-CZ" sz="1400" dirty="0"/>
              <a:t> č. 3), poslední přístup dne 3. 5. 2013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hlinkClick r:id="rId7"/>
              </a:rPr>
              <a:t>http://www.divadlohudby.cz/</a:t>
            </a:r>
            <a:r>
              <a:rPr lang="cs-CZ" sz="1400" dirty="0" err="1" smtClean="0">
                <a:hlinkClick r:id="rId7"/>
              </a:rPr>
              <a:t>virtualimage</a:t>
            </a:r>
            <a:r>
              <a:rPr lang="cs-CZ" sz="1400" dirty="0" smtClean="0">
                <a:hlinkClick r:id="rId7"/>
              </a:rPr>
              <a:t>/330x220/data/Image/galerie/vybran%C3%A9%20foto-%20st%C5%99edisko.jpg</a:t>
            </a:r>
            <a:r>
              <a:rPr lang="cs-CZ" sz="1400" dirty="0" smtClean="0"/>
              <a:t>,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č. 4), poslední přístup dne 3. 5. 2013</a:t>
            </a:r>
          </a:p>
          <a:p>
            <a:pPr marL="342900" indent="-342900">
              <a:buFontTx/>
              <a:buAutoNum type="arabicPeriod"/>
            </a:pPr>
            <a:r>
              <a:rPr lang="cs-CZ" sz="1400" dirty="0" smtClean="0">
                <a:hlinkClick r:id="rId2"/>
              </a:rPr>
              <a:t>http</a:t>
            </a:r>
            <a:r>
              <a:rPr lang="cs-CZ" sz="1400" dirty="0">
                <a:hlinkClick r:id="rId2"/>
              </a:rPr>
              <a:t>://cs.wikipedia.org/wiki/Soubor:Map-Germany-1947.svg</a:t>
            </a:r>
            <a:r>
              <a:rPr lang="cs-CZ" sz="1400" dirty="0"/>
              <a:t> , (</a:t>
            </a:r>
            <a:r>
              <a:rPr lang="cs-CZ" sz="1400" dirty="0" err="1"/>
              <a:t>slide</a:t>
            </a:r>
            <a:r>
              <a:rPr lang="cs-CZ" sz="1400" dirty="0"/>
              <a:t> č. 5), poslední přístup dne 28. 4. 2013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hlinkClick r:id="rId8"/>
              </a:rPr>
              <a:t>http</a:t>
            </a:r>
            <a:r>
              <a:rPr lang="cs-CZ" sz="1400" dirty="0">
                <a:hlinkClick r:id="rId8"/>
              </a:rPr>
              <a:t>://</a:t>
            </a:r>
            <a:r>
              <a:rPr lang="cs-CZ" sz="1400" dirty="0" smtClean="0">
                <a:hlinkClick r:id="rId8"/>
              </a:rPr>
              <a:t>nd01.jxs.cz/330/968/986f5a824c_10051049_o2.jpg</a:t>
            </a:r>
            <a:r>
              <a:rPr lang="cs-CZ" sz="1400" dirty="0" smtClean="0"/>
              <a:t>,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č. 5), poslední přístup dne 3. 5. 2013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hlinkClick r:id="rId9"/>
              </a:rPr>
              <a:t>http</a:t>
            </a:r>
            <a:r>
              <a:rPr lang="cs-CZ" sz="1400" dirty="0">
                <a:hlinkClick r:id="rId9"/>
              </a:rPr>
              <a:t>://</a:t>
            </a:r>
            <a:r>
              <a:rPr lang="cs-CZ" sz="1400" dirty="0" smtClean="0">
                <a:hlinkClick r:id="rId9"/>
              </a:rPr>
              <a:t>www.euroskop.cz/</a:t>
            </a:r>
            <a:r>
              <a:rPr lang="cs-CZ" sz="1400" dirty="0" err="1" smtClean="0">
                <a:hlinkClick r:id="rId9"/>
              </a:rPr>
              <a:t>gallery</a:t>
            </a:r>
            <a:r>
              <a:rPr lang="cs-CZ" sz="1400" dirty="0" smtClean="0">
                <a:hlinkClick r:id="rId9"/>
              </a:rPr>
              <a:t>/52/15619-berlin_blokada.jpg</a:t>
            </a:r>
            <a:r>
              <a:rPr lang="cs-CZ" sz="1400" dirty="0" smtClean="0"/>
              <a:t>,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č. 6), poslední přístup dne 3. 5. 2013</a:t>
            </a:r>
          </a:p>
        </p:txBody>
      </p:sp>
    </p:spTree>
    <p:extLst>
      <p:ext uri="{BB962C8B-B14F-4D97-AF65-F5344CB8AC3E}">
        <p14:creationId xmlns:p14="http://schemas.microsoft.com/office/powerpoint/2010/main" val="14971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1054</Words>
  <Application>Microsoft Office PowerPoint</Application>
  <PresentationFormat>Předvádění na obrazovce (16:9)</PresentationFormat>
  <Paragraphs>164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36.1 Odsun, poválečné Německo</vt:lpstr>
      <vt:lpstr>36.2 Co již víme?</vt:lpstr>
      <vt:lpstr>36.3 Jaké si řekneme nové termíny a názvy?</vt:lpstr>
      <vt:lpstr>36.4 Co si řekneme nového?</vt:lpstr>
      <vt:lpstr>36.5 Procvičení a příklady</vt:lpstr>
      <vt:lpstr>36.6 Něco navíc pro šikovné</vt:lpstr>
      <vt:lpstr>36.7 CLIL</vt:lpstr>
      <vt:lpstr>36.8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236</cp:revision>
  <dcterms:created xsi:type="dcterms:W3CDTF">2010-10-18T18:21:56Z</dcterms:created>
  <dcterms:modified xsi:type="dcterms:W3CDTF">2013-06-09T19:10:18Z</dcterms:modified>
</cp:coreProperties>
</file>