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8" r:id="rId10"/>
    <p:sldId id="269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B0DE"/>
    <a:srgbClr val="DCB2D6"/>
    <a:srgbClr val="008000"/>
    <a:srgbClr val="A8D197"/>
    <a:srgbClr val="A5D7C4"/>
    <a:srgbClr val="CCFFCC"/>
    <a:srgbClr val="99EBE1"/>
    <a:srgbClr val="FFCC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8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6B8C78-C776-4C57-B4B7-057BDF702B41}" type="datetimeFigureOut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AA6862-221E-42F2-B560-B73CCDF42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253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79AB0F-ED67-4AA4-9EBD-DC232440CC26}" type="datetimeFigureOut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5E892-F604-4BB6-8033-9AB429579F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606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20E96-9C1C-4D90-915F-93CE1AAD56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1B2A02-269F-4260-AF7E-E3FCC17465D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B9399A-6637-4A3A-A760-5AC4A8FE1F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2BF681-F3C2-4616-9EB9-43C25E78BCF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0EC895-E3F3-4A3B-9027-A9351E0D5A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FE118F-D27A-47D3-AA7A-0AFF60D31A6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C266A4-D094-44CA-A915-FBAF55A79A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D7523C-4B0D-4B45-A973-AC6768A897C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A7DD-00D5-4DFD-B212-6B92D920F042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5FC42-1A60-4049-A4CE-B55E1011F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37B9-920B-4688-804E-1DA19C873DA4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A9CF-EE77-4723-A356-87140ABDA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6170-F47F-4071-91F9-F1F7845FB921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4604-92CC-425F-80CB-8AC0AF5F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2052-20E7-4BB1-ADDC-8C87525B2972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55A83-481A-43FF-81A9-25DE1B34A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FD4E-DE1B-4EE4-B648-12C54E494C98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C41B-3BD6-4380-9DC2-C618A12944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DCEDB-4AAC-40E5-A229-B2D5578CBC03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8D968-B307-470B-BF8E-9529487C6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F2E86-9C76-467A-AB50-188DCF6F48DD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B617-BF08-461A-9FD7-63410D26DE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C5ED-E04B-469E-91EC-EE7F4C6C9CA4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9441-73C7-45D2-8F6C-AC674B0C56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B92EC-A4FF-46C1-B767-2D350BBE0E09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C55E-8E55-42C4-9BDE-96BD51E0F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DA2B-B53F-4597-BF6C-2168D571446F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A919-836A-49F4-B19C-C2D5FCE1B9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FDB8-A85F-44CC-8840-CC90B5A9B55A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E4AB-D9F9-4AB7-A389-729211996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4FE0BB-1BA8-4127-8598-82D862DF9454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6D6458-6941-4EC0-9D58-00E4B74190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kolni-pomucky.eu/hlavni-oddeleni/vsechny-kategorie/ucebni-pomucky/obcanska-a-spol.vychova/demonstracni-obrazy/dejiny-ii.sv.valky-iv.-mapa-cd-(acNM028-1-1E0D).html" TargetMode="External"/><Relationship Id="rId3" Type="http://schemas.openxmlformats.org/officeDocument/2006/relationships/hyperlink" Target="http://samanovodoupe.blogspot.cz/2011/10/be-ce-de-transport-jede.html" TargetMode="External"/><Relationship Id="rId7" Type="http://schemas.openxmlformats.org/officeDocument/2006/relationships/hyperlink" Target="http://holocaust.cz/cz2/history/camps/lodz" TargetMode="External"/><Relationship Id="rId12" Type="http://schemas.openxmlformats.org/officeDocument/2006/relationships/hyperlink" Target="http://www.annefrank.org/templates/public/pages/timeline" TargetMode="External"/><Relationship Id="rId2" Type="http://schemas.openxmlformats.org/officeDocument/2006/relationships/hyperlink" Target="http://www.private-cars.cz/terezin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xserve.catawba.k12.nc.us/groups/honorsenglishii4thperiodblog/weblog/c9fc6/" TargetMode="External"/><Relationship Id="rId11" Type="http://schemas.openxmlformats.org/officeDocument/2006/relationships/hyperlink" Target="http://en.wikipedia.org/wiki/Anne_Frank" TargetMode="External"/><Relationship Id="rId5" Type="http://schemas.openxmlformats.org/officeDocument/2006/relationships/hyperlink" Target="http://www.ceskenoviny.cz/kultura/index_img.php?id=18286" TargetMode="External"/><Relationship Id="rId10" Type="http://schemas.openxmlformats.org/officeDocument/2006/relationships/hyperlink" Target="http://www.tumblr.com/tagged/arbeit%20macht%20frei" TargetMode="External"/><Relationship Id="rId4" Type="http://schemas.openxmlformats.org/officeDocument/2006/relationships/hyperlink" Target="http://www.valka.host.sk/stranky/d40_mapa40.html" TargetMode="External"/><Relationship Id="rId9" Type="http://schemas.openxmlformats.org/officeDocument/2006/relationships/hyperlink" Target="http://cs.wikipedia.org/wiki/Arbeit_macht_fre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0" y="484189"/>
            <a:ext cx="4429124" cy="515926"/>
          </a:xfrm>
        </p:spPr>
        <p:txBody>
          <a:bodyPr/>
          <a:lstStyle/>
          <a:p>
            <a:pPr algn="l" eaLnBrk="1" hangingPunct="1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35.1 Holocaust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>
              <a:defRPr/>
            </a:pPr>
            <a:endParaRPr lang="cs-CZ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Drahomíra Párová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704850"/>
            <a:ext cx="5867400" cy="37338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63638"/>
            <a:ext cx="1590675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83677"/>
              </p:ext>
            </p:extLst>
          </p:nvPr>
        </p:nvGraphicFramePr>
        <p:xfrm>
          <a:off x="928662" y="1275606"/>
          <a:ext cx="757242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41838"/>
                <a:gridCol w="5730590"/>
              </a:tblGrid>
              <a:tr h="545574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Drahomíra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holocaust,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šoa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ghetto, Spojenci, Osa, koncentrační tábory, árijská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rasa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popisující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tematiku holocaustu.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0" y="483518"/>
            <a:ext cx="3416866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35.10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334166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1600" y="1275606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297705"/>
              </p:ext>
            </p:extLst>
          </p:nvPr>
        </p:nvGraphicFramePr>
        <p:xfrm>
          <a:off x="107504" y="1059582"/>
          <a:ext cx="6408712" cy="23469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28192"/>
                <a:gridCol w="2340260"/>
                <a:gridCol w="234026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TRVÁNÍ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září 1939 – 2. září 1945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MÍSTO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cs-CZ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Evropa, Středomoří, Afrika, Tichomoří, Jihovýchodní Asie, Čína, Střední východ</a:t>
                      </a:r>
                      <a:endParaRPr lang="cs-CZ" b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VÁLČÍCÍ STRANY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SPOJENCI</a:t>
                      </a:r>
                    </a:p>
                    <a:p>
                      <a:r>
                        <a:rPr lang="cs-CZ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SSSR,</a:t>
                      </a:r>
                      <a:r>
                        <a:rPr lang="cs-CZ" b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USA, VB, Francie</a:t>
                      </a:r>
                      <a:endParaRPr lang="cs-CZ" b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OSA</a:t>
                      </a:r>
                    </a:p>
                    <a:p>
                      <a:r>
                        <a:rPr lang="cs-CZ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Německo,</a:t>
                      </a:r>
                      <a:r>
                        <a:rPr lang="cs-CZ" b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Itálie, Japonsko</a:t>
                      </a:r>
                      <a:endParaRPr lang="cs-CZ" b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VÝSLEDEK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cs-CZ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vítězství Spojenců</a:t>
                      </a:r>
                      <a:endParaRPr lang="cs-CZ" b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067694"/>
            <a:ext cx="3115332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Násobení 6"/>
          <p:cNvSpPr/>
          <p:nvPr/>
        </p:nvSpPr>
        <p:spPr>
          <a:xfrm>
            <a:off x="3491880" y="2248271"/>
            <a:ext cx="673224" cy="6480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154660" y="492125"/>
            <a:ext cx="3995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SVĚTOVÁ VÁLKA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484189"/>
            <a:ext cx="7286644" cy="444487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 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351" y="1070615"/>
            <a:ext cx="88571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Holocaust – označení pro vyvraždění evropských Židů a Romů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             označováno též názvem „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Šoa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onečné řešení židovské otázky – na jaře 1942 vyhlásil Hitler záměr fyzické likvidace 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Židů                                                                                    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oncentrační tábory – pracovní nebo likvidační tábory, kde byli lidé zavíráni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                                z důvodů rasových, politických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náboženských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351" y="2931790"/>
            <a:ext cx="5328592" cy="193899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OBĚTI HOLOCAUSTU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Francie	90 000		Bělorusko	245 000	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Belgie	40 000		Ukrajina	900 000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Nizozemí	105 000		ČSR	272 000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Německo	210 000		Polsko	3 000 000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Chorvatsko	26 000		Bulharsko	14 000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Maďarsko	450 000		Itálie	8 000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Rumunsko	300 000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Řecko	54 000</a:t>
            </a:r>
          </a:p>
          <a:p>
            <a:r>
              <a:rPr lang="cs-CZ" sz="1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Rusko	107 000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23400" y="4162896"/>
            <a:ext cx="3939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6 000 000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793847"/>
            <a:ext cx="3040927" cy="1996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00048"/>
            <a:ext cx="4784697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 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4866" y="980787"/>
            <a:ext cx="8794267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rijská rasa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měla mít zvláštní atributy, které se určovaly podle barvy očí, vlasů nebo tvarů lebky. Tato rasa měla být nadřazená.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3324" y="1609517"/>
            <a:ext cx="190661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ŽIDÉ, ROMOVÉ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konečné řešení židovské otázky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84971" y="1574435"/>
            <a:ext cx="207100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JIHOSLOVANÉ, ŘEKOVÉ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méněcenná skupina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zotročení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563065" y="1574436"/>
            <a:ext cx="165618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ČEŠI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roztřídění podle 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kvality pro Němce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3275856" y="1336399"/>
            <a:ext cx="831420" cy="273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4107276" y="1349284"/>
            <a:ext cx="1112796" cy="296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1098412" y="1351820"/>
            <a:ext cx="3008864" cy="318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36031" y="2336914"/>
            <a:ext cx="4968552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ZÁKAZY PRO ŽIDY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vycházet z domu po 20. hodině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si pronajmout samostatný byt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se libovolně stěhovat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chodit do vináren, kaváren, hostinců, navštěvovat divadla, kina a koncerty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chodit do parků a sadů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chodit do městských lesů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jezdit motorovými vozidly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tramvaji smí jezdit jen v posledním voze vzadu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nakupovat lze jen ve vyhrazených obchodech mezi 11. - 13. h a  15 – 17. h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hrát divadlo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chodit do jakékoli školy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nesmí být veřejně činný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453" y="1351820"/>
            <a:ext cx="2773680" cy="3703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4497359" cy="515926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 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3063" y="699542"/>
            <a:ext cx="2088232" cy="40934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OTÁZKY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Jaké národnostní, sociální a společenské skupiny chtěli nacisté zlikvidovat?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Vysvětlete důvod nacistického zabíjení?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Jaký je rozdíl mezi koncentračním a vyhlazovacím táborem?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Kolik lidí zahynulo v koncentračních táborech?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Ve které zemi se nachází Osvětim?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K čemu sloužil tábor v Hodoníně u Kunštátu?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966" y="1224205"/>
            <a:ext cx="6763583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Holocaust – </a:t>
            </a:r>
            <a:r>
              <a:rPr lang="cs-CZ" sz="20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Šoa</a:t>
            </a:r>
            <a:endParaRPr lang="cs-CZ" sz="20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vypuknutí války nacisté v duchu</a:t>
            </a: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ideologie přistoupili k hromadnému vraždění Židů a Romů. 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Vůdčí roli při tom sehráli R.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Heydrich 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A. </a:t>
            </a:r>
            <a:r>
              <a:rPr lang="cs-CZ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Eichmann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Na 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obsazených územích vznikala ghetta, z nichž byli Židé 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deportováni do vyhlazovacích táborů. Statisíce jich bylo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okamžitě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příchodu do tábora zavražděno. S 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transporty do táborů se začalo v roce 1941. Vězni byli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zpočátku popravováni výfukovými plyny, později plynem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zvláštních komorách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(cyklon 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B). Těla byla poté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pálena v obřích krematoriích.  Vražděni byli muži, ženy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děti.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mnohých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dělány lékařské pokusy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46" y="411509"/>
            <a:ext cx="2705100" cy="1512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0" y="357172"/>
            <a:ext cx="4784696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 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72" y="1122510"/>
            <a:ext cx="4927465" cy="3485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5148064" y="525920"/>
            <a:ext cx="3876382" cy="23391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Podle mapy vypiš místa koncentračních  táborů.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……................................................................................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667307"/>
            <a:ext cx="1676400" cy="137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472" y="2427734"/>
            <a:ext cx="2044497" cy="16045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885828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 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>
              <a:defRPr/>
            </a:pPr>
            <a:endParaRPr lang="cs-CZ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504" y="1275606"/>
            <a:ext cx="9207264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Annelies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Anne"Marie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Frank 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12 June 1929 – early March 1945)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one of the most discussed Jewish victims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Holocaust. Her diary has been the basis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several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plays and films.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Born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in the city of Frankfurt am Main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Weimar Germany, she lived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life in or near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Amsterdam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Netherlands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Born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 German national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Frank lost her citizenship in 1941.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gained international fame posthumously after her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diary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published. It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her experiences hiding during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German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occupation of the Netherlands in World War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II.The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Frank family moved from Germany to Amsterdam in 1933,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year the Nazis gained control over Germany.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beginning of 1940, they were trapped in Amsterdam by the Nazi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occupation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 the Netherlands. As persecutions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Jewish population increased in July 1942, the family went into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hiding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in the hidden rooms of Anne's father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Otto Frank's, office building.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years, the group was betrayed and transported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concentration camps.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Anne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Frank and her sister,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Margot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were eventually transferred to the Bergen-Belsen concentration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where they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died of typhus in March 1945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Otto Frank, the only survivor of the family, returned to Amsterdam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war to find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Anne's diary had been saved, and his efforts led to its publication in 1947. It was translated from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original Dutch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first published in English in 1952 as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The Diary of a Young Girl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It has since been translated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many languages.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diary, which was given to Anne on her 13th birthday, chronicles her life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12 June 1942 until 1 August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1944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/>
              <a:t>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3788"/>
            <a:ext cx="1440160" cy="179788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1" y="237094"/>
            <a:ext cx="2646393" cy="1974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3563938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 8 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794213"/>
              </p:ext>
            </p:extLst>
          </p:nvPr>
        </p:nvGraphicFramePr>
        <p:xfrm>
          <a:off x="456201" y="1236780"/>
          <a:ext cx="6420055" cy="357378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251703"/>
                <a:gridCol w="3168352"/>
              </a:tblGrid>
              <a:tr h="171329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cs-CZ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Holocaust</a:t>
                      </a:r>
                      <a:r>
                        <a:rPr lang="cs-CZ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je</a:t>
                      </a:r>
                      <a:r>
                        <a:rPr lang="cs-CZ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cs-CZ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cs-CZ" sz="105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řízená likvidace Židů a Romů</a:t>
                      </a: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pomoc při přesídlení</a:t>
                      </a: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plynová komora</a:t>
                      </a: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nevhodné oslovení</a:t>
                      </a:r>
                    </a:p>
                    <a:p>
                      <a:pPr marL="0" indent="0" algn="just">
                        <a:spcAft>
                          <a:spcPts val="400"/>
                        </a:spcAft>
                        <a:buNone/>
                      </a:pPr>
                      <a:endParaRPr lang="cs-CZ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Kde nebyl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zřízen koncentrační tábor?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AutoNum type="arabicPeriod" startAt="3"/>
                      </a:pPr>
                      <a:endParaRPr lang="cs-CZ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Terezín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Praha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Osvětim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Mauthausen</a:t>
                      </a:r>
                    </a:p>
                    <a:p>
                      <a:pPr marL="342900" indent="-342900" algn="just"/>
                      <a:endParaRPr lang="cs-CZ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5037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Koncentrační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tábor je určen 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AutoNum type="arabicPeriod" startAt="2"/>
                      </a:pPr>
                      <a:endParaRPr lang="cs-CZ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a) pro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negramotné lidi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b) pro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staré lidi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c) pro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lidi určené k likvidaci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d) pro přechodnou evakuaci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Židé byli nuceni nosit</a:t>
                      </a:r>
                      <a:r>
                        <a:rPr lang="cs-CZ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židovskou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jmenovku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židovskou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hvězdu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židovskou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pokrývku hlavy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židovský šátek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cs-CZ" sz="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85720" y="1071552"/>
            <a:ext cx="8358246" cy="3857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www.private-cars.cz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terezin.htm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samanovodoupe.blogspot.cz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/2011/10/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be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ce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-de-transport-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jede.html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www.valka.host.sk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stranky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d40_mapa40.html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www.ceskenoviny.cz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/kultura/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index_img.php?id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=18286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6"/>
              </a:rPr>
              <a:t>xserve.catawba.k12.nc.us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6"/>
              </a:rPr>
              <a:t>groups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6"/>
              </a:rPr>
              <a:t>honorsenglishii4thperiodblog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/weblog/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6"/>
              </a:rPr>
              <a:t>c9fc6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holocaust.cz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cz2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history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camps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lodz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www.skolni-pomucky.eu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/hlavni-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oddeleni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vsechny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-kategorie/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ucebni-pomucky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obcanska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-a-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spol.vychova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demonstracni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-obrazy/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dejiny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-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ii.sv.valky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-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iv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.-mapa-cd-(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acNM028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-1-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8"/>
              </a:rPr>
              <a:t>1E0D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).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cs.wikipedia.org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/wiki/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Arbeit_macht_frei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www.tumblr.com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tagged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arbeit%20macht%20frei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1"/>
              </a:rPr>
              <a:t>en.wikipedia.org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/wiki/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1"/>
              </a:rPr>
              <a:t>Anne_Frank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www.annefrank.org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templates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/public/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pages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timeline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Prkan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F., Mikeska T., Parkanová M., Dějepis 9 učebnice pro základní školy a víceletá gymnázia, nakladatelství Fraus 2011, 1. vydání, ISBN 978-80-7238-694-9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Mandelová H., Kunstová E., Pařízková I., Dějiny 20. století, nakladatelství dialog 2005, 2. upravené vydání, ISBN 80-86-761-23-1</a:t>
            </a: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500048"/>
            <a:ext cx="485775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3429</TotalTime>
  <Words>1358</Words>
  <Application>Microsoft Office PowerPoint</Application>
  <PresentationFormat>Předvádění na obrazovce (16:9)</PresentationFormat>
  <Paragraphs>203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35.1 Holocaust</vt:lpstr>
      <vt:lpstr>35.2 Co již víme?</vt:lpstr>
      <vt:lpstr>35. 3 Jaké si řekneme nové termíny a názvy?</vt:lpstr>
      <vt:lpstr>35. 4 Co si řekneme nového?</vt:lpstr>
      <vt:lpstr>35. 5 Procvičení a příklady</vt:lpstr>
      <vt:lpstr>35. 6 Něco navíc pro šikovné</vt:lpstr>
      <vt:lpstr>35. 7 CLIL</vt:lpstr>
      <vt:lpstr>35. 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wernerova</cp:lastModifiedBy>
  <cp:revision>307</cp:revision>
  <dcterms:created xsi:type="dcterms:W3CDTF">2010-10-18T18:21:56Z</dcterms:created>
  <dcterms:modified xsi:type="dcterms:W3CDTF">2013-04-17T16:08:56Z</dcterms:modified>
</cp:coreProperties>
</file>