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3763"/>
    <a:srgbClr val="FF3399"/>
    <a:srgbClr val="FFCC00"/>
    <a:srgbClr val="51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45" autoAdjust="0"/>
    <p:restoredTop sz="94660" autoAdjust="0"/>
  </p:normalViewPr>
  <p:slideViewPr>
    <p:cSldViewPr>
      <p:cViewPr>
        <p:scale>
          <a:sx n="90" d="100"/>
          <a:sy n="90" d="100"/>
        </p:scale>
        <p:origin x="-780" y="-2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19.4.2013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hyperlink" Target="http://www.google.cz/url?sa=i&amp;source=images&amp;cd=&amp;cad=rja&amp;docid=PeJ1L_9Ln7QpMM&amp;tbnid=kFRXtripWhckXM:&amp;ved=0CAgQjRwwAA&amp;url=http://en.wikipedia.org/wiki/Little_Boy&amp;ei=IE5UUarQE4GN4ASKpoG4BQ&amp;psig=AFQjCNH3c3zD7nB5hpFREQO7sohnyhJW9g&amp;ust=1364565920405330" TargetMode="External"/><Relationship Id="rId3" Type="http://schemas.openxmlformats.org/officeDocument/2006/relationships/hyperlink" Target="http://www.google.cz/url?sa=i&amp;source=images&amp;cd=&amp;cad=rja&amp;docid=JXZaI1sWWwl-SM&amp;tbnid=eSW9Trfori3crM:&amp;ved=0CAgQjRwwAA&amp;url=http://www.daviddarling.info/encyclopedia/H/Heinkel_178.html&amp;ei=YExUUeKhFMr4sgbD14DYCg&amp;psig=AFQjCNEk-J2svWmgQ0IREskYOElmTQqTMQ&amp;ust=1364565472409509" TargetMode="External"/><Relationship Id="rId7" Type="http://schemas.openxmlformats.org/officeDocument/2006/relationships/hyperlink" Target="http://www.google.cz/url?sa=i&amp;source=images&amp;cd=&amp;cad=rja&amp;docid=TaZBjK_A8OZSDM&amp;tbnid=L0jjHtBvAksfcM:&amp;ved=0CAgQjRwwAA&amp;url=http://www.gamepark.cz/v1_a_v2_nejdokonalejsi_zbrane_druhe_svetove_valky_32428.htm&amp;ei=AU1UUdGiBYHl4QTA_oHoCg&amp;psig=AFQjCNHNQIoOZNcINS4e4OnHLirLGBpMvQ&amp;ust=1364565633181077" TargetMode="External"/><Relationship Id="rId12" Type="http://schemas.openxmlformats.org/officeDocument/2006/relationships/image" Target="../media/image2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11" Type="http://schemas.openxmlformats.org/officeDocument/2006/relationships/hyperlink" Target="http://www.google.cz/url?sa=i&amp;source=images&amp;cd=&amp;cad=rja&amp;docid=-1-_EW1adQddEM&amp;tbnid=VKKlTINWmAzrtM:&amp;ved=0CAgQjRwwAA&amp;url=http://forum.videohelp.com/threads/295540-What-was-your-first-computer/page5&amp;ei=0U1UUYGpGOPn4QTEwYGIBg&amp;psig=AFQjCNHHbR2-qKbocDP7Owc2tTooeH9bdg&amp;ust=1364565841476418" TargetMode="External"/><Relationship Id="rId5" Type="http://schemas.openxmlformats.org/officeDocument/2006/relationships/hyperlink" Target="http://www.google.cz/url?sa=i&amp;source=images&amp;cd=&amp;cad=rja&amp;docid=-wF65uhO2qOyCM&amp;tbnid=pftP6K52y5mO_M:&amp;ved=0CAgQjRwwAA&amp;url=http://www.timemoneyandblood.com/HTML/transport/American/willys.html&amp;ei=s0xUUbnoNcyN4gSF2YDwAg&amp;psig=AFQjCNE0pT5Er_O7n0Syr6uFbgAR7868uQ&amp;ust=1364565555970395" TargetMode="External"/><Relationship Id="rId10" Type="http://schemas.openxmlformats.org/officeDocument/2006/relationships/image" Target="../media/image20.jpeg"/><Relationship Id="rId4" Type="http://schemas.openxmlformats.org/officeDocument/2006/relationships/image" Target="../media/image17.jpeg"/><Relationship Id="rId9" Type="http://schemas.openxmlformats.org/officeDocument/2006/relationships/hyperlink" Target="http://www.google.cz/url?sa=i&amp;source=images&amp;cd=&amp;cad=rja&amp;docid=zc8LVcCOTvtJ7M&amp;tbnid=_jWCBxPGiWbnkM:&amp;ved=0CAgQjRwwADgj&amp;url=http://forum.thefreedictionary.com/postst4899p133_Picture-association.aspx&amp;ei=ik1UUazSDOON4ATUy4HYDg&amp;psig=AFQjCNEvyKktQ8IDiQyfFJJVrgJvNJRG-A&amp;ust=1364565770283979" TargetMode="External"/><Relationship Id="rId1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thumb/6/6a/Little_boy.jpg/300px-Little_boy.jpg" TargetMode="External"/><Relationship Id="rId3" Type="http://schemas.openxmlformats.org/officeDocument/2006/relationships/hyperlink" Target="http://www.daviddarling.info/images/Heinkel_178.jpg" TargetMode="External"/><Relationship Id="rId7" Type="http://schemas.openxmlformats.org/officeDocument/2006/relationships/hyperlink" Target="http://forum.videohelp.com/images/guides/p1902395/coi53.jpg" TargetMode="External"/><Relationship Id="rId2" Type="http://schemas.openxmlformats.org/officeDocument/2006/relationships/hyperlink" Target="http://www.rozhlas.cz/wwii/sondy/_zprava/16812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avweaps.com/Weapons/WTUS_PreWWII_Kansas_torpedo_pic.jpg" TargetMode="External"/><Relationship Id="rId5" Type="http://schemas.openxmlformats.org/officeDocument/2006/relationships/hyperlink" Target="http://www.coldwar.org/bcmt/images/images_lg/v-2.jpg" TargetMode="External"/><Relationship Id="rId4" Type="http://schemas.openxmlformats.org/officeDocument/2006/relationships/hyperlink" Target="http://www.timemoneyandblood.com/images/transportAmerican/jeep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932040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34.1 Druhá světová válka ve světě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Lukáš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Lanč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981" y="4550290"/>
            <a:ext cx="3053019" cy="593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lanc\AppData\Local\Microsoft\Windows\Temporary Internet Files\Content.IE5\N2HE61FP\MC90043252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95686"/>
            <a:ext cx="1588884" cy="218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anc\AppData\Local\Microsoft\Windows\Temporary Internet Files\Content.IE5\I30SV5A6\MC90043926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6831">
            <a:off x="6372200" y="2035489"/>
            <a:ext cx="2211710" cy="221171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anc\AppData\Local\Microsoft\Windows\Temporary Internet Files\Content.IE5\XS1UXJSC\MC90041519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638" y="1072469"/>
            <a:ext cx="2558724" cy="2075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384338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Lukáš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Lanč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Druhá světová válka, Spojenci, Osa zla,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válečné konflikty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stručně shrnuje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hlavní momenty a základní pojmy související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s Druhou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světovou válkou.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5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69979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34.2 Co již 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3528" y="1059582"/>
            <a:ext cx="2160240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Příčiny 2. světové války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771800" y="1294150"/>
            <a:ext cx="576064" cy="216024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ývojový diagram: více dokumentů 4"/>
          <p:cNvSpPr/>
          <p:nvPr/>
        </p:nvSpPr>
        <p:spPr>
          <a:xfrm>
            <a:off x="3774558" y="771550"/>
            <a:ext cx="2016224" cy="1296144"/>
          </a:xfrm>
          <a:prstGeom prst="flowChartMulti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n</a:t>
            </a:r>
            <a:r>
              <a:rPr lang="cs-CZ" sz="1600" dirty="0" smtClean="0"/>
              <a:t>espokojenost s poválečným uspořádáním světa</a:t>
            </a:r>
            <a:endParaRPr lang="cs-CZ" sz="1600" dirty="0"/>
          </a:p>
        </p:txBody>
      </p:sp>
      <p:sp>
        <p:nvSpPr>
          <p:cNvPr id="7" name="Šipka doprava 6"/>
          <p:cNvSpPr/>
          <p:nvPr/>
        </p:nvSpPr>
        <p:spPr>
          <a:xfrm>
            <a:off x="2771800" y="2617026"/>
            <a:ext cx="576064" cy="216024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ývojový diagram: více dokumentů 7"/>
          <p:cNvSpPr/>
          <p:nvPr/>
        </p:nvSpPr>
        <p:spPr>
          <a:xfrm>
            <a:off x="3774558" y="2355726"/>
            <a:ext cx="2016224" cy="738624"/>
          </a:xfrm>
          <a:prstGeom prst="flowChartMulti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p</a:t>
            </a:r>
            <a:r>
              <a:rPr lang="cs-CZ" sz="1600" dirty="0" smtClean="0"/>
              <a:t>oválečná krize</a:t>
            </a:r>
            <a:endParaRPr lang="cs-CZ" sz="1600" dirty="0"/>
          </a:p>
        </p:txBody>
      </p:sp>
      <p:sp>
        <p:nvSpPr>
          <p:cNvPr id="9" name="Šipka doprava 8"/>
          <p:cNvSpPr/>
          <p:nvPr/>
        </p:nvSpPr>
        <p:spPr>
          <a:xfrm>
            <a:off x="2771800" y="3795886"/>
            <a:ext cx="576064" cy="216024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vojový diagram: více dokumentů 9"/>
          <p:cNvSpPr/>
          <p:nvPr/>
        </p:nvSpPr>
        <p:spPr>
          <a:xfrm>
            <a:off x="3774558" y="3363838"/>
            <a:ext cx="2016224" cy="1080120"/>
          </a:xfrm>
          <a:prstGeom prst="flowChartMulti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p</a:t>
            </a:r>
            <a:r>
              <a:rPr lang="cs-CZ" sz="1600" dirty="0" smtClean="0"/>
              <a:t>olitická neústupnost vůči Německu</a:t>
            </a:r>
            <a:endParaRPr lang="cs-CZ" sz="1600" dirty="0"/>
          </a:p>
        </p:txBody>
      </p:sp>
      <p:sp>
        <p:nvSpPr>
          <p:cNvPr id="6" name="Obdélníkový popisek 5"/>
          <p:cNvSpPr/>
          <p:nvPr/>
        </p:nvSpPr>
        <p:spPr>
          <a:xfrm>
            <a:off x="6228184" y="620247"/>
            <a:ext cx="2592288" cy="666616"/>
          </a:xfrm>
          <a:prstGeom prst="wedgeRectCallout">
            <a:avLst>
              <a:gd name="adj1" fmla="val -62670"/>
              <a:gd name="adj2" fmla="val 3215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oražení (Německo, Maďarsko, SSSR)</a:t>
            </a:r>
            <a:endParaRPr lang="cs-CZ" dirty="0"/>
          </a:p>
        </p:txBody>
      </p:sp>
      <p:sp>
        <p:nvSpPr>
          <p:cNvPr id="12" name="Obdélníkový popisek 11"/>
          <p:cNvSpPr/>
          <p:nvPr/>
        </p:nvSpPr>
        <p:spPr>
          <a:xfrm>
            <a:off x="6228184" y="1510174"/>
            <a:ext cx="2592288" cy="590440"/>
          </a:xfrm>
          <a:prstGeom prst="wedgeRectCallout">
            <a:avLst>
              <a:gd name="adj1" fmla="val -61850"/>
              <a:gd name="adj2" fmla="val -5783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</a:t>
            </a:r>
            <a:r>
              <a:rPr lang="cs-CZ" dirty="0" smtClean="0"/>
              <a:t>ítězové (Itálie, Japonsko)</a:t>
            </a:r>
            <a:endParaRPr lang="cs-CZ" dirty="0"/>
          </a:p>
        </p:txBody>
      </p:sp>
      <p:sp>
        <p:nvSpPr>
          <p:cNvPr id="13" name="Obdélníkový popisek 12"/>
          <p:cNvSpPr/>
          <p:nvPr/>
        </p:nvSpPr>
        <p:spPr>
          <a:xfrm>
            <a:off x="6380584" y="3421470"/>
            <a:ext cx="2592288" cy="806464"/>
          </a:xfrm>
          <a:prstGeom prst="wedgeRectCallout">
            <a:avLst>
              <a:gd name="adj1" fmla="val -66772"/>
              <a:gd name="adj2" fmla="val -953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</a:t>
            </a:r>
            <a:r>
              <a:rPr lang="cs-CZ" dirty="0" smtClean="0"/>
              <a:t>lavně Francie („vymačkat Německo jako citrón“)</a:t>
            </a:r>
            <a:endParaRPr lang="cs-CZ" dirty="0"/>
          </a:p>
        </p:txBody>
      </p:sp>
      <p:pic>
        <p:nvPicPr>
          <p:cNvPr id="6146" name="Picture 2" descr="C:\Users\lanc\AppData\Local\Microsoft\Windows\Temporary Internet Files\Content.IE5\XS1UXJSC\MP90040341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742" y="2466823"/>
            <a:ext cx="1309172" cy="87244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lanc\AppData\Local\Microsoft\Windows\Temporary Internet Files\Content.IE5\H6MY187R\MP900449105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6852">
            <a:off x="711996" y="2063705"/>
            <a:ext cx="1383303" cy="110664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lanc\AppData\Local\Microsoft\Windows\Temporary Internet Files\Content.IE5\I30SV5A6\MC900440396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42134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Násobení 10"/>
          <p:cNvSpPr/>
          <p:nvPr/>
        </p:nvSpPr>
        <p:spPr>
          <a:xfrm>
            <a:off x="793304" y="3061432"/>
            <a:ext cx="2160240" cy="2333003"/>
          </a:xfrm>
          <a:prstGeom prst="mathMultiply">
            <a:avLst>
              <a:gd name="adj1" fmla="val 618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6" grpId="0" animBg="1"/>
      <p:bldP spid="12" grpId="0" animBg="1"/>
      <p:bldP spid="13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80424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6" descr="http://www.google.cz/url?sa=i&amp;source=images&amp;cd=&amp;docid=qYxJH_q9SExTYM&amp;tbnid=2z3KqFGVnlTfVM:&amp;ved=0CAUQjBwwAA&amp;url=http%3A%2F%2Fwww.dejepis.com%2Fpict%2Flenin_.jpg&amp;ei=BhxUUb_pI4_Isway3oDADQ&amp;psig=AFQjCNFA7euMbvfHyKL8JNSvyLPdgnOjwQ&amp;ust=1364553094647375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AutoShape 8" descr="http://www.google.cz/url?sa=i&amp;source=images&amp;cd=&amp;docid=qYxJH_q9SExTYM&amp;tbnid=2z3KqFGVnlTfVM:&amp;ved=0CAUQjBwwAA&amp;url=http%3A%2F%2Fwww.dejepis.com%2Fpict%2Flenin_.jpg&amp;ei=BhxUUb_pI4_Isway3oDADQ&amp;psig=AFQjCNFA7euMbvfHyKL8JNSvyLPdgnOjwQ&amp;ust=1364553094647375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" name="AutoShape 10" descr="http://www.google.cz/url?sa=i&amp;source=images&amp;cd=&amp;docid=qYxJH_q9SExTYM&amp;tbnid=2z3KqFGVnlTfVM:&amp;ved=0CAUQjBwwAA&amp;url=http%3A%2F%2Fwww.dejepis.com%2Fpict%2Flenin_.jpg&amp;ei=BhxUUb_pI4_Isway3oDADQ&amp;psig=AFQjCNFA7euMbvfHyKL8JNSvyLPdgnOjwQ&amp;ust=1364553094647375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" name="AutoShape 12" descr="http://www.google.cz/url?sa=i&amp;source=images&amp;cd=&amp;docid=qYxJH_q9SExTYM&amp;tbnid=2z3KqFGVnlTfVM:&amp;ved=0CAUQjBwwAA&amp;url=http%3A%2F%2Fwww.dejepis.com%2Fpict%2Flenin_.jpg&amp;ei=BhxUUb_pI4_Isway3oDADQ&amp;psig=AFQjCNFA7euMbvfHyKL8JNSvyLPdgnOjwQ&amp;ust=1364553094647375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Popisek se šipkou dolů 2"/>
          <p:cNvSpPr/>
          <p:nvPr/>
        </p:nvSpPr>
        <p:spPr>
          <a:xfrm>
            <a:off x="235772" y="1131590"/>
            <a:ext cx="2690512" cy="1203172"/>
          </a:xfrm>
          <a:prstGeom prst="downArrowCallout">
            <a:avLst>
              <a:gd name="adj1" fmla="val 7326"/>
              <a:gd name="adj2" fmla="val 12628"/>
              <a:gd name="adj3" fmla="val 20581"/>
              <a:gd name="adj4" fmla="val 6939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Druhá světová v kostce I. (1939 – 1941)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707054" y="2435709"/>
            <a:ext cx="1306612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1. 9. 1939 útok na Polsko</a:t>
            </a:r>
            <a:endParaRPr lang="cs-CZ" sz="1400" dirty="0"/>
          </a:p>
        </p:txBody>
      </p:sp>
      <p:sp>
        <p:nvSpPr>
          <p:cNvPr id="5" name="Ohnutý roh 4"/>
          <p:cNvSpPr/>
          <p:nvPr/>
        </p:nvSpPr>
        <p:spPr>
          <a:xfrm>
            <a:off x="213431" y="3267255"/>
            <a:ext cx="1224136" cy="36004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Blitzkrieg</a:t>
            </a:r>
            <a:endParaRPr lang="cs-CZ" sz="1600" dirty="0"/>
          </a:p>
        </p:txBody>
      </p:sp>
      <p:sp>
        <p:nvSpPr>
          <p:cNvPr id="12" name="Ohnutý roh 11"/>
          <p:cNvSpPr/>
          <p:nvPr/>
        </p:nvSpPr>
        <p:spPr>
          <a:xfrm>
            <a:off x="459323" y="3986808"/>
            <a:ext cx="1657850" cy="36004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Maginotova linie</a:t>
            </a:r>
            <a:endParaRPr lang="cs-CZ" sz="1600" dirty="0"/>
          </a:p>
        </p:txBody>
      </p:sp>
      <p:sp>
        <p:nvSpPr>
          <p:cNvPr id="13" name="Ohnutý roh 12"/>
          <p:cNvSpPr/>
          <p:nvPr/>
        </p:nvSpPr>
        <p:spPr>
          <a:xfrm>
            <a:off x="2105382" y="3267255"/>
            <a:ext cx="2010576" cy="36004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Ribbentrop-Molotov</a:t>
            </a:r>
            <a:endParaRPr lang="cs-CZ" sz="1600" dirty="0"/>
          </a:p>
        </p:txBody>
      </p:sp>
      <p:sp>
        <p:nvSpPr>
          <p:cNvPr id="14" name="Ohnutý roh 13"/>
          <p:cNvSpPr/>
          <p:nvPr/>
        </p:nvSpPr>
        <p:spPr>
          <a:xfrm>
            <a:off x="6768244" y="2648222"/>
            <a:ext cx="1224136" cy="36004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kolaborant</a:t>
            </a:r>
            <a:endParaRPr lang="cs-CZ" sz="1600" dirty="0"/>
          </a:p>
        </p:txBody>
      </p:sp>
      <p:sp>
        <p:nvSpPr>
          <p:cNvPr id="15" name="Ohnutý roh 14"/>
          <p:cNvSpPr/>
          <p:nvPr/>
        </p:nvSpPr>
        <p:spPr>
          <a:xfrm>
            <a:off x="6371110" y="1136022"/>
            <a:ext cx="1476164" cy="36004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„zimní válka“</a:t>
            </a:r>
            <a:endParaRPr lang="cs-CZ" sz="1600" dirty="0"/>
          </a:p>
        </p:txBody>
      </p:sp>
      <p:sp>
        <p:nvSpPr>
          <p:cNvPr id="6" name="Plus 5"/>
          <p:cNvSpPr/>
          <p:nvPr/>
        </p:nvSpPr>
        <p:spPr>
          <a:xfrm>
            <a:off x="2267744" y="2571750"/>
            <a:ext cx="324036" cy="360040"/>
          </a:xfrm>
          <a:prstGeom prst="mathPl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2843808" y="2435709"/>
            <a:ext cx="1306612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s</a:t>
            </a:r>
            <a:r>
              <a:rPr lang="cs-CZ" sz="1400" dirty="0" smtClean="0"/>
              <a:t>ovětský zábor </a:t>
            </a:r>
            <a:r>
              <a:rPr lang="cs-CZ" sz="1400" dirty="0" err="1" smtClean="0"/>
              <a:t>vých</a:t>
            </a:r>
            <a:r>
              <a:rPr lang="cs-CZ" sz="1400" dirty="0" smtClean="0"/>
              <a:t>. Polska</a:t>
            </a:r>
            <a:endParaRPr lang="cs-CZ" sz="14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831416" y="1283580"/>
            <a:ext cx="2213396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30. 11. 1939 – březen 1940</a:t>
            </a:r>
          </a:p>
          <a:p>
            <a:pPr algn="ctr"/>
            <a:r>
              <a:rPr lang="cs-CZ" sz="1400" dirty="0" smtClean="0"/>
              <a:t>Sovětsko-finská válka</a:t>
            </a:r>
            <a:endParaRPr lang="cs-CZ" sz="1400" dirty="0"/>
          </a:p>
        </p:txBody>
      </p:sp>
      <p:sp>
        <p:nvSpPr>
          <p:cNvPr id="24" name="Zaoblený obdélník 23"/>
          <p:cNvSpPr/>
          <p:nvPr/>
        </p:nvSpPr>
        <p:spPr>
          <a:xfrm>
            <a:off x="4955740" y="2504206"/>
            <a:ext cx="1440160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Skandinávské tažení</a:t>
            </a:r>
            <a:endParaRPr lang="cs-CZ" sz="1400" dirty="0"/>
          </a:p>
        </p:txBody>
      </p:sp>
      <p:sp>
        <p:nvSpPr>
          <p:cNvPr id="25" name="Ohnutý roh 24"/>
          <p:cNvSpPr/>
          <p:nvPr/>
        </p:nvSpPr>
        <p:spPr>
          <a:xfrm>
            <a:off x="7200292" y="1931652"/>
            <a:ext cx="1224136" cy="504057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err="1" smtClean="0"/>
              <a:t>Vidkun</a:t>
            </a:r>
            <a:r>
              <a:rPr lang="cs-CZ" sz="1600" dirty="0" smtClean="0"/>
              <a:t> Quisling</a:t>
            </a:r>
            <a:endParaRPr lang="cs-CZ" sz="1600" dirty="0"/>
          </a:p>
        </p:txBody>
      </p:sp>
      <p:sp>
        <p:nvSpPr>
          <p:cNvPr id="26" name="Ohnutý roh 25"/>
          <p:cNvSpPr/>
          <p:nvPr/>
        </p:nvSpPr>
        <p:spPr>
          <a:xfrm>
            <a:off x="1012663" y="4522633"/>
            <a:ext cx="1224136" cy="36004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neutralita</a:t>
            </a:r>
            <a:endParaRPr lang="cs-CZ" sz="1600" dirty="0"/>
          </a:p>
        </p:txBody>
      </p:sp>
      <p:sp>
        <p:nvSpPr>
          <p:cNvPr id="28" name="Zaoblený obdélník 27"/>
          <p:cNvSpPr/>
          <p:nvPr/>
        </p:nvSpPr>
        <p:spPr>
          <a:xfrm>
            <a:off x="2390590" y="3909098"/>
            <a:ext cx="1440160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č</a:t>
            </a:r>
            <a:r>
              <a:rPr lang="cs-CZ" sz="1400" dirty="0" smtClean="0"/>
              <a:t>erven 1940</a:t>
            </a:r>
          </a:p>
          <a:p>
            <a:pPr algn="ctr"/>
            <a:r>
              <a:rPr lang="cs-CZ" sz="1400" dirty="0"/>
              <a:t>ú</a:t>
            </a:r>
            <a:r>
              <a:rPr lang="cs-CZ" sz="1400" dirty="0" smtClean="0"/>
              <a:t>tok na Francii</a:t>
            </a:r>
            <a:endParaRPr lang="cs-CZ" sz="1400" dirty="0"/>
          </a:p>
        </p:txBody>
      </p:sp>
      <p:sp>
        <p:nvSpPr>
          <p:cNvPr id="29" name="Ohnutý roh 28"/>
          <p:cNvSpPr/>
          <p:nvPr/>
        </p:nvSpPr>
        <p:spPr>
          <a:xfrm>
            <a:off x="2926284" y="4702653"/>
            <a:ext cx="1224136" cy="36004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k</a:t>
            </a:r>
            <a:r>
              <a:rPr lang="cs-CZ" sz="1600" dirty="0" smtClean="0"/>
              <a:t>apitulace</a:t>
            </a:r>
            <a:endParaRPr lang="cs-CZ" sz="1600" dirty="0"/>
          </a:p>
        </p:txBody>
      </p:sp>
      <p:sp>
        <p:nvSpPr>
          <p:cNvPr id="30" name="Ohnutý roh 29"/>
          <p:cNvSpPr/>
          <p:nvPr/>
        </p:nvSpPr>
        <p:spPr>
          <a:xfrm>
            <a:off x="4088983" y="4053114"/>
            <a:ext cx="966034" cy="36004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Vichy</a:t>
            </a:r>
            <a:endParaRPr lang="cs-CZ" sz="1600" dirty="0"/>
          </a:p>
        </p:txBody>
      </p:sp>
      <p:sp>
        <p:nvSpPr>
          <p:cNvPr id="31" name="Zaoblený obdélník 30"/>
          <p:cNvSpPr/>
          <p:nvPr/>
        </p:nvSpPr>
        <p:spPr>
          <a:xfrm>
            <a:off x="7020272" y="3585062"/>
            <a:ext cx="1742671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s</a:t>
            </a:r>
            <a:r>
              <a:rPr lang="cs-CZ" sz="1400" dirty="0" smtClean="0"/>
              <a:t>rpen – říjen 1940 </a:t>
            </a:r>
          </a:p>
          <a:p>
            <a:pPr algn="ctr"/>
            <a:r>
              <a:rPr lang="cs-CZ" sz="1400" dirty="0"/>
              <a:t>b</a:t>
            </a:r>
            <a:r>
              <a:rPr lang="cs-CZ" sz="1400" dirty="0" smtClean="0"/>
              <a:t>itva o Británii</a:t>
            </a:r>
            <a:endParaRPr lang="cs-CZ" sz="1400" dirty="0"/>
          </a:p>
        </p:txBody>
      </p:sp>
      <p:sp>
        <p:nvSpPr>
          <p:cNvPr id="32" name="Ohnutý roh 31"/>
          <p:cNvSpPr/>
          <p:nvPr/>
        </p:nvSpPr>
        <p:spPr>
          <a:xfrm>
            <a:off x="5535203" y="4388939"/>
            <a:ext cx="1669813" cy="36004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RAF x Luftwaffe</a:t>
            </a:r>
            <a:endParaRPr lang="cs-CZ" sz="1600" dirty="0"/>
          </a:p>
        </p:txBody>
      </p:sp>
      <p:sp>
        <p:nvSpPr>
          <p:cNvPr id="33" name="Ohnutý roh 32"/>
          <p:cNvSpPr/>
          <p:nvPr/>
        </p:nvSpPr>
        <p:spPr>
          <a:xfrm>
            <a:off x="5652120" y="3549058"/>
            <a:ext cx="1224136" cy="36004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err="1" smtClean="0"/>
              <a:t>Seelöwe</a:t>
            </a:r>
            <a:endParaRPr lang="cs-CZ" sz="1600" dirty="0"/>
          </a:p>
        </p:txBody>
      </p:sp>
      <p:sp>
        <p:nvSpPr>
          <p:cNvPr id="34" name="Ohnutý roh 33"/>
          <p:cNvSpPr/>
          <p:nvPr/>
        </p:nvSpPr>
        <p:spPr>
          <a:xfrm>
            <a:off x="7380312" y="4546318"/>
            <a:ext cx="1224136" cy="36004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r</a:t>
            </a:r>
            <a:r>
              <a:rPr lang="cs-CZ" sz="1600" dirty="0" smtClean="0"/>
              <a:t>adar </a:t>
            </a:r>
            <a:endParaRPr lang="cs-CZ" sz="1600" dirty="0"/>
          </a:p>
        </p:txBody>
      </p:sp>
      <p:pic>
        <p:nvPicPr>
          <p:cNvPr id="2050" name="Picture 2" descr="C:\Users\lanc\AppData\Local\Microsoft\Windows\Temporary Internet Files\Content.IE5\N2HE61FP\MC9004151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488" y="2910379"/>
            <a:ext cx="1374104" cy="114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lanc\AppData\Local\Microsoft\Windows\Temporary Internet Files\Content.IE5\N2HE61FP\MC90019884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274" y="441334"/>
            <a:ext cx="1154307" cy="114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2" grpId="0" animBg="1"/>
      <p:bldP spid="13" grpId="0" animBg="1"/>
      <p:bldP spid="14" grpId="0" animBg="1"/>
      <p:bldP spid="15" grpId="0" animBg="1"/>
      <p:bldP spid="6" grpId="0" animBg="1"/>
      <p:bldP spid="17" grpId="0" animBg="1"/>
      <p:bldP spid="21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pisek se šipkou dolů 4"/>
          <p:cNvSpPr/>
          <p:nvPr/>
        </p:nvSpPr>
        <p:spPr>
          <a:xfrm>
            <a:off x="235772" y="1131590"/>
            <a:ext cx="2752051" cy="1203172"/>
          </a:xfrm>
          <a:prstGeom prst="downArrowCallout">
            <a:avLst>
              <a:gd name="adj1" fmla="val 7326"/>
              <a:gd name="adj2" fmla="val 12628"/>
              <a:gd name="adj3" fmla="val 20581"/>
              <a:gd name="adj4" fmla="val 69395"/>
            </a:avLst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Druhá světová v kostce II. (1941 – 1943)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67544" y="2684226"/>
            <a:ext cx="1306612" cy="64807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f</a:t>
            </a:r>
            <a:r>
              <a:rPr lang="cs-CZ" sz="1400" dirty="0" smtClean="0"/>
              <a:t>ronta v severní Africe</a:t>
            </a:r>
            <a:endParaRPr lang="cs-CZ" sz="1400" dirty="0"/>
          </a:p>
        </p:txBody>
      </p:sp>
      <p:sp>
        <p:nvSpPr>
          <p:cNvPr id="7" name="Ohnutý roh 6"/>
          <p:cNvSpPr/>
          <p:nvPr/>
        </p:nvSpPr>
        <p:spPr>
          <a:xfrm>
            <a:off x="235773" y="3672996"/>
            <a:ext cx="1435101" cy="528632"/>
          </a:xfrm>
          <a:prstGeom prst="foldedCorner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E. </a:t>
            </a:r>
            <a:r>
              <a:rPr lang="cs-CZ" sz="1600" dirty="0" err="1" smtClean="0"/>
              <a:t>Rommel</a:t>
            </a:r>
            <a:endParaRPr lang="cs-CZ" sz="1600" dirty="0" smtClean="0"/>
          </a:p>
          <a:p>
            <a:pPr algn="ctr"/>
            <a:r>
              <a:rPr lang="cs-CZ" sz="1600" dirty="0" smtClean="0"/>
              <a:t>„liška pouště“</a:t>
            </a:r>
            <a:endParaRPr lang="cs-CZ" sz="1600" dirty="0"/>
          </a:p>
        </p:txBody>
      </p:sp>
      <p:sp>
        <p:nvSpPr>
          <p:cNvPr id="8" name="Ohnutý roh 7"/>
          <p:cNvSpPr/>
          <p:nvPr/>
        </p:nvSpPr>
        <p:spPr>
          <a:xfrm>
            <a:off x="3556876" y="4726338"/>
            <a:ext cx="1937661" cy="360040"/>
          </a:xfrm>
          <a:prstGeom prst="foldedCorner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Operace Barbarossa</a:t>
            </a:r>
            <a:endParaRPr lang="cs-CZ" sz="1600" dirty="0"/>
          </a:p>
        </p:txBody>
      </p:sp>
      <p:sp>
        <p:nvSpPr>
          <p:cNvPr id="9" name="Ohnutý roh 8"/>
          <p:cNvSpPr/>
          <p:nvPr/>
        </p:nvSpPr>
        <p:spPr>
          <a:xfrm>
            <a:off x="4391826" y="915567"/>
            <a:ext cx="2010576" cy="360040"/>
          </a:xfrm>
          <a:prstGeom prst="foldedCorner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k</a:t>
            </a:r>
            <a:r>
              <a:rPr lang="cs-CZ" sz="1600" dirty="0" smtClean="0"/>
              <a:t>onec izolacionismu</a:t>
            </a:r>
            <a:endParaRPr lang="cs-CZ" sz="1600" dirty="0"/>
          </a:p>
        </p:txBody>
      </p:sp>
      <p:sp>
        <p:nvSpPr>
          <p:cNvPr id="10" name="Ohnutý roh 9"/>
          <p:cNvSpPr/>
          <p:nvPr/>
        </p:nvSpPr>
        <p:spPr>
          <a:xfrm>
            <a:off x="4082902" y="2003660"/>
            <a:ext cx="1224136" cy="360040"/>
          </a:xfrm>
          <a:prstGeom prst="foldedCorner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„</a:t>
            </a:r>
            <a:r>
              <a:rPr lang="cs-CZ" sz="1600" dirty="0" err="1" smtClean="0"/>
              <a:t>zero</a:t>
            </a:r>
            <a:r>
              <a:rPr lang="cs-CZ" sz="1600" dirty="0" smtClean="0"/>
              <a:t>“</a:t>
            </a:r>
            <a:endParaRPr lang="cs-CZ" sz="1600" dirty="0"/>
          </a:p>
        </p:txBody>
      </p:sp>
      <p:sp>
        <p:nvSpPr>
          <p:cNvPr id="11" name="Ohnutý roh 10"/>
          <p:cNvSpPr/>
          <p:nvPr/>
        </p:nvSpPr>
        <p:spPr>
          <a:xfrm>
            <a:off x="6538143" y="2468200"/>
            <a:ext cx="1476164" cy="540061"/>
          </a:xfrm>
          <a:prstGeom prst="foldedCorner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Bitva u </a:t>
            </a:r>
            <a:r>
              <a:rPr lang="cs-CZ" sz="1600" dirty="0" err="1" smtClean="0"/>
              <a:t>Midway</a:t>
            </a:r>
            <a:endParaRPr lang="cs-CZ" sz="1600" dirty="0"/>
          </a:p>
        </p:txBody>
      </p:sp>
      <p:sp>
        <p:nvSpPr>
          <p:cNvPr id="14" name="Zaoblený obdélník 13"/>
          <p:cNvSpPr/>
          <p:nvPr/>
        </p:nvSpPr>
        <p:spPr>
          <a:xfrm>
            <a:off x="5572438" y="1535608"/>
            <a:ext cx="1807874" cy="64807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v</a:t>
            </a:r>
            <a:r>
              <a:rPr lang="cs-CZ" sz="1400" dirty="0" smtClean="0"/>
              <a:t>stup USA do Druhé světové války</a:t>
            </a:r>
            <a:endParaRPr lang="cs-CZ" sz="1400" dirty="0"/>
          </a:p>
        </p:txBody>
      </p:sp>
      <p:sp>
        <p:nvSpPr>
          <p:cNvPr id="16" name="Ohnutý roh 15"/>
          <p:cNvSpPr/>
          <p:nvPr/>
        </p:nvSpPr>
        <p:spPr>
          <a:xfrm>
            <a:off x="7380312" y="771550"/>
            <a:ext cx="1476164" cy="504057"/>
          </a:xfrm>
          <a:prstGeom prst="foldedCorner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ú</a:t>
            </a:r>
            <a:r>
              <a:rPr lang="cs-CZ" sz="1600" dirty="0" smtClean="0"/>
              <a:t>tok na </a:t>
            </a:r>
            <a:r>
              <a:rPr lang="cs-CZ" sz="1600" dirty="0" err="1" smtClean="0"/>
              <a:t>Pearl</a:t>
            </a:r>
            <a:r>
              <a:rPr lang="cs-CZ" sz="1600" dirty="0" smtClean="0"/>
              <a:t> </a:t>
            </a:r>
            <a:r>
              <a:rPr lang="cs-CZ" sz="1600" dirty="0" err="1" smtClean="0"/>
              <a:t>Harbor</a:t>
            </a:r>
            <a:endParaRPr lang="cs-CZ" sz="1600" dirty="0"/>
          </a:p>
        </p:txBody>
      </p:sp>
      <p:sp>
        <p:nvSpPr>
          <p:cNvPr id="17" name="Ohnutý roh 16"/>
          <p:cNvSpPr/>
          <p:nvPr/>
        </p:nvSpPr>
        <p:spPr>
          <a:xfrm>
            <a:off x="4158484" y="3219822"/>
            <a:ext cx="2001026" cy="571567"/>
          </a:xfrm>
          <a:prstGeom prst="foldedCorner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Velká vlastenecká válka</a:t>
            </a:r>
            <a:endParaRPr lang="cs-CZ" sz="16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3608607" y="3937312"/>
            <a:ext cx="1440160" cy="64807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22. června 1941</a:t>
            </a:r>
          </a:p>
          <a:p>
            <a:pPr algn="ctr"/>
            <a:r>
              <a:rPr lang="cs-CZ" sz="1400" dirty="0"/>
              <a:t>ú</a:t>
            </a:r>
            <a:r>
              <a:rPr lang="cs-CZ" sz="1400" dirty="0" smtClean="0"/>
              <a:t>tok na SSSR</a:t>
            </a:r>
            <a:endParaRPr lang="cs-CZ" sz="1400" dirty="0"/>
          </a:p>
        </p:txBody>
      </p:sp>
      <p:sp>
        <p:nvSpPr>
          <p:cNvPr id="19" name="Ohnutý roh 18"/>
          <p:cNvSpPr/>
          <p:nvPr/>
        </p:nvSpPr>
        <p:spPr>
          <a:xfrm>
            <a:off x="5399459" y="4021608"/>
            <a:ext cx="1378620" cy="360040"/>
          </a:xfrm>
          <a:prstGeom prst="foldedCorner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Rudá armáda</a:t>
            </a:r>
            <a:endParaRPr lang="cs-CZ" sz="1600" dirty="0"/>
          </a:p>
        </p:txBody>
      </p:sp>
      <p:sp>
        <p:nvSpPr>
          <p:cNvPr id="20" name="Ohnutý roh 19"/>
          <p:cNvSpPr/>
          <p:nvPr/>
        </p:nvSpPr>
        <p:spPr>
          <a:xfrm>
            <a:off x="1788237" y="4201628"/>
            <a:ext cx="1430918" cy="504056"/>
          </a:xfrm>
          <a:prstGeom prst="foldedCorner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b</a:t>
            </a:r>
            <a:r>
              <a:rPr lang="cs-CZ" sz="1600" dirty="0" smtClean="0"/>
              <a:t>lokáda Leningradu</a:t>
            </a:r>
            <a:endParaRPr lang="cs-CZ" sz="1600" dirty="0"/>
          </a:p>
        </p:txBody>
      </p:sp>
      <p:sp>
        <p:nvSpPr>
          <p:cNvPr id="23" name="Ohnutý roh 22"/>
          <p:cNvSpPr/>
          <p:nvPr/>
        </p:nvSpPr>
        <p:spPr>
          <a:xfrm>
            <a:off x="2051721" y="2548435"/>
            <a:ext cx="1368152" cy="559613"/>
          </a:xfrm>
          <a:prstGeom prst="foldedCorner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i</a:t>
            </a:r>
            <a:r>
              <a:rPr lang="cs-CZ" sz="1600" dirty="0" smtClean="0"/>
              <a:t>talské neúspěchy</a:t>
            </a:r>
            <a:endParaRPr lang="cs-CZ" sz="1600" dirty="0"/>
          </a:p>
        </p:txBody>
      </p:sp>
      <p:sp>
        <p:nvSpPr>
          <p:cNvPr id="26" name="Ohnutý roh 25"/>
          <p:cNvSpPr/>
          <p:nvPr/>
        </p:nvSpPr>
        <p:spPr>
          <a:xfrm>
            <a:off x="2049211" y="3359362"/>
            <a:ext cx="1368152" cy="372830"/>
          </a:xfrm>
          <a:prstGeom prst="foldedCorner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err="1" smtClean="0"/>
              <a:t>Afrikakorps</a:t>
            </a:r>
            <a:endParaRPr lang="cs-CZ" sz="1600" dirty="0"/>
          </a:p>
        </p:txBody>
      </p:sp>
      <p:pic>
        <p:nvPicPr>
          <p:cNvPr id="4098" name="Picture 2" descr="C:\Users\lanc\AppData\Local\Microsoft\Windows\Temporary Internet Files\Content.IE5\I30SV5A6\MC9000367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66623"/>
            <a:ext cx="2304256" cy="169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lanc\AppData\Local\Microsoft\Windows\Temporary Internet Files\Content.IE5\N2HE61FP\MC90023272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40" y="1201619"/>
            <a:ext cx="1300001" cy="131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lanc\AppData\Local\Microsoft\Windows\Temporary Internet Files\Content.IE5\N2HE61FP\MC90041043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545" y="1367431"/>
            <a:ext cx="1225943" cy="996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pisek se šipkou dolů 4"/>
          <p:cNvSpPr/>
          <p:nvPr/>
        </p:nvSpPr>
        <p:spPr>
          <a:xfrm>
            <a:off x="235772" y="1131590"/>
            <a:ext cx="2680043" cy="1203172"/>
          </a:xfrm>
          <a:prstGeom prst="downArrowCallout">
            <a:avLst>
              <a:gd name="adj1" fmla="val 7326"/>
              <a:gd name="adj2" fmla="val 12628"/>
              <a:gd name="adj3" fmla="val 20581"/>
              <a:gd name="adj4" fmla="val 69395"/>
            </a:avLst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Druhá světová v kostce III. (1943 – 1945)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67544" y="2684226"/>
            <a:ext cx="1306612" cy="64807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v</a:t>
            </a:r>
            <a:r>
              <a:rPr lang="cs-CZ" sz="1400" dirty="0" smtClean="0"/>
              <a:t>ýchodní fronta</a:t>
            </a:r>
            <a:endParaRPr lang="cs-CZ" sz="1400" dirty="0"/>
          </a:p>
        </p:txBody>
      </p:sp>
      <p:sp>
        <p:nvSpPr>
          <p:cNvPr id="7" name="Ohnutý roh 6"/>
          <p:cNvSpPr/>
          <p:nvPr/>
        </p:nvSpPr>
        <p:spPr>
          <a:xfrm>
            <a:off x="223384" y="3668562"/>
            <a:ext cx="951851" cy="410239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Kursk</a:t>
            </a:r>
            <a:endParaRPr lang="cs-CZ" sz="1600" dirty="0"/>
          </a:p>
        </p:txBody>
      </p:sp>
      <p:sp>
        <p:nvSpPr>
          <p:cNvPr id="8" name="Ohnutý roh 7"/>
          <p:cNvSpPr/>
          <p:nvPr/>
        </p:nvSpPr>
        <p:spPr>
          <a:xfrm>
            <a:off x="4962346" y="793009"/>
            <a:ext cx="1224136" cy="360040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Sicílie</a:t>
            </a:r>
            <a:endParaRPr lang="cs-CZ" sz="1600" dirty="0"/>
          </a:p>
        </p:txBody>
      </p:sp>
      <p:sp>
        <p:nvSpPr>
          <p:cNvPr id="9" name="Ohnutý roh 8"/>
          <p:cNvSpPr/>
          <p:nvPr/>
        </p:nvSpPr>
        <p:spPr>
          <a:xfrm>
            <a:off x="5683359" y="1491567"/>
            <a:ext cx="950181" cy="360040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Mafie</a:t>
            </a:r>
            <a:endParaRPr lang="cs-CZ" sz="1600" dirty="0"/>
          </a:p>
        </p:txBody>
      </p:sp>
      <p:sp>
        <p:nvSpPr>
          <p:cNvPr id="10" name="Zaoblený obdélník 9"/>
          <p:cNvSpPr/>
          <p:nvPr/>
        </p:nvSpPr>
        <p:spPr>
          <a:xfrm>
            <a:off x="6647621" y="707516"/>
            <a:ext cx="1703787" cy="64807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o</a:t>
            </a:r>
            <a:r>
              <a:rPr lang="cs-CZ" sz="1400" dirty="0" smtClean="0"/>
              <a:t>tevření jižní fronty (1943)</a:t>
            </a:r>
            <a:endParaRPr lang="cs-CZ" sz="1400" dirty="0"/>
          </a:p>
        </p:txBody>
      </p:sp>
      <p:sp>
        <p:nvSpPr>
          <p:cNvPr id="11" name="Ohnutý roh 10"/>
          <p:cNvSpPr/>
          <p:nvPr/>
        </p:nvSpPr>
        <p:spPr>
          <a:xfrm>
            <a:off x="4067944" y="2110711"/>
            <a:ext cx="1788715" cy="573515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Operace </a:t>
            </a:r>
            <a:r>
              <a:rPr lang="cs-CZ" sz="1600" dirty="0" err="1" smtClean="0"/>
              <a:t>Overlord</a:t>
            </a:r>
            <a:endParaRPr lang="cs-CZ" sz="1600" dirty="0" smtClean="0"/>
          </a:p>
          <a:p>
            <a:pPr algn="ctr"/>
            <a:r>
              <a:rPr lang="cs-CZ" sz="1600" dirty="0" smtClean="0"/>
              <a:t>(6. 6. 1944)</a:t>
            </a:r>
            <a:endParaRPr lang="cs-CZ" sz="16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77467" y="2904656"/>
            <a:ext cx="1440160" cy="64807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b</a:t>
            </a:r>
            <a:r>
              <a:rPr lang="cs-CZ" sz="1400" dirty="0" smtClean="0"/>
              <a:t>oje na západní frontě</a:t>
            </a:r>
            <a:endParaRPr lang="cs-CZ" sz="1400" dirty="0"/>
          </a:p>
        </p:txBody>
      </p:sp>
      <p:sp>
        <p:nvSpPr>
          <p:cNvPr id="13" name="Ohnutý roh 12"/>
          <p:cNvSpPr/>
          <p:nvPr/>
        </p:nvSpPr>
        <p:spPr>
          <a:xfrm>
            <a:off x="3882690" y="3693661"/>
            <a:ext cx="1378620" cy="360040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Ardeny</a:t>
            </a:r>
            <a:endParaRPr lang="cs-CZ" sz="1600" dirty="0"/>
          </a:p>
        </p:txBody>
      </p:sp>
      <p:sp>
        <p:nvSpPr>
          <p:cNvPr id="14" name="Ohnutý roh 13"/>
          <p:cNvSpPr/>
          <p:nvPr/>
        </p:nvSpPr>
        <p:spPr>
          <a:xfrm>
            <a:off x="1774156" y="3574745"/>
            <a:ext cx="1430918" cy="504056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p</a:t>
            </a:r>
            <a:r>
              <a:rPr lang="cs-CZ" sz="1600" dirty="0" smtClean="0"/>
              <a:t>ovstání ve Varšavě (1944)</a:t>
            </a:r>
            <a:endParaRPr lang="cs-CZ" sz="1600" dirty="0"/>
          </a:p>
        </p:txBody>
      </p:sp>
      <p:sp>
        <p:nvSpPr>
          <p:cNvPr id="15" name="Ohnutý roh 14"/>
          <p:cNvSpPr/>
          <p:nvPr/>
        </p:nvSpPr>
        <p:spPr>
          <a:xfrm>
            <a:off x="2051721" y="2548435"/>
            <a:ext cx="1368152" cy="459827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Stalingrad</a:t>
            </a:r>
            <a:endParaRPr lang="cs-CZ" sz="1600" dirty="0"/>
          </a:p>
        </p:txBody>
      </p:sp>
      <p:sp>
        <p:nvSpPr>
          <p:cNvPr id="17" name="Ohnutý roh 16"/>
          <p:cNvSpPr/>
          <p:nvPr/>
        </p:nvSpPr>
        <p:spPr>
          <a:xfrm>
            <a:off x="7236296" y="1575869"/>
            <a:ext cx="1584176" cy="551476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s</a:t>
            </a:r>
            <a:r>
              <a:rPr lang="cs-CZ" sz="1600" dirty="0" smtClean="0"/>
              <a:t>vržení Mussoliniho</a:t>
            </a:r>
            <a:endParaRPr lang="cs-CZ" sz="1600" dirty="0"/>
          </a:p>
        </p:txBody>
      </p:sp>
      <p:sp>
        <p:nvSpPr>
          <p:cNvPr id="18" name="Ohnutý roh 17"/>
          <p:cNvSpPr/>
          <p:nvPr/>
        </p:nvSpPr>
        <p:spPr>
          <a:xfrm>
            <a:off x="6393569" y="3182365"/>
            <a:ext cx="1378620" cy="360040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d</a:t>
            </a:r>
            <a:r>
              <a:rPr lang="cs-CZ" sz="1600" dirty="0" smtClean="0"/>
              <a:t>obytí Berlína</a:t>
            </a:r>
            <a:endParaRPr lang="cs-CZ" sz="1600" dirty="0"/>
          </a:p>
        </p:txBody>
      </p:sp>
      <p:sp>
        <p:nvSpPr>
          <p:cNvPr id="19" name="Ohnutý roh 18"/>
          <p:cNvSpPr/>
          <p:nvPr/>
        </p:nvSpPr>
        <p:spPr>
          <a:xfrm>
            <a:off x="5254920" y="4658828"/>
            <a:ext cx="1378620" cy="360040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err="1"/>
              <a:t>k</a:t>
            </a:r>
            <a:r>
              <a:rPr lang="cs-CZ" sz="1600" dirty="0" err="1" smtClean="0"/>
              <a:t>amikaze</a:t>
            </a:r>
            <a:endParaRPr lang="cs-CZ" sz="1600" dirty="0"/>
          </a:p>
        </p:txBody>
      </p:sp>
      <p:sp>
        <p:nvSpPr>
          <p:cNvPr id="20" name="Ohnutý roh 19"/>
          <p:cNvSpPr/>
          <p:nvPr/>
        </p:nvSpPr>
        <p:spPr>
          <a:xfrm>
            <a:off x="7409707" y="3826773"/>
            <a:ext cx="1378620" cy="360040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err="1" smtClean="0"/>
              <a:t>Iwo</a:t>
            </a:r>
            <a:r>
              <a:rPr lang="cs-CZ" sz="1600" dirty="0" smtClean="0"/>
              <a:t> </a:t>
            </a:r>
            <a:r>
              <a:rPr lang="cs-CZ" sz="1600" dirty="0" err="1" smtClean="0"/>
              <a:t>Džima</a:t>
            </a:r>
            <a:endParaRPr lang="cs-CZ" sz="1600" dirty="0"/>
          </a:p>
        </p:txBody>
      </p:sp>
      <p:sp>
        <p:nvSpPr>
          <p:cNvPr id="21" name="Ohnutý roh 20"/>
          <p:cNvSpPr/>
          <p:nvPr/>
        </p:nvSpPr>
        <p:spPr>
          <a:xfrm>
            <a:off x="6388076" y="2504206"/>
            <a:ext cx="1378620" cy="360040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Ch. de </a:t>
            </a:r>
            <a:r>
              <a:rPr lang="cs-CZ" sz="1600" dirty="0" err="1" smtClean="0"/>
              <a:t>Gaulle</a:t>
            </a:r>
            <a:endParaRPr lang="cs-CZ" sz="1600" dirty="0"/>
          </a:p>
        </p:txBody>
      </p:sp>
      <p:sp>
        <p:nvSpPr>
          <p:cNvPr id="22" name="Zaoblený obdélník 21"/>
          <p:cNvSpPr/>
          <p:nvPr/>
        </p:nvSpPr>
        <p:spPr>
          <a:xfrm>
            <a:off x="7515275" y="4591012"/>
            <a:ext cx="1167485" cy="49567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Pacifik</a:t>
            </a:r>
            <a:endParaRPr lang="cs-CZ" sz="1400" dirty="0"/>
          </a:p>
        </p:txBody>
      </p:sp>
      <p:sp>
        <p:nvSpPr>
          <p:cNvPr id="23" name="Ohnutý roh 22"/>
          <p:cNvSpPr/>
          <p:nvPr/>
        </p:nvSpPr>
        <p:spPr>
          <a:xfrm>
            <a:off x="5704259" y="3873681"/>
            <a:ext cx="1378620" cy="584219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lumMod val="50000"/>
                  <a:tint val="66000"/>
                  <a:satMod val="160000"/>
                </a:schemeClr>
              </a:gs>
              <a:gs pos="50000">
                <a:schemeClr val="accent3">
                  <a:lumMod val="50000"/>
                  <a:tint val="44500"/>
                  <a:satMod val="160000"/>
                </a:schemeClr>
              </a:gs>
              <a:gs pos="100000">
                <a:schemeClr val="accent3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a</a:t>
            </a:r>
            <a:r>
              <a:rPr lang="cs-CZ" sz="1600" dirty="0" smtClean="0"/>
              <a:t>tomová puma</a:t>
            </a:r>
            <a:endParaRPr lang="cs-CZ" sz="1600" dirty="0"/>
          </a:p>
        </p:txBody>
      </p:sp>
      <p:pic>
        <p:nvPicPr>
          <p:cNvPr id="3074" name="Picture 2" descr="C:\Users\lanc\AppData\Local\Microsoft\Windows\Temporary Internet Files\Content.IE5\H6MY187R\MC90041518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899" y="542741"/>
            <a:ext cx="1843021" cy="162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lanc\AppData\Local\Microsoft\Windows\Temporary Internet Files\Content.IE5\I30SV5A6\MC90031045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334762"/>
            <a:ext cx="1018472" cy="129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lanc\AppData\Local\Microsoft\Windows\Temporary Internet Files\Content.IE5\I30SV5A6\MC90033923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931203"/>
            <a:ext cx="1140291" cy="1142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lanc\AppData\Local\Microsoft\Windows\Temporary Internet Files\Content.IE5\N2HE61FP\MC90035059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18" y="4214538"/>
            <a:ext cx="1789568" cy="75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aviddarling.info/images/Heinkel_178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24629"/>
            <a:ext cx="2387393" cy="99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39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877673" y="660769"/>
            <a:ext cx="2602756" cy="9277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Technika a vědecké pokroky v průběhu Druhé světové války</a:t>
            </a:r>
            <a:endParaRPr lang="cs-CZ" dirty="0"/>
          </a:p>
        </p:txBody>
      </p:sp>
      <p:sp>
        <p:nvSpPr>
          <p:cNvPr id="3" name="Pětiúhelník 2"/>
          <p:cNvSpPr/>
          <p:nvPr/>
        </p:nvSpPr>
        <p:spPr>
          <a:xfrm>
            <a:off x="467544" y="1203598"/>
            <a:ext cx="2160240" cy="720080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p</a:t>
            </a:r>
            <a:r>
              <a:rPr lang="cs-CZ" sz="1400" dirty="0" smtClean="0"/>
              <a:t>rvní </a:t>
            </a:r>
            <a:r>
              <a:rPr lang="cs-CZ" sz="1400" dirty="0"/>
              <a:t>tryskový </a:t>
            </a:r>
            <a:r>
              <a:rPr lang="cs-CZ" sz="1400" dirty="0" smtClean="0"/>
              <a:t>letoun </a:t>
            </a:r>
            <a:r>
              <a:rPr lang="cs-CZ" sz="1400" dirty="0"/>
              <a:t>He-178</a:t>
            </a:r>
          </a:p>
          <a:p>
            <a:pPr algn="ctr"/>
            <a:r>
              <a:rPr lang="cs-CZ" sz="1400" dirty="0" smtClean="0"/>
              <a:t>(Německo, 1939)</a:t>
            </a:r>
            <a:endParaRPr lang="cs-CZ" sz="1400" dirty="0"/>
          </a:p>
        </p:txBody>
      </p:sp>
      <p:sp>
        <p:nvSpPr>
          <p:cNvPr id="6" name="Pětiúhelník 5"/>
          <p:cNvSpPr/>
          <p:nvPr/>
        </p:nvSpPr>
        <p:spPr>
          <a:xfrm>
            <a:off x="460359" y="2355726"/>
            <a:ext cx="2193776" cy="711696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v</a:t>
            </a:r>
            <a:r>
              <a:rPr lang="cs-CZ" sz="1400" dirty="0" smtClean="0"/>
              <a:t>yvinut čtyřválcový „</a:t>
            </a:r>
            <a:r>
              <a:rPr lang="cs-CZ" sz="1400" dirty="0" err="1" smtClean="0"/>
              <a:t>teréňák</a:t>
            </a:r>
            <a:r>
              <a:rPr lang="cs-CZ" sz="1400" dirty="0" smtClean="0"/>
              <a:t>“ Jeep </a:t>
            </a:r>
          </a:p>
          <a:p>
            <a:pPr algn="ctr"/>
            <a:r>
              <a:rPr lang="cs-CZ" sz="1400" dirty="0" smtClean="0"/>
              <a:t>(USA, 1940)</a:t>
            </a:r>
            <a:endParaRPr lang="cs-CZ" sz="1400" dirty="0"/>
          </a:p>
        </p:txBody>
      </p:sp>
      <p:sp>
        <p:nvSpPr>
          <p:cNvPr id="7" name="Pětiúhelník 6"/>
          <p:cNvSpPr/>
          <p:nvPr/>
        </p:nvSpPr>
        <p:spPr>
          <a:xfrm>
            <a:off x="2411760" y="3363838"/>
            <a:ext cx="2160240" cy="648072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l</a:t>
            </a:r>
            <a:r>
              <a:rPr lang="cs-CZ" sz="1400" dirty="0" smtClean="0"/>
              <a:t>idský stroj na hranici vesmíru, předchůdce V-2</a:t>
            </a:r>
          </a:p>
          <a:p>
            <a:pPr algn="ctr"/>
            <a:r>
              <a:rPr lang="cs-CZ" sz="1400" dirty="0" smtClean="0"/>
              <a:t>(Německo, 1942)</a:t>
            </a:r>
            <a:endParaRPr lang="cs-CZ" sz="1400" dirty="0"/>
          </a:p>
        </p:txBody>
      </p:sp>
      <p:sp>
        <p:nvSpPr>
          <p:cNvPr id="8" name="Pětiúhelník 7"/>
          <p:cNvSpPr/>
          <p:nvPr/>
        </p:nvSpPr>
        <p:spPr>
          <a:xfrm>
            <a:off x="5042150" y="1999742"/>
            <a:ext cx="2160240" cy="711968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v</a:t>
            </a:r>
            <a:r>
              <a:rPr lang="cs-CZ" sz="1400" dirty="0" smtClean="0"/>
              <a:t> provozu první digitální PC</a:t>
            </a:r>
          </a:p>
          <a:p>
            <a:pPr algn="ctr"/>
            <a:r>
              <a:rPr lang="cs-CZ" sz="1400" dirty="0" smtClean="0"/>
              <a:t>(USA, 1944)</a:t>
            </a:r>
            <a:endParaRPr lang="cs-CZ" sz="1400" dirty="0"/>
          </a:p>
        </p:txBody>
      </p:sp>
      <p:sp>
        <p:nvSpPr>
          <p:cNvPr id="9" name="Pětiúhelník 8"/>
          <p:cNvSpPr/>
          <p:nvPr/>
        </p:nvSpPr>
        <p:spPr>
          <a:xfrm>
            <a:off x="4906813" y="4299942"/>
            <a:ext cx="2160240" cy="691388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p</a:t>
            </a:r>
            <a:r>
              <a:rPr lang="cs-CZ" sz="1400" dirty="0" smtClean="0"/>
              <a:t>rvní odpal jaderné zbraně</a:t>
            </a:r>
          </a:p>
          <a:p>
            <a:pPr algn="ctr"/>
            <a:r>
              <a:rPr lang="cs-CZ" sz="1400" dirty="0" smtClean="0"/>
              <a:t>(USA, 1945)</a:t>
            </a:r>
            <a:endParaRPr lang="cs-CZ" sz="1400" dirty="0"/>
          </a:p>
        </p:txBody>
      </p:sp>
      <p:sp>
        <p:nvSpPr>
          <p:cNvPr id="10" name="Pětiúhelník 9"/>
          <p:cNvSpPr/>
          <p:nvPr/>
        </p:nvSpPr>
        <p:spPr>
          <a:xfrm>
            <a:off x="471313" y="4227934"/>
            <a:ext cx="2160240" cy="623572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t</a:t>
            </a:r>
            <a:r>
              <a:rPr lang="cs-CZ" sz="1400" dirty="0" smtClean="0"/>
              <a:t>orpédo naváděné zvukem lodního šroubu</a:t>
            </a:r>
          </a:p>
          <a:p>
            <a:pPr algn="ctr"/>
            <a:r>
              <a:rPr lang="cs-CZ" sz="1400" dirty="0"/>
              <a:t>(</a:t>
            </a:r>
            <a:r>
              <a:rPr lang="cs-CZ" sz="1400" dirty="0" smtClean="0"/>
              <a:t>Německo, 1943)</a:t>
            </a:r>
            <a:endParaRPr lang="cs-CZ" sz="1400" dirty="0"/>
          </a:p>
        </p:txBody>
      </p:sp>
      <p:pic>
        <p:nvPicPr>
          <p:cNvPr id="7172" name="Picture 4" descr="http://www.timemoneyandblood.com/images/transportAmerican/jeep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512" y="2183455"/>
            <a:ext cx="1699064" cy="105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www.coldwar.org/bcmt/images/images_lg/v-2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889243"/>
            <a:ext cx="1811693" cy="133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://www.navweaps.com/Weapons/WTUS_PreWWII_Kansas_torpedo_pic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110975"/>
            <a:ext cx="1570534" cy="92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://forum.videohelp.com/images/guides/p1902395/coi53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21641"/>
            <a:ext cx="1595305" cy="126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http://upload.wikimedia.org/wikipedia/commons/thumb/6/6a/Little_boy.jpg/300px-Little_boy.jpg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267" y="3709295"/>
            <a:ext cx="1798923" cy="118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194421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History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671900" y="735026"/>
            <a:ext cx="1800200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II.</a:t>
            </a:r>
            <a:endParaRPr lang="cs-CZ" dirty="0"/>
          </a:p>
        </p:txBody>
      </p:sp>
      <p:sp>
        <p:nvSpPr>
          <p:cNvPr id="4" name="Popisek se šipkou dolů 3"/>
          <p:cNvSpPr/>
          <p:nvPr/>
        </p:nvSpPr>
        <p:spPr>
          <a:xfrm>
            <a:off x="755576" y="1491630"/>
            <a:ext cx="2304256" cy="648072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Allies</a:t>
            </a:r>
            <a:endParaRPr lang="cs-CZ" dirty="0"/>
          </a:p>
        </p:txBody>
      </p:sp>
      <p:sp>
        <p:nvSpPr>
          <p:cNvPr id="6" name="Popisek se šipkou dolů 5"/>
          <p:cNvSpPr/>
          <p:nvPr/>
        </p:nvSpPr>
        <p:spPr>
          <a:xfrm>
            <a:off x="6266238" y="1491630"/>
            <a:ext cx="2304256" cy="648072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Axis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15616" y="2340392"/>
            <a:ext cx="1584176" cy="1600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USSR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United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Kingdom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France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USA</a:t>
            </a:r>
          </a:p>
          <a:p>
            <a:pPr marL="171450" indent="-171450">
              <a:buFontTx/>
              <a:buChar char="-"/>
            </a:pP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Canada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Zeland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626278" y="2323900"/>
            <a:ext cx="1584176" cy="1600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Germany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Japan</a:t>
            </a:r>
          </a:p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Italy</a:t>
            </a:r>
          </a:p>
          <a:p>
            <a:pPr marL="171450" indent="-171450">
              <a:buFontTx/>
              <a:buChar char="-"/>
            </a:pP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Hungary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Romania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Bulgaria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Obdélník s odříznutým a zakulaceným jedním rohem 6"/>
          <p:cNvSpPr/>
          <p:nvPr/>
        </p:nvSpPr>
        <p:spPr>
          <a:xfrm>
            <a:off x="3527884" y="1995686"/>
            <a:ext cx="2088232" cy="519390"/>
          </a:xfrm>
          <a:prstGeom prst="snipRoundRect">
            <a:avLst>
              <a:gd name="adj1" fmla="val 50000"/>
              <a:gd name="adj2" fmla="val 50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battlefields</a:t>
            </a:r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2699792" y="2867165"/>
            <a:ext cx="1914738" cy="67600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Dunquerque</a:t>
            </a:r>
            <a:endParaRPr lang="cs-CZ" dirty="0"/>
          </a:p>
        </p:txBody>
      </p:sp>
      <p:sp>
        <p:nvSpPr>
          <p:cNvPr id="11" name="Ovál 10"/>
          <p:cNvSpPr/>
          <p:nvPr/>
        </p:nvSpPr>
        <p:spPr>
          <a:xfrm>
            <a:off x="4793035" y="3543171"/>
            <a:ext cx="1728192" cy="67600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Normandy</a:t>
            </a:r>
            <a:endParaRPr lang="cs-CZ" dirty="0"/>
          </a:p>
        </p:txBody>
      </p:sp>
      <p:sp>
        <p:nvSpPr>
          <p:cNvPr id="12" name="Ovál 11"/>
          <p:cNvSpPr/>
          <p:nvPr/>
        </p:nvSpPr>
        <p:spPr>
          <a:xfrm>
            <a:off x="3059832" y="3694763"/>
            <a:ext cx="1728192" cy="67600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Pearl</a:t>
            </a:r>
            <a:r>
              <a:rPr lang="cs-CZ" dirty="0" smtClean="0"/>
              <a:t> </a:t>
            </a:r>
            <a:r>
              <a:rPr lang="cs-CZ" dirty="0" err="1" smtClean="0"/>
              <a:t>Harbor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3761066" y="4467494"/>
            <a:ext cx="1728192" cy="67600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Midway</a:t>
            </a:r>
            <a:endParaRPr lang="cs-CZ" dirty="0"/>
          </a:p>
        </p:txBody>
      </p:sp>
      <p:sp>
        <p:nvSpPr>
          <p:cNvPr id="14" name="Ovál 13"/>
          <p:cNvSpPr/>
          <p:nvPr/>
        </p:nvSpPr>
        <p:spPr>
          <a:xfrm>
            <a:off x="4625162" y="2694886"/>
            <a:ext cx="1728192" cy="67600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Tobruk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1556465" y="4299942"/>
            <a:ext cx="1728192" cy="67600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Ardens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5762182" y="4287097"/>
            <a:ext cx="1728192" cy="67600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Stalingrad</a:t>
            </a:r>
            <a:endParaRPr lang="cs-CZ" dirty="0"/>
          </a:p>
        </p:txBody>
      </p:sp>
      <p:pic>
        <p:nvPicPr>
          <p:cNvPr id="5122" name="Picture 2" descr="C:\Users\lanc\AppData\Local\Microsoft\Windows\Temporary Internet Files\Content.IE5\N2HE61FP\MC90031866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05168"/>
            <a:ext cx="725119" cy="183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lanc\AppData\Local\Microsoft\Windows\Temporary Internet Files\Content.IE5\XS1UXJSC\MC90041043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191" y="3431394"/>
            <a:ext cx="1408011" cy="157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lanc\AppData\Local\Microsoft\Windows\Temporary Internet Files\Content.IE5\N2HE61FP\MC90041044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547" y="174549"/>
            <a:ext cx="2522124" cy="128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34.8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</a:t>
            </a:r>
            <a:r>
              <a:rPr lang="cs-CZ" sz="1000" b="1" dirty="0" smtClean="0">
                <a:solidFill>
                  <a:srgbClr val="813763"/>
                </a:solidFill>
              </a:rPr>
              <a:t>:</a:t>
            </a:r>
            <a:endParaRPr lang="cs-CZ" sz="1000" b="1" dirty="0">
              <a:solidFill>
                <a:srgbClr val="813763"/>
              </a:solidFill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729087"/>
              </p:ext>
            </p:extLst>
          </p:nvPr>
        </p:nvGraphicFramePr>
        <p:xfrm>
          <a:off x="755576" y="1525086"/>
          <a:ext cx="6264696" cy="283464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096344"/>
                <a:gridCol w="3168352"/>
              </a:tblGrid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Den D je označení pro:</a:t>
                      </a:r>
                    </a:p>
                    <a:p>
                      <a:pPr marL="0" indent="0" algn="just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útok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 SSSR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vylodění v Normandii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vylodění na Sicílii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útok na Británii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Druhá světová válka skončila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 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8. května 1945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28. října 1945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2. září 1945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24.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12. 1945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AutoNum type="arabicPeriod" startAt="2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Kolaborant je člověk, který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spolupracuje s okupační mocí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nespolupracuje s okupační mocí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pomáhá odboji</a:t>
                      </a: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pomáhá zahraničním jednotkám nepřítele</a:t>
                      </a:r>
                    </a:p>
                    <a:p>
                      <a:pPr algn="just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Mezi letadla užívaná za druhé světové války nepatří: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Spitfire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Messerschmitt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Panzer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Mitsubishi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96336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4623858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987575"/>
            <a:ext cx="8568952" cy="38884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400" dirty="0">
                <a:hlinkClick r:id="rId2"/>
              </a:rPr>
              <a:t>http://www.rozhlas.cz/</a:t>
            </a:r>
            <a:r>
              <a:rPr lang="cs-CZ" sz="1400" dirty="0" err="1">
                <a:hlinkClick r:id="rId2"/>
              </a:rPr>
              <a:t>wwii</a:t>
            </a:r>
            <a:r>
              <a:rPr lang="cs-CZ" sz="1400" dirty="0">
                <a:hlinkClick r:id="rId2"/>
              </a:rPr>
              <a:t>/sondy/_</a:t>
            </a:r>
            <a:r>
              <a:rPr lang="cs-CZ" sz="1400" dirty="0" smtClean="0">
                <a:hlinkClick r:id="rId2"/>
              </a:rPr>
              <a:t>zprava/168128</a:t>
            </a:r>
            <a:r>
              <a:rPr lang="cs-CZ" sz="1400" dirty="0" smtClean="0"/>
              <a:t>, poslední přístup 28. 3. 2013</a:t>
            </a:r>
            <a:endParaRPr lang="cs-CZ" sz="1400" dirty="0"/>
          </a:p>
          <a:p>
            <a:pPr marL="342900" indent="-342900">
              <a:buAutoNum type="arabicPeriod"/>
            </a:pPr>
            <a:r>
              <a:rPr lang="cs-CZ" sz="1400" dirty="0" smtClean="0"/>
              <a:t>Obrázky z databáze klipart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www.daviddarling.info/images/Heinkel_178.jpg</a:t>
            </a:r>
            <a:r>
              <a:rPr lang="cs-CZ" sz="1400" dirty="0" smtClean="0"/>
              <a:t>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6), poslední přístup 28. 3. 2013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www.timemoneyandblood.com/images/transportAmerican/jeep.jpg</a:t>
            </a:r>
            <a:r>
              <a:rPr lang="cs-CZ" sz="1400" dirty="0" smtClean="0"/>
              <a:t>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6), poslední přístup 28. 3. 2013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5"/>
              </a:rPr>
              <a:t>http://</a:t>
            </a:r>
            <a:r>
              <a:rPr lang="cs-CZ" sz="1400" dirty="0" smtClean="0">
                <a:hlinkClick r:id="rId5"/>
              </a:rPr>
              <a:t>www.coldwar.org/bcmt/images/images_lg/v-2.jpg</a:t>
            </a:r>
            <a:r>
              <a:rPr lang="cs-CZ" sz="1400" dirty="0" smtClean="0"/>
              <a:t>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6), poslední přístup 28. 3. 2013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6"/>
              </a:rPr>
              <a:t>http://</a:t>
            </a:r>
            <a:r>
              <a:rPr lang="cs-CZ" sz="1400" dirty="0" smtClean="0">
                <a:hlinkClick r:id="rId6"/>
              </a:rPr>
              <a:t>www.navweaps.com/Weapons/WTUS_PreWWII_Kansas_torpedo_pic.jpg</a:t>
            </a:r>
            <a:r>
              <a:rPr lang="cs-CZ" sz="1400" dirty="0" smtClean="0"/>
              <a:t>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6), poslední přístup 28. 3. 2013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7"/>
              </a:rPr>
              <a:t>http://</a:t>
            </a:r>
            <a:r>
              <a:rPr lang="cs-CZ" sz="1400" dirty="0" smtClean="0">
                <a:hlinkClick r:id="rId7"/>
              </a:rPr>
              <a:t>forum.videohelp.com/images/guides/p1902395/coi53.jpg</a:t>
            </a:r>
            <a:r>
              <a:rPr lang="cs-CZ" sz="1400" dirty="0" smtClean="0"/>
              <a:t>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6), poslední přístup 28. 3. 2013</a:t>
            </a:r>
          </a:p>
          <a:p>
            <a:pPr marL="342900" indent="-342900">
              <a:buAutoNum type="arabicPeriod"/>
            </a:pPr>
            <a:r>
              <a:rPr lang="cs-CZ" sz="1400" dirty="0">
                <a:hlinkClick r:id="rId8"/>
              </a:rPr>
              <a:t>http://</a:t>
            </a:r>
            <a:r>
              <a:rPr lang="cs-CZ" sz="1400" dirty="0" smtClean="0">
                <a:hlinkClick r:id="rId8"/>
              </a:rPr>
              <a:t>upload.wikimedia.org/wikipedia/commons/thumb/6/6a/Little_boy.jpg/300px-Little_boy.jpg</a:t>
            </a:r>
            <a:r>
              <a:rPr lang="cs-CZ" sz="1400" dirty="0" smtClean="0"/>
              <a:t>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č. 6), poslední přístup 28. 3. 2013</a:t>
            </a:r>
          </a:p>
        </p:txBody>
      </p:sp>
    </p:spTree>
    <p:extLst>
      <p:ext uri="{BB962C8B-B14F-4D97-AF65-F5344CB8AC3E}">
        <p14:creationId xmlns:p14="http://schemas.microsoft.com/office/powerpoint/2010/main" val="149717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2632</TotalTime>
  <Words>946</Words>
  <Application>Microsoft Office PowerPoint</Application>
  <PresentationFormat>Předvádění na obrazovce (16:9)</PresentationFormat>
  <Paragraphs>189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34.1 Druhá světová válka ve světě</vt:lpstr>
      <vt:lpstr>34.2 Co již víme?</vt:lpstr>
      <vt:lpstr>34.3 Jaké si řekneme nové termíny a názvy?</vt:lpstr>
      <vt:lpstr>34.4 Co si řekneme nového?</vt:lpstr>
      <vt:lpstr>34.5 Procvičení a příklady</vt:lpstr>
      <vt:lpstr>34.6 Něco navíc pro šikovné</vt:lpstr>
      <vt:lpstr>34.7 CLIL</vt:lpstr>
      <vt:lpstr>34.8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Petra Křivánková</cp:lastModifiedBy>
  <cp:revision>213</cp:revision>
  <dcterms:created xsi:type="dcterms:W3CDTF">2010-10-18T18:21:56Z</dcterms:created>
  <dcterms:modified xsi:type="dcterms:W3CDTF">2013-04-19T11:04:00Z</dcterms:modified>
</cp:coreProperties>
</file>