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3763"/>
    <a:srgbClr val="FF3399"/>
    <a:srgbClr val="FFCC00"/>
    <a:srgbClr val="51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5" autoAdjust="0"/>
    <p:restoredTop sz="94660" autoAdjust="0"/>
  </p:normalViewPr>
  <p:slideViewPr>
    <p:cSldViewPr>
      <p:cViewPr>
        <p:scale>
          <a:sx n="90" d="100"/>
          <a:sy n="90" d="100"/>
        </p:scale>
        <p:origin x="-780" y="-2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707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7682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17.4.2013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17.4.2013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17.4.2013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17.4.2013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17.4.2013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17.4.2013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z/url?sa=i&amp;source=images&amp;cd=&amp;cad=rja&amp;docid=XvTYEuNEuf7dXM&amp;tbnid=VhHIYsHsk7DNLM:&amp;ved=0CAUQjRw&amp;url=http://www.fronta.cz/propaganda/ceskoslovensky-odboj-v-britanii&amp;ei=sGFVUYHaA4mUtAavgYFg&amp;psig=AFQjCNHvPecMFNcoGOmokZpYj03Bjl2XXQ&amp;ust=1364636403342369" TargetMode="Externa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source=images&amp;cd=&amp;cad=rja&amp;docid=W76G8D8la4aI7M&amp;tbnid=Mti-hq2YAGwgqM:&amp;ved=0CAgQjRwwAA&amp;url=http://historie-ceskoslovensko.webnode.cz/ceskoslovenska-historie/protektorat-cechy-a-morava-slovensky-stat/&amp;ei=fF5VUajyKoLx4QS7ooDoDQ&amp;psig=AFQjCNGwO5vwqsmoo3M3nOKoI5Ads0ydwQ&amp;ust=136463564480210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google.cz/url?sa=i&amp;source=images&amp;cd=&amp;cad=rja&amp;docid=bdZICz-yUSxKQM&amp;tbnid=Ae3j7Tu-95kvJM:&amp;ved=0CAgQjRwwADhe&amp;url=http://www.numismatika-ostrava.cz/cz/detail/2-mince/12-evropa/13-ceskoslovensko/20-protektorat-cechy-a-morava/19741-protektorat-cechy-a-morava-50-haleru-1942-.html&amp;ei=qV9VUYOtKObh4QSlyoDgAw&amp;psig=AFQjCNGyAGakaQpjw_zh-0mHVRbx0iR6rA&amp;ust=1364635945749374" TargetMode="External"/><Relationship Id="rId7" Type="http://schemas.openxmlformats.org/officeDocument/2006/relationships/hyperlink" Target="http://www.google.cz/url?sa=i&amp;source=images&amp;cd=&amp;cad=rja&amp;docid=lZHMWieqQwg8aM&amp;tbnid=Nzrw2RmXkLJPxM:&amp;ved=0CAgQjRwwAA&amp;url=http://www.moderni-dejiny.cz/clanek/vynos-o-zrizeni-protektoratu-cechy-a-morava-16-3-1939/&amp;ei=8F5VUc_9EquN4gTFzoBY&amp;psig=AFQjCNExCQALQ7BzJ9gFisJ6W1IHYRUa3w&amp;ust=136463576039741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://www.google.cz/url?sa=i&amp;source=images&amp;cd=&amp;cad=rja&amp;docid=a51ijoz9QS3FwM&amp;tbnid=sR3Z2k2156nD2M:&amp;ved=0CAgQjRwwAA&amp;url=http://history-if.blog.cz/1101/protektorat-cechy-a-morava&amp;ei=315VUfXULOOs4AT4lIGwBw&amp;psig=AFQjCNFh2XY_U68yi_-Ec8kn4H0pW5arzw&amp;ust=1364635743820904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z/url?sa=i&amp;source=images&amp;cd=&amp;cad=rja&amp;docid=nDxz5Dd0XjiHlM&amp;tbnid=6HGIEsHBZZrFOM:&amp;ved=0CAgQjRwwAA&amp;url=http://archiv.radio.cz/cesky/lidice.phtml&amp;ei=12BVUabrBMPV4gSi44DADg&amp;psig=AFQjCNFTgU5HxzgNriobJ16vfaoYOYMcEQ&amp;ust=1364636247158955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cz/url?sa=i&amp;source=images&amp;cd=&amp;cad=rja&amp;docid=_-NcxSDFdfb3FM&amp;tbnid=7wImDbntvaHMQM:&amp;ved=0CAgQjRwwAA&amp;url=http://www.vebidoo.de/jan+heidrich&amp;ei=YmBVUZqFNMSE4AS6vYDACw&amp;psig=AFQjCNHfd2AMLXjed-W5m7Btd9fsYh1EGA&amp;ust=136463613095515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source=images&amp;cd=&amp;cad=rja&amp;docid=nJPaoMyQWy_QjM&amp;tbnid=pM1e1JjdDtttHM:&amp;ved=0CAgQjRwwADhc&amp;url=http://www.moderni-dejiny.cz/clanek/odboj-na-ostravsku-v-dobe-protektoratu-pracovni-list/&amp;ei=6GFVUamECIOS4ASUi4GQDg&amp;psig=AFQjCNF0P9WXNDIgKYRWiOxqfnd88v3oZg&amp;ust=136463652021351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z/url?sa=i&amp;source=images&amp;cd=&amp;cad=rja&amp;docid=v24B8xiBV1LwTM&amp;tbnid=Ho7CBx2_m7xbiM:&amp;ved=0CAgQjRwwADgQ&amp;url=http://blisty.cz/art/51288.html&amp;ei=RGBVUcvTGJGM4gTNl4GIBg&amp;psig=AFQjCNFg9Fav1k46rqxRMO3o4q_g2e6zGA&amp;ust=1364636100490780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google.cz/url?sa=i&amp;source=images&amp;cd=&amp;cad=rja&amp;docid=NzSdyolYP6IdBM&amp;tbnid=lnb-b_9WMYOnzM:&amp;ved=0CAgQjRwwADhc&amp;url=http://www.moje-nazory.estranky.cz/clanky/historie--udalosti/odsun-cechu-ze-sudet-po-mnichovu-1938--situace-v-sudetech-tehdy-a-ani-za-valky-nebyla-cernobila.-byli-i-velci-hrdinove..html&amp;ei=5GFVUarDA6eL4ASinYHgBA&amp;psig=AFQjCNFAenZkaLVndGj4hVvS85p4LuEkbg&amp;ust=136463651614960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derni-dejiny.cz/PublicFiles/UserFiles/image/Metodika/05_CSR_1938-1945/800x800_Ostrava_1939.jpg" TargetMode="External"/><Relationship Id="rId3" Type="http://schemas.openxmlformats.org/officeDocument/2006/relationships/hyperlink" Target="http://farm8.staticflickr.com/7030/6479552349_175d2c0a81.jpg" TargetMode="External"/><Relationship Id="rId7" Type="http://schemas.openxmlformats.org/officeDocument/2006/relationships/hyperlink" Target="http://img.ahaonline.cz/img/18/full/1291396-img-reinhard-heydrich-crop.jpg" TargetMode="External"/><Relationship Id="rId2" Type="http://schemas.openxmlformats.org/officeDocument/2006/relationships/hyperlink" Target="http://www.fronta.cz/gfx/www-fronta-cz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umismatika-ostrava.cz/_new/thumb2/cache/1000_600_20121211.22790a.jpg?c" TargetMode="External"/><Relationship Id="rId11" Type="http://schemas.openxmlformats.org/officeDocument/2006/relationships/hyperlink" Target="http://www.moje-nazory.estranky.cz/img/picture/705/freikorps.jpg" TargetMode="External"/><Relationship Id="rId5" Type="http://schemas.openxmlformats.org/officeDocument/2006/relationships/hyperlink" Target="http://nd04.jxs.cz/493/282/6e5ac72e77_73162262_o2.png" TargetMode="External"/><Relationship Id="rId10" Type="http://schemas.openxmlformats.org/officeDocument/2006/relationships/hyperlink" Target="http://archiv.radio.cz/pictures/lidice/lidice.jpg" TargetMode="External"/><Relationship Id="rId4" Type="http://schemas.openxmlformats.org/officeDocument/2006/relationships/hyperlink" Target="http://www.moderni-dejiny.cz/PublicFiles/UserFiles/image/Prameny/05_CSR_1938-1945/800x800_4_5.jpg" TargetMode="External"/><Relationship Id="rId9" Type="http://schemas.openxmlformats.org/officeDocument/2006/relationships/hyperlink" Target="http://blisty.cz/img/-7780.jpg?id=-7780&amp;size=400&amp;mg=0&amp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716428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33.1 Mnichov,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Druhá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světová válka v Čechách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Lukáš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Lanč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81" y="4550290"/>
            <a:ext cx="3053019" cy="593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C:\Users\lanc\AppData\Local\Microsoft\Windows\Temporary Internet Files\Content.IE5\XS1UXJSC\MC9003104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8041"/>
            <a:ext cx="1270102" cy="177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anc\AppData\Local\Microsoft\Windows\Temporary Internet Files\Content.IE5\N2HE61FP\MC90029082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89" y="2847012"/>
            <a:ext cx="1949744" cy="15605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2.gstatic.com/images?q=tbn:ANd9GcQJeFpnoVVYqqRE-3geRBDkn-wPmy2yBFwkno-eSd-APGzeWkLu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93891"/>
            <a:ext cx="1800200" cy="26883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lanc\AppData\Local\Microsoft\Windows\Temporary Internet Files\Content.IE5\XS1UXJSC\MC90033330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490" y="704520"/>
            <a:ext cx="833018" cy="176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08977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Lukáš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Lanč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Druhá světová válka,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Mnichovská dohoda, ČSR, Druhá republika, Atentát na Heydricha, Odboj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stručně představuje Mnichovskou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dohodu a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shrnuje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hlavní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momenty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Druhé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světové války v Čechách.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5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Šipka nahoru, doprava i doleva 16"/>
          <p:cNvSpPr/>
          <p:nvPr/>
        </p:nvSpPr>
        <p:spPr>
          <a:xfrm rot="16200000">
            <a:off x="1222236" y="2031690"/>
            <a:ext cx="2376264" cy="1152128"/>
          </a:xfrm>
          <a:prstGeom prst="leftRightUpArrow">
            <a:avLst>
              <a:gd name="adj1" fmla="val 10234"/>
              <a:gd name="adj2" fmla="val 10234"/>
              <a:gd name="adj3" fmla="val 1946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69979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33.2 Co již 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se zakulaceným příčným rohem 14"/>
          <p:cNvSpPr/>
          <p:nvPr/>
        </p:nvSpPr>
        <p:spPr>
          <a:xfrm>
            <a:off x="323528" y="2139702"/>
            <a:ext cx="1800200" cy="93610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Ohrožení ČSR</a:t>
            </a:r>
            <a:endParaRPr lang="cs-CZ" dirty="0"/>
          </a:p>
        </p:txBody>
      </p:sp>
      <p:sp>
        <p:nvSpPr>
          <p:cNvPr id="18" name="Pětiúhelník 17"/>
          <p:cNvSpPr/>
          <p:nvPr/>
        </p:nvSpPr>
        <p:spPr>
          <a:xfrm>
            <a:off x="2627784" y="843558"/>
            <a:ext cx="1440160" cy="43204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  <a:r>
              <a:rPr lang="cs-CZ" dirty="0" smtClean="0"/>
              <a:t>nitřní</a:t>
            </a:r>
            <a:endParaRPr lang="cs-CZ" dirty="0"/>
          </a:p>
        </p:txBody>
      </p:sp>
      <p:sp>
        <p:nvSpPr>
          <p:cNvPr id="22" name="Pětiúhelník 21"/>
          <p:cNvSpPr/>
          <p:nvPr/>
        </p:nvSpPr>
        <p:spPr>
          <a:xfrm>
            <a:off x="2627784" y="3936228"/>
            <a:ext cx="1440160" cy="43204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  <a:r>
              <a:rPr lang="cs-CZ" dirty="0" smtClean="0"/>
              <a:t>nější</a:t>
            </a:r>
            <a:endParaRPr lang="cs-CZ" dirty="0"/>
          </a:p>
        </p:txBody>
      </p:sp>
      <p:sp>
        <p:nvSpPr>
          <p:cNvPr id="19" name="Ohnutý roh 18"/>
          <p:cNvSpPr/>
          <p:nvPr/>
        </p:nvSpPr>
        <p:spPr>
          <a:xfrm>
            <a:off x="4427984" y="492443"/>
            <a:ext cx="2016224" cy="1512168"/>
          </a:xfrm>
          <a:prstGeom prst="foldedCorner">
            <a:avLst>
              <a:gd name="adj" fmla="val 1088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sz="1400" dirty="0"/>
              <a:t>o</a:t>
            </a:r>
            <a:r>
              <a:rPr lang="cs-CZ" sz="1400" dirty="0" smtClean="0"/>
              <a:t>hrožení </a:t>
            </a:r>
            <a:r>
              <a:rPr lang="cs-CZ" sz="1400" dirty="0" smtClean="0"/>
              <a:t>vnitřní integrity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z</a:t>
            </a:r>
            <a:r>
              <a:rPr lang="cs-CZ" sz="1400" dirty="0" smtClean="0"/>
              <a:t>e </a:t>
            </a:r>
            <a:r>
              <a:rPr lang="cs-CZ" sz="1400" dirty="0" smtClean="0"/>
              <a:t>strany domácí německé extrémní pravice (hlavně SdP)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z</a:t>
            </a:r>
            <a:r>
              <a:rPr lang="cs-CZ" sz="1400" dirty="0" smtClean="0"/>
              <a:t>e </a:t>
            </a:r>
            <a:r>
              <a:rPr lang="cs-CZ" sz="1400" dirty="0" smtClean="0"/>
              <a:t>strany Slovenska</a:t>
            </a:r>
            <a:endParaRPr lang="cs-CZ" sz="1400" dirty="0"/>
          </a:p>
        </p:txBody>
      </p:sp>
      <p:sp>
        <p:nvSpPr>
          <p:cNvPr id="24" name="Ohnutý roh 23"/>
          <p:cNvSpPr/>
          <p:nvPr/>
        </p:nvSpPr>
        <p:spPr>
          <a:xfrm>
            <a:off x="4427984" y="3424333"/>
            <a:ext cx="2016224" cy="1616506"/>
          </a:xfrm>
          <a:prstGeom prst="foldedCorner">
            <a:avLst>
              <a:gd name="adj" fmla="val 1088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sz="1400" dirty="0"/>
              <a:t>o</a:t>
            </a:r>
            <a:r>
              <a:rPr lang="cs-CZ" sz="1400" dirty="0" smtClean="0"/>
              <a:t>hrožení </a:t>
            </a:r>
            <a:r>
              <a:rPr lang="cs-CZ" sz="1400" dirty="0" smtClean="0"/>
              <a:t>vnější bezpečnosti 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h</a:t>
            </a:r>
            <a:r>
              <a:rPr lang="cs-CZ" sz="1400" dirty="0" smtClean="0"/>
              <a:t>itlerovské </a:t>
            </a:r>
            <a:r>
              <a:rPr lang="cs-CZ" sz="1400" dirty="0" smtClean="0"/>
              <a:t>Německo je stále agresivnější</a:t>
            </a:r>
          </a:p>
          <a:p>
            <a:pPr marL="285750" indent="-285750">
              <a:buFontTx/>
              <a:buChar char="-"/>
            </a:pPr>
            <a:r>
              <a:rPr lang="cs-CZ" sz="1400" dirty="0" smtClean="0"/>
              <a:t>12. 3. 1938 anšlus Rakouska</a:t>
            </a:r>
            <a:endParaRPr lang="cs-CZ" sz="1400" dirty="0"/>
          </a:p>
        </p:txBody>
      </p:sp>
      <p:cxnSp>
        <p:nvCxnSpPr>
          <p:cNvPr id="21" name="Přímá spojnice se šipkou 20"/>
          <p:cNvCxnSpPr/>
          <p:nvPr/>
        </p:nvCxnSpPr>
        <p:spPr>
          <a:xfrm>
            <a:off x="6372200" y="149163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372200" y="170765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6308576" y="4241513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5724128" y="4829941"/>
            <a:ext cx="10164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6837901" y="815246"/>
            <a:ext cx="1872208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aložena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10. 1933 Konradem Henleinem, úzce spojena s NSDAP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6837901" y="1695761"/>
            <a:ext cx="1872208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Snaha získat Masarykem slíbenou autonomii ústí až v odtržení Slovenska a vznik Slovenského </a:t>
            </a:r>
            <a:r>
              <a:rPr lang="cs-CZ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tátu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(14. 3. 1939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6804248" y="3351452"/>
            <a:ext cx="1872208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roku 1935 opět branná povinnost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3. 1936 remilitarizace Porýní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asivní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zbrojení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6845010" y="4676053"/>
            <a:ext cx="187220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nejsou pevnosti</a:t>
            </a:r>
          </a:p>
        </p:txBody>
      </p:sp>
      <p:pic>
        <p:nvPicPr>
          <p:cNvPr id="7170" name="Picture 2" descr="C:\Users\lanc\AppData\Local\Microsoft\Windows\Temporary Internet Files\Content.IE5\H6MY187R\MC90030468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0" y="3241509"/>
            <a:ext cx="1827886" cy="18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anc\AppData\Local\Microsoft\Windows\Temporary Internet Files\Content.IE5\I30SV5A6\MC9002507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402" y="1423415"/>
            <a:ext cx="1655084" cy="192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3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80424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6" descr="http://www.google.cz/url?sa=i&amp;source=images&amp;cd=&amp;docid=qYxJH_q9SExTYM&amp;tbnid=2z3KqFGVnlTfVM:&amp;ved=0CAUQjBwwAA&amp;url=http%3A%2F%2Fwww.dejepis.com%2Fpict%2Flenin_.jpg&amp;ei=BhxUUb_pI4_Isway3oDADQ&amp;psig=AFQjCNFA7euMbvfHyKL8JNSvyLPdgnOjwQ&amp;ust=136455309464737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8" descr="http://www.google.cz/url?sa=i&amp;source=images&amp;cd=&amp;docid=qYxJH_q9SExTYM&amp;tbnid=2z3KqFGVnlTfVM:&amp;ved=0CAUQjBwwAA&amp;url=http%3A%2F%2Fwww.dejepis.com%2Fpict%2Flenin_.jpg&amp;ei=BhxUUb_pI4_Isway3oDADQ&amp;psig=AFQjCNFA7euMbvfHyKL8JNSvyLPdgnOjwQ&amp;ust=136455309464737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AutoShape 10" descr="http://www.google.cz/url?sa=i&amp;source=images&amp;cd=&amp;docid=qYxJH_q9SExTYM&amp;tbnid=2z3KqFGVnlTfVM:&amp;ved=0CAUQjBwwAA&amp;url=http%3A%2F%2Fwww.dejepis.com%2Fpict%2Flenin_.jpg&amp;ei=BhxUUb_pI4_Isway3oDADQ&amp;psig=AFQjCNFA7euMbvfHyKL8JNSvyLPdgnOjwQ&amp;ust=1364553094647375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AutoShape 12" descr="http://www.google.cz/url?sa=i&amp;source=images&amp;cd=&amp;docid=qYxJH_q9SExTYM&amp;tbnid=2z3KqFGVnlTfVM:&amp;ved=0CAUQjBwwAA&amp;url=http%3A%2F%2Fwww.dejepis.com%2Fpict%2Flenin_.jpg&amp;ei=BhxUUb_pI4_Isway3oDADQ&amp;psig=AFQjCNFA7euMbvfHyKL8JNSvyLPdgnOjwQ&amp;ust=1364553094647375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8300" y="1131590"/>
            <a:ext cx="182743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Mnichovská dohoda</a:t>
            </a:r>
            <a:endParaRPr lang="cs-CZ" dirty="0"/>
          </a:p>
        </p:txBody>
      </p:sp>
      <p:sp>
        <p:nvSpPr>
          <p:cNvPr id="9" name="Šipka nahoru 8"/>
          <p:cNvSpPr/>
          <p:nvPr/>
        </p:nvSpPr>
        <p:spPr>
          <a:xfrm>
            <a:off x="1065994" y="2283718"/>
            <a:ext cx="432048" cy="1008112"/>
          </a:xfrm>
          <a:prstGeom prst="upArrow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Obdélník se zakulaceným rohem na stejné straně 9"/>
          <p:cNvSpPr/>
          <p:nvPr/>
        </p:nvSpPr>
        <p:spPr>
          <a:xfrm>
            <a:off x="368300" y="3507854"/>
            <a:ext cx="2043460" cy="936104"/>
          </a:xfrm>
          <a:prstGeom prst="round2SameRec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v</a:t>
            </a:r>
            <a:r>
              <a:rPr lang="cs-CZ" sz="1400" dirty="0" smtClean="0">
                <a:solidFill>
                  <a:schemeClr val="tx1"/>
                </a:solidFill>
              </a:rPr>
              <a:t>ýsledek </a:t>
            </a:r>
            <a:r>
              <a:rPr lang="cs-CZ" sz="1400" dirty="0" smtClean="0">
                <a:solidFill>
                  <a:schemeClr val="tx1"/>
                </a:solidFill>
              </a:rPr>
              <a:t>Hitlerovy agresivní diplomatiky a politiky appeasementu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1" name="Zahnutá šipka doprava 10"/>
          <p:cNvSpPr/>
          <p:nvPr/>
        </p:nvSpPr>
        <p:spPr>
          <a:xfrm>
            <a:off x="215900" y="4299942"/>
            <a:ext cx="386021" cy="504056"/>
          </a:xfrm>
          <a:prstGeom prst="curvedRightArrow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01921" y="4542388"/>
            <a:ext cx="202669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naha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Západu vyhnout se válce i za cenu ústupků</a:t>
            </a:r>
          </a:p>
        </p:txBody>
      </p:sp>
      <p:sp>
        <p:nvSpPr>
          <p:cNvPr id="27" name="Jednoduché závorky 26"/>
          <p:cNvSpPr/>
          <p:nvPr/>
        </p:nvSpPr>
        <p:spPr>
          <a:xfrm>
            <a:off x="2339752" y="1239602"/>
            <a:ext cx="1080120" cy="648072"/>
          </a:xfrm>
          <a:prstGeom prst="bracket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sz="1400" dirty="0"/>
              <a:t>p</a:t>
            </a:r>
            <a:r>
              <a:rPr lang="cs-CZ" sz="1400" dirty="0" smtClean="0"/>
              <a:t>odepsána </a:t>
            </a:r>
            <a:r>
              <a:rPr lang="cs-CZ" sz="1400" dirty="0" smtClean="0"/>
              <a:t>30. září 1938</a:t>
            </a:r>
            <a:endParaRPr lang="cs-CZ" sz="1400" dirty="0"/>
          </a:p>
        </p:txBody>
      </p:sp>
      <p:sp>
        <p:nvSpPr>
          <p:cNvPr id="35" name="Vývojový diagram: dokument 34"/>
          <p:cNvSpPr/>
          <p:nvPr/>
        </p:nvSpPr>
        <p:spPr>
          <a:xfrm>
            <a:off x="3635896" y="1077584"/>
            <a:ext cx="1440160" cy="972108"/>
          </a:xfrm>
          <a:prstGeom prst="flowChartDocumen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</a:t>
            </a:r>
            <a:r>
              <a:rPr lang="cs-CZ" dirty="0" smtClean="0"/>
              <a:t>ástupci </a:t>
            </a:r>
            <a:r>
              <a:rPr lang="cs-CZ" dirty="0" smtClean="0"/>
              <a:t>čtyř zemí: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5220072" y="1041579"/>
            <a:ext cx="180020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VB – N. Chamberlain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Fr. – É. Daladier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N. – A. Hitler</a:t>
            </a:r>
          </a:p>
          <a:p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B. Mussolini</a:t>
            </a:r>
          </a:p>
        </p:txBody>
      </p:sp>
      <p:sp>
        <p:nvSpPr>
          <p:cNvPr id="37" name="Násobení 36"/>
          <p:cNvSpPr/>
          <p:nvPr/>
        </p:nvSpPr>
        <p:spPr>
          <a:xfrm>
            <a:off x="7092280" y="1041580"/>
            <a:ext cx="504056" cy="1044116"/>
          </a:xfrm>
          <a:prstGeom prst="mathMultiply">
            <a:avLst>
              <a:gd name="adj1" fmla="val 10864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ovéPole 40"/>
          <p:cNvSpPr txBox="1"/>
          <p:nvPr/>
        </p:nvSpPr>
        <p:spPr>
          <a:xfrm>
            <a:off x="7596336" y="1086584"/>
            <a:ext cx="1440160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ČSR „za dveřmi“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596336" y="1741915"/>
            <a:ext cx="1440160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„O nás bez nás“</a:t>
            </a:r>
          </a:p>
        </p:txBody>
      </p:sp>
      <p:sp>
        <p:nvSpPr>
          <p:cNvPr id="38" name="Šipka dolů 37"/>
          <p:cNvSpPr/>
          <p:nvPr/>
        </p:nvSpPr>
        <p:spPr>
          <a:xfrm>
            <a:off x="8063724" y="1394362"/>
            <a:ext cx="504056" cy="347554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ipka ohnutá nahoru 39"/>
          <p:cNvSpPr/>
          <p:nvPr/>
        </p:nvSpPr>
        <p:spPr>
          <a:xfrm rot="5400000">
            <a:off x="2245373" y="1507030"/>
            <a:ext cx="766479" cy="1422158"/>
          </a:xfrm>
          <a:prstGeom prst="bentUpArrow">
            <a:avLst>
              <a:gd name="adj1" fmla="val 9180"/>
              <a:gd name="adj2" fmla="val 13926"/>
              <a:gd name="adj3" fmla="val 176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Vývojový diagram: vnitřní paměť 42"/>
          <p:cNvSpPr/>
          <p:nvPr/>
        </p:nvSpPr>
        <p:spPr>
          <a:xfrm>
            <a:off x="3419872" y="2218109"/>
            <a:ext cx="3024336" cy="504056"/>
          </a:xfrm>
          <a:prstGeom prst="flowChartInternalStorag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o</a:t>
            </a:r>
            <a:r>
              <a:rPr lang="cs-CZ" sz="1400" dirty="0" smtClean="0"/>
              <a:t>devzdání </a:t>
            </a:r>
            <a:r>
              <a:rPr lang="cs-CZ" sz="1400" dirty="0" smtClean="0"/>
              <a:t>pohraniční Německu (+ Polsku a Maďarsku)</a:t>
            </a:r>
            <a:endParaRPr lang="cs-CZ" sz="1400" dirty="0"/>
          </a:p>
        </p:txBody>
      </p:sp>
      <p:sp>
        <p:nvSpPr>
          <p:cNvPr id="44" name="Šipka doprava 43"/>
          <p:cNvSpPr/>
          <p:nvPr/>
        </p:nvSpPr>
        <p:spPr>
          <a:xfrm>
            <a:off x="6660232" y="2355726"/>
            <a:ext cx="684076" cy="24562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Vývojový diagram: předdefinovaný postup 44"/>
          <p:cNvSpPr/>
          <p:nvPr/>
        </p:nvSpPr>
        <p:spPr>
          <a:xfrm>
            <a:off x="7488324" y="2208504"/>
            <a:ext cx="1548172" cy="785689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v</a:t>
            </a:r>
            <a:r>
              <a:rPr lang="cs-CZ" sz="1600" dirty="0" smtClean="0"/>
              <a:t>znik „Druhé </a:t>
            </a:r>
            <a:r>
              <a:rPr lang="cs-CZ" sz="1600" dirty="0" smtClean="0"/>
              <a:t>republiky“</a:t>
            </a:r>
            <a:endParaRPr lang="cs-CZ" sz="1600" dirty="0"/>
          </a:p>
        </p:txBody>
      </p:sp>
      <p:pic>
        <p:nvPicPr>
          <p:cNvPr id="1026" name="Picture 2" descr="http://farm8.staticflickr.com/7030/6479552349_175d2c0a8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82234"/>
            <a:ext cx="4762500" cy="22098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  <p:bldP spid="27" grpId="0" animBg="1"/>
      <p:bldP spid="35" grpId="0" animBg="1"/>
      <p:bldP spid="39" grpId="0" animBg="1"/>
      <p:bldP spid="37" grpId="0" animBg="1"/>
      <p:bldP spid="41" grpId="0" animBg="1"/>
      <p:bldP spid="42" grpId="0" animBg="1"/>
      <p:bldP spid="38" grpId="0" animBg="1"/>
      <p:bldP spid="40" grpId="0" animBg="1"/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http://www.numismatika-ostrava.cz/cz/thumb/protektorat-cechy-a-morava-50-haleru-1942-/20121211.22790a.jpg?w=1000&amp;h=6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2557">
            <a:off x="6202443" y="492443"/>
            <a:ext cx="2735382" cy="13774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d04.jxs.cz/493/282/6e5ac72e77_73162262_o2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80" y="2006681"/>
            <a:ext cx="3017650" cy="20255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166114" y="1057279"/>
            <a:ext cx="381642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Protektorát Čechy, Morava a Slezsko </a:t>
            </a:r>
            <a:endParaRPr lang="cs-CZ" dirty="0"/>
          </a:p>
        </p:txBody>
      </p:sp>
      <p:sp>
        <p:nvSpPr>
          <p:cNvPr id="4" name="Zahnutá šipka doleva 3"/>
          <p:cNvSpPr/>
          <p:nvPr/>
        </p:nvSpPr>
        <p:spPr>
          <a:xfrm>
            <a:off x="5838522" y="1284801"/>
            <a:ext cx="1008112" cy="875769"/>
          </a:xfrm>
          <a:prstGeom prst="curvedLeftArrow">
            <a:avLst>
              <a:gd name="adj1" fmla="val 9996"/>
              <a:gd name="adj2" fmla="val 35116"/>
              <a:gd name="adj3" fmla="val 13398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683586" y="1852793"/>
            <a:ext cx="288032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řezna 1939 – 8./9. května 1945</a:t>
            </a:r>
          </a:p>
        </p:txBody>
      </p:sp>
      <p:sp>
        <p:nvSpPr>
          <p:cNvPr id="15" name="Popisek se šipkou nahoru 14"/>
          <p:cNvSpPr/>
          <p:nvPr/>
        </p:nvSpPr>
        <p:spPr>
          <a:xfrm>
            <a:off x="2564283" y="2168407"/>
            <a:ext cx="1476164" cy="1212274"/>
          </a:xfrm>
          <a:prstGeom prst="upArrowCallout">
            <a:avLst>
              <a:gd name="adj1" fmla="val 12080"/>
              <a:gd name="adj2" fmla="val 13003"/>
              <a:gd name="adj3" fmla="val 25000"/>
              <a:gd name="adj4" fmla="val 566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z</a:t>
            </a:r>
            <a:r>
              <a:rPr lang="cs-CZ" sz="1400" dirty="0" smtClean="0"/>
              <a:t>abrání „Druhé </a:t>
            </a:r>
            <a:r>
              <a:rPr lang="cs-CZ" sz="1400" dirty="0" smtClean="0"/>
              <a:t>republiky“ </a:t>
            </a:r>
            <a:r>
              <a:rPr lang="cs-CZ" sz="1400" dirty="0" smtClean="0"/>
              <a:t>Wehrmachtem</a:t>
            </a:r>
            <a:endParaRPr lang="cs-CZ" sz="1400" dirty="0"/>
          </a:p>
        </p:txBody>
      </p:sp>
      <p:sp>
        <p:nvSpPr>
          <p:cNvPr id="29" name="Popisek se šipkou nahoru 28"/>
          <p:cNvSpPr/>
          <p:nvPr/>
        </p:nvSpPr>
        <p:spPr>
          <a:xfrm>
            <a:off x="4336617" y="2160570"/>
            <a:ext cx="1476164" cy="1212274"/>
          </a:xfrm>
          <a:prstGeom prst="upArrowCallout">
            <a:avLst>
              <a:gd name="adj1" fmla="val 12080"/>
              <a:gd name="adj2" fmla="val 13003"/>
              <a:gd name="adj3" fmla="val 25000"/>
              <a:gd name="adj4" fmla="val 566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k</a:t>
            </a:r>
            <a:r>
              <a:rPr lang="cs-CZ" sz="1400" dirty="0" smtClean="0"/>
              <a:t>onec </a:t>
            </a:r>
            <a:r>
              <a:rPr lang="cs-CZ" sz="1400" dirty="0" smtClean="0"/>
              <a:t>2. světové války v Evropě</a:t>
            </a:r>
            <a:endParaRPr lang="cs-CZ" sz="1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122393" y="2372569"/>
            <a:ext cx="2016224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kupace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ČSR nacistickým Německem x z pohledu Německa byla ČSR autonomní součástí Velkoněmecké říše</a:t>
            </a:r>
          </a:p>
        </p:txBody>
      </p:sp>
      <p:sp>
        <p:nvSpPr>
          <p:cNvPr id="25" name="Šipka ohnutá nahoru 24"/>
          <p:cNvSpPr/>
          <p:nvPr/>
        </p:nvSpPr>
        <p:spPr>
          <a:xfrm rot="5400000">
            <a:off x="967842" y="3720120"/>
            <a:ext cx="936104" cy="799604"/>
          </a:xfrm>
          <a:prstGeom prst="bentUpArrow">
            <a:avLst>
              <a:gd name="adj1" fmla="val 12506"/>
              <a:gd name="adj2" fmla="val 15345"/>
              <a:gd name="adj3" fmla="val 25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2291016" y="3543062"/>
            <a:ext cx="3145080" cy="16004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ůsledky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odřízení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politiky Německu (říšský protektor), zrušení pol. stran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álečné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hospodářství 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trach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 teror (gestapo)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ucené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práce (totální nasazení)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roněmecké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školství</a:t>
            </a:r>
          </a:p>
        </p:txBody>
      </p:sp>
      <p:sp>
        <p:nvSpPr>
          <p:cNvPr id="31" name="Šipka doprava 30"/>
          <p:cNvSpPr/>
          <p:nvPr/>
        </p:nvSpPr>
        <p:spPr>
          <a:xfrm>
            <a:off x="5364671" y="4161336"/>
            <a:ext cx="762466" cy="532725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Zkosené hrany 31"/>
          <p:cNvSpPr/>
          <p:nvPr/>
        </p:nvSpPr>
        <p:spPr>
          <a:xfrm>
            <a:off x="6156176" y="4555624"/>
            <a:ext cx="1152128" cy="410378"/>
          </a:xfrm>
          <a:prstGeom prst="beve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viz </a:t>
            </a:r>
            <a:r>
              <a:rPr lang="cs-CZ" sz="1400" dirty="0" smtClean="0"/>
              <a:t>D33.6</a:t>
            </a:r>
            <a:endParaRPr lang="cs-CZ" sz="14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6393393" y="4119922"/>
            <a:ext cx="677694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Odboj </a:t>
            </a:r>
          </a:p>
        </p:txBody>
      </p:sp>
      <p:pic>
        <p:nvPicPr>
          <p:cNvPr id="2050" name="Picture 2" descr="http://www.moderni-dejiny.cz/PublicFiles/UserFiles/image/Prameny/05_CSR_1938-1945/800x800_4_5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1" y="1057279"/>
            <a:ext cx="1981310" cy="12284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AutoShape 4" descr="http://www.google.cz/url?sa=i&amp;source=images&amp;cd=&amp;docid=a51ijoz9QS3FwM&amp;tbnid=sR3Z2k2156nD2M:&amp;ved=0CAUQjBwwAA&amp;url=http%3A%2F%2Fnd04.jxs.cz%2F493%2F282%2F6e5ac72e77_73162262_o2.png&amp;ei=315VUfXULOOs4AT4lIGwBw&amp;psig=AFQjCNFh2XY_U68yi_-Ec8kn4H0pW5arzw&amp;ust=136463574382090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29" grpId="0" animBg="1"/>
      <p:bldP spid="22" grpId="0" animBg="1"/>
      <p:bldP spid="25" grpId="0" animBg="1"/>
      <p:bldP spid="33" grpId="0" animBg="1"/>
      <p:bldP spid="31" grpId="0" animBg="1"/>
      <p:bldP spid="32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lanc\AppData\Local\Microsoft\Windows\Temporary Internet Files\Content.IE5\H6MY187R\MC9003106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08" y="3064137"/>
            <a:ext cx="2369410" cy="178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g.ahaonline.cz/img/18/full/1291396-img-reinhard-heydrich-crop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57604"/>
            <a:ext cx="1271236" cy="16021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Vlna 3"/>
          <p:cNvSpPr/>
          <p:nvPr/>
        </p:nvSpPr>
        <p:spPr>
          <a:xfrm>
            <a:off x="4152196" y="551062"/>
            <a:ext cx="3672408" cy="584989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Pospojuj popisky do smysluplné </a:t>
            </a:r>
            <a:r>
              <a:rPr lang="cs-CZ" dirty="0" smtClean="0">
                <a:solidFill>
                  <a:schemeClr val="tx1"/>
                </a:solidFill>
              </a:rPr>
              <a:t>řady.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251520" y="1203598"/>
            <a:ext cx="2016224" cy="5040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a</a:t>
            </a:r>
            <a:r>
              <a:rPr lang="cs-CZ" sz="1600" dirty="0" smtClean="0"/>
              <a:t>tentát </a:t>
            </a:r>
            <a:r>
              <a:rPr lang="cs-CZ" sz="1600" dirty="0" smtClean="0"/>
              <a:t>na říšského protektora</a:t>
            </a:r>
            <a:endParaRPr lang="cs-CZ" sz="1600" dirty="0"/>
          </a:p>
        </p:txBody>
      </p:sp>
      <p:sp>
        <p:nvSpPr>
          <p:cNvPr id="29" name="Zaoblený obdélník 28"/>
          <p:cNvSpPr/>
          <p:nvPr/>
        </p:nvSpPr>
        <p:spPr>
          <a:xfrm>
            <a:off x="249689" y="2427734"/>
            <a:ext cx="2018055" cy="5040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v</a:t>
            </a:r>
            <a:r>
              <a:rPr lang="cs-CZ" sz="1600" dirty="0" smtClean="0"/>
              <a:t>yhlazení </a:t>
            </a:r>
            <a:r>
              <a:rPr lang="cs-CZ" sz="1600" dirty="0" smtClean="0"/>
              <a:t>vesnice</a:t>
            </a:r>
            <a:endParaRPr lang="cs-CZ" sz="1600" dirty="0"/>
          </a:p>
        </p:txBody>
      </p:sp>
      <p:sp>
        <p:nvSpPr>
          <p:cNvPr id="30" name="Zaoblený obdélník 29"/>
          <p:cNvSpPr/>
          <p:nvPr/>
        </p:nvSpPr>
        <p:spPr>
          <a:xfrm>
            <a:off x="253576" y="3867894"/>
            <a:ext cx="2014168" cy="5040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p</a:t>
            </a:r>
            <a:r>
              <a:rPr lang="cs-CZ" sz="1600" dirty="0" smtClean="0"/>
              <a:t>ovstání </a:t>
            </a:r>
            <a:r>
              <a:rPr lang="cs-CZ" sz="1600" dirty="0" smtClean="0"/>
              <a:t>obyvatel města</a:t>
            </a:r>
            <a:endParaRPr lang="cs-CZ" sz="1600" dirty="0"/>
          </a:p>
        </p:txBody>
      </p:sp>
      <p:sp>
        <p:nvSpPr>
          <p:cNvPr id="25" name="Jednoduché závorky 24"/>
          <p:cNvSpPr/>
          <p:nvPr/>
        </p:nvSpPr>
        <p:spPr>
          <a:xfrm>
            <a:off x="3212061" y="3921900"/>
            <a:ext cx="1368152" cy="396044"/>
          </a:xfrm>
          <a:prstGeom prst="bracketPai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27. 5. 1942</a:t>
            </a:r>
            <a:endParaRPr lang="cs-CZ" dirty="0"/>
          </a:p>
        </p:txBody>
      </p:sp>
      <p:sp>
        <p:nvSpPr>
          <p:cNvPr id="32" name="Jednoduché závorky 31"/>
          <p:cNvSpPr/>
          <p:nvPr/>
        </p:nvSpPr>
        <p:spPr>
          <a:xfrm>
            <a:off x="3212061" y="2481740"/>
            <a:ext cx="1368152" cy="396044"/>
          </a:xfrm>
          <a:prstGeom prst="bracketPai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10. 6. 1942</a:t>
            </a:r>
            <a:endParaRPr lang="cs-CZ" dirty="0"/>
          </a:p>
        </p:txBody>
      </p:sp>
      <p:sp>
        <p:nvSpPr>
          <p:cNvPr id="33" name="Jednoduché závorky 32"/>
          <p:cNvSpPr/>
          <p:nvPr/>
        </p:nvSpPr>
        <p:spPr>
          <a:xfrm>
            <a:off x="3212061" y="1257604"/>
            <a:ext cx="1368152" cy="396044"/>
          </a:xfrm>
          <a:prstGeom prst="bracketPai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5. 5. 1945</a:t>
            </a:r>
            <a:endParaRPr lang="cs-CZ" dirty="0"/>
          </a:p>
        </p:txBody>
      </p:sp>
      <p:sp>
        <p:nvSpPr>
          <p:cNvPr id="26" name="Ovál 25"/>
          <p:cNvSpPr/>
          <p:nvPr/>
        </p:nvSpPr>
        <p:spPr>
          <a:xfrm>
            <a:off x="5340328" y="1158593"/>
            <a:ext cx="1296144" cy="59406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Praha</a:t>
            </a:r>
            <a:endParaRPr lang="cs-CZ" dirty="0"/>
          </a:p>
        </p:txBody>
      </p:sp>
      <p:sp>
        <p:nvSpPr>
          <p:cNvPr id="36" name="Ovál 35"/>
          <p:cNvSpPr/>
          <p:nvPr/>
        </p:nvSpPr>
        <p:spPr>
          <a:xfrm>
            <a:off x="5268320" y="2382729"/>
            <a:ext cx="1679944" cy="59406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Heydrich</a:t>
            </a:r>
            <a:endParaRPr lang="cs-CZ" dirty="0"/>
          </a:p>
        </p:txBody>
      </p:sp>
      <p:sp>
        <p:nvSpPr>
          <p:cNvPr id="37" name="Ovál 36"/>
          <p:cNvSpPr/>
          <p:nvPr/>
        </p:nvSpPr>
        <p:spPr>
          <a:xfrm>
            <a:off x="5340328" y="3822889"/>
            <a:ext cx="1296144" cy="59406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Lidice</a:t>
            </a:r>
          </a:p>
        </p:txBody>
      </p:sp>
      <p:sp>
        <p:nvSpPr>
          <p:cNvPr id="27" name="Vývojový diagram: předdefinovaný postup 26"/>
          <p:cNvSpPr/>
          <p:nvPr/>
        </p:nvSpPr>
        <p:spPr>
          <a:xfrm>
            <a:off x="7236296" y="1716655"/>
            <a:ext cx="1656184" cy="1926214"/>
          </a:xfrm>
          <a:prstGeom prst="flowChartPredefined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Vyber si jednu z těchto událostí a vypracuj krátký referát…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100" name="Picture 4" descr="http://archiv.radio.cz/pictures/lidice/lidic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72" y="3711644"/>
            <a:ext cx="2352992" cy="13206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Přímá spojnice 30"/>
          <p:cNvCxnSpPr>
            <a:stCxn id="24" idx="3"/>
            <a:endCxn id="25" idx="1"/>
          </p:cNvCxnSpPr>
          <p:nvPr/>
        </p:nvCxnSpPr>
        <p:spPr>
          <a:xfrm>
            <a:off x="2267744" y="1455626"/>
            <a:ext cx="944317" cy="266429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Přímá spojnice 43"/>
          <p:cNvCxnSpPr>
            <a:stCxn id="30" idx="3"/>
            <a:endCxn id="33" idx="1"/>
          </p:cNvCxnSpPr>
          <p:nvPr/>
        </p:nvCxnSpPr>
        <p:spPr>
          <a:xfrm flipV="1">
            <a:off x="2267744" y="1455626"/>
            <a:ext cx="944317" cy="266429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Přímá spojnice 44"/>
          <p:cNvCxnSpPr>
            <a:stCxn id="33" idx="3"/>
            <a:endCxn id="26" idx="2"/>
          </p:cNvCxnSpPr>
          <p:nvPr/>
        </p:nvCxnSpPr>
        <p:spPr>
          <a:xfrm>
            <a:off x="4580213" y="1455626"/>
            <a:ext cx="76011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Přímá spojnice 47"/>
          <p:cNvCxnSpPr>
            <a:stCxn id="29" idx="3"/>
            <a:endCxn id="32" idx="1"/>
          </p:cNvCxnSpPr>
          <p:nvPr/>
        </p:nvCxnSpPr>
        <p:spPr>
          <a:xfrm>
            <a:off x="2267744" y="2679762"/>
            <a:ext cx="94431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Přímá spojnice 52"/>
          <p:cNvCxnSpPr>
            <a:stCxn id="32" idx="3"/>
            <a:endCxn id="37" idx="2"/>
          </p:cNvCxnSpPr>
          <p:nvPr/>
        </p:nvCxnSpPr>
        <p:spPr>
          <a:xfrm>
            <a:off x="4580213" y="2679762"/>
            <a:ext cx="760115" cy="14401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Přímá spojnice 53"/>
          <p:cNvCxnSpPr>
            <a:stCxn id="25" idx="3"/>
            <a:endCxn id="36" idx="2"/>
          </p:cNvCxnSpPr>
          <p:nvPr/>
        </p:nvCxnSpPr>
        <p:spPr>
          <a:xfrm flipV="1">
            <a:off x="4580213" y="2679762"/>
            <a:ext cx="688107" cy="14401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Šipka ohnutá nahoru 26"/>
          <p:cNvSpPr/>
          <p:nvPr/>
        </p:nvSpPr>
        <p:spPr>
          <a:xfrm rot="5400000">
            <a:off x="2251060" y="4483355"/>
            <a:ext cx="789447" cy="468052"/>
          </a:xfrm>
          <a:prstGeom prst="bent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nahoru, doprava i doleva 13"/>
          <p:cNvSpPr/>
          <p:nvPr/>
        </p:nvSpPr>
        <p:spPr>
          <a:xfrm>
            <a:off x="3574521" y="1203598"/>
            <a:ext cx="2016224" cy="993894"/>
          </a:xfrm>
          <a:prstGeom prst="leftRightUpArrow">
            <a:avLst>
              <a:gd name="adj1" fmla="val 6348"/>
              <a:gd name="adj2" fmla="val 6348"/>
              <a:gd name="adj3" fmla="val 1334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8" name="Picture 4" descr="http://www.moderni-dejiny.cz/PublicFiles/UserFiles/image/Metodika/05_CSR_1938-1945/800x800_Ostrava_193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3" y="948330"/>
            <a:ext cx="2502760" cy="12826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39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opisek se šipkou doprava 10"/>
          <p:cNvSpPr/>
          <p:nvPr/>
        </p:nvSpPr>
        <p:spPr>
          <a:xfrm>
            <a:off x="4013314" y="713760"/>
            <a:ext cx="2520280" cy="72008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49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Odboj</a:t>
            </a:r>
            <a:endParaRPr lang="cs-CZ" dirty="0"/>
          </a:p>
        </p:txBody>
      </p:sp>
      <p:sp>
        <p:nvSpPr>
          <p:cNvPr id="12" name="Tlačítko akce: Nápověda 11">
            <a:hlinkClick r:id="" action="ppaction://noaction" highlightClick="1"/>
          </p:cNvPr>
          <p:cNvSpPr/>
          <p:nvPr/>
        </p:nvSpPr>
        <p:spPr>
          <a:xfrm>
            <a:off x="5580112" y="843558"/>
            <a:ext cx="432048" cy="432048"/>
          </a:xfrm>
          <a:prstGeom prst="actionButtonHel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667341" y="596746"/>
            <a:ext cx="228687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ozbrojený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či neozbrojený boj proti centrální moci s cílem ji destabilizovat a zničit</a:t>
            </a:r>
          </a:p>
        </p:txBody>
      </p:sp>
      <p:sp>
        <p:nvSpPr>
          <p:cNvPr id="15" name="Popisek se šipkou dolů 14"/>
          <p:cNvSpPr/>
          <p:nvPr/>
        </p:nvSpPr>
        <p:spPr>
          <a:xfrm>
            <a:off x="2121383" y="1923678"/>
            <a:ext cx="1296144" cy="72008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z</a:t>
            </a:r>
            <a:r>
              <a:rPr lang="cs-CZ" dirty="0" smtClean="0"/>
              <a:t>ahraniční</a:t>
            </a:r>
            <a:endParaRPr lang="cs-CZ" dirty="0"/>
          </a:p>
        </p:txBody>
      </p:sp>
      <p:sp>
        <p:nvSpPr>
          <p:cNvPr id="23" name="Popisek se šipkou dolů 22"/>
          <p:cNvSpPr/>
          <p:nvPr/>
        </p:nvSpPr>
        <p:spPr>
          <a:xfrm>
            <a:off x="5724128" y="1912230"/>
            <a:ext cx="1296144" cy="72008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  <a:r>
              <a:rPr lang="cs-CZ" dirty="0" smtClean="0"/>
              <a:t>omácí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617327" y="2787510"/>
            <a:ext cx="2304256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ktivní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účast emigrace na boji proti Německu</a:t>
            </a:r>
          </a:p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ormuje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hlavně v Británii a Rusku</a:t>
            </a:r>
          </a:p>
        </p:txBody>
      </p:sp>
      <p:sp>
        <p:nvSpPr>
          <p:cNvPr id="18" name="Šipka ohnutá nahoru 17"/>
          <p:cNvSpPr/>
          <p:nvPr/>
        </p:nvSpPr>
        <p:spPr>
          <a:xfrm rot="5400000">
            <a:off x="2251061" y="3892112"/>
            <a:ext cx="789447" cy="468052"/>
          </a:xfrm>
          <a:prstGeom prst="bent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Pětiúhelník 18"/>
          <p:cNvSpPr/>
          <p:nvPr/>
        </p:nvSpPr>
        <p:spPr>
          <a:xfrm>
            <a:off x="3060421" y="4272015"/>
            <a:ext cx="1224136" cy="265317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  <a:r>
              <a:rPr lang="cs-CZ" dirty="0" smtClean="0"/>
              <a:t>olitický</a:t>
            </a:r>
            <a:endParaRPr lang="cs-CZ" dirty="0"/>
          </a:p>
        </p:txBody>
      </p:sp>
      <p:sp>
        <p:nvSpPr>
          <p:cNvPr id="29" name="Pětiúhelník 28"/>
          <p:cNvSpPr/>
          <p:nvPr/>
        </p:nvSpPr>
        <p:spPr>
          <a:xfrm>
            <a:off x="3060421" y="4837426"/>
            <a:ext cx="1224136" cy="265317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  <a:r>
              <a:rPr lang="cs-CZ" dirty="0" smtClean="0"/>
              <a:t>ojenský</a:t>
            </a:r>
            <a:endParaRPr lang="cs-CZ" dirty="0"/>
          </a:p>
        </p:txBody>
      </p:sp>
      <p:sp>
        <p:nvSpPr>
          <p:cNvPr id="20" name="Ohnutý roh 19"/>
          <p:cNvSpPr/>
          <p:nvPr/>
        </p:nvSpPr>
        <p:spPr>
          <a:xfrm>
            <a:off x="4427984" y="3741617"/>
            <a:ext cx="1584176" cy="849487"/>
          </a:xfrm>
          <a:prstGeom prst="foldedCorner">
            <a:avLst>
              <a:gd name="adj" fmla="val 979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E. Beneš, J. Šrámek, K. Gottwald, R. Slánský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31" name="Ohnutý roh 30"/>
          <p:cNvSpPr/>
          <p:nvPr/>
        </p:nvSpPr>
        <p:spPr>
          <a:xfrm>
            <a:off x="4427984" y="4677999"/>
            <a:ext cx="1584176" cy="424744"/>
          </a:xfrm>
          <a:prstGeom prst="foldedCorner">
            <a:avLst>
              <a:gd name="adj" fmla="val 979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RAF, čs. jednotky v </a:t>
            </a:r>
            <a:r>
              <a:rPr lang="cs-CZ" sz="1400" dirty="0" smtClean="0">
                <a:solidFill>
                  <a:schemeClr val="tx1"/>
                </a:solidFill>
              </a:rPr>
              <a:t>US </a:t>
            </a:r>
            <a:r>
              <a:rPr lang="cs-CZ" sz="1400" dirty="0" err="1" smtClean="0">
                <a:solidFill>
                  <a:schemeClr val="tx1"/>
                </a:solidFill>
              </a:rPr>
              <a:t>Army</a:t>
            </a:r>
            <a:r>
              <a:rPr lang="cs-CZ" sz="1400" dirty="0" smtClean="0">
                <a:solidFill>
                  <a:schemeClr val="tx1"/>
                </a:solidFill>
              </a:rPr>
              <a:t>,…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220072" y="2761366"/>
            <a:ext cx="244827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ěkolik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podob:</a:t>
            </a:r>
          </a:p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racovní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bojkot</a:t>
            </a:r>
          </a:p>
          <a:p>
            <a:pPr marL="171450" indent="-171450">
              <a:buFontTx/>
              <a:buChar char="-"/>
            </a:pP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„špionáž“ pro Západ</a:t>
            </a:r>
          </a:p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artyzánský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boj (Slovensko)</a:t>
            </a:r>
          </a:p>
        </p:txBody>
      </p:sp>
      <p:sp>
        <p:nvSpPr>
          <p:cNvPr id="21" name="Ohnutý roh 20"/>
          <p:cNvSpPr/>
          <p:nvPr/>
        </p:nvSpPr>
        <p:spPr>
          <a:xfrm>
            <a:off x="7810780" y="2643758"/>
            <a:ext cx="1143439" cy="1482380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PVVZ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„Tři </a:t>
            </a:r>
            <a:r>
              <a:rPr lang="cs-CZ" sz="1400" dirty="0" smtClean="0">
                <a:solidFill>
                  <a:schemeClr val="tx1"/>
                </a:solidFill>
              </a:rPr>
              <a:t>králové“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Ústřední výbor domácího odboje,…</a:t>
            </a: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6150" name="Picture 6" descr="C:\Users\lanc\AppData\Local\Microsoft\Windows\Temporary Internet Files\Content.IE5\I30SV5A6\MC90033331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85" y="3358529"/>
            <a:ext cx="1401775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  <p:bldP spid="13" grpId="0" animBg="1"/>
      <p:bldP spid="15" grpId="0" animBg="1"/>
      <p:bldP spid="23" grpId="0" animBg="1"/>
      <p:bldP spid="17" grpId="0" animBg="1"/>
      <p:bldP spid="18" grpId="0" animBg="1"/>
      <p:bldP spid="19" grpId="0" animBg="1"/>
      <p:bldP spid="29" grpId="0" animBg="1"/>
      <p:bldP spid="20" grpId="0" animBg="1"/>
      <p:bldP spid="31" grpId="0" animBg="1"/>
      <p:bldP spid="32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Šipka ohnutá nahoru 17"/>
          <p:cNvSpPr/>
          <p:nvPr/>
        </p:nvSpPr>
        <p:spPr>
          <a:xfrm rot="5400000">
            <a:off x="3239852" y="1239602"/>
            <a:ext cx="576064" cy="936104"/>
          </a:xfrm>
          <a:prstGeom prst="bent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5" name="Picture 5" descr="C:\Users\lanc\AppData\Local\Microsoft\Windows\Temporary Internet Files\Content.IE5\N2HE61FP\MC9002329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96" y="3579862"/>
            <a:ext cx="2040048" cy="151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moje-nazory.estranky.cz/img/picture/705/freikorp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55526"/>
            <a:ext cx="2857500" cy="19716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194421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267744" y="771550"/>
            <a:ext cx="18722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Munich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Agreement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9" name="Vývojový diagram: postup 18"/>
          <p:cNvSpPr/>
          <p:nvPr/>
        </p:nvSpPr>
        <p:spPr>
          <a:xfrm>
            <a:off x="4283968" y="1419622"/>
            <a:ext cx="2376264" cy="7920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Annexation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Czechoslovakia</a:t>
            </a:r>
            <a:r>
              <a:rPr lang="cs-CZ" dirty="0" smtClean="0"/>
              <a:t> </a:t>
            </a:r>
            <a:r>
              <a:rPr lang="cs-CZ" dirty="0" err="1" smtClean="0"/>
              <a:t>border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endParaRPr lang="cs-CZ" dirty="0"/>
          </a:p>
        </p:txBody>
      </p:sp>
      <p:sp>
        <p:nvSpPr>
          <p:cNvPr id="20" name="Šipka doprava 19"/>
          <p:cNvSpPr/>
          <p:nvPr/>
        </p:nvSpPr>
        <p:spPr>
          <a:xfrm>
            <a:off x="1547664" y="3039802"/>
            <a:ext cx="576064" cy="36004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20"/>
          <p:cNvSpPr/>
          <p:nvPr/>
        </p:nvSpPr>
        <p:spPr>
          <a:xfrm>
            <a:off x="179512" y="2967794"/>
            <a:ext cx="1224136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Fall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Grün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5" name="Vývojový diagram: postup 24"/>
          <p:cNvSpPr/>
          <p:nvPr/>
        </p:nvSpPr>
        <p:spPr>
          <a:xfrm>
            <a:off x="2339752" y="2787774"/>
            <a:ext cx="2376264" cy="7920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Plan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invasion</a:t>
            </a:r>
            <a:r>
              <a:rPr lang="cs-CZ" dirty="0" smtClean="0"/>
              <a:t> to </a:t>
            </a:r>
            <a:r>
              <a:rPr lang="cs-CZ" dirty="0" err="1" smtClean="0"/>
              <a:t>Czechoslovakia</a:t>
            </a:r>
            <a:r>
              <a:rPr lang="cs-CZ" dirty="0" smtClean="0"/>
              <a:t> on </a:t>
            </a:r>
            <a:r>
              <a:rPr lang="cs-CZ" dirty="0" err="1" smtClean="0"/>
              <a:t>March</a:t>
            </a:r>
            <a:r>
              <a:rPr lang="cs-CZ" dirty="0" smtClean="0"/>
              <a:t> 15</a:t>
            </a:r>
            <a:r>
              <a:rPr lang="cs-CZ" baseline="30000" dirty="0" smtClean="0"/>
              <a:t>th</a:t>
            </a:r>
            <a:r>
              <a:rPr lang="cs-CZ" dirty="0" smtClean="0"/>
              <a:t>, 1939</a:t>
            </a:r>
            <a:endParaRPr lang="cs-CZ" dirty="0"/>
          </a:p>
        </p:txBody>
      </p:sp>
      <p:sp>
        <p:nvSpPr>
          <p:cNvPr id="26" name="Šipka doprava 25"/>
          <p:cNvSpPr/>
          <p:nvPr/>
        </p:nvSpPr>
        <p:spPr>
          <a:xfrm>
            <a:off x="5004048" y="3039802"/>
            <a:ext cx="576064" cy="36004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ývojový diagram: postup 21"/>
          <p:cNvSpPr/>
          <p:nvPr/>
        </p:nvSpPr>
        <p:spPr>
          <a:xfrm>
            <a:off x="5940152" y="2715766"/>
            <a:ext cx="2376264" cy="936104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Protectorate of Bohemia and Moravia</a:t>
            </a:r>
            <a:endParaRPr lang="cs-CZ" dirty="0"/>
          </a:p>
        </p:txBody>
      </p:sp>
      <p:sp>
        <p:nvSpPr>
          <p:cNvPr id="23" name="Zaoblený obdélník 22"/>
          <p:cNvSpPr/>
          <p:nvPr/>
        </p:nvSpPr>
        <p:spPr>
          <a:xfrm>
            <a:off x="5940152" y="4106373"/>
            <a:ext cx="18722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Resistance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121822" y="4101866"/>
            <a:ext cx="2736304" cy="7321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Fighting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central</a:t>
            </a:r>
            <a:r>
              <a:rPr lang="cs-CZ" dirty="0" smtClean="0"/>
              <a:t> (</a:t>
            </a:r>
            <a:r>
              <a:rPr lang="cs-CZ" dirty="0" err="1" smtClean="0"/>
              <a:t>state</a:t>
            </a:r>
            <a:r>
              <a:rPr lang="cs-CZ" dirty="0" smtClean="0"/>
              <a:t>) </a:t>
            </a:r>
            <a:r>
              <a:rPr lang="cs-CZ" dirty="0" err="1" smtClean="0"/>
              <a:t>power</a:t>
            </a:r>
            <a:endParaRPr lang="cs-CZ" dirty="0"/>
          </a:p>
        </p:txBody>
      </p:sp>
      <p:pic>
        <p:nvPicPr>
          <p:cNvPr id="27" name="Picture 2" descr="http://blisty.cz/img.php?id=-7780&amp;size=400&amp;mg=0&amp;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7622"/>
            <a:ext cx="2329539" cy="161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Šipka doleva 28"/>
          <p:cNvSpPr/>
          <p:nvPr/>
        </p:nvSpPr>
        <p:spPr>
          <a:xfrm>
            <a:off x="5076056" y="4227934"/>
            <a:ext cx="504056" cy="360040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33.8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092280" y="120359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</a:t>
            </a:r>
            <a:r>
              <a:rPr lang="cs-CZ" sz="1000" b="1" dirty="0" smtClean="0">
                <a:solidFill>
                  <a:srgbClr val="813763"/>
                </a:solidFill>
              </a:rPr>
              <a:t>:</a:t>
            </a:r>
            <a:endParaRPr lang="cs-CZ" sz="1000" b="1" dirty="0">
              <a:solidFill>
                <a:srgbClr val="813763"/>
              </a:solidFill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853840"/>
              </p:ext>
            </p:extLst>
          </p:nvPr>
        </p:nvGraphicFramePr>
        <p:xfrm>
          <a:off x="755576" y="1525086"/>
          <a:ext cx="6264696" cy="307848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096344"/>
                <a:gridCol w="3168352"/>
              </a:tblGrid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Protektorát Čechy, Morava a Slezsko byl/a: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snaha Německa ochránit nás před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SSSR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okupace ČSR Německem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okupace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Německa ČSR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snaha SSSR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ochránit nás před Německem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 startAt="3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Zahraniční odboj byl soustředěn hlavně v Moskvě a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 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Praze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New Yorku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Londýně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Paříži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AutoNum type="arabicPeriod" startAt="2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Jedním z důsledkem atentátu na protektora Heydricha bylo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vypálení Lidic a Ležáků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postavení Lidic a Ležáků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odkoupení Lidic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Ležáků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přestěhování Lidic a Ležáků</a:t>
                      </a:r>
                    </a:p>
                    <a:p>
                      <a:pPr algn="just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Politika appeasementu označuje politiku: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útočení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přehlížení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usmiřování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 přikyvování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596336" y="1419622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4623858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987575"/>
            <a:ext cx="8568952" cy="38884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dirty="0" smtClean="0"/>
              <a:t>Obrázky z databáze klipart</a:t>
            </a:r>
          </a:p>
          <a:p>
            <a:pPr marL="342900" indent="-342900">
              <a:buFontTx/>
              <a:buAutoNum type="arabicPeriod"/>
            </a:pPr>
            <a:r>
              <a:rPr lang="cs-CZ" sz="1400" dirty="0">
                <a:hlinkClick r:id="rId2"/>
              </a:rPr>
              <a:t>http://www.fronta.cz/gfx/www-fronta-cz.gif</a:t>
            </a:r>
            <a:r>
              <a:rPr lang="cs-CZ" sz="1400" dirty="0"/>
              <a:t> (</a:t>
            </a:r>
            <a:r>
              <a:rPr lang="cs-CZ" sz="1400" dirty="0" err="1"/>
              <a:t>slide</a:t>
            </a:r>
            <a:r>
              <a:rPr lang="cs-CZ" sz="1400" dirty="0"/>
              <a:t> č. 1), poslední přístup dne 29. 3. 2013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hlinkClick r:id="rId3"/>
              </a:rPr>
              <a:t>http</a:t>
            </a:r>
            <a:r>
              <a:rPr lang="cs-CZ" sz="1400" dirty="0">
                <a:hlinkClick r:id="rId3"/>
              </a:rPr>
              <a:t>://</a:t>
            </a:r>
            <a:r>
              <a:rPr lang="cs-CZ" sz="1400" dirty="0" smtClean="0">
                <a:hlinkClick r:id="rId3"/>
              </a:rPr>
              <a:t>farm8.staticflickr.com/7030/6479552349_175d2c0a81.jpg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č. 3), poslední přístup dne 29. 3. 2013</a:t>
            </a:r>
          </a:p>
          <a:p>
            <a:pPr marL="342900" indent="-342900">
              <a:buAutoNum type="arabicPeriod"/>
            </a:pP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www.moderni-dejiny.cz/PublicFiles/UserFiles/image/Prameny/05_CSR_1938-1945/800x800_4_5.jpg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č. 4), poslední přístup dne 29. 3. 2013</a:t>
            </a:r>
          </a:p>
          <a:p>
            <a:pPr marL="342900" indent="-342900">
              <a:buAutoNum type="arabicPeriod"/>
            </a:pP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nd04.jxs.cz/493/282/6e5ac72e77_73162262_o2.png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č. 4), poslední přístup dne 29. 3. 2013</a:t>
            </a:r>
          </a:p>
          <a:p>
            <a:pPr marL="342900" indent="-342900">
              <a:buAutoNum type="arabicPeriod"/>
            </a:pPr>
            <a:r>
              <a:rPr lang="cs-CZ" sz="1400" dirty="0">
                <a:hlinkClick r:id="rId6"/>
              </a:rPr>
              <a:t>http://www.numismatika-ostrava.cz/_</a:t>
            </a:r>
            <a:r>
              <a:rPr lang="cs-CZ" sz="1400" dirty="0" smtClean="0">
                <a:hlinkClick r:id="rId6"/>
              </a:rPr>
              <a:t>new/thumb2/cache/1000_600_20121211.22790a.jpg?c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č. 4), poslední přístup dne 29. 3. 2013</a:t>
            </a:r>
          </a:p>
          <a:p>
            <a:pPr marL="342900" indent="-342900">
              <a:buAutoNum type="arabicPeriod"/>
            </a:pP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img.ahaonline.cz/img/18/full/1291396-img-reinhard-heydrich-crop.jpg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č. 5), poslední přístup dne 29. 3. 2013</a:t>
            </a:r>
          </a:p>
          <a:p>
            <a:pPr marL="342900" indent="-342900">
              <a:buFontTx/>
              <a:buAutoNum type="arabicPeriod"/>
            </a:pPr>
            <a:r>
              <a:rPr lang="cs-CZ" sz="1400" dirty="0">
                <a:hlinkClick r:id="rId8"/>
              </a:rPr>
              <a:t>http://www.moderni-dejiny.cz/PublicFiles/UserFiles/image/Metodika/05_CSR_1938-1945/800x800_Ostrava_1939.jpg</a:t>
            </a:r>
            <a:r>
              <a:rPr lang="cs-CZ" sz="1400" dirty="0"/>
              <a:t> (</a:t>
            </a:r>
            <a:r>
              <a:rPr lang="cs-CZ" sz="1400" dirty="0" err="1"/>
              <a:t>slide</a:t>
            </a:r>
            <a:r>
              <a:rPr lang="cs-CZ" sz="1400" dirty="0"/>
              <a:t> č. 6), poslední přístup dne 29. 3. 2013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hlinkClick r:id="rId9"/>
              </a:rPr>
              <a:t>http</a:t>
            </a:r>
            <a:r>
              <a:rPr lang="cs-CZ" sz="1400" dirty="0">
                <a:hlinkClick r:id="rId9"/>
              </a:rPr>
              <a:t>://blisty.cz/</a:t>
            </a:r>
            <a:r>
              <a:rPr lang="cs-CZ" sz="1400" dirty="0" err="1">
                <a:hlinkClick r:id="rId9"/>
              </a:rPr>
              <a:t>img</a:t>
            </a:r>
            <a:r>
              <a:rPr lang="cs-CZ" sz="1400" dirty="0">
                <a:hlinkClick r:id="rId9"/>
              </a:rPr>
              <a:t>/-7780.jpg?id=-7780&amp;size=400&amp;mg=0</a:t>
            </a:r>
            <a:r>
              <a:rPr lang="cs-CZ" sz="1400" dirty="0" smtClean="0">
                <a:hlinkClick r:id="rId9"/>
              </a:rPr>
              <a:t>&amp;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č. 7), poslední přístup dne 29. 3. 2013</a:t>
            </a:r>
          </a:p>
          <a:p>
            <a:pPr marL="342900" indent="-342900">
              <a:buAutoNum type="arabicPeriod"/>
            </a:pPr>
            <a:r>
              <a:rPr lang="cs-CZ" sz="1400" dirty="0">
                <a:hlinkClick r:id="rId10"/>
              </a:rPr>
              <a:t>http://</a:t>
            </a:r>
            <a:r>
              <a:rPr lang="cs-CZ" sz="1400" dirty="0" smtClean="0">
                <a:hlinkClick r:id="rId10"/>
              </a:rPr>
              <a:t>archiv.radio.cz/pictures/lidice/lidice.jpg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č. 7), poslední přístup dne 29. 3. 2013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hlinkClick r:id="rId11"/>
              </a:rPr>
              <a:t>http</a:t>
            </a:r>
            <a:r>
              <a:rPr lang="cs-CZ" sz="1400" dirty="0">
                <a:hlinkClick r:id="rId11"/>
              </a:rPr>
              <a:t>://</a:t>
            </a:r>
            <a:r>
              <a:rPr lang="cs-CZ" sz="1400" dirty="0" smtClean="0">
                <a:hlinkClick r:id="rId11"/>
              </a:rPr>
              <a:t>www.moje-nazory.estranky.cz/img/picture/705/freikorps.jpg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/>
              <a:t> </a:t>
            </a:r>
            <a:r>
              <a:rPr lang="cs-CZ" sz="1400" dirty="0" smtClean="0"/>
              <a:t>č. 7), poslední přístup dne 29. 3. 2013</a:t>
            </a:r>
          </a:p>
        </p:txBody>
      </p:sp>
    </p:spTree>
    <p:extLst>
      <p:ext uri="{BB962C8B-B14F-4D97-AF65-F5344CB8AC3E}">
        <p14:creationId xmlns:p14="http://schemas.microsoft.com/office/powerpoint/2010/main" val="14971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2828</TotalTime>
  <Words>1093</Words>
  <Application>Microsoft Office PowerPoint</Application>
  <PresentationFormat>Předvádění na obrazovce (16:9)</PresentationFormat>
  <Paragraphs>164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33.1 Mnichov, Druhá světová válka v Čechách</vt:lpstr>
      <vt:lpstr>33.2 Co již víme?</vt:lpstr>
      <vt:lpstr>33.3 Jaké si řekneme nové termíny a názvy?</vt:lpstr>
      <vt:lpstr>33.4 Co si řekneme nového?</vt:lpstr>
      <vt:lpstr>33.5 Procvičení a příklady</vt:lpstr>
      <vt:lpstr>33.6 Něco navíc pro šikovné</vt:lpstr>
      <vt:lpstr>33.7 CLIL</vt:lpstr>
      <vt:lpstr>33.8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231</cp:revision>
  <dcterms:created xsi:type="dcterms:W3CDTF">2010-10-18T18:21:56Z</dcterms:created>
  <dcterms:modified xsi:type="dcterms:W3CDTF">2013-04-17T05:38:31Z</dcterms:modified>
</cp:coreProperties>
</file>