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763"/>
    <a:srgbClr val="FF3399"/>
    <a:srgbClr val="FFCC00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5" autoAdjust="0"/>
    <p:restoredTop sz="94660" autoAdjust="0"/>
  </p:normalViewPr>
  <p:slideViewPr>
    <p:cSldViewPr>
      <p:cViewPr>
        <p:scale>
          <a:sx n="90" d="100"/>
          <a:sy n="90" d="100"/>
        </p:scale>
        <p:origin x="-768" y="-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16.4.2013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16.4.2013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16.4.2013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16.4.2013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16.4.2013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hyperlink" Target="http://www.google.cz/url?sa=i&amp;source=images&amp;cd=&amp;cad=rja&amp;docid=jlkFUmYIxCwoLM&amp;tbnid=lohIPt_2YB9gXM:&amp;ved=0CAgQjRwwADhH&amp;url=http://kirbymuseum.org/blogs/dynamics/2012/05/05/kirby-dynamics-fascist/&amp;ei=rxxUUez3N42LswahxYC4CQ&amp;psig=AFQjCNEqR_3Yc8LvazXIwXC747PpGXRkNw&amp;ust=136455326396786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cz/url?sa=i&amp;source=images&amp;cd=&amp;cad=rja&amp;docid=ydNH1FGTeVqnzM&amp;tbnid=22UfG33h8GhI9M:&amp;ved=0CAgQjRwwADhH&amp;url=http://encyclopedia.smokersclub.com/256.html&amp;ei=rhxUUamDEYfQtQaD2YGQAw&amp;psig=AFQjCNEAIl6kXVF_1fLTUm55hIorNa-rYg&amp;ust=1364553262335615" TargetMode="Externa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source=images&amp;cd=&amp;cad=rja&amp;docid=giJ-i7YTZf8uRM&amp;tbnid=_brA7ugMFBfATM:&amp;ved=0CAgQjRwwAA&amp;url=http://www.nairaland.com/735658/communism-nigeria-why-not&amp;ei=5x1UUf29DcbmtQa5r4CoCA&amp;psig=AFQjCNFs4Nbfowqo02W0jkBQWr3wMAmvuQ&amp;ust=1364553575269826" TargetMode="External"/><Relationship Id="rId3" Type="http://schemas.openxmlformats.org/officeDocument/2006/relationships/image" Target="../media/image7.w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source=images&amp;cd=&amp;cad=rja&amp;docid=qYxJH_q9SExTYM&amp;tbnid=2z3KqFGVnlTfVM:&amp;ved=0CAgQjRwwAA&amp;url=http://www.dejepis.com/index.php?page=000&amp;kap=019&amp;pod=4&amp;ei=BhxUUb_pI4_Isway3oDADQ&amp;psig=AFQjCNFA7euMbvfHyKL8JNSvyLPdgnOjwQ&amp;ust=1364553094647375" TargetMode="External"/><Relationship Id="rId5" Type="http://schemas.openxmlformats.org/officeDocument/2006/relationships/image" Target="../media/image8.png"/><Relationship Id="rId4" Type="http://schemas.openxmlformats.org/officeDocument/2006/relationships/hyperlink" Target="//upload.wikimedia.org/wikipedia/commons/7/74/National_Fascist_Party_logo.svg" TargetMode="Externa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source=images&amp;cd=&amp;cad=rja&amp;docid=uKsgoLcmHIoypM&amp;tbnid=CPKTWmOXilNzbM:&amp;ved=0CAgQjRwwAA&amp;url=http://azmoderate.com/2012/08/04/fascism-in-america-is-it-too-late/&amp;ei=jhxUUdYtw-ezBpW1gdAC&amp;psig=AFQjCNEpMDGCUJIM5qsPFwmOBOMrcFRliQ&amp;ust=136455323006309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google.cz/url?sa=i&amp;source=images&amp;cd=&amp;cad=rja&amp;docid=UPnk8DHPuNo8HM&amp;tbnid=oLnfhOT8l5oNWM:&amp;ved=0CAgQjRwwAA&amp;url=http://party9999999.deviantart.com/art/Fight-for-Communism-329864301&amp;ei=7B1UUay0H8HWswbo8oH4Dw&amp;psig=AFQjCNGRw6XECxFHHIIl9nWo57UPNXdTjg&amp;ust=1364553580593342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source=images&amp;cd=&amp;cad=rja&amp;docid=B_CBdgIrHLaZGM&amp;tbnid=Vt3z9IhsuKuU7M:&amp;ved=0CAgQjRwwAA&amp;url=http://otto-rahn.com/lexicon/letter_n&amp;ei=QR9UUdGiMoTIswb59YDYAg&amp;psig=AFQjCNE2Q-LK7iO8i77L8BobTycjpMGZ3w&amp;ust=136455392187752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z/url?sa=i&amp;source=images&amp;cd=&amp;cad=rja&amp;docid=HED3GLQEq6L1_M&amp;tbnid=xytfdftC4mmAdM:&amp;ved=0CAgQjRwwAA&amp;url=http://www.xfire.com/profile/franekic12&amp;ei=RB9UUfnBMYbKtAbQ6IH4AQ&amp;psig=AFQjCNFpXs2UxX7D7N_KD1KxFgetY-TBYQ&amp;ust=1364553924862647" TargetMode="Externa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source=images&amp;cd=&amp;cad=rja&amp;docid=5wl_DqK5uIGDPM&amp;tbnid=6P-eQbXaL5Dt9M:&amp;ved=0CAgQjRwwAA&amp;url=http://facefwd.com/online-education-what-is-communism/&amp;ei=8R1UUYnmAsjhtQbEh4CwDA&amp;psig=AFQjCNGOpTXrvBsvsfQl9OdRoOPgBGe7TQ&amp;ust=136455358510286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fc07.deviantart.net/fs71/f/2012/273/d/e/fight_for_communism_by_party9999999-d5ge4x9.png" TargetMode="External"/><Relationship Id="rId13" Type="http://schemas.openxmlformats.org/officeDocument/2006/relationships/hyperlink" Target="http://upload.wikimedia.org/wikipedia/commons/thumb/9/9b/CroppedStalin1943.jpg/220px-CroppedStalin1943.jpg" TargetMode="External"/><Relationship Id="rId3" Type="http://schemas.openxmlformats.org/officeDocument/2006/relationships/hyperlink" Target="http://kirbymuseum.org/blogs/dynamics/wp-content/uploads/2012/05/Rise-of-Fascism.jpg" TargetMode="External"/><Relationship Id="rId7" Type="http://schemas.openxmlformats.org/officeDocument/2006/relationships/hyperlink" Target="http://azmoderaterants.files.wordpress.com/2012/08/fascism.jpg" TargetMode="External"/><Relationship Id="rId12" Type="http://schemas.openxmlformats.org/officeDocument/2006/relationships/hyperlink" Target="http://www.historyguy.com/Hitler.jpg" TargetMode="External"/><Relationship Id="rId2" Type="http://schemas.openxmlformats.org/officeDocument/2006/relationships/hyperlink" Target="http://www.smokersclub.com/images/poster/Fascism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ejepis.com/pict/lenin_.jpg" TargetMode="External"/><Relationship Id="rId11" Type="http://schemas.openxmlformats.org/officeDocument/2006/relationships/hyperlink" Target="http://blogga.ru/image/days/2012/02/mussolini.jpg" TargetMode="External"/><Relationship Id="rId5" Type="http://schemas.openxmlformats.org/officeDocument/2006/relationships/hyperlink" Target="http://www.nairaland.com/attachments/502784_communism_jpg962091f42d25e86797b8b3a0711f1e2c" TargetMode="External"/><Relationship Id="rId10" Type="http://schemas.openxmlformats.org/officeDocument/2006/relationships/hyperlink" Target="http://screenshot.xfire.com/avatar/160/franekic12.jpg?6182" TargetMode="External"/><Relationship Id="rId4" Type="http://schemas.openxmlformats.org/officeDocument/2006/relationships/hyperlink" Target="http://cs.wikipedia.org/wiki/Soubor:National_Fascist_Party_logo.svg" TargetMode="External"/><Relationship Id="rId9" Type="http://schemas.openxmlformats.org/officeDocument/2006/relationships/hyperlink" Target="http://otto-rahn.com/sites/default/files/category_pictures/nazi.gif" TargetMode="External"/><Relationship Id="rId14" Type="http://schemas.openxmlformats.org/officeDocument/2006/relationships/hyperlink" Target="http://facefwd.com/wp-content/uploads/2009/03/russian-work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3924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32.1 Komunismus, fašismus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Lukáš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Lanč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81" y="4550290"/>
            <a:ext cx="3053019" cy="59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lanc\AppData\Local\Microsoft\Windows\Temporary Internet Files\Content.IE5\H6MY187R\MC9004155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7574"/>
            <a:ext cx="238891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mokersclub.com/images/poster/Fascism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6" y="1203598"/>
            <a:ext cx="2672312" cy="16097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irbymuseum.org/blogs/dynamics/wp-content/uploads/2012/05/Rise-of-Fascism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59" y="2499741"/>
            <a:ext cx="2508682" cy="18603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29905"/>
              </p:ext>
            </p:extLst>
          </p:nvPr>
        </p:nvGraphicFramePr>
        <p:xfrm>
          <a:off x="1043608" y="1275606"/>
          <a:ext cx="7272808" cy="35242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Lukáš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Lanč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Totalitarismus, nedemokratický režim, fašismus, nacismus, rasismus,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komunismus, Mussolini, Hitler, Stalin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porovnává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tři hlavní typy nedemokratických režimů v Evropě v 1. polovině 20.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století.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5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Šipka nahoru, doprava i doleva 31"/>
          <p:cNvSpPr/>
          <p:nvPr/>
        </p:nvSpPr>
        <p:spPr>
          <a:xfrm>
            <a:off x="5266489" y="2283717"/>
            <a:ext cx="2268252" cy="896747"/>
          </a:xfrm>
          <a:prstGeom prst="leftRightUpArrow">
            <a:avLst>
              <a:gd name="adj1" fmla="val 11333"/>
              <a:gd name="adj2" fmla="val 15708"/>
              <a:gd name="adj3" fmla="val 1625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nahoru, doprava i doleva 19"/>
          <p:cNvSpPr/>
          <p:nvPr/>
        </p:nvSpPr>
        <p:spPr>
          <a:xfrm>
            <a:off x="3141225" y="807554"/>
            <a:ext cx="2268252" cy="1476164"/>
          </a:xfrm>
          <a:prstGeom prst="leftRightUpArrow">
            <a:avLst>
              <a:gd name="adj1" fmla="val 4219"/>
              <a:gd name="adj2" fmla="val 8594"/>
              <a:gd name="adj3" fmla="val 914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69979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2934586" y="519522"/>
            <a:ext cx="268153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Politické režimy v Evropě v 1. pol. 20. stol.</a:t>
            </a:r>
            <a:endParaRPr lang="cs-CZ" dirty="0"/>
          </a:p>
        </p:txBody>
      </p:sp>
      <p:sp>
        <p:nvSpPr>
          <p:cNvPr id="18" name="Tlačítko akce: Nápověda 17">
            <a:hlinkClick r:id="" action="ppaction://noaction" highlightClick="1"/>
          </p:cNvPr>
          <p:cNvSpPr/>
          <p:nvPr/>
        </p:nvSpPr>
        <p:spPr>
          <a:xfrm>
            <a:off x="5796136" y="699542"/>
            <a:ext cx="288032" cy="288032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6300191" y="492443"/>
            <a:ext cx="2825251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forma vlády zahrnující politické dění, principy a pravidla, v jejichž rámci se pohybují občané státu a které definují mantinely pro autoritu (vládu) státu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1059670" y="1923678"/>
            <a:ext cx="1890978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  <a:r>
              <a:rPr lang="cs-CZ" dirty="0" smtClean="0"/>
              <a:t>emokratické</a:t>
            </a:r>
            <a:endParaRPr lang="cs-CZ" dirty="0"/>
          </a:p>
        </p:txBody>
      </p:sp>
      <p:sp>
        <p:nvSpPr>
          <p:cNvPr id="27" name="Zaoblený obdélník 26"/>
          <p:cNvSpPr/>
          <p:nvPr/>
        </p:nvSpPr>
        <p:spPr>
          <a:xfrm>
            <a:off x="5485632" y="1923678"/>
            <a:ext cx="1890978" cy="5040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  <a:r>
              <a:rPr lang="cs-CZ" dirty="0" smtClean="0"/>
              <a:t>edemokratické</a:t>
            </a:r>
            <a:endParaRPr lang="cs-CZ" dirty="0"/>
          </a:p>
        </p:txBody>
      </p:sp>
      <p:sp>
        <p:nvSpPr>
          <p:cNvPr id="22" name="Šipka dolů 21"/>
          <p:cNvSpPr/>
          <p:nvPr/>
        </p:nvSpPr>
        <p:spPr>
          <a:xfrm>
            <a:off x="1812415" y="2556635"/>
            <a:ext cx="385487" cy="50405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hnutý roh 22"/>
          <p:cNvSpPr/>
          <p:nvPr/>
        </p:nvSpPr>
        <p:spPr>
          <a:xfrm>
            <a:off x="1259632" y="3219822"/>
            <a:ext cx="1440160" cy="936104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apř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Francie, Velká Británie, Československo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hnutá šipka doprava 23"/>
          <p:cNvSpPr/>
          <p:nvPr/>
        </p:nvSpPr>
        <p:spPr>
          <a:xfrm>
            <a:off x="288032" y="2067694"/>
            <a:ext cx="971600" cy="2808312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Zkosené hrany 24"/>
          <p:cNvSpPr/>
          <p:nvPr/>
        </p:nvSpPr>
        <p:spPr>
          <a:xfrm>
            <a:off x="1351807" y="4443958"/>
            <a:ext cx="1347985" cy="576064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iz</a:t>
            </a:r>
          </a:p>
          <a:p>
            <a:pPr algn="ctr"/>
            <a:r>
              <a:rPr lang="cs-CZ" dirty="0" smtClean="0"/>
              <a:t>VKO18</a:t>
            </a:r>
            <a:endParaRPr lang="cs-CZ" dirty="0"/>
          </a:p>
        </p:txBody>
      </p:sp>
      <p:sp>
        <p:nvSpPr>
          <p:cNvPr id="26" name="Obdélník se zakulaceným příčným rohem 25"/>
          <p:cNvSpPr/>
          <p:nvPr/>
        </p:nvSpPr>
        <p:spPr>
          <a:xfrm>
            <a:off x="3705079" y="2808663"/>
            <a:ext cx="1520785" cy="494712"/>
          </a:xfrm>
          <a:prstGeom prst="round2DiagRect">
            <a:avLst>
              <a:gd name="adj1" fmla="val 50000"/>
              <a:gd name="adj2" fmla="val 2885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  <a:r>
              <a:rPr lang="cs-CZ" dirty="0" smtClean="0"/>
              <a:t>ašismus</a:t>
            </a:r>
            <a:endParaRPr lang="cs-CZ" dirty="0"/>
          </a:p>
        </p:txBody>
      </p:sp>
      <p:sp>
        <p:nvSpPr>
          <p:cNvPr id="34" name="Obdélník se zakulaceným příčným rohem 33"/>
          <p:cNvSpPr/>
          <p:nvPr/>
        </p:nvSpPr>
        <p:spPr>
          <a:xfrm>
            <a:off x="3705077" y="3764554"/>
            <a:ext cx="1520785" cy="494712"/>
          </a:xfrm>
          <a:prstGeom prst="round2DiagRect">
            <a:avLst>
              <a:gd name="adj1" fmla="val 50000"/>
              <a:gd name="adj2" fmla="val 2885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  <a:r>
              <a:rPr lang="cs-CZ" dirty="0" smtClean="0"/>
              <a:t>acismus</a:t>
            </a:r>
            <a:endParaRPr lang="cs-CZ" dirty="0"/>
          </a:p>
        </p:txBody>
      </p:sp>
      <p:sp>
        <p:nvSpPr>
          <p:cNvPr id="35" name="Obdélník se zakulaceným příčným rohem 34"/>
          <p:cNvSpPr/>
          <p:nvPr/>
        </p:nvSpPr>
        <p:spPr>
          <a:xfrm>
            <a:off x="7604658" y="2793738"/>
            <a:ext cx="1520785" cy="494712"/>
          </a:xfrm>
          <a:prstGeom prst="round2DiagRect">
            <a:avLst>
              <a:gd name="adj1" fmla="val 50000"/>
              <a:gd name="adj2" fmla="val 2885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50" dirty="0"/>
              <a:t>k</a:t>
            </a:r>
            <a:r>
              <a:rPr lang="cs-CZ" sz="1750" dirty="0" smtClean="0"/>
              <a:t>omunismus</a:t>
            </a:r>
            <a:endParaRPr lang="cs-CZ" sz="1750" dirty="0"/>
          </a:p>
        </p:txBody>
      </p:sp>
      <p:sp>
        <p:nvSpPr>
          <p:cNvPr id="28" name="Plus 27"/>
          <p:cNvSpPr/>
          <p:nvPr/>
        </p:nvSpPr>
        <p:spPr>
          <a:xfrm>
            <a:off x="4281142" y="3338808"/>
            <a:ext cx="368657" cy="400716"/>
          </a:xfrm>
          <a:prstGeom prst="mathPl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hnutý roh 36"/>
          <p:cNvSpPr/>
          <p:nvPr/>
        </p:nvSpPr>
        <p:spPr>
          <a:xfrm>
            <a:off x="5680535" y="3726214"/>
            <a:ext cx="1440160" cy="936104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apř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Itálie, Španělsko, Německo, SSSR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ál 28"/>
          <p:cNvSpPr/>
          <p:nvPr/>
        </p:nvSpPr>
        <p:spPr>
          <a:xfrm>
            <a:off x="5932563" y="3726214"/>
            <a:ext cx="936104" cy="571392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6504926" y="4184118"/>
            <a:ext cx="615770" cy="314805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5680535" y="4221141"/>
            <a:ext cx="871685" cy="277782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>
            <a:stCxn id="29" idx="1"/>
          </p:cNvCxnSpPr>
          <p:nvPr/>
        </p:nvCxnSpPr>
        <p:spPr>
          <a:xfrm flipH="1" flipV="1">
            <a:off x="5266490" y="3338808"/>
            <a:ext cx="803162" cy="471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>
            <a:stCxn id="40" idx="2"/>
          </p:cNvCxnSpPr>
          <p:nvPr/>
        </p:nvCxnSpPr>
        <p:spPr>
          <a:xfrm flipH="1" flipV="1">
            <a:off x="5225864" y="4221141"/>
            <a:ext cx="454671" cy="138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39" idx="7"/>
          </p:cNvCxnSpPr>
          <p:nvPr/>
        </p:nvCxnSpPr>
        <p:spPr>
          <a:xfrm flipV="1">
            <a:off x="7030519" y="3574351"/>
            <a:ext cx="574139" cy="655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lanc\AppData\Local\Microsoft\Windows\Temporary Internet Files\Content.IE5\N2HE61FP\MC9003517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" y="2913786"/>
            <a:ext cx="970240" cy="9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anc\AppData\Local\Microsoft\Windows\Temporary Internet Files\Content.IE5\XS1UXJSC\MC9003348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57" y="3617352"/>
            <a:ext cx="1265296" cy="128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animBg="1"/>
      <p:bldP spid="2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4" grpId="0" animBg="1"/>
      <p:bldP spid="35" grpId="0" animBg="1"/>
      <p:bldP spid="28" grpId="0" animBg="1"/>
      <p:bldP spid="37" grpId="0" animBg="1"/>
      <p:bldP spid="29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80424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Vývojový diagram: vnitřní paměť 6"/>
          <p:cNvSpPr/>
          <p:nvPr/>
        </p:nvSpPr>
        <p:spPr>
          <a:xfrm>
            <a:off x="899592" y="1203598"/>
            <a:ext cx="1584176" cy="576064"/>
          </a:xfrm>
          <a:prstGeom prst="flowChartInternalStorag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Fašismus</a:t>
            </a:r>
            <a:endParaRPr lang="cs-CZ" dirty="0"/>
          </a:p>
        </p:txBody>
      </p:sp>
      <p:sp>
        <p:nvSpPr>
          <p:cNvPr id="11" name="Vývojový diagram: vnitřní paměť 10"/>
          <p:cNvSpPr/>
          <p:nvPr/>
        </p:nvSpPr>
        <p:spPr>
          <a:xfrm>
            <a:off x="6012160" y="1203598"/>
            <a:ext cx="1728556" cy="576064"/>
          </a:xfrm>
          <a:prstGeom prst="flowChartInternalStorag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Komunismus</a:t>
            </a:r>
            <a:endParaRPr lang="cs-CZ" dirty="0"/>
          </a:p>
        </p:txBody>
      </p:sp>
      <p:sp>
        <p:nvSpPr>
          <p:cNvPr id="8" name="Vlna 7"/>
          <p:cNvSpPr/>
          <p:nvPr/>
        </p:nvSpPr>
        <p:spPr>
          <a:xfrm>
            <a:off x="3203848" y="1203598"/>
            <a:ext cx="2088232" cy="576064"/>
          </a:xfrm>
          <a:prstGeom prst="wave">
            <a:avLst/>
          </a:prstGeom>
          <a:gradFill flip="none" rotWithShape="1">
            <a:gsLst>
              <a:gs pos="100000">
                <a:srgbClr val="FF0000">
                  <a:lumMod val="85000"/>
                  <a:lumOff val="15000"/>
                </a:srgbClr>
              </a:gs>
              <a:gs pos="53000">
                <a:schemeClr val="bg1">
                  <a:lumMod val="9000"/>
                  <a:lumOff val="91000"/>
                </a:schemeClr>
              </a:gs>
              <a:gs pos="0">
                <a:schemeClr val="accent3">
                  <a:lumMod val="77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Vznik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1919318"/>
            <a:ext cx="2376264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Itálii 23. března 1919 v Milánu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akladatelem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Fasci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Combattimento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Benito Mussolini (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viz 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D32.6)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ednou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hlavních příčin nespokojenost s výsledky první světové války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oválečná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krize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899592" y="3927125"/>
            <a:ext cx="684076" cy="47792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557554" y="4443958"/>
            <a:ext cx="1500968" cy="530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</a:t>
            </a:r>
            <a:r>
              <a:rPr lang="cs-CZ" dirty="0" smtClean="0"/>
              <a:t>adikalizace </a:t>
            </a:r>
            <a:r>
              <a:rPr lang="cs-CZ" dirty="0" smtClean="0"/>
              <a:t>společnosti</a:t>
            </a:r>
            <a:endParaRPr lang="cs-CZ" dirty="0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2058522" y="3593473"/>
            <a:ext cx="5105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569054" y="3581311"/>
            <a:ext cx="1512168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Itálie na straně vítězů x nespokojena s poválečným dělením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760496" y="1919318"/>
            <a:ext cx="2915960" cy="2246769"/>
          </a:xfrm>
          <a:prstGeom prst="rect">
            <a:avLst/>
          </a:prstGeom>
          <a:gradFill>
            <a:gsLst>
              <a:gs pos="100000">
                <a:srgbClr val="FF0000">
                  <a:lumMod val="73000"/>
                  <a:lumOff val="27000"/>
                </a:srgbClr>
              </a:gs>
              <a:gs pos="53000">
                <a:srgbClr val="FF0000">
                  <a:lumMod val="33000"/>
                  <a:lumOff val="67000"/>
                </a:srgb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politická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ideologie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vzniklá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1. pol. 19. stol. jako součást různých levicových názorových proudů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ejvlivnějšími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teoretiky Karl Marx a Fridrich Engels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ako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politický režim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vznikl v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Rusku v listopadu 1917 revolucí pod vedením V. I. Lenina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 letech ve většině evropských zemí vznikají komunistické strany</a:t>
            </a:r>
          </a:p>
        </p:txBody>
      </p:sp>
      <p:pic>
        <p:nvPicPr>
          <p:cNvPr id="1026" name="Picture 2" descr="C:\Users\lanc\AppData\Local\Microsoft\Windows\Temporary Internet Files\Content.IE5\N2HE61FP\MC9004155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36" y="4095052"/>
            <a:ext cx="1764560" cy="115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National Fascist Party logo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866">
            <a:off x="2745910" y="1604391"/>
            <a:ext cx="1158457" cy="16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 descr="http://www.google.cz/url?sa=i&amp;source=images&amp;cd=&amp;docid=qYxJH_q9SExTYM&amp;tbnid=2z3KqFGVnlTfVM:&amp;ved=0CAUQjBwwAA&amp;url=http%3A%2F%2Fwww.dejepis.com%2Fpict%2Flenin_.jpg&amp;ei=BhxUUb_pI4_Isway3oDADQ&amp;psig=AFQjCNFA7euMbvfHyKL8JNSvyLPdgnOjwQ&amp;ust=136455309464737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8" descr="http://www.google.cz/url?sa=i&amp;source=images&amp;cd=&amp;docid=qYxJH_q9SExTYM&amp;tbnid=2z3KqFGVnlTfVM:&amp;ved=0CAUQjBwwAA&amp;url=http%3A%2F%2Fwww.dejepis.com%2Fpict%2Flenin_.jpg&amp;ei=BhxUUb_pI4_Isway3oDADQ&amp;psig=AFQjCNFA7euMbvfHyKL8JNSvyLPdgnOjwQ&amp;ust=136455309464737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AutoShape 10" descr="http://www.google.cz/url?sa=i&amp;source=images&amp;cd=&amp;docid=qYxJH_q9SExTYM&amp;tbnid=2z3KqFGVnlTfVM:&amp;ved=0CAUQjBwwAA&amp;url=http%3A%2F%2Fwww.dejepis.com%2Fpict%2Flenin_.jpg&amp;ei=BhxUUb_pI4_Isway3oDADQ&amp;psig=AFQjCNFA7euMbvfHyKL8JNSvyLPdgnOjwQ&amp;ust=1364553094647375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AutoShape 12" descr="http://www.google.cz/url?sa=i&amp;source=images&amp;cd=&amp;docid=qYxJH_q9SExTYM&amp;tbnid=2z3KqFGVnlTfVM:&amp;ved=0CAUQjBwwAA&amp;url=http%3A%2F%2Fwww.dejepis.com%2Fpict%2Flenin_.jpg&amp;ei=BhxUUb_pI4_Isway3oDADQ&amp;psig=AFQjCNFA7euMbvfHyKL8JNSvyLPdgnOjwQ&amp;ust=1364553094647375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8" name="Picture 14" descr="http://www.dejepis.com/pict/lenin_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15" y="2379547"/>
            <a:ext cx="1435376" cy="19662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0.gstatic.com/images?q=tbn:ANd9GcQZIqbsVW745siBd8iEfOFGvpIBZxKQSr9NcwmTGiZHmrUIfV5o3Q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417">
            <a:off x="7796223" y="755213"/>
            <a:ext cx="1180585" cy="11805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Vývojový diagram: vnitřní paměť 10"/>
          <p:cNvSpPr/>
          <p:nvPr/>
        </p:nvSpPr>
        <p:spPr>
          <a:xfrm>
            <a:off x="899592" y="1203598"/>
            <a:ext cx="1584176" cy="576064"/>
          </a:xfrm>
          <a:prstGeom prst="flowChartInternalStorag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Fašismus</a:t>
            </a:r>
          </a:p>
        </p:txBody>
      </p:sp>
      <p:sp>
        <p:nvSpPr>
          <p:cNvPr id="12" name="Vývojový diagram: vnitřní paměť 11"/>
          <p:cNvSpPr/>
          <p:nvPr/>
        </p:nvSpPr>
        <p:spPr>
          <a:xfrm>
            <a:off x="6156540" y="1203598"/>
            <a:ext cx="1799836" cy="576064"/>
          </a:xfrm>
          <a:prstGeom prst="flowChartInternalStorag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Komunismus</a:t>
            </a:r>
          </a:p>
        </p:txBody>
      </p:sp>
      <p:sp>
        <p:nvSpPr>
          <p:cNvPr id="13" name="Vlna 12"/>
          <p:cNvSpPr/>
          <p:nvPr/>
        </p:nvSpPr>
        <p:spPr>
          <a:xfrm>
            <a:off x="3203848" y="1203598"/>
            <a:ext cx="2088232" cy="576064"/>
          </a:xfrm>
          <a:prstGeom prst="wave">
            <a:avLst/>
          </a:prstGeom>
          <a:gradFill flip="none" rotWithShape="1">
            <a:gsLst>
              <a:gs pos="100000">
                <a:srgbClr val="FF0000">
                  <a:lumMod val="85000"/>
                  <a:lumOff val="15000"/>
                </a:srgbClr>
              </a:gs>
              <a:gs pos="53000">
                <a:schemeClr val="bg1">
                  <a:lumMod val="9000"/>
                  <a:lumOff val="91000"/>
                </a:schemeClr>
              </a:gs>
              <a:gs pos="0">
                <a:schemeClr val="accent3">
                  <a:lumMod val="77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Hlavní znaky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79512" y="1995686"/>
            <a:ext cx="3240360" cy="2893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171450" indent="-171450">
              <a:buFontTx/>
              <a:buChar char="-"/>
              <a:defRPr sz="1400"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cs-CZ" b="1" dirty="0"/>
              <a:t>a) </a:t>
            </a:r>
            <a:r>
              <a:rPr lang="cs-CZ" b="1" dirty="0" smtClean="0"/>
              <a:t>vypjatý </a:t>
            </a:r>
            <a:r>
              <a:rPr lang="cs-CZ" b="1" dirty="0"/>
              <a:t>nacionalismus</a:t>
            </a:r>
          </a:p>
          <a:p>
            <a:r>
              <a:rPr lang="cs-CZ" dirty="0" smtClean="0"/>
              <a:t>tzv</a:t>
            </a:r>
            <a:r>
              <a:rPr lang="cs-CZ" dirty="0"/>
              <a:t>. šovinismus (= národ x ne rasa</a:t>
            </a:r>
            <a:r>
              <a:rPr lang="cs-CZ" dirty="0" smtClean="0"/>
              <a:t>!)</a:t>
            </a:r>
          </a:p>
          <a:p>
            <a:pPr marL="0" indent="0">
              <a:buNone/>
            </a:pPr>
            <a:r>
              <a:rPr lang="cs-CZ" b="1" dirty="0" smtClean="0"/>
              <a:t>b</a:t>
            </a:r>
            <a:r>
              <a:rPr lang="cs-CZ" b="1" dirty="0"/>
              <a:t>) </a:t>
            </a:r>
            <a:r>
              <a:rPr lang="cs-CZ" b="1" dirty="0" smtClean="0"/>
              <a:t>vláda </a:t>
            </a:r>
            <a:r>
              <a:rPr lang="cs-CZ" b="1" dirty="0"/>
              <a:t>pevné ruky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čele duce Mussolini (vůdce), jedna politická strana</a:t>
            </a:r>
          </a:p>
          <a:p>
            <a:pPr marL="0" indent="0">
              <a:buNone/>
            </a:pPr>
            <a:r>
              <a:rPr lang="cs-CZ" b="1" dirty="0"/>
              <a:t>c) </a:t>
            </a:r>
            <a:r>
              <a:rPr lang="cs-CZ" b="1" dirty="0" smtClean="0"/>
              <a:t>donucovací </a:t>
            </a:r>
            <a:r>
              <a:rPr lang="cs-CZ" b="1" dirty="0"/>
              <a:t>orgány</a:t>
            </a:r>
          </a:p>
          <a:p>
            <a:r>
              <a:rPr lang="cs-CZ" dirty="0"/>
              <a:t>p</a:t>
            </a:r>
            <a:r>
              <a:rPr lang="cs-CZ" dirty="0" smtClean="0"/>
              <a:t>acifikace </a:t>
            </a:r>
            <a:r>
              <a:rPr lang="cs-CZ" dirty="0"/>
              <a:t>politických odpůrců i nespokojených občanů, „černé košile“ a tajná policie</a:t>
            </a:r>
          </a:p>
          <a:p>
            <a:pPr marL="0" indent="0">
              <a:buNone/>
            </a:pPr>
            <a:r>
              <a:rPr lang="cs-CZ" b="1" dirty="0"/>
              <a:t>d) </a:t>
            </a:r>
            <a:r>
              <a:rPr lang="cs-CZ" b="1" dirty="0" smtClean="0"/>
              <a:t>hospodářské </a:t>
            </a:r>
            <a:r>
              <a:rPr lang="cs-CZ" b="1" dirty="0"/>
              <a:t>reformy</a:t>
            </a:r>
          </a:p>
          <a:p>
            <a:r>
              <a:rPr lang="cs-CZ" dirty="0"/>
              <a:t>v</a:t>
            </a:r>
            <a:r>
              <a:rPr lang="cs-CZ" dirty="0" smtClean="0"/>
              <a:t>yšší </a:t>
            </a:r>
            <a:r>
              <a:rPr lang="cs-CZ" dirty="0"/>
              <a:t>daň pro bohaté, podpora domácího  průmyslu a živností</a:t>
            </a:r>
          </a:p>
          <a:p>
            <a:pPr marL="0" indent="0">
              <a:buNone/>
            </a:pPr>
            <a:r>
              <a:rPr lang="cs-CZ" b="1" dirty="0"/>
              <a:t>e) </a:t>
            </a:r>
            <a:r>
              <a:rPr lang="cs-CZ" b="1" dirty="0" smtClean="0"/>
              <a:t>antikomunistický</a:t>
            </a:r>
            <a:r>
              <a:rPr lang="cs-CZ" b="1" dirty="0"/>
              <a:t>, antidemokratický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526288" y="1995686"/>
            <a:ext cx="3366192" cy="2893100"/>
          </a:xfrm>
          <a:prstGeom prst="rect">
            <a:avLst/>
          </a:prstGeom>
          <a:gradFill>
            <a:gsLst>
              <a:gs pos="100000">
                <a:srgbClr val="FF0000">
                  <a:lumMod val="73000"/>
                  <a:lumOff val="27000"/>
                </a:srgbClr>
              </a:gs>
              <a:gs pos="53000">
                <a:srgbClr val="FF0000">
                  <a:lumMod val="33000"/>
                  <a:lumOff val="67000"/>
                </a:srgb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171450" indent="-171450">
              <a:buFontTx/>
              <a:buChar char="-"/>
              <a:defRPr sz="1400"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cs-CZ" b="1" dirty="0"/>
              <a:t>a) </a:t>
            </a:r>
            <a:r>
              <a:rPr lang="cs-CZ" b="1" dirty="0" smtClean="0"/>
              <a:t>internacionální</a:t>
            </a:r>
            <a:endParaRPr lang="cs-CZ" b="1" dirty="0"/>
          </a:p>
          <a:p>
            <a:r>
              <a:rPr lang="cs-CZ" dirty="0"/>
              <a:t>v</a:t>
            </a:r>
            <a:r>
              <a:rPr lang="cs-CZ" dirty="0" smtClean="0"/>
              <a:t>ytvoření jednotné </a:t>
            </a:r>
            <a:r>
              <a:rPr lang="cs-CZ" dirty="0"/>
              <a:t>společnosti bez rozdílu národnosti či rasy</a:t>
            </a:r>
          </a:p>
          <a:p>
            <a:pPr marL="0" indent="0">
              <a:buNone/>
            </a:pPr>
            <a:r>
              <a:rPr lang="cs-CZ" b="1" dirty="0"/>
              <a:t>b) </a:t>
            </a:r>
            <a:r>
              <a:rPr lang="cs-CZ" b="1" dirty="0" smtClean="0"/>
              <a:t>vláda </a:t>
            </a:r>
            <a:r>
              <a:rPr lang="cs-CZ" b="1" dirty="0"/>
              <a:t>pevné ruky</a:t>
            </a:r>
          </a:p>
          <a:p>
            <a:r>
              <a:rPr lang="cs-CZ" dirty="0"/>
              <a:t>v</a:t>
            </a:r>
            <a:r>
              <a:rPr lang="cs-CZ" dirty="0" smtClean="0"/>
              <a:t>láda </a:t>
            </a:r>
            <a:r>
              <a:rPr lang="cs-CZ" dirty="0"/>
              <a:t>jedné strany, v čele generální tajemník (např. Stalin jako  KSSS)</a:t>
            </a:r>
          </a:p>
          <a:p>
            <a:pPr marL="0" indent="0">
              <a:buNone/>
            </a:pPr>
            <a:r>
              <a:rPr lang="cs-CZ" b="1" dirty="0"/>
              <a:t>c) </a:t>
            </a:r>
            <a:r>
              <a:rPr lang="cs-CZ" b="1" dirty="0" smtClean="0"/>
              <a:t>donucovací </a:t>
            </a:r>
            <a:r>
              <a:rPr lang="cs-CZ" b="1" dirty="0"/>
              <a:t>orgány</a:t>
            </a:r>
          </a:p>
          <a:p>
            <a:r>
              <a:rPr lang="cs-CZ" dirty="0"/>
              <a:t>p</a:t>
            </a:r>
            <a:r>
              <a:rPr lang="cs-CZ" dirty="0" smtClean="0"/>
              <a:t>olicejní </a:t>
            </a:r>
            <a:r>
              <a:rPr lang="cs-CZ" dirty="0"/>
              <a:t>orgány, tajná policie, právní a hospodářské restrikce</a:t>
            </a:r>
          </a:p>
          <a:p>
            <a:pPr marL="0" indent="0">
              <a:buNone/>
            </a:pPr>
            <a:r>
              <a:rPr lang="cs-CZ" b="1" dirty="0"/>
              <a:t>d) </a:t>
            </a:r>
            <a:r>
              <a:rPr lang="cs-CZ" b="1" dirty="0" smtClean="0"/>
              <a:t>hospodářské </a:t>
            </a:r>
            <a:r>
              <a:rPr lang="cs-CZ" b="1" dirty="0"/>
              <a:t>reformy</a:t>
            </a:r>
          </a:p>
          <a:p>
            <a:r>
              <a:rPr lang="cs-CZ" dirty="0"/>
              <a:t>k</a:t>
            </a:r>
            <a:r>
              <a:rPr lang="cs-CZ" dirty="0" smtClean="0"/>
              <a:t>olektivizace </a:t>
            </a:r>
            <a:r>
              <a:rPr lang="cs-CZ" dirty="0"/>
              <a:t>zemědělství (kolchoz x sovchoz), těžký průmysl</a:t>
            </a:r>
          </a:p>
          <a:p>
            <a:pPr marL="0" indent="0">
              <a:buNone/>
            </a:pPr>
            <a:r>
              <a:rPr lang="cs-CZ" b="1" dirty="0"/>
              <a:t>e) </a:t>
            </a:r>
            <a:r>
              <a:rPr lang="cs-CZ" b="1" dirty="0" smtClean="0"/>
              <a:t>antidemokratický</a:t>
            </a:r>
            <a:r>
              <a:rPr lang="cs-CZ" b="1" dirty="0"/>
              <a:t>, antikapitalistický</a:t>
            </a:r>
          </a:p>
        </p:txBody>
      </p:sp>
      <p:pic>
        <p:nvPicPr>
          <p:cNvPr id="4098" name="Picture 2" descr="http://azmoderaterants.files.wordpress.com/2012/08/fascis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84" y="1822626"/>
            <a:ext cx="1442864" cy="14428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eviantart.com/download/329864301/fight_for_communism_by_party9999999-d5ge4x9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60" y="3403580"/>
            <a:ext cx="1908576" cy="15502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Vývojový diagram: vnitřní paměť 6"/>
          <p:cNvSpPr/>
          <p:nvPr/>
        </p:nvSpPr>
        <p:spPr>
          <a:xfrm>
            <a:off x="636584" y="1003698"/>
            <a:ext cx="1656184" cy="576064"/>
          </a:xfrm>
          <a:prstGeom prst="flowChartInternalStorag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Nacismus</a:t>
            </a:r>
            <a:endParaRPr lang="cs-CZ" dirty="0"/>
          </a:p>
        </p:txBody>
      </p:sp>
      <p:sp>
        <p:nvSpPr>
          <p:cNvPr id="12" name="Vlna 11"/>
          <p:cNvSpPr/>
          <p:nvPr/>
        </p:nvSpPr>
        <p:spPr>
          <a:xfrm>
            <a:off x="3168139" y="1003698"/>
            <a:ext cx="2088232" cy="576064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Vznik</a:t>
            </a:r>
            <a:endParaRPr lang="cs-CZ" dirty="0"/>
          </a:p>
        </p:txBody>
      </p:sp>
      <p:sp>
        <p:nvSpPr>
          <p:cNvPr id="13" name="Vlna 12"/>
          <p:cNvSpPr/>
          <p:nvPr/>
        </p:nvSpPr>
        <p:spPr>
          <a:xfrm>
            <a:off x="3168139" y="2931790"/>
            <a:ext cx="2088232" cy="576064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Hlavní znaky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535724" y="915566"/>
            <a:ext cx="3500772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pojení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teorií o rasové nadřazenosti a fašistického státu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ůvod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Německu ve 20. letech 20. stol.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lavní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myšlenky sepsány v knize Mein Kampf od Adolfa Hitlera</a:t>
            </a:r>
          </a:p>
          <a:p>
            <a:pPr marL="171450" indent="-1714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tátní 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ideologií od roku 1933 (Hitler říšským kancléřem)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580112" y="2654791"/>
            <a:ext cx="3456384" cy="24622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171450" indent="-171450">
              <a:buFontTx/>
              <a:buChar char="-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indent="0">
              <a:buNone/>
            </a:pPr>
            <a:r>
              <a:rPr lang="cs-CZ" dirty="0"/>
              <a:t>a) </a:t>
            </a:r>
            <a:r>
              <a:rPr lang="cs-CZ" dirty="0" smtClean="0"/>
              <a:t>rasová </a:t>
            </a:r>
            <a:r>
              <a:rPr lang="cs-CZ" dirty="0"/>
              <a:t>nesnášenlivost</a:t>
            </a:r>
          </a:p>
          <a:p>
            <a:r>
              <a:rPr lang="cs-CZ" dirty="0"/>
              <a:t>á</a:t>
            </a:r>
            <a:r>
              <a:rPr lang="cs-CZ" dirty="0" smtClean="0"/>
              <a:t>rijská </a:t>
            </a:r>
            <a:r>
              <a:rPr lang="cs-CZ" dirty="0"/>
              <a:t>rasa, antisemitismus, </a:t>
            </a:r>
            <a:r>
              <a:rPr lang="cs-CZ" dirty="0" err="1"/>
              <a:t>antislavismus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b) </a:t>
            </a:r>
            <a:r>
              <a:rPr lang="cs-CZ" dirty="0" smtClean="0"/>
              <a:t>vláda </a:t>
            </a:r>
            <a:r>
              <a:rPr lang="cs-CZ" dirty="0"/>
              <a:t>pevné ruky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čele führer Hitler (vůdce), jedna politická strana NSDAP</a:t>
            </a:r>
          </a:p>
          <a:p>
            <a:pPr marL="0" indent="0">
              <a:buNone/>
            </a:pPr>
            <a:r>
              <a:rPr lang="cs-CZ" dirty="0"/>
              <a:t>c) </a:t>
            </a:r>
            <a:r>
              <a:rPr lang="cs-CZ" dirty="0" smtClean="0"/>
              <a:t>donucovací </a:t>
            </a:r>
            <a:r>
              <a:rPr lang="cs-CZ" dirty="0"/>
              <a:t>orgány</a:t>
            </a:r>
          </a:p>
          <a:p>
            <a:r>
              <a:rPr lang="cs-CZ" dirty="0" smtClean="0"/>
              <a:t>SA </a:t>
            </a:r>
            <a:r>
              <a:rPr lang="cs-CZ" dirty="0"/>
              <a:t>a SS, gestapo</a:t>
            </a:r>
          </a:p>
          <a:p>
            <a:pPr marL="0" indent="0">
              <a:buNone/>
            </a:pPr>
            <a:r>
              <a:rPr lang="cs-CZ" dirty="0"/>
              <a:t>d) </a:t>
            </a:r>
            <a:r>
              <a:rPr lang="cs-CZ" dirty="0" smtClean="0"/>
              <a:t>hospodářské </a:t>
            </a:r>
            <a:r>
              <a:rPr lang="cs-CZ" dirty="0"/>
              <a:t>reformy</a:t>
            </a:r>
          </a:p>
          <a:p>
            <a:r>
              <a:rPr lang="cs-CZ" dirty="0" smtClean="0"/>
              <a:t>podpora </a:t>
            </a:r>
            <a:r>
              <a:rPr lang="cs-CZ" dirty="0"/>
              <a:t>domácího  průmyslu a živností, státní zakázky</a:t>
            </a:r>
          </a:p>
          <a:p>
            <a:pPr marL="0" indent="0">
              <a:buNone/>
            </a:pPr>
            <a:r>
              <a:rPr lang="cs-CZ" dirty="0"/>
              <a:t>e) </a:t>
            </a:r>
            <a:r>
              <a:rPr lang="cs-CZ" dirty="0" smtClean="0"/>
              <a:t>antikomunistický</a:t>
            </a:r>
            <a:r>
              <a:rPr lang="cs-CZ" dirty="0"/>
              <a:t>, antidemokratický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4499992" y="3003798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hnutý roh 9"/>
          <p:cNvSpPr/>
          <p:nvPr/>
        </p:nvSpPr>
        <p:spPr>
          <a:xfrm>
            <a:off x="2771800" y="3993619"/>
            <a:ext cx="1224136" cy="864096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15. září 1935</a:t>
            </a:r>
          </a:p>
          <a:p>
            <a:pPr algn="ctr"/>
            <a:r>
              <a:rPr lang="cs-CZ" sz="1400" dirty="0" smtClean="0"/>
              <a:t>Norimberské zákony</a:t>
            </a:r>
            <a:endParaRPr lang="cs-CZ" sz="1400" dirty="0"/>
          </a:p>
        </p:txBody>
      </p:sp>
      <p:sp>
        <p:nvSpPr>
          <p:cNvPr id="20" name="Ohnutý roh 19"/>
          <p:cNvSpPr/>
          <p:nvPr/>
        </p:nvSpPr>
        <p:spPr>
          <a:xfrm>
            <a:off x="4200231" y="3993619"/>
            <a:ext cx="1335494" cy="864096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9. listopadu 1938</a:t>
            </a:r>
          </a:p>
          <a:p>
            <a:pPr algn="ctr"/>
            <a:r>
              <a:rPr lang="cs-CZ" sz="1400" dirty="0" smtClean="0"/>
              <a:t>Křišťálová noc</a:t>
            </a:r>
            <a:endParaRPr lang="cs-CZ" sz="1400" dirty="0"/>
          </a:p>
        </p:txBody>
      </p:sp>
      <p:sp>
        <p:nvSpPr>
          <p:cNvPr id="11" name="Šipka doprava 10"/>
          <p:cNvSpPr/>
          <p:nvPr/>
        </p:nvSpPr>
        <p:spPr>
          <a:xfrm>
            <a:off x="506338" y="4209643"/>
            <a:ext cx="2016224" cy="43204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11560" y="3921120"/>
            <a:ext cx="1512168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</a:rPr>
              <a:t>Najdi bližší údaje o:</a:t>
            </a:r>
          </a:p>
        </p:txBody>
      </p:sp>
      <p:pic>
        <p:nvPicPr>
          <p:cNvPr id="7170" name="Picture 2" descr="http://otto-rahn.com/sites/default/files/category_pictures/nazi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0" y="1863285"/>
            <a:ext cx="1418928" cy="1891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creenshot.xfire.com/avatar/160/franekic12.jpg?618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48" y="1704337"/>
            <a:ext cx="12382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39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Vlna 8"/>
          <p:cNvSpPr/>
          <p:nvPr/>
        </p:nvSpPr>
        <p:spPr>
          <a:xfrm>
            <a:off x="4211960" y="332008"/>
            <a:ext cx="3168352" cy="752630"/>
          </a:xfrm>
          <a:prstGeom prst="wave">
            <a:avLst/>
          </a:prstGeom>
          <a:gradFill>
            <a:gsLst>
              <a:gs pos="85000">
                <a:srgbClr val="FF0000">
                  <a:lumMod val="85000"/>
                  <a:lumOff val="15000"/>
                </a:srgbClr>
              </a:gs>
              <a:gs pos="53000">
                <a:schemeClr val="tx1"/>
              </a:gs>
              <a:gs pos="15000">
                <a:schemeClr val="accent3">
                  <a:lumMod val="77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Hlavní osobnosti</a:t>
            </a:r>
            <a:endParaRPr lang="cs-CZ" dirty="0"/>
          </a:p>
        </p:txBody>
      </p:sp>
      <p:sp>
        <p:nvSpPr>
          <p:cNvPr id="10" name="Vývojový diagram: předdefinovaný postup 9"/>
          <p:cNvSpPr/>
          <p:nvPr/>
        </p:nvSpPr>
        <p:spPr>
          <a:xfrm>
            <a:off x="395536" y="1116323"/>
            <a:ext cx="2088232" cy="606597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Benito Mussolini</a:t>
            </a:r>
          </a:p>
        </p:txBody>
      </p:sp>
      <p:sp>
        <p:nvSpPr>
          <p:cNvPr id="14" name="Vývojový diagram: předdefinovaný postup 13"/>
          <p:cNvSpPr/>
          <p:nvPr/>
        </p:nvSpPr>
        <p:spPr>
          <a:xfrm>
            <a:off x="3473878" y="1116322"/>
            <a:ext cx="2196244" cy="606597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Adolf Hitler</a:t>
            </a:r>
          </a:p>
        </p:txBody>
      </p:sp>
      <p:sp>
        <p:nvSpPr>
          <p:cNvPr id="15" name="Vývojový diagram: předdefinovaný postup 14"/>
          <p:cNvSpPr/>
          <p:nvPr/>
        </p:nvSpPr>
        <p:spPr>
          <a:xfrm>
            <a:off x="6444208" y="1116323"/>
            <a:ext cx="2232248" cy="606597"/>
          </a:xfrm>
          <a:prstGeom prst="flowChartPredefinedProcess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Josif V. Stalin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1811438"/>
            <a:ext cx="2784308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Tx/>
              <a:buNone/>
              <a:defRPr sz="1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29. 7. 1883 -  28. 4. 1945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v</a:t>
            </a:r>
            <a:r>
              <a:rPr lang="cs-CZ" dirty="0" smtClean="0"/>
              <a:t>ystudovaný </a:t>
            </a:r>
            <a:r>
              <a:rPr lang="cs-CZ" dirty="0"/>
              <a:t>učitel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a</a:t>
            </a:r>
            <a:r>
              <a:rPr lang="cs-CZ" dirty="0" smtClean="0"/>
              <a:t>by </a:t>
            </a:r>
            <a:r>
              <a:rPr lang="cs-CZ" dirty="0"/>
              <a:t>se vyhnul vojenské službě, utekl do Švýcarska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p</a:t>
            </a:r>
            <a:r>
              <a:rPr lang="cs-CZ" dirty="0" smtClean="0"/>
              <a:t>racoval </a:t>
            </a:r>
            <a:r>
              <a:rPr lang="cs-CZ" dirty="0"/>
              <a:t>jako novinář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r</a:t>
            </a:r>
            <a:r>
              <a:rPr lang="cs-CZ" dirty="0" smtClean="0"/>
              <a:t>oku </a:t>
            </a:r>
            <a:r>
              <a:rPr lang="cs-CZ" dirty="0"/>
              <a:t>1915 odjel jako dobrovolník na frontu, roku 1917 byl propuštěn ze služby pro těžké zranění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1919 založil </a:t>
            </a:r>
            <a:r>
              <a:rPr lang="cs-CZ" dirty="0" err="1"/>
              <a:t>Fasci</a:t>
            </a:r>
            <a:r>
              <a:rPr lang="cs-CZ" dirty="0"/>
              <a:t> di </a:t>
            </a:r>
            <a:r>
              <a:rPr lang="cs-CZ" dirty="0" err="1"/>
              <a:t>Combattimento</a:t>
            </a:r>
            <a:endParaRPr lang="cs-CZ" dirty="0"/>
          </a:p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28. 10. 1922 pochod na Řím – premiér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o</a:t>
            </a:r>
            <a:r>
              <a:rPr lang="cs-CZ" dirty="0" smtClean="0"/>
              <a:t>d </a:t>
            </a:r>
            <a:r>
              <a:rPr lang="cs-CZ" dirty="0"/>
              <a:t>roku 1925 diktátor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25. 7. 1943 sesazen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239852" y="1886002"/>
            <a:ext cx="2664296" cy="28931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171450" indent="-171450">
              <a:buFontTx/>
              <a:buChar char="-"/>
              <a:defRPr sz="1400"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dirty="0"/>
              <a:t>20. 4. 1889 -  30. 4. 1945</a:t>
            </a:r>
          </a:p>
          <a:p>
            <a:r>
              <a:rPr lang="cs-CZ" dirty="0"/>
              <a:t>n</a:t>
            </a:r>
            <a:r>
              <a:rPr lang="cs-CZ" dirty="0" smtClean="0"/>
              <a:t>edokončil </a:t>
            </a:r>
            <a:r>
              <a:rPr lang="cs-CZ" dirty="0"/>
              <a:t>maturitu, chtěl být umělcem, ale pro nedostatek talentu nepřijat na studium</a:t>
            </a:r>
          </a:p>
          <a:p>
            <a:r>
              <a:rPr lang="cs-CZ" dirty="0"/>
              <a:t>z</a:t>
            </a:r>
            <a:r>
              <a:rPr lang="cs-CZ" dirty="0" smtClean="0"/>
              <a:t>a </a:t>
            </a:r>
            <a:r>
              <a:rPr lang="cs-CZ" dirty="0"/>
              <a:t>první světové války jako dobrovolník (raněn, vyznamenám za statečnost)</a:t>
            </a:r>
          </a:p>
          <a:p>
            <a:r>
              <a:rPr lang="cs-CZ" dirty="0"/>
              <a:t>o</a:t>
            </a:r>
            <a:r>
              <a:rPr lang="cs-CZ" dirty="0" smtClean="0"/>
              <a:t>d </a:t>
            </a:r>
            <a:r>
              <a:rPr lang="cs-CZ" dirty="0"/>
              <a:t>roku 1919 v nacistické straně, brzy se stává vůdcem</a:t>
            </a:r>
          </a:p>
          <a:p>
            <a:r>
              <a:rPr lang="cs-CZ" dirty="0"/>
              <a:t>1933 jmenován kancléřem (i přes nechuť prezidenta) </a:t>
            </a:r>
          </a:p>
          <a:p>
            <a:r>
              <a:rPr lang="cs-CZ" dirty="0"/>
              <a:t>s</a:t>
            </a:r>
            <a:r>
              <a:rPr lang="cs-CZ" dirty="0" smtClean="0"/>
              <a:t>e </a:t>
            </a:r>
            <a:r>
              <a:rPr lang="cs-CZ" dirty="0"/>
              <a:t>svou manželkou Evou Braunovou spáchal sebevraždu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156176" y="1919159"/>
            <a:ext cx="2808312" cy="3108543"/>
          </a:xfrm>
          <a:prstGeom prst="rect">
            <a:avLst/>
          </a:prstGeom>
          <a:gradFill>
            <a:gsLst>
              <a:gs pos="100000">
                <a:srgbClr val="FF0000">
                  <a:lumMod val="73000"/>
                  <a:lumOff val="27000"/>
                </a:srgbClr>
              </a:gs>
              <a:gs pos="53000">
                <a:srgbClr val="FF0000">
                  <a:lumMod val="33000"/>
                  <a:lumOff val="67000"/>
                </a:srgb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Tx/>
              <a:buNone/>
              <a:defRPr sz="14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18. 12. 1878 -  5. 3. 1953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v</a:t>
            </a:r>
            <a:r>
              <a:rPr lang="cs-CZ" dirty="0" smtClean="0"/>
              <a:t>lastním </a:t>
            </a:r>
            <a:r>
              <a:rPr lang="cs-CZ" dirty="0"/>
              <a:t>jménem I. V. </a:t>
            </a:r>
            <a:r>
              <a:rPr lang="cs-CZ" dirty="0" err="1"/>
              <a:t>Džugašvili</a:t>
            </a:r>
            <a:r>
              <a:rPr lang="cs-CZ" dirty="0"/>
              <a:t> (</a:t>
            </a:r>
            <a:r>
              <a:rPr lang="cs-CZ" dirty="0" err="1"/>
              <a:t>Gruzinec</a:t>
            </a:r>
            <a:r>
              <a:rPr lang="cs-CZ" dirty="0"/>
              <a:t>)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o</a:t>
            </a:r>
            <a:r>
              <a:rPr lang="cs-CZ" dirty="0" smtClean="0"/>
              <a:t>d </a:t>
            </a:r>
            <a:r>
              <a:rPr lang="cs-CZ" dirty="0"/>
              <a:t>mládí levicový revolucionář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h</a:t>
            </a:r>
            <a:r>
              <a:rPr lang="cs-CZ" dirty="0" smtClean="0"/>
              <a:t>odně </a:t>
            </a:r>
            <a:r>
              <a:rPr lang="cs-CZ" dirty="0"/>
              <a:t>agresivní (užívá i zločineckých prostředků – přepadávání, vydírání,…)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o</a:t>
            </a:r>
            <a:r>
              <a:rPr lang="cs-CZ" dirty="0" smtClean="0"/>
              <a:t>d </a:t>
            </a:r>
            <a:r>
              <a:rPr lang="cs-CZ" dirty="0"/>
              <a:t>1917 komisař pro národnostní problematiku, od 1921 generální tajemník kom. strany 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/>
              <a:t>Leninově smrti vychází z bojů o nástupnictví jako vítěz</a:t>
            </a:r>
          </a:p>
          <a:p>
            <a:pPr marL="285750" indent="-285750">
              <a:buFont typeface="Times New Roman" pitchFamily="18" charset="0"/>
              <a:buChar char="-"/>
            </a:pPr>
            <a:r>
              <a:rPr lang="cs-CZ" dirty="0"/>
              <a:t>u</a:t>
            </a:r>
            <a:r>
              <a:rPr lang="cs-CZ" dirty="0" smtClean="0"/>
              <a:t>mírá </a:t>
            </a:r>
            <a:r>
              <a:rPr lang="cs-CZ" dirty="0"/>
              <a:t>na mrtvici roku 1953</a:t>
            </a:r>
          </a:p>
        </p:txBody>
      </p:sp>
      <p:pic>
        <p:nvPicPr>
          <p:cNvPr id="5122" name="Picture 2" descr="http://blogga.ru/image/days/2012/02/mussol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20" y="2172319"/>
            <a:ext cx="3093956" cy="23204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historyguy.com/Hitl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15" y="1801382"/>
            <a:ext cx="2162569" cy="31185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upload.wikimedia.org/wikipedia/commons/thumb/9/9b/CroppedStalin1943.jpg/220px-CroppedStalin19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35" y="1869201"/>
            <a:ext cx="2504371" cy="30507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19442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1131590"/>
            <a:ext cx="1872208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Totalitarianism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86213" y="978572"/>
            <a:ext cx="266429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political system in which the state holds total authority over the society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aspects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life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lačítko akce: Nápověda 7">
            <a:hlinkClick r:id="" action="ppaction://noaction" highlightClick="1"/>
          </p:cNvPr>
          <p:cNvSpPr/>
          <p:nvPr/>
        </p:nvSpPr>
        <p:spPr>
          <a:xfrm>
            <a:off x="2480545" y="1311610"/>
            <a:ext cx="288032" cy="288032"/>
          </a:xfrm>
          <a:prstGeom prst="actionButtonHel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postup 8"/>
          <p:cNvSpPr/>
          <p:nvPr/>
        </p:nvSpPr>
        <p:spPr>
          <a:xfrm>
            <a:off x="827584" y="2211710"/>
            <a:ext cx="1368152" cy="576064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Fascism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>
            <a:off x="2529746" y="2319722"/>
            <a:ext cx="1008112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ývojový diagram: alternativní postup 11"/>
          <p:cNvSpPr/>
          <p:nvPr/>
        </p:nvSpPr>
        <p:spPr>
          <a:xfrm>
            <a:off x="3995936" y="2139702"/>
            <a:ext cx="1008112" cy="5400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Italy</a:t>
            </a:r>
            <a:endParaRPr lang="cs-CZ" dirty="0"/>
          </a:p>
        </p:txBody>
      </p:sp>
      <p:sp>
        <p:nvSpPr>
          <p:cNvPr id="15" name="Vývojový diagram: alternativní postup 14"/>
          <p:cNvSpPr/>
          <p:nvPr/>
        </p:nvSpPr>
        <p:spPr>
          <a:xfrm>
            <a:off x="5364088" y="1959682"/>
            <a:ext cx="1431776" cy="5400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B. Mussolini</a:t>
            </a:r>
            <a:endParaRPr lang="cs-CZ" dirty="0"/>
          </a:p>
        </p:txBody>
      </p:sp>
      <p:sp>
        <p:nvSpPr>
          <p:cNvPr id="16" name="Vývojový diagram: alternativní postup 15"/>
          <p:cNvSpPr/>
          <p:nvPr/>
        </p:nvSpPr>
        <p:spPr>
          <a:xfrm>
            <a:off x="7056955" y="2319722"/>
            <a:ext cx="1431776" cy="5400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Nationalism</a:t>
            </a:r>
            <a:endParaRPr lang="cs-CZ" dirty="0"/>
          </a:p>
        </p:txBody>
      </p:sp>
      <p:sp>
        <p:nvSpPr>
          <p:cNvPr id="18" name="Vývojový diagram: postup 17"/>
          <p:cNvSpPr/>
          <p:nvPr/>
        </p:nvSpPr>
        <p:spPr>
          <a:xfrm>
            <a:off x="827584" y="3249719"/>
            <a:ext cx="1368152" cy="576064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Nacism</a:t>
            </a:r>
            <a:endParaRPr lang="cs-CZ" dirty="0"/>
          </a:p>
        </p:txBody>
      </p:sp>
      <p:sp>
        <p:nvSpPr>
          <p:cNvPr id="19" name="Šipka doprava 18"/>
          <p:cNvSpPr/>
          <p:nvPr/>
        </p:nvSpPr>
        <p:spPr>
          <a:xfrm>
            <a:off x="2529746" y="3357731"/>
            <a:ext cx="1008112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ývojový diagram: alternativní postup 19"/>
          <p:cNvSpPr/>
          <p:nvPr/>
        </p:nvSpPr>
        <p:spPr>
          <a:xfrm>
            <a:off x="3851920" y="3177711"/>
            <a:ext cx="1152128" cy="5400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Germany</a:t>
            </a:r>
            <a:endParaRPr lang="cs-CZ" dirty="0"/>
          </a:p>
        </p:txBody>
      </p:sp>
      <p:sp>
        <p:nvSpPr>
          <p:cNvPr id="21" name="Vývojový diagram: alternativní postup 20"/>
          <p:cNvSpPr/>
          <p:nvPr/>
        </p:nvSpPr>
        <p:spPr>
          <a:xfrm>
            <a:off x="5467908" y="3033848"/>
            <a:ext cx="1224136" cy="5400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A. Hitler</a:t>
            </a:r>
            <a:endParaRPr lang="cs-CZ" dirty="0"/>
          </a:p>
        </p:txBody>
      </p:sp>
      <p:sp>
        <p:nvSpPr>
          <p:cNvPr id="22" name="Vývojový diagram: alternativní postup 21"/>
          <p:cNvSpPr/>
          <p:nvPr/>
        </p:nvSpPr>
        <p:spPr>
          <a:xfrm>
            <a:off x="7056955" y="3357731"/>
            <a:ext cx="1431776" cy="5400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Racism</a:t>
            </a:r>
            <a:endParaRPr lang="cs-CZ" dirty="0"/>
          </a:p>
        </p:txBody>
      </p:sp>
      <p:sp>
        <p:nvSpPr>
          <p:cNvPr id="23" name="Vývojový diagram: postup 22"/>
          <p:cNvSpPr/>
          <p:nvPr/>
        </p:nvSpPr>
        <p:spPr>
          <a:xfrm>
            <a:off x="827584" y="4226648"/>
            <a:ext cx="1368152" cy="576064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Communism</a:t>
            </a:r>
            <a:endParaRPr lang="cs-CZ" dirty="0"/>
          </a:p>
        </p:txBody>
      </p:sp>
      <p:sp>
        <p:nvSpPr>
          <p:cNvPr id="24" name="Šipka doprava 23"/>
          <p:cNvSpPr/>
          <p:nvPr/>
        </p:nvSpPr>
        <p:spPr>
          <a:xfrm>
            <a:off x="2529746" y="4334660"/>
            <a:ext cx="1008112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ývojový diagram: alternativní postup 24"/>
          <p:cNvSpPr/>
          <p:nvPr/>
        </p:nvSpPr>
        <p:spPr>
          <a:xfrm>
            <a:off x="3995936" y="4154640"/>
            <a:ext cx="1008112" cy="5400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USSR</a:t>
            </a:r>
            <a:endParaRPr lang="cs-CZ" dirty="0"/>
          </a:p>
        </p:txBody>
      </p:sp>
      <p:sp>
        <p:nvSpPr>
          <p:cNvPr id="26" name="Vývojový diagram: alternativní postup 25"/>
          <p:cNvSpPr/>
          <p:nvPr/>
        </p:nvSpPr>
        <p:spPr>
          <a:xfrm>
            <a:off x="5364088" y="3974620"/>
            <a:ext cx="1431776" cy="5400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J. V. Stalin</a:t>
            </a:r>
            <a:endParaRPr lang="cs-CZ" dirty="0"/>
          </a:p>
        </p:txBody>
      </p:sp>
      <p:sp>
        <p:nvSpPr>
          <p:cNvPr id="27" name="Vývojový diagram: alternativní postup 26"/>
          <p:cNvSpPr/>
          <p:nvPr/>
        </p:nvSpPr>
        <p:spPr>
          <a:xfrm>
            <a:off x="7056954" y="4334660"/>
            <a:ext cx="1835526" cy="5400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Internationalism</a:t>
            </a:r>
            <a:endParaRPr lang="cs-CZ" dirty="0"/>
          </a:p>
        </p:txBody>
      </p:sp>
      <p:pic>
        <p:nvPicPr>
          <p:cNvPr id="6146" name="Picture 2" descr="http://facefwd.com/wp-content/uploads/2009/03/russian-work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02" y="583954"/>
            <a:ext cx="1098882" cy="16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32.8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120359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</a:t>
            </a:r>
            <a:r>
              <a:rPr lang="cs-CZ" sz="1000" b="1" dirty="0" smtClean="0">
                <a:solidFill>
                  <a:srgbClr val="813763"/>
                </a:solidFill>
              </a:rPr>
              <a:t>:</a:t>
            </a:r>
            <a:endParaRPr lang="cs-CZ" sz="1000" b="1" dirty="0">
              <a:solidFill>
                <a:srgbClr val="813763"/>
              </a:solidFill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1874"/>
              </p:ext>
            </p:extLst>
          </p:nvPr>
        </p:nvGraphicFramePr>
        <p:xfrm>
          <a:off x="755576" y="1525086"/>
          <a:ext cx="6264696" cy="307848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96344"/>
                <a:gridCol w="3168352"/>
              </a:tblGrid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Fašistický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režim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lze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 1. pol. 20. stol. nalézt v/na: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Španělsku, Francii, Itálii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Německu, Itálii, Španělsku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Španělsku, Německu, Bulharsku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Itálii, Slovensku, Španělsku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3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Jednotky SA a SS působily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v:  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SSSR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Itálii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Německu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ČSR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2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Rasismus,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jako ideologická základna, je ukotvena v: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demokracii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nacismu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komunismu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fašismu</a:t>
                      </a:r>
                    </a:p>
                    <a:p>
                      <a:pPr algn="just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Mezi společné znaky fašismu,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nacismu a komunismu patří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nacionalismus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rasismus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vláda pevné ruky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antisemitismus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596336" y="141962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4623858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987575"/>
            <a:ext cx="8568952" cy="3888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/>
              <a:t>Obrázky z databáze klipart</a:t>
            </a:r>
          </a:p>
          <a:p>
            <a:pPr marL="342900" indent="-342900">
              <a:buFontTx/>
              <a:buAutoNum type="arabicPeriod"/>
            </a:pPr>
            <a:r>
              <a:rPr lang="cs-CZ" sz="1400" dirty="0">
                <a:hlinkClick r:id="rId2"/>
              </a:rPr>
              <a:t>http://www.smokersclub.com/images/poster/Fascism1.jpg</a:t>
            </a:r>
            <a:r>
              <a:rPr lang="cs-CZ" sz="1400" dirty="0"/>
              <a:t> (</a:t>
            </a:r>
            <a:r>
              <a:rPr lang="cs-CZ" sz="1400" dirty="0" err="1"/>
              <a:t>slide</a:t>
            </a:r>
            <a:r>
              <a:rPr lang="cs-CZ" sz="1400" dirty="0"/>
              <a:t> č. 1), poslední přístup 28. 3. 2013</a:t>
            </a:r>
          </a:p>
          <a:p>
            <a:pPr marL="342900" indent="-342900">
              <a:buFontTx/>
              <a:buAutoNum type="arabicPeriod"/>
            </a:pPr>
            <a:r>
              <a:rPr lang="cs-CZ" sz="1400" dirty="0">
                <a:hlinkClick r:id="rId3"/>
              </a:rPr>
              <a:t>http://kirbymuseum.org/blogs/dynamics/wp-content/uploads/2012/05/Rise-of-Fascism.jpg</a:t>
            </a:r>
            <a:r>
              <a:rPr lang="cs-CZ" sz="1400" dirty="0"/>
              <a:t> (</a:t>
            </a:r>
            <a:r>
              <a:rPr lang="cs-CZ" sz="1400" dirty="0" err="1"/>
              <a:t>slide</a:t>
            </a:r>
            <a:r>
              <a:rPr lang="cs-CZ" sz="1400" dirty="0"/>
              <a:t> č. 1), poslední přístup 28. 3. 2013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hlinkClick r:id="rId4"/>
              </a:rPr>
              <a:t>http</a:t>
            </a:r>
            <a:r>
              <a:rPr lang="cs-CZ" sz="1400" dirty="0">
                <a:hlinkClick r:id="rId4"/>
              </a:rPr>
              <a:t>://</a:t>
            </a:r>
            <a:r>
              <a:rPr lang="cs-CZ" sz="1400" dirty="0" smtClean="0">
                <a:hlinkClick r:id="rId4"/>
              </a:rPr>
              <a:t>cs.wikipedia.org/wiki/Soubor:National_Fascist_Party_logo.svg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č.3), poslední přístup  28. 3. 2013</a:t>
            </a:r>
          </a:p>
          <a:p>
            <a:pPr marL="342900" indent="-342900">
              <a:buAutoNum type="arabicPeriod"/>
            </a:pP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www.nairaland.com/attachments/502784_communism_jpg962091f42d25e86797b8b3a0711f1e2c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3), poslední přístup 28. 3. 2013</a:t>
            </a:r>
          </a:p>
          <a:p>
            <a:pPr marL="342900" indent="-342900">
              <a:buFontTx/>
              <a:buAutoNum type="arabicPeriod"/>
            </a:pPr>
            <a:r>
              <a:rPr lang="cs-CZ" sz="1400" dirty="0"/>
              <a:t> </a:t>
            </a:r>
            <a:r>
              <a:rPr lang="cs-CZ" sz="1400" dirty="0">
                <a:hlinkClick r:id="rId6"/>
              </a:rPr>
              <a:t>http://www.dejepis.com/pict/lenin_.</a:t>
            </a:r>
            <a:r>
              <a:rPr lang="cs-CZ" sz="1400" dirty="0" smtClean="0">
                <a:hlinkClick r:id="rId6"/>
              </a:rPr>
              <a:t>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3), </a:t>
            </a:r>
            <a:r>
              <a:rPr lang="cs-CZ" sz="1400" dirty="0"/>
              <a:t>poslední přístup  28. 3. </a:t>
            </a:r>
            <a:r>
              <a:rPr lang="cs-CZ" sz="1400" dirty="0" smtClean="0"/>
              <a:t>2013</a:t>
            </a:r>
          </a:p>
          <a:p>
            <a:pPr marL="342900" indent="-342900">
              <a:buFontTx/>
              <a:buAutoNum type="arabicPeriod"/>
            </a:pP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azmoderaterants.files.wordpress.com/2012/08/fascism.jpg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4), poslední přístup 28. 3. 2013</a:t>
            </a:r>
          </a:p>
          <a:p>
            <a:pPr marL="342900" indent="-342900">
              <a:buFontTx/>
              <a:buAutoNum type="arabicPeriod"/>
            </a:pP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fc07.deviantart.net/fs71/f/2012/273/d/e/fight_for_communism_by_party9999999-d5ge4x9.png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4), poslední přístup 28. 3. 2013</a:t>
            </a: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dirty="0">
                <a:hlinkClick r:id="rId9"/>
              </a:rPr>
              <a:t>http://otto-rahn.com/sites/default/files/category_pictures/nazi.gif</a:t>
            </a:r>
            <a:r>
              <a:rPr lang="cs-CZ" sz="1400" dirty="0"/>
              <a:t> (</a:t>
            </a:r>
            <a:r>
              <a:rPr lang="cs-CZ" sz="1400" dirty="0" err="1"/>
              <a:t>slide</a:t>
            </a:r>
            <a:r>
              <a:rPr lang="cs-CZ" sz="1400" dirty="0"/>
              <a:t> č. 5), poslední přístup 28. 3. 2013)</a:t>
            </a:r>
          </a:p>
          <a:p>
            <a:pPr marL="342900" indent="-342900">
              <a:buFontTx/>
              <a:buAutoNum type="arabicPeriod"/>
            </a:pPr>
            <a:r>
              <a:rPr lang="cs-CZ" sz="1400" dirty="0">
                <a:hlinkClick r:id="rId10"/>
              </a:rPr>
              <a:t>http://screenshot.xfire.com/avatar/160/franekic12.jpg?6182</a:t>
            </a:r>
            <a:r>
              <a:rPr lang="cs-CZ" sz="1400" dirty="0"/>
              <a:t> (</a:t>
            </a:r>
            <a:r>
              <a:rPr lang="cs-CZ" sz="1400" dirty="0" err="1"/>
              <a:t>slide</a:t>
            </a:r>
            <a:r>
              <a:rPr lang="cs-CZ" sz="1400" dirty="0"/>
              <a:t> č. 5), poslední přístup 28. 3. 2013</a:t>
            </a:r>
          </a:p>
          <a:p>
            <a:pPr marL="342900" indent="-342900">
              <a:buFontTx/>
              <a:buAutoNum type="arabicPeriod"/>
            </a:pPr>
            <a:r>
              <a:rPr lang="cs-CZ" sz="1400" dirty="0" smtClean="0">
                <a:hlinkClick r:id="rId11"/>
              </a:rPr>
              <a:t>http</a:t>
            </a:r>
            <a:r>
              <a:rPr lang="cs-CZ" sz="1400" dirty="0">
                <a:hlinkClick r:id="rId11"/>
              </a:rPr>
              <a:t>://</a:t>
            </a:r>
            <a:r>
              <a:rPr lang="cs-CZ" sz="1400" dirty="0" smtClean="0">
                <a:hlinkClick r:id="rId11"/>
              </a:rPr>
              <a:t>blogga.ru/image/days/2012/02/mussolini.jpg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6), poslední přístup 28. 3. 2013</a:t>
            </a:r>
          </a:p>
          <a:p>
            <a:pPr marL="342900" indent="-342900">
              <a:buFontTx/>
              <a:buAutoNum type="arabicPeriod"/>
            </a:pPr>
            <a:r>
              <a:rPr lang="cs-CZ" sz="1400" dirty="0">
                <a:hlinkClick r:id="rId12"/>
              </a:rPr>
              <a:t>http://www.historyguy.com/Hitler.jpg</a:t>
            </a:r>
            <a:r>
              <a:rPr lang="cs-CZ" sz="1400" dirty="0"/>
              <a:t> (</a:t>
            </a:r>
            <a:r>
              <a:rPr lang="cs-CZ" sz="1400" dirty="0" err="1"/>
              <a:t>slide</a:t>
            </a:r>
            <a:r>
              <a:rPr lang="cs-CZ" sz="1400" dirty="0"/>
              <a:t> č. 6), poslední přístup 28. 3. 2013</a:t>
            </a:r>
          </a:p>
          <a:p>
            <a:pPr marL="342900" indent="-342900">
              <a:buFontTx/>
              <a:buAutoNum type="arabicPeriod"/>
            </a:pPr>
            <a:r>
              <a:rPr lang="cs-CZ" sz="1400" dirty="0">
                <a:hlinkClick r:id="rId13"/>
              </a:rPr>
              <a:t>http://upload.wikimedia.org/wikipedia/commons/thumb/9/9b/CroppedStalin1943.jpg/220px-CroppedStalin1943.jpg</a:t>
            </a:r>
            <a:r>
              <a:rPr lang="cs-CZ" sz="1400" dirty="0"/>
              <a:t> (</a:t>
            </a:r>
            <a:r>
              <a:rPr lang="cs-CZ" sz="1400" dirty="0" err="1"/>
              <a:t>slide</a:t>
            </a:r>
            <a:r>
              <a:rPr lang="cs-CZ" sz="1400" dirty="0"/>
              <a:t> č. 6), poslední přístup 28. 3. 2013</a:t>
            </a:r>
          </a:p>
          <a:p>
            <a:pPr marL="342900" indent="-342900">
              <a:buFontTx/>
              <a:buAutoNum type="arabicPeriod"/>
            </a:pPr>
            <a:r>
              <a:rPr lang="cs-CZ" sz="1400" dirty="0" smtClean="0">
                <a:hlinkClick r:id="rId14"/>
              </a:rPr>
              <a:t>http</a:t>
            </a:r>
            <a:r>
              <a:rPr lang="cs-CZ" sz="1400" dirty="0">
                <a:hlinkClick r:id="rId14"/>
              </a:rPr>
              <a:t>://</a:t>
            </a:r>
            <a:r>
              <a:rPr lang="cs-CZ" sz="1400" dirty="0" smtClean="0">
                <a:hlinkClick r:id="rId14"/>
              </a:rPr>
              <a:t>facefwd.com/wp-content/uploads/2009/03/russian-worker.jpg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č. 7), poslední přístup 28. 3. 2013</a:t>
            </a:r>
          </a:p>
        </p:txBody>
      </p:sp>
    </p:spTree>
    <p:extLst>
      <p:ext uri="{BB962C8B-B14F-4D97-AF65-F5344CB8AC3E}">
        <p14:creationId xmlns:p14="http://schemas.microsoft.com/office/powerpoint/2010/main" val="14971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1390</Words>
  <Application>Microsoft Office PowerPoint</Application>
  <PresentationFormat>Předvádění na obrazovce (16:9)</PresentationFormat>
  <Paragraphs>198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32.1 Komunismus, fašismus</vt:lpstr>
      <vt:lpstr>32.2 Co již víme?</vt:lpstr>
      <vt:lpstr>32.3 Jaké si řekneme nové termíny a názvy?</vt:lpstr>
      <vt:lpstr>32.4 Co si řekneme nového?</vt:lpstr>
      <vt:lpstr>32.5 Procvičení a příklady</vt:lpstr>
      <vt:lpstr>32.6 Něco navíc pro šikovné</vt:lpstr>
      <vt:lpstr>32.7 CLIL</vt:lpstr>
      <vt:lpstr>32.8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204</cp:revision>
  <dcterms:created xsi:type="dcterms:W3CDTF">2010-10-18T18:21:56Z</dcterms:created>
  <dcterms:modified xsi:type="dcterms:W3CDTF">2013-04-16T14:23:59Z</dcterms:modified>
</cp:coreProperties>
</file>