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8" r:id="rId10"/>
    <p:sldId id="269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99"/>
    <a:srgbClr val="008000"/>
    <a:srgbClr val="33CC33"/>
    <a:srgbClr val="79C919"/>
    <a:srgbClr val="CAB0DE"/>
    <a:srgbClr val="DCB2D6"/>
    <a:srgbClr val="A8D197"/>
    <a:srgbClr val="A5D7C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B8C78-C776-4C57-B4B7-057BDF702B41}" type="datetimeFigureOut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AA6862-221E-42F2-B560-B73CCDF425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625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9AB0F-ED67-4AA4-9EBD-DC232440CC26}" type="datetimeFigureOut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85E892-F604-4BB6-8033-9AB429579F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2606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20E96-9C1C-4D90-915F-93CE1AAD56E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B2A02-269F-4260-AF7E-E3FCC17465D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9399A-6637-4A3A-A760-5AC4A8FE1F0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BF681-F3C2-4616-9EB9-43C25E78BCF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EC895-E3F3-4A3B-9027-A9351E0D5A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E118F-D27A-47D3-AA7A-0AFF60D31A6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266A4-D094-44CA-A915-FBAF55A79A2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7523C-4B0D-4B45-A973-AC6768A897C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A7DD-00D5-4DFD-B212-6B92D920F042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FC42-1A60-4049-A4CE-B55E1011F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37B9-920B-4688-804E-1DA19C873DA4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A9CF-EE77-4723-A356-87140ABDA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170-F47F-4071-91F9-F1F7845FB921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4604-92CC-425F-80CB-8AC0AF5F9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2052-20E7-4BB1-ADDC-8C87525B2972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5A83-481A-43FF-81A9-25DE1B34A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FD4E-DE1B-4EE4-B648-12C54E494C98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C41B-3BD6-4380-9DC2-C618A1294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CEDB-4AAC-40E5-A229-B2D5578CBC03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D968-B307-470B-BF8E-9529487C6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2E86-9C76-467A-AB50-188DCF6F48DD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B617-BF08-461A-9FD7-63410D26DE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C5ED-E04B-469E-91EC-EE7F4C6C9CA4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9441-73C7-45D2-8F6C-AC674B0C5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92EC-A4FF-46C1-B767-2D350BBE0E09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C55E-8E55-42C4-9BDE-96BD51E0FD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DA2B-B53F-4597-BF6C-2168D571446F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A919-836A-49F4-B19C-C2D5FCE1B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FDB8-A85F-44CC-8840-CC90B5A9B55A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E4AB-D9F9-4AB7-A389-729211996F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FE0BB-1BA8-4127-8598-82D862DF9454}" type="datetime1">
              <a:rPr lang="cs-CZ"/>
              <a:pPr>
                <a:defRPr/>
              </a:pPr>
              <a:t>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6D6458-6941-4EC0-9D58-00E4B7419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penize.cz/investice/18040-od-burzovniho-krachu-k-hitlerovi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s.muni.cz/do/1499/el/estud/praf/js09/dejiny/web/img/08/08.jpg" TargetMode="External"/><Relationship Id="rId13" Type="http://schemas.openxmlformats.org/officeDocument/2006/relationships/hyperlink" Target="http://en.wikipedia.org/wiki/File:Bundesarchiv_Bild_183-T0706-501,_berlin,_Armenspeisung.jpg" TargetMode="External"/><Relationship Id="rId3" Type="http://schemas.openxmlformats.org/officeDocument/2006/relationships/hyperlink" Target="http://www.tyden.cz/obrazek/201111/4ecfa6057d367/crop-143743-wall-street-profi.jpg" TargetMode="External"/><Relationship Id="rId7" Type="http://schemas.openxmlformats.org/officeDocument/2006/relationships/hyperlink" Target="http://ca.wikipedia.org/wiki/Tractat_de_Versalles" TargetMode="External"/><Relationship Id="rId12" Type="http://schemas.openxmlformats.org/officeDocument/2006/relationships/hyperlink" Target="http://www.johndclare.net/peace_treaties4.htm" TargetMode="External"/><Relationship Id="rId2" Type="http://schemas.openxmlformats.org/officeDocument/2006/relationships/hyperlink" Target="http://historika.fabulator.cz/ilustrace/wall_stree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Mah&#225;tma_G&#225;ndh&#237;" TargetMode="External"/><Relationship Id="rId11" Type="http://schemas.openxmlformats.org/officeDocument/2006/relationships/hyperlink" Target="http://www.itest.cz/letectvi/img/ba_museum2.jpg" TargetMode="External"/><Relationship Id="rId5" Type="http://schemas.openxmlformats.org/officeDocument/2006/relationships/hyperlink" Target="http://media-1.web.britannica.com/eb-media/19/78319-004-545F8CDD.jpg" TargetMode="External"/><Relationship Id="rId10" Type="http://schemas.openxmlformats.org/officeDocument/2006/relationships/hyperlink" Target="http://allclassicads.com/ford/1914-ford-model-t-touring-ad.jpg" TargetMode="External"/><Relationship Id="rId4" Type="http://schemas.openxmlformats.org/officeDocument/2006/relationships/hyperlink" Target="http://maragon31.wordpress.com/2011/03/09/the-great-depression/" TargetMode="External"/><Relationship Id="rId9" Type="http://schemas.openxmlformats.org/officeDocument/2006/relationships/hyperlink" Target="http://www.ztis.cz/files/images/2011/12/01/thumbs/A._H%C5%99ib_jpg_1100x690_q85.jpg" TargetMode="External"/><Relationship Id="rId14" Type="http://schemas.openxmlformats.org/officeDocument/2006/relationships/hyperlink" Target="http://en.wikipedia.org/wiki/File:50_millionen_mark_1_september_192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historika.fabulator.cz/ilustrace/wall_stre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1486"/>
            <a:ext cx="215787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9"/>
            <a:ext cx="4714876" cy="515926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31.1 Meziválečný vývoj ve světě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Hana Cvejnová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238" y="4549774"/>
            <a:ext cx="30527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000114"/>
            <a:ext cx="467056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http://www.zskunratice.cz/files/content/1067/title_image/full_woodrow-wilson-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285998"/>
            <a:ext cx="1071570" cy="1071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7" name="Picture 9" descr="Proslulá burzovní Wall Street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00048"/>
            <a:ext cx="1428760" cy="686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http://maragon31.files.wordpress.com/2011/03/arkansas-childre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0888" y="2643189"/>
            <a:ext cx="2170268" cy="1714512"/>
          </a:xfrm>
          <a:prstGeom prst="rect">
            <a:avLst/>
          </a:prstGeom>
          <a:noFill/>
        </p:spPr>
      </p:pic>
      <p:sp>
        <p:nvSpPr>
          <p:cNvPr id="18" name="Šipka doprava 17"/>
          <p:cNvSpPr/>
          <p:nvPr/>
        </p:nvSpPr>
        <p:spPr>
          <a:xfrm>
            <a:off x="6286512" y="2857502"/>
            <a:ext cx="642942" cy="2857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61" name="Picture 13" descr="http://media-1.web.britannica.com/eb-media/19/78319-004-545F8CD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500444"/>
            <a:ext cx="1071570" cy="1071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857634"/>
            <a:ext cx="1314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 descr="http://upload.wikimedia.org/wikipedia/commons/thumb/d/d1/Portrait_Gandhi.jpg/220px-Portrait_Gandh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72" y="642924"/>
            <a:ext cx="1262071" cy="1893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66" name="Picture 18" descr="http://www.vietnamonline.com/userfile/news/dangnguyen/2011/12/Ava-%20Vn%20Film%20Fes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571882"/>
            <a:ext cx="1214446" cy="1210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70345"/>
              </p:ext>
            </p:extLst>
          </p:nvPr>
        </p:nvGraphicFramePr>
        <p:xfrm>
          <a:off x="928662" y="1275606"/>
          <a:ext cx="757242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41838"/>
                <a:gridCol w="5730590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 Cvejnová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Versailleský systém, F. D. Roosevelt, velká hospodářská krize, Společnost národů, New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Deal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Briand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Kellogův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pakt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politické dění, společnost a kulturu ve světě v období 1918 – 1939 ve světle Versailleského mírového systému.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501954"/>
            <a:ext cx="3416866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334166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00562" y="1928808"/>
            <a:ext cx="2357454" cy="307777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ztratilo část území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14282" y="1071552"/>
            <a:ext cx="3500462" cy="2739211"/>
          </a:xfrm>
          <a:prstGeom prst="rect">
            <a:avLst/>
          </a:prstGeom>
          <a:solidFill>
            <a:srgbClr val="79C9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Versailleský systém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systém poválečného uspořádání světa</a:t>
            </a:r>
          </a:p>
          <a:p>
            <a:pPr defTabSz="27305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- vítězové pro sebe získali největší výhody</a:t>
            </a:r>
          </a:p>
          <a:p>
            <a:pPr defTabSz="273050"/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		USA</a:t>
            </a:r>
          </a:p>
          <a:p>
            <a:pPr defTabSz="273050"/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		Francie</a:t>
            </a:r>
          </a:p>
          <a:p>
            <a:pPr defTabSz="273050"/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		Anglie</a:t>
            </a:r>
          </a:p>
          <a:p>
            <a:pPr defTabSz="27305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- poražení až nepřiměřeně znevýhodněni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rozpad Rakouska-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herska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rozpad Osmanské říše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vznik Společnosti národů (SN)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velmi tvrdé potrestání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Německa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071934" y="642924"/>
            <a:ext cx="3500462" cy="98488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Společnost národů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méně úspěšná předchůdkyně OSN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iniciátorem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Woodrow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Wilson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cílem bylo udržení světového míru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00562" y="2285998"/>
            <a:ext cx="2357454" cy="307777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přišlo o všechny kolonie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 rot="5400000" flipH="1" flipV="1">
            <a:off x="2285984" y="1214428"/>
            <a:ext cx="2286016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500562" y="2643188"/>
            <a:ext cx="2357454" cy="307777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nesmí se spojit s Rakouskem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500562" y="3000378"/>
            <a:ext cx="2357454" cy="307777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platí neúnosné reparace</a:t>
            </a:r>
          </a:p>
        </p:txBody>
      </p:sp>
      <p:cxnSp>
        <p:nvCxnSpPr>
          <p:cNvPr id="22" name="Přímá spojovací šipka 21"/>
          <p:cNvCxnSpPr/>
          <p:nvPr/>
        </p:nvCxnSpPr>
        <p:spPr>
          <a:xfrm flipV="1">
            <a:off x="2857488" y="2071684"/>
            <a:ext cx="1500198" cy="135732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2857488" y="2428874"/>
            <a:ext cx="1500198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V="1">
            <a:off x="2857488" y="2787652"/>
            <a:ext cx="1571636" cy="64135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flipV="1">
            <a:off x="2857488" y="3143254"/>
            <a:ext cx="1500198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" name="Picture 5" descr="http://www.zskunratice.cz/files/content/1067/title_image/full_woodrow-wilson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28610"/>
            <a:ext cx="1071570" cy="1071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TextovéPole 36"/>
          <p:cNvSpPr txBox="1"/>
          <p:nvPr/>
        </p:nvSpPr>
        <p:spPr>
          <a:xfrm>
            <a:off x="4500562" y="3357568"/>
            <a:ext cx="2357454" cy="307777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rozpuštěna armáda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500562" y="3714758"/>
            <a:ext cx="2357454" cy="307777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zákaz zbrojení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14282" y="4214824"/>
            <a:ext cx="6286544" cy="738664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defTabSz="273050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Versailleský systém nezajistil stabilitu, nevytvořil pevné základy pro mír. Stanovil pro Německo příliš tvrdé podmínky, vyvolával potřebu odplaty. Byl založen na mocenské převaze vítězů. </a:t>
            </a:r>
            <a:endParaRPr lang="cs-CZ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File:German losses after WWI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928940"/>
            <a:ext cx="2413890" cy="2048563"/>
          </a:xfrm>
          <a:prstGeom prst="rect">
            <a:avLst/>
          </a:prstGeom>
          <a:noFill/>
        </p:spPr>
      </p:pic>
      <p:cxnSp>
        <p:nvCxnSpPr>
          <p:cNvPr id="45" name="Přímá spojovací šipka 44"/>
          <p:cNvCxnSpPr/>
          <p:nvPr/>
        </p:nvCxnSpPr>
        <p:spPr>
          <a:xfrm>
            <a:off x="2857488" y="3429006"/>
            <a:ext cx="1571636" cy="714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/>
          <p:nvPr/>
        </p:nvCxnSpPr>
        <p:spPr>
          <a:xfrm>
            <a:off x="2857488" y="3429006"/>
            <a:ext cx="1571636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1500180"/>
            <a:ext cx="1953477" cy="130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8" grpId="0" uiExpand="1" build="p" animBg="1"/>
      <p:bldP spid="9" grpId="0" build="p" animBg="1"/>
      <p:bldP spid="12" grpId="0" build="allAtOnce" animBg="1"/>
      <p:bldP spid="19" grpId="0" build="allAtOnce" animBg="1"/>
      <p:bldP spid="20" grpId="0" uiExpand="1" build="allAtOnce" animBg="1"/>
      <p:bldP spid="37" grpId="0" build="allAtOnce" animBg="1"/>
      <p:bldP spid="38" grpId="0" uiExpand="1" build="allAtOnce" animBg="1"/>
      <p:bldP spid="3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84189"/>
            <a:ext cx="6429388" cy="444487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1000114"/>
            <a:ext cx="4071966" cy="390325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Versailleský systém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poválečné uspořádání světa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válečné reparace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nahrazení škody způsobené válkou vítěznému státu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totalitní režim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 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nedemokratická forma vlády, nastolovaná ideologickou propagandou a neskrývaným terorem a brutalitou, usiluje o „totální“ moc, neuznává svobodu jedince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fašismus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totalitní režim založený na extrémním nacionalismu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komunismus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totalitní režim založený na společném vlastnictví všech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právo na sebeurčení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princip, že každý národ má právo na vlastní stát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nacionalismus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zdravé i přehnané vědomí příslušnosti k jednomu národu</a:t>
            </a: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Sovětský svaz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stát, ve kterém dominovala komunistická strana, převážně na území Ruska, vznik 1922, zkratka SSSR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00562" y="1000114"/>
            <a:ext cx="4500594" cy="392909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španělská chřipka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chřipková pandemie 1918-1920, ve které zemřelo více lidí než za 1. sv. války (20-100 miliónů lidí)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prosperita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stav, kdy se věci daří a rozvíjejí, hospodářský rozkvět 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Briand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Kellogův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pakt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mezinárodní smlouva, která postavila válku mimo zákon (1928)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velká hospodářská krize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celosvětová krize v letech 1929 - 33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New Yorská burza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instituce, která organizuje obchod a směnu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Wall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treet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ulice, ve které sídlí New Yorská burza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inflace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snížení kupní síly peněz – důsledkem je růst cen</a:t>
            </a:r>
          </a:p>
          <a:p>
            <a:pPr>
              <a:spcAft>
                <a:spcPts val="600"/>
              </a:spcAft>
            </a:pP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Na vrcholu inflace v poválečném Německu se jeden dolar rovnal 4,2 bilionům marek. Lidé pak chodili nakupovat do obchodu s košem plných peněz, někteří dokonce i penězi topili a celé hospodářství se hroutilo jak domeček z karet.</a:t>
            </a: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Deal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opatření, která měla pomoci překonat hospodář. krizi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F. D.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Roosewelt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americký prezident, vymyslel New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Deal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6"/>
            <a:ext cx="471485" cy="5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" y="500048"/>
            <a:ext cx="407193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1071552"/>
            <a:ext cx="5143536" cy="295465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Meziválečnou dobu lze rozdělit do několika období:</a:t>
            </a:r>
          </a:p>
          <a:p>
            <a:pPr marL="342900" indent="-342900">
              <a:buAutoNum type="arabicParenR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Poválečná krize ve zničené Evropě (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1918 – 23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arenR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Hospodářské oživení (konjunktura) (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1923 – 29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= rozvoj průmyslu i kultury</a:t>
            </a:r>
          </a:p>
          <a:p>
            <a:pPr marL="342900" indent="-342900">
              <a:buAutoNum type="arabicParenR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Světová hospodářská krize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1929 – 33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24. 10. 1929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 krach na New Yorské burze (USA)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=&gt; šíření krize do celého světa, nezaměstnanost, předražení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=&gt; nepokoje, státní zásahy do hospodářství, nárůst extremismu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F.D.Roosevelt 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NEW DEAL</a:t>
            </a:r>
          </a:p>
          <a:p>
            <a:pPr marL="355600" indent="-355600">
              <a:buFont typeface="+mj-lt"/>
              <a:buAutoNum type="arabicParenR" startAt="4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Nástup nacismu v Německu (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1933 – 39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35560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Německo vystoupilo ze Společnosti národů, přestalo dodržovat 	podmínky</a:t>
            </a:r>
          </a:p>
          <a:p>
            <a:pPr defTabSz="35560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Versailleského systému a začalo zbrojit.</a:t>
            </a:r>
          </a:p>
          <a:p>
            <a:pPr defTabSz="534988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1933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v Německu se dostává k moci Adolf Hitler </a:t>
            </a:r>
          </a:p>
          <a:p>
            <a:pPr defTabSz="534988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1939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začíná druhá světová válka.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500694" y="571486"/>
            <a:ext cx="3429024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Osa Berlín - Řím - Tokio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fašistický blok Německa, Itálie a Japonska, cílem byla světovláda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politika APPEASEMENTU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(USA, V. Británie, Fr.)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politika usmiřování, ústupků agresorovi (Německu, Itálii, Japonsku)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2199" y="1928808"/>
            <a:ext cx="3505251" cy="305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5572132" y="2000246"/>
            <a:ext cx="3286148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Úpadek demokracie v Evropě: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žlutá – omezená demokracie nebo totalitní režim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fialová – demokratické státy</a:t>
            </a:r>
          </a:p>
        </p:txBody>
      </p:sp>
      <p:pic>
        <p:nvPicPr>
          <p:cNvPr id="13315" name="Picture 3" descr="http://upload.wikimedia.org/wikipedia/commons/thumb/b/b8/FDR_in_1933.jpg/212px-FDR_in_19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8606" y="571486"/>
            <a:ext cx="1033985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ovéPole 15"/>
          <p:cNvSpPr txBox="1"/>
          <p:nvPr/>
        </p:nvSpPr>
        <p:spPr>
          <a:xfrm>
            <a:off x="214282" y="4143386"/>
            <a:ext cx="5143536" cy="8617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Vzestup USA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během 7 let se výroba v USA zvýšila o 34%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symbolem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vzestupu  -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Henry Ford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vlastnil automobilku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začala se izolovat od ostatních států = politika izolacionizmu 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6"/>
            <a:ext cx="1398942" cy="117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929072"/>
            <a:ext cx="927844" cy="6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7000892" y="4500576"/>
            <a:ext cx="642942" cy="2308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fašismus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000892" y="3286130"/>
            <a:ext cx="642942" cy="2308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nacismus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358214" y="3214692"/>
            <a:ext cx="857256" cy="2308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komunismus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000510"/>
            <a:ext cx="603728" cy="8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Šipka doprava 21"/>
          <p:cNvSpPr/>
          <p:nvPr/>
        </p:nvSpPr>
        <p:spPr>
          <a:xfrm>
            <a:off x="6500826" y="4500576"/>
            <a:ext cx="428628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2857502"/>
            <a:ext cx="594987" cy="7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Šipka doprava 22"/>
          <p:cNvSpPr/>
          <p:nvPr/>
        </p:nvSpPr>
        <p:spPr>
          <a:xfrm>
            <a:off x="6572264" y="3286130"/>
            <a:ext cx="428628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92749" y="3857634"/>
            <a:ext cx="651251" cy="7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Šipka doprava 24"/>
          <p:cNvSpPr/>
          <p:nvPr/>
        </p:nvSpPr>
        <p:spPr>
          <a:xfrm rot="5400000">
            <a:off x="8608247" y="3536163"/>
            <a:ext cx="428628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9" grpId="0" build="p" animBg="1"/>
      <p:bldP spid="12" grpId="0" build="p" animBg="1"/>
      <p:bldP spid="16" grpId="0" build="p" animBg="1"/>
      <p:bldP spid="18" grpId="0" build="allAtOnce" animBg="1"/>
      <p:bldP spid="19" grpId="0" build="allAtOnce" animBg="1"/>
      <p:bldP spid="20" grpId="0" uiExpand="1" build="allAtOnce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" y="428610"/>
            <a:ext cx="3857619" cy="515926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928676"/>
            <a:ext cx="400052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Doplň: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Hned po skončení první světové války se po Evropě rozšířila pandemie ____________________________, která měla na svědomí více obětí než válka. 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 meziválečném období ve většině států Evropy zesílily dva totalitní směry: _______________ a ___________________.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První z nich se nejvíce projevil v (stát)__________________, druhý v (stát) ____________________________. 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4282" y="2571750"/>
            <a:ext cx="400052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Čím skončilo období hospodářského i kulturního rozkvětu ve 20. letech? 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Napiš k této události její počátek (datum, rok)                                a místo, kde začala (město, ulice)___________________. Jaké řešení do této krize přinesl americký prezident F. D. Roosevelt? (název) ____________________________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286248" y="642924"/>
            <a:ext cx="4714908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Uspořádání evropských států po první světové válce bylo stanoveno jedním systémem – jak se nazýval? ______________________________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Který evropský stát byl tímto systémem nejvíce znevýhodněn? __________________________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Napiš alespoň tři „tresty“ (omezení), které musel tento stát podstoupit: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1.______________________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2.______________________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3.______________________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Bylo toto poválečné uspořádání stabilní? 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Oznámkuj jej jako ve škole 1 až 5 a své hodnocení zdůvodni.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4282" y="3857635"/>
            <a:ext cx="407196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Přiřaď představitele ke státu a souvisejícímu pojmu.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J. V. Stalin		USA	New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Deal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F. D.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Roosewelt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Německo	fašismus</a:t>
            </a:r>
          </a:p>
          <a:p>
            <a:pPr marL="228600" indent="-228600">
              <a:buAutoNum type="alphaU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Hitler		SSSR	komunismus</a:t>
            </a:r>
          </a:p>
          <a:p>
            <a:pPr marL="228600" indent="-22860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Musollini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USA	Společnost národů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W. Wilson		Itálie	nacismus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9095" y="2714626"/>
            <a:ext cx="4620595" cy="234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500562" y="2786064"/>
            <a:ext cx="435771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Jak změnil Versailleský systém mapu Evropy?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 build="p" animBg="1"/>
      <p:bldP spid="22" grpId="0" build="p" animBg="1"/>
      <p:bldP spid="18" grpId="0" build="p" animBg="1"/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357172"/>
            <a:ext cx="4071934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42844" y="928676"/>
            <a:ext cx="4643470" cy="40011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Věda a technika 1918-1945</a:t>
            </a:r>
            <a:endParaRPr lang="cs-CZ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42844" y="1428742"/>
            <a:ext cx="4643470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cs-CZ" sz="1200" dirty="0" smtClean="0"/>
              <a:t>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zavedena pravidelná letecká doprava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automobilismus (pásová výroba - FORD)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elektrifikace průmyslu i měst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mechanizace a chemizace zemědělství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radar, počítače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penicilín, vitamíny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využívání volného času - rozhlas, film, gramofon, televize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atomová fyzika = reaktor, bomba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57686" y="2357436"/>
            <a:ext cx="4500594" cy="40011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Kultura 1918-1945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357686" y="2857502"/>
            <a:ext cx="4572032" cy="138499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architektura: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konstruktivismus, funkcionalismus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iteratura: dadaismus, surrealismus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nový fenomén - film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hudba - vliv jazzu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 totalitních státech byla kultura kontrolována státem - mohutné působení propagandy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i="1" u="sng" dirty="0" smtClean="0">
                <a:latin typeface="Times New Roman" pitchFamily="18" charset="0"/>
                <a:cs typeface="Times New Roman" pitchFamily="18" charset="0"/>
              </a:rPr>
              <a:t>"Stokrát opakovaná lež se stává pravdou.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")</a:t>
            </a:r>
            <a:endParaRPr lang="cs-CZ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itest.cz/letectvi/img/ba_museu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10"/>
            <a:ext cx="2456861" cy="1857388"/>
          </a:xfrm>
          <a:prstGeom prst="rect">
            <a:avLst/>
          </a:prstGeom>
          <a:noFill/>
        </p:spPr>
      </p:pic>
      <p:pic>
        <p:nvPicPr>
          <p:cNvPr id="9220" name="Picture 4" descr="http://allclassicads.com/ford/1914-ford-model-t-touring-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6971">
            <a:off x="7255033" y="378589"/>
            <a:ext cx="1583097" cy="18561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2" name="Picture 6" descr="http://www.jimhilvertbruce.com/wp-content/uploads/2011/06/New-York-City-landscape-1920s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71816"/>
            <a:ext cx="3429024" cy="1933112"/>
          </a:xfrm>
          <a:prstGeom prst="rect">
            <a:avLst/>
          </a:prstGeom>
          <a:noFill/>
        </p:spPr>
      </p:pic>
      <p:pic>
        <p:nvPicPr>
          <p:cNvPr id="9224" name="Picture 8" descr="http://www.ztis.cz/files/images/2011/12/01/thumbs/A._H%C5%99ib_jpg_1100x690_q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500180"/>
            <a:ext cx="897964" cy="1071570"/>
          </a:xfrm>
          <a:prstGeom prst="rect">
            <a:avLst/>
          </a:prstGeom>
          <a:noFill/>
        </p:spPr>
      </p:pic>
      <p:pic>
        <p:nvPicPr>
          <p:cNvPr id="9226" name="Picture 10" descr="http://www.sps-ul.cz/lib/exe/fetch.php/galerie_architektury:funkcionalismus:18_-_socialisticky_realismus.jpg?w=458&amp;h=6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2357436"/>
            <a:ext cx="1145121" cy="1500158"/>
          </a:xfrm>
          <a:prstGeom prst="rect">
            <a:avLst/>
          </a:prstGeom>
          <a:noFill/>
        </p:spPr>
      </p:pic>
      <p:pic>
        <p:nvPicPr>
          <p:cNvPr id="9228" name="Picture 12" descr="http://www.devizesu3a.org.uk/images/jaz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7936">
            <a:off x="3804036" y="4168598"/>
            <a:ext cx="805736" cy="81909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  <p:bldP spid="9" grpId="0" build="p" animBg="1"/>
      <p:bldP spid="8" grpId="0" build="allAtOnce" animBg="1"/>
      <p:bldP spid="2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885828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31.7 CLIL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Versailles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</a:t>
            </a:r>
            <a:r>
              <a:rPr lang="cs-CZ" sz="1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>
              <a:defRPr/>
            </a:pPr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00760" y="1142990"/>
            <a:ext cx="292895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restrictions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imposed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treaty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Versailles? 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johndclare.net/images/map%20of%20versail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90"/>
            <a:ext cx="5619750" cy="3848101"/>
          </a:xfrm>
          <a:prstGeom prst="rect">
            <a:avLst/>
          </a:prstGeom>
          <a:noFill/>
        </p:spPr>
      </p:pic>
      <p:pic>
        <p:nvPicPr>
          <p:cNvPr id="7170" name="Picture 2" descr="File:Bundesarchiv Bild 183-T0706-501, berlin, Armenspeisu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857370"/>
            <a:ext cx="2982596" cy="221457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000760" y="4214824"/>
            <a:ext cx="292895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What do you think is happening in the photo? </a:t>
            </a:r>
          </a:p>
        </p:txBody>
      </p:sp>
      <p:pic>
        <p:nvPicPr>
          <p:cNvPr id="7173" name="Picture 5" descr="File:50 millionen mark 1 september 1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86196"/>
            <a:ext cx="1630343" cy="1088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278605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31.8 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  <a:cs typeface="Times New Roman" pitchFamily="18" charset="0"/>
            </a:endParaRPr>
          </a:p>
          <a:p>
            <a:endParaRPr lang="cs-CZ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57466"/>
              </p:ext>
            </p:extLst>
          </p:nvPr>
        </p:nvGraphicFramePr>
        <p:xfrm>
          <a:off x="714348" y="1214428"/>
          <a:ext cx="6336704" cy="330454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Iniciátorem</a:t>
                      </a:r>
                      <a:r>
                        <a:rPr lang="cs-CZ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vzniku Společnosti národů byl</a:t>
                      </a:r>
                      <a:r>
                        <a:rPr lang="cs-CZ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... </a:t>
                      </a:r>
                    </a:p>
                    <a:p>
                      <a:pPr marL="342900" indent="-342900">
                        <a:buNone/>
                      </a:pPr>
                      <a:endParaRPr lang="cs-CZ" sz="105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Woodrow</a:t>
                      </a:r>
                      <a:r>
                        <a:rPr lang="cs-CZ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Wilson</a:t>
                      </a:r>
                    </a:p>
                    <a:p>
                      <a:pPr marL="228600" indent="-228600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Franklin</a:t>
                      </a:r>
                      <a:r>
                        <a:rPr lang="cs-CZ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Delano</a:t>
                      </a:r>
                      <a:r>
                        <a:rPr lang="cs-CZ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Roosevelt</a:t>
                      </a:r>
                      <a:endParaRPr lang="cs-CZ" sz="12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Winston </a:t>
                      </a:r>
                      <a:r>
                        <a:rPr lang="cs-CZ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Churchill</a:t>
                      </a:r>
                      <a:endParaRPr lang="cs-CZ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Adolf Hitler</a:t>
                      </a: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Co </a:t>
                      </a:r>
                      <a:r>
                        <a:rPr lang="cs-CZ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neplatí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pro Německo po válce: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muselo platit válečné reparace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muselo rozpustit armádu</a:t>
                      </a:r>
                    </a:p>
                    <a:p>
                      <a:pPr marL="342900" indent="-342900" algn="l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nesmělo vyrábět zbraně</a:t>
                      </a:r>
                    </a:p>
                    <a:p>
                      <a:pPr marL="342900" indent="-342900" algn="l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muselo se spojit s Rakouskem </a:t>
                      </a:r>
                    </a:p>
                    <a:p>
                      <a:pPr marL="342900" indent="-342900" algn="l"/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Které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spojení je správné?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Fašismus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J. V. Stalin</a:t>
                      </a:r>
                    </a:p>
                    <a:p>
                      <a:pPr marL="342900" indent="-342900" algn="l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Nacismus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B.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Musollini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Komunismus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A. Hitler</a:t>
                      </a:r>
                    </a:p>
                    <a:p>
                      <a:pPr marL="342900" indent="-342900" algn="l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Fašismus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B.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Musollini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Velká </a:t>
                      </a:r>
                      <a:r>
                        <a:rPr lang="cs-CZ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hospodářská krize probíhala v letech…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1918 - 1923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1923 - 1929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1929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- 1933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1933 - 1939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5720" y="1000114"/>
            <a:ext cx="8358246" cy="3929090"/>
          </a:xfrm>
          <a:prstGeom prst="rect">
            <a:avLst/>
          </a:prstGeom>
          <a:gradFill flip="none" rotWithShape="1">
            <a:gsLst>
              <a:gs pos="0">
                <a:srgbClr val="99FF33">
                  <a:shade val="30000"/>
                  <a:satMod val="11500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Pečenka, M. a kol.: Dějiny moderní doby – I. Díl, 1999. (slide 1)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http://en.wikipedia.org/wiki/Woodrow_Wilson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(slide 1)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http://historika.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fabulator.cz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/ilustrace/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wall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street.jpg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tyden.cz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obrazek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/201111/4ecfa6057d367/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crop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-143743-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wall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street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profi.jpg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http://maragon31.wordpress.com/2011/03/09/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the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great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depression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1)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http://media-1.web.britannica.com/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eb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-media/19/78319-004-545F8CDD.jpg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http://cs.wikipedia.org/wiki/Mahátma_Gándhí</a:t>
            </a:r>
            <a:r>
              <a:rPr lang="cs-CZ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(slide 1)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http://ca.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wikipedia.org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wiki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Tractat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_de_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Versalles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2)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http://is.muni.cz/do/1499/el/estud/praf/js09/dejiny/web/img/08/08.jpg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5)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ztis.cz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files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images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/2011/12/01/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thumbs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/A._H%C5%99ib_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_1100x690_q85.jpg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6)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http://allclassicads.com/ford/1914-ford-model-t-touring-ad.jpg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6)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itest.cz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letectvi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img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/ba_museum2.jpg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6)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johndclare.net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peace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_treaties4.htm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7)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http://en.wikipedia.org/wiki/File:Bundesarchiv_Bild_183-T0706-501,_berlin,_Armenspeisung.jpg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7)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http://en.wikipedia.org/wiki/File:50_millionen_mark_1_september_1923.jpg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7)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00048"/>
            <a:ext cx="4857752" cy="594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1002</Words>
  <Application>Microsoft Office PowerPoint</Application>
  <PresentationFormat>Předvádění na obrazovce (16:9)</PresentationFormat>
  <Paragraphs>190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31.1 Meziválečný vývoj ve světě </vt:lpstr>
      <vt:lpstr>31.2 Co již víme?</vt:lpstr>
      <vt:lpstr>31.3 Jaké si řekneme nové termíny a názvy?</vt:lpstr>
      <vt:lpstr>31.4 Co si řekneme nového?</vt:lpstr>
      <vt:lpstr>31.5 Procvičení a příklady</vt:lpstr>
      <vt:lpstr>31.6 Něco navíc pro šikovné</vt:lpstr>
      <vt:lpstr>31.7 CLIL – Germany after Versailles</vt:lpstr>
      <vt:lpstr>31.8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334</cp:revision>
  <dcterms:created xsi:type="dcterms:W3CDTF">2010-10-18T18:21:56Z</dcterms:created>
  <dcterms:modified xsi:type="dcterms:W3CDTF">2012-04-01T12:55:44Z</dcterms:modified>
</cp:coreProperties>
</file>