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8" r:id="rId10"/>
    <p:sldId id="269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0DE"/>
    <a:srgbClr val="DCB2D6"/>
    <a:srgbClr val="008000"/>
    <a:srgbClr val="A8D197"/>
    <a:srgbClr val="A5D7C4"/>
    <a:srgbClr val="CCFFCC"/>
    <a:srgbClr val="99EBE1"/>
    <a:srgbClr val="FFCCFF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8C78-C776-4C57-B4B7-057BDF702B41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A6862-221E-42F2-B560-B73CCDF42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625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AB0F-ED67-4AA4-9EBD-DC232440CC26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85E892-F604-4BB6-8033-9AB429579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2606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20E96-9C1C-4D90-915F-93CE1AAD56E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B2A02-269F-4260-AF7E-E3FCC17465D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9399A-6637-4A3A-A760-5AC4A8FE1F0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BF681-F3C2-4616-9EB9-43C25E78BC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EC895-E3F3-4A3B-9027-A9351E0D5A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E118F-D27A-47D3-AA7A-0AFF60D31A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66A4-D094-44CA-A915-FBAF55A79A2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7523C-4B0D-4B45-A973-AC6768A897C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7DD-00D5-4DFD-B212-6B92D920F042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FC42-1A60-4049-A4CE-B55E1011F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37B9-920B-4688-804E-1DA19C873DA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9CF-EE77-4723-A356-87140ABDA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170-F47F-4071-91F9-F1F7845FB921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4604-92CC-425F-80CB-8AC0AF5F9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2052-20E7-4BB1-ADDC-8C87525B2972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5A83-481A-43FF-81A9-25DE1B34A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D4E-DE1B-4EE4-B648-12C54E494C98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C41B-3BD6-4380-9DC2-C618A1294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EDB-4AAC-40E5-A229-B2D5578CBC03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D968-B307-470B-BF8E-9529487C6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E86-9C76-467A-AB50-188DCF6F48DD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B617-BF08-461A-9FD7-63410D26DE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C5ED-E04B-469E-91EC-EE7F4C6C9CA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9441-73C7-45D2-8F6C-AC674B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92EC-A4FF-46C1-B767-2D350BBE0E09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C55E-8E55-42C4-9BDE-96BD51E0F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DA2B-B53F-4597-BF6C-2168D571446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A919-836A-49F4-B19C-C2D5FCE1B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FDB8-A85F-44CC-8840-CC90B5A9B55A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E4AB-D9F9-4AB7-A389-729211996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FE0BB-1BA8-4127-8598-82D862DF9454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D6458-6941-4EC0-9D58-00E4B7419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history-if.blog.cz/0910/1-republik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18" Type="http://schemas.openxmlformats.org/officeDocument/2006/relationships/image" Target="../media/image24.gif"/><Relationship Id="rId3" Type="http://schemas.openxmlformats.org/officeDocument/2006/relationships/hyperlink" Target="http://cs.wikipedia.org/wiki/Potravinov%C3%A9_l%C3%ADstky" TargetMode="External"/><Relationship Id="rId21" Type="http://schemas.openxmlformats.org/officeDocument/2006/relationships/image" Target="../media/image27.png"/><Relationship Id="rId7" Type="http://schemas.openxmlformats.org/officeDocument/2006/relationships/hyperlink" Target="http://www.rozhlas.cz/informace/service/_zprava/784461" TargetMode="External"/><Relationship Id="rId12" Type="http://schemas.openxmlformats.org/officeDocument/2006/relationships/image" Target="../media/image20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hyperlink" Target="http://cs.wikipedia.org/wiki/Zbrojovka_Brno" TargetMode="External"/><Relationship Id="rId23" Type="http://schemas.openxmlformats.org/officeDocument/2006/relationships/image" Target="../media/image29.gif"/><Relationship Id="rId10" Type="http://schemas.openxmlformats.org/officeDocument/2006/relationships/image" Target="../media/image18.png"/><Relationship Id="rId19" Type="http://schemas.openxmlformats.org/officeDocument/2006/relationships/image" Target="../media/image25.gif"/><Relationship Id="rId4" Type="http://schemas.openxmlformats.org/officeDocument/2006/relationships/hyperlink" Target="http://upload.wikimedia.org/wikipedia/commons/0/03/Praha_Vaclavske_nam_Bata_DSCN1175.JPG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gif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ToxVdlGE40&amp;feature=related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volny.cz/czfilm/Osobnosti/Gollova.htm" TargetMode="External"/><Relationship Id="rId7" Type="http://schemas.openxmlformats.org/officeDocument/2006/relationships/hyperlink" Target="http://www.youtube.com/watch?v=VR3qzzDixuY&amp;feature=related" TargetMode="Externa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L%C3%ADda_Baarov%C3%A1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://cs.wikipedia.org/wiki/Jan_Werich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hyperlink" Target="http://cs.wikipedia.org/wiki/Vlasta_Burian" TargetMode="External"/><Relationship Id="rId9" Type="http://schemas.openxmlformats.org/officeDocument/2006/relationships/hyperlink" Target="http://www.youtube.com/watch?v=pfzFxCp8Rp4&amp;feature=related" TargetMode="External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hyperlink" Target="http://www.tugendhat.eu/cz/vila-tugendhat.html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hyperlink" Target="http://farm5.staticflickr.com/4052/4417557705_c3bcdec9ee_b.jpg" TargetMode="External"/><Relationship Id="rId10" Type="http://schemas.openxmlformats.org/officeDocument/2006/relationships/image" Target="../media/image41.jpeg"/><Relationship Id="rId4" Type="http://schemas.openxmlformats.org/officeDocument/2006/relationships/hyperlink" Target="http://i.lidovky.cz/08/041/lngal/HRN22235e_Capek.jpg" TargetMode="External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lancoufal.estranky.cz/img/mid/421/0066.jpg" TargetMode="External"/><Relationship Id="rId13" Type="http://schemas.openxmlformats.org/officeDocument/2006/relationships/hyperlink" Target="http://www.supraphon.cz/" TargetMode="External"/><Relationship Id="rId18" Type="http://schemas.openxmlformats.org/officeDocument/2006/relationships/hyperlink" Target="http://img2.ceskatelevize.cz/program/porady/1130839816/foto/01.jpg" TargetMode="External"/><Relationship Id="rId3" Type="http://schemas.openxmlformats.org/officeDocument/2006/relationships/hyperlink" Target="http://sip.denik.cz/moc-a-penize/jak-se-zilo-za-prvni-republiky20111101.html" TargetMode="External"/><Relationship Id="rId21" Type="http://schemas.openxmlformats.org/officeDocument/2006/relationships/hyperlink" Target="http://okamziky-vecnosti.tode.cz/img/pop20.jpg" TargetMode="External"/><Relationship Id="rId7" Type="http://schemas.openxmlformats.org/officeDocument/2006/relationships/hyperlink" Target="http://www.skoda-auto.cz/cs/about/tradition/logo/Pages/logo.aspx" TargetMode="External"/><Relationship Id="rId12" Type="http://schemas.openxmlformats.org/officeDocument/2006/relationships/hyperlink" Target="http://commons.wikimedia.org/wiki/File:SiphonSeltzerAnchorBW004.jpg" TargetMode="External"/><Relationship Id="rId17" Type="http://schemas.openxmlformats.org/officeDocument/2006/relationships/hyperlink" Target="http://img.karaoketexty.cz/img/artists/4213/jan-werich-161021.jpg" TargetMode="External"/><Relationship Id="rId2" Type="http://schemas.openxmlformats.org/officeDocument/2006/relationships/hyperlink" Target="http://www.penize.cz/ekonomika/223131-prvni-republika-tygr-nebo-kotatko" TargetMode="External"/><Relationship Id="rId16" Type="http://schemas.openxmlformats.org/officeDocument/2006/relationships/hyperlink" Target="http://vlastaburian.webz.cz/burian.html" TargetMode="External"/><Relationship Id="rId20" Type="http://schemas.openxmlformats.org/officeDocument/2006/relationships/hyperlink" Target="http://www.topvylet.cz/img/M6T9M6OH2N4X6989L5HO4AIN4N0N0I1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story-if.blog.cz/0910/1-republika" TargetMode="External"/><Relationship Id="rId11" Type="http://schemas.openxmlformats.org/officeDocument/2006/relationships/hyperlink" Target="http://cs.wikipedia.org/wiki/%C4%8CKD" TargetMode="External"/><Relationship Id="rId5" Type="http://schemas.openxmlformats.org/officeDocument/2006/relationships/hyperlink" Target="http://eluin.blog.cz/0809/nemeli-bychom-zapominat" TargetMode="External"/><Relationship Id="rId15" Type="http://schemas.openxmlformats.org/officeDocument/2006/relationships/hyperlink" Target="http://www.volny.cz/czfilm/Osobnosti/Gollova.htm" TargetMode="External"/><Relationship Id="rId10" Type="http://schemas.openxmlformats.org/officeDocument/2006/relationships/hyperlink" Target="http://www.bata.cz/bata-history" TargetMode="External"/><Relationship Id="rId19" Type="http://schemas.openxmlformats.org/officeDocument/2006/relationships/hyperlink" Target="http://www.profimedia.cz/fotografie/gymnazium-jk-tyla-funkcionalismus-1925-28-j-gocar/profimedia-0007321191.jpg" TargetMode="External"/><Relationship Id="rId4" Type="http://schemas.openxmlformats.org/officeDocument/2006/relationships/hyperlink" Target="http://www.prvnirepublika.com/" TargetMode="External"/><Relationship Id="rId9" Type="http://schemas.openxmlformats.org/officeDocument/2006/relationships/hyperlink" Target="http://upload.wikimedia.org/wikipedia/commons/7/77/Volksempfaenger_01_KMJ.jpg" TargetMode="External"/><Relationship Id="rId14" Type="http://schemas.openxmlformats.org/officeDocument/2006/relationships/hyperlink" Target="http://www.seeklogo.com/csa-logo-37114.html" TargetMode="External"/><Relationship Id="rId22" Type="http://schemas.openxmlformats.org/officeDocument/2006/relationships/hyperlink" Target="http://en.wikipedia.org/wiki/Bata_Sho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rekl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40"/>
            <a:ext cx="1928826" cy="1288456"/>
          </a:xfrm>
          <a:prstGeom prst="rect">
            <a:avLst/>
          </a:prstGeom>
          <a:noFill/>
        </p:spPr>
      </p:pic>
      <p:pic>
        <p:nvPicPr>
          <p:cNvPr id="19465" name="Picture 9" descr="Václavské náměstí v době první republi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6"/>
            <a:ext cx="1857388" cy="1857388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357436"/>
            <a:ext cx="21854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4429124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30.1  Kultura první republiky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Hana Cvejnová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1238" y="4549774"/>
            <a:ext cx="30527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143122"/>
            <a:ext cx="1500470" cy="22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000114"/>
            <a:ext cx="2571768" cy="19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000378"/>
            <a:ext cx="2364430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vlastenci.cz/obr/platidla/mince/csr5k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071552"/>
            <a:ext cx="2286016" cy="1105057"/>
          </a:xfrm>
          <a:prstGeom prst="rect">
            <a:avLst/>
          </a:prstGeom>
          <a:noFill/>
        </p:spPr>
      </p:pic>
      <p:pic>
        <p:nvPicPr>
          <p:cNvPr id="19468" name="Picture 12" descr="http://az30650.vo.msecnd.net/imgs/433a6145-3c7a-412b-bad8-9929df4a386e/logo_2_300x200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357568"/>
            <a:ext cx="2500330" cy="1250165"/>
          </a:xfrm>
          <a:prstGeom prst="rect">
            <a:avLst/>
          </a:prstGeom>
          <a:noFill/>
        </p:spPr>
      </p:pic>
      <p:pic>
        <p:nvPicPr>
          <p:cNvPr id="19470" name="Picture 14" descr="http://az30650.vo.msecnd.net/imgs/2a69a78e-8669-4035-a30b-743c7f291479/logo_3_300x200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500444"/>
            <a:ext cx="2000244" cy="1000122"/>
          </a:xfrm>
          <a:prstGeom prst="rect">
            <a:avLst/>
          </a:prstGeom>
          <a:noFill/>
        </p:spPr>
      </p:pic>
      <p:sp>
        <p:nvSpPr>
          <p:cNvPr id="18" name="Šipka doprava 17"/>
          <p:cNvSpPr/>
          <p:nvPr/>
        </p:nvSpPr>
        <p:spPr>
          <a:xfrm>
            <a:off x="3571868" y="3857634"/>
            <a:ext cx="642942" cy="2857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72" name="Picture 16" descr="http://az30650.vo.msecnd.net/imgs/ab2361d1-2c26-4c73-a6d1-735ee754deb4/logo_4_300x200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357568"/>
            <a:ext cx="2214578" cy="1107289"/>
          </a:xfrm>
          <a:prstGeom prst="rect">
            <a:avLst/>
          </a:prstGeom>
          <a:noFill/>
        </p:spPr>
      </p:pic>
      <p:sp>
        <p:nvSpPr>
          <p:cNvPr id="20" name="Šipka doprava 19"/>
          <p:cNvSpPr/>
          <p:nvPr/>
        </p:nvSpPr>
        <p:spPr>
          <a:xfrm>
            <a:off x="5500694" y="3857634"/>
            <a:ext cx="642942" cy="2857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74" name="Picture 18" descr="první republik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32033" y="571486"/>
            <a:ext cx="2392342" cy="1714512"/>
          </a:xfrm>
          <a:prstGeom prst="rect">
            <a:avLst/>
          </a:prstGeom>
          <a:noFill/>
        </p:spPr>
      </p:pic>
      <p:pic>
        <p:nvPicPr>
          <p:cNvPr id="19458" name="Picture 2" descr="První republika: Tygr, nebo koťátko?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327589">
            <a:off x="5109854" y="1720214"/>
            <a:ext cx="2038102" cy="1027370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714876" y="2500312"/>
            <a:ext cx="92869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 smtClean="0">
                <a:latin typeface="Times New Roman" pitchFamily="18" charset="0"/>
                <a:cs typeface="Times New Roman" pitchFamily="18" charset="0"/>
                <a:hlinkClick r:id="rId16"/>
              </a:rPr>
              <a:t>další obrázky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19318"/>
              </p:ext>
            </p:extLst>
          </p:nvPr>
        </p:nvGraphicFramePr>
        <p:xfrm>
          <a:off x="928662" y="1275606"/>
          <a:ext cx="7572428" cy="35242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41838"/>
                <a:gridCol w="5730590"/>
              </a:tblGrid>
              <a:tr h="545574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 Cvejnová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Baťa,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Škoda, český film, móda První republiky, elektrifikace, funkcionalismus, Karel Čapek, Franz Kafka, vila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Tugendhat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kulturu, hospodářství, architekturu a módu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období První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československé republiky.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83518"/>
            <a:ext cx="341686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334166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30.2 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5720" y="1071552"/>
            <a:ext cx="3571900" cy="2523768"/>
          </a:xfrm>
          <a:prstGeom prst="rect">
            <a:avLst/>
          </a:prstGeom>
          <a:gradFill>
            <a:gsLst>
              <a:gs pos="0">
                <a:srgbClr val="CAB0D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HOSPODÁŘSTVÍ PRVNÍ REPUBLIKY</a:t>
            </a:r>
          </a:p>
          <a:p>
            <a:pPr>
              <a:buFontTx/>
              <a:buChar char="-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 válce katastrofální situace: 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nedostatek potravin (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mouka, maso, mléko, chléb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Wingdings 3" pitchFamily="18" charset="2"/>
              <a:buChar char="_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lístkový systém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Brzy se však situace zlepšila a centrální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části ČSR patřily k 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</a:rPr>
              <a:t>nejvyspělejším.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zavedeno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pojištění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stavby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silnic, železnic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dokončení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elektrifikace</a:t>
            </a:r>
          </a:p>
          <a:p>
            <a:pPr>
              <a:buFontTx/>
              <a:buChar char="-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objevuje se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televize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rozhlas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00694" y="1285866"/>
            <a:ext cx="3071834" cy="1908215"/>
          </a:xfrm>
          <a:prstGeom prst="rect">
            <a:avLst/>
          </a:prstGeom>
          <a:gradFill>
            <a:gsLst>
              <a:gs pos="0">
                <a:srgbClr val="CAB0D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PRŮMYSL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velký rozvoj		</a:t>
            </a:r>
          </a:p>
          <a:p>
            <a:pPr marL="177800" indent="-177800">
              <a:buAutoNum type="alphaLcParenR"/>
              <a:tabLst>
                <a:tab pos="177800" algn="l"/>
              </a:tabLst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tradiční odvětví: </a:t>
            </a:r>
          </a:p>
          <a:p>
            <a:pPr marL="342900" indent="-342900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textilní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sklářský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strojírenský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nová odvětví: 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55600" algn="l"/>
              </a:tabLst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chemický průmysl, radiotechnika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Baťa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tzv. „hospodářský zázrak“ </a:t>
            </a:r>
          </a:p>
          <a:p>
            <a:pPr defTabSz="35560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= firma Tomáše Bati (Zlín)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7158" y="3786196"/>
            <a:ext cx="3571900" cy="1231106"/>
          </a:xfrm>
          <a:prstGeom prst="rect">
            <a:avLst/>
          </a:prstGeom>
          <a:gradFill>
            <a:gsLst>
              <a:gs pos="0">
                <a:srgbClr val="CAB0D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1929 hospodářská krize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obrovské předražení potravin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opět lístkový přídělový systém 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obrovská nezaměstnanost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hladové demonstrace</a:t>
            </a:r>
          </a:p>
        </p:txBody>
      </p:sp>
      <p:pic>
        <p:nvPicPr>
          <p:cNvPr id="17410" name="Picture 2" descr="http://www.milancoufal.estranky.cz/img/mid/421/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7172"/>
            <a:ext cx="1456465" cy="1143008"/>
          </a:xfrm>
          <a:prstGeom prst="rect">
            <a:avLst/>
          </a:prstGeom>
          <a:noFill/>
        </p:spPr>
      </p:pic>
      <p:sp>
        <p:nvSpPr>
          <p:cNvPr id="11" name="Šipka ohnutá nahoru 10"/>
          <p:cNvSpPr/>
          <p:nvPr/>
        </p:nvSpPr>
        <p:spPr>
          <a:xfrm>
            <a:off x="2214546" y="1571618"/>
            <a:ext cx="2214578" cy="357190"/>
          </a:xfrm>
          <a:prstGeom prst="bentUpArrow">
            <a:avLst>
              <a:gd name="adj1" fmla="val 15026"/>
              <a:gd name="adj2" fmla="val 15026"/>
              <a:gd name="adj3" fmla="val 3165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2" name="Picture 4" descr="Soubor:Volksempfaenger 01 KM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071684"/>
            <a:ext cx="1010150" cy="100013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643174" y="3143254"/>
            <a:ext cx="1785950" cy="307777"/>
          </a:xfrm>
          <a:prstGeom prst="rect">
            <a:avLst/>
          </a:prstGeom>
          <a:gradFill>
            <a:gsLst>
              <a:gs pos="0">
                <a:srgbClr val="CAB0D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Video: Český rozhlas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www.jawa.eu/images/log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520210"/>
            <a:ext cx="1214414" cy="622777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3286130"/>
            <a:ext cx="1595438" cy="10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429138"/>
            <a:ext cx="1700211" cy="4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 descr="http://upload.wikimedia.org/wikipedia/commons/thumb/0/05/Brno,_hlavn%C3%AD_n%C3%A1dra%C5%BE%C3%AD,_lokomotiva_433.001_(02).jpg/220px-Brno,_hlavn%C3%AD_n%C3%A1dra%C5%BE%C3%AD,_lokomotiva_433.001_(02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500048"/>
            <a:ext cx="843667" cy="805319"/>
          </a:xfrm>
          <a:prstGeom prst="rect">
            <a:avLst/>
          </a:prstGeom>
          <a:noFill/>
        </p:spPr>
      </p:pic>
      <p:pic>
        <p:nvPicPr>
          <p:cNvPr id="17423" name="Picture 15" descr="http://car-logos.50webs.com/logo/tatra/tatra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8" y="1142990"/>
            <a:ext cx="1042982" cy="1042982"/>
          </a:xfrm>
          <a:prstGeom prst="rect">
            <a:avLst/>
          </a:prstGeom>
          <a:noFill/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3714758"/>
            <a:ext cx="2071702" cy="1209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28" name="Picture 20" descr="http://www.auta5p.eu/muzea/automuseum_praga_2000/logo_p1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29322" y="500048"/>
            <a:ext cx="1285884" cy="724294"/>
          </a:xfrm>
          <a:prstGeom prst="rect">
            <a:avLst/>
          </a:prstGeom>
          <a:noFill/>
        </p:spPr>
      </p:pic>
      <p:pic>
        <p:nvPicPr>
          <p:cNvPr id="17430" name="Picture 22" descr="Z Logo of Zbrojovka Brno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8177" y="2428874"/>
            <a:ext cx="885823" cy="885823"/>
          </a:xfrm>
          <a:prstGeom prst="rect">
            <a:avLst/>
          </a:prstGeom>
          <a:noFill/>
        </p:spPr>
      </p:pic>
      <p:pic>
        <p:nvPicPr>
          <p:cNvPr id="24" name="Picture 12" descr="http://az30650.vo.msecnd.net/imgs/433a6145-3c7a-412b-bad8-9929df4a386e/logo_2_300x200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172"/>
            <a:ext cx="2000264" cy="1000132"/>
          </a:xfrm>
          <a:prstGeom prst="rect">
            <a:avLst/>
          </a:prstGeom>
          <a:noFill/>
        </p:spPr>
      </p:pic>
      <p:pic>
        <p:nvPicPr>
          <p:cNvPr id="17432" name="Picture 24" descr="Skoda Logo Vector Download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142990"/>
            <a:ext cx="976306" cy="976306"/>
          </a:xfrm>
          <a:prstGeom prst="rect">
            <a:avLst/>
          </a:prstGeom>
          <a:noFill/>
        </p:spPr>
      </p:pic>
      <p:pic>
        <p:nvPicPr>
          <p:cNvPr id="17434" name="Picture 26" descr="Aero Vodochody Logo Vector Download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14692"/>
            <a:ext cx="857256" cy="857256"/>
          </a:xfrm>
          <a:prstGeom prst="rect">
            <a:avLst/>
          </a:prstGeom>
          <a:noFill/>
        </p:spPr>
      </p:pic>
      <p:pic>
        <p:nvPicPr>
          <p:cNvPr id="17440" name="Picture 32" descr="http://www.vitahumana.cz/pictures-sponsors/Trinecke_zelezarny.gif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357304"/>
            <a:ext cx="642942" cy="642942"/>
          </a:xfrm>
          <a:prstGeom prst="rect">
            <a:avLst/>
          </a:prstGeom>
          <a:noFill/>
        </p:spPr>
      </p:pic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500180"/>
            <a:ext cx="2114549" cy="184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857884" y="4071948"/>
            <a:ext cx="1357322" cy="9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46" name="Picture 38" descr="Budweiser Budvar Logo Vector Download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85750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9"/>
            <a:ext cx="7286644" cy="444487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1071552"/>
            <a:ext cx="4071966" cy="3539430"/>
          </a:xfrm>
          <a:prstGeom prst="rect">
            <a:avLst/>
          </a:prstGeom>
          <a:solidFill>
            <a:srgbClr val="CAB0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FILM za První republiky</a:t>
            </a:r>
          </a:p>
          <a:p>
            <a:pPr>
              <a:buFontTx/>
              <a:buChar char="-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černobílý</a:t>
            </a:r>
          </a:p>
          <a:p>
            <a:pPr>
              <a:buFontTx/>
              <a:buChar char="-"/>
            </a:pP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 první zvukový</a:t>
            </a:r>
          </a:p>
          <a:p>
            <a:pPr>
              <a:buFontTx/>
              <a:buChar char="-"/>
            </a:pP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 herci: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Nataša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Gollová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Vlasta Burian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Jan Werich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Lída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Baarová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ukázky: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Vlasta Burian - Reklama na pneumatiky Baťa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Cesta do hlubin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študákovy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 duše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00562" y="1071552"/>
            <a:ext cx="4143404" cy="2785378"/>
          </a:xfrm>
          <a:prstGeom prst="rect">
            <a:avLst/>
          </a:prstGeom>
          <a:solidFill>
            <a:srgbClr val="CAB0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HUDBA První republiky</a:t>
            </a: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přichází k nám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jazz: </a:t>
            </a:r>
          </a:p>
          <a:p>
            <a:pPr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Jaroslav Ježek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Jiří Voskovec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Ukázka: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  <a:hlinkClick r:id="rId9"/>
              </a:rPr>
              <a:t>Svítá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(Jaroslav Ježek)</a:t>
            </a: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klasická hudba: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Leoš Janáček		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Bohuslav Martinů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000510"/>
            <a:ext cx="1285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Nataša Gollová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1214428"/>
            <a:ext cx="942789" cy="1285884"/>
          </a:xfrm>
          <a:prstGeom prst="rect">
            <a:avLst/>
          </a:prstGeom>
          <a:noFill/>
        </p:spPr>
      </p:pic>
      <p:pic>
        <p:nvPicPr>
          <p:cNvPr id="15364" name="Picture 4" descr="U pokladny stál..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1428742"/>
            <a:ext cx="881069" cy="1321603"/>
          </a:xfrm>
          <a:prstGeom prst="rect">
            <a:avLst/>
          </a:prstGeom>
          <a:noFill/>
        </p:spPr>
      </p:pic>
      <p:pic>
        <p:nvPicPr>
          <p:cNvPr id="15366" name="Picture 6" descr="http://img.karaoketexty.cz/img/artists/4213/jan-werich-1610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14678" y="2571750"/>
            <a:ext cx="903099" cy="1214446"/>
          </a:xfrm>
          <a:prstGeom prst="rect">
            <a:avLst/>
          </a:prstGeom>
          <a:noFill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2786065"/>
            <a:ext cx="921087" cy="129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 descr="http://img2.ceskatelevize.cz/program/porady/1130839816/foto/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2396" y="1142990"/>
            <a:ext cx="928694" cy="1238259"/>
          </a:xfrm>
          <a:prstGeom prst="rect">
            <a:avLst/>
          </a:prstGeom>
          <a:noFill/>
        </p:spPr>
      </p:pic>
      <p:pic>
        <p:nvPicPr>
          <p:cNvPr id="15375" name="Picture 15" descr="http://violoncello.ondrejkratochvil.eu/img/skladatele/2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2396" y="2500312"/>
            <a:ext cx="928682" cy="1279517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5929322" y="4429138"/>
            <a:ext cx="20002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- hudební vydavatelství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500048"/>
            <a:ext cx="4784697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1071552"/>
            <a:ext cx="5143536" cy="3816429"/>
          </a:xfrm>
          <a:prstGeom prst="rect">
            <a:avLst/>
          </a:prstGeom>
          <a:gradFill>
            <a:gsLst>
              <a:gs pos="0">
                <a:srgbClr val="CAB0D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ARCHITEKTURA za První republiky</a:t>
            </a:r>
          </a:p>
          <a:p>
            <a:endParaRPr lang="cs-CZ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Funkcionalismus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budovy jsou strohé, ale umělecké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= hlavní sloh od konce 20. let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Vila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Tugendhat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(v Brně) –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památka UNESCO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jedna z nejvýznamnějších architekt. památek v ČR</a:t>
            </a:r>
          </a:p>
          <a:p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MALÍŘSTVÍ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Josef Lada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Alfons Mucha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LITERATURA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Jaroslav Seifert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básník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Karel Čapek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spisovatel a novinář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František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Hrubín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Franz Kafka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spisovatel, žid německé národnosti, žil v Praze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00694" y="1714494"/>
            <a:ext cx="3429024" cy="3262432"/>
          </a:xfrm>
          <a:prstGeom prst="rect">
            <a:avLst/>
          </a:prstGeom>
          <a:gradFill>
            <a:gsLst>
              <a:gs pos="0">
                <a:srgbClr val="CAB0D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MÓDA za první republiky</a:t>
            </a:r>
          </a:p>
          <a:p>
            <a:pPr algn="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klobouky	</a:t>
            </a:r>
          </a:p>
          <a:p>
            <a:pPr algn="r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zkracování sukní</a:t>
            </a: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72132" y="3929072"/>
            <a:ext cx="1785950" cy="93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lum bright="-30000" contrast="20000"/>
          </a:blip>
          <a:srcRect/>
          <a:stretch>
            <a:fillRect/>
          </a:stretch>
        </p:blipFill>
        <p:spPr bwMode="auto">
          <a:xfrm>
            <a:off x="7429520" y="2714626"/>
            <a:ext cx="1406524" cy="20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 descr="http://www.profimedia.cz/fotografie/gymnazium-jk-tyla-funkcionalismus-1925-28-j-gocar/profimedia-00073211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54282"/>
            <a:ext cx="1785950" cy="1188773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/>
          <p:nvPr/>
        </p:nvCxnSpPr>
        <p:spPr>
          <a:xfrm flipV="1">
            <a:off x="4786314" y="142874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428610"/>
            <a:ext cx="161708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Přímá spojovací šipka 14"/>
          <p:cNvCxnSpPr/>
          <p:nvPr/>
        </p:nvCxnSpPr>
        <p:spPr>
          <a:xfrm flipV="1">
            <a:off x="4643438" y="1500180"/>
            <a:ext cx="307183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9" name="Picture 7" descr="http://www.vrana.cz/liska/obal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58" y="2428874"/>
            <a:ext cx="1325475" cy="1571636"/>
          </a:xfrm>
          <a:prstGeom prst="rect">
            <a:avLst/>
          </a:prstGeom>
          <a:noFill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2428874"/>
            <a:ext cx="1212483" cy="16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357436"/>
            <a:ext cx="1600609" cy="240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 descr="http://okamziky-vecnosti.tode.cz/img/pop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7884" y="2143122"/>
            <a:ext cx="1455003" cy="176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4497359" cy="515926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928676"/>
            <a:ext cx="250033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Poznej osobnost: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1357304"/>
            <a:ext cx="2500330" cy="1015663"/>
          </a:xfrm>
          <a:prstGeom prst="rect">
            <a:avLst/>
          </a:prstGeom>
          <a:solidFill>
            <a:srgbClr val="CAB0D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Významný spisovatel, který výrazně podporoval T. G. Masaryka. Patřil do neoficiálního mocenského uskupení Hrad. Napsal např. knížku pro děti „Dášeňka“.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4282" y="2500312"/>
            <a:ext cx="2500330" cy="646331"/>
          </a:xfrm>
          <a:prstGeom prst="rect">
            <a:avLst/>
          </a:prstGeom>
          <a:solidFill>
            <a:srgbClr val="CAB0D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Filmový a divadelní herec, komik, známý z poválečného filmu Císařův pekař. Byl také spisovatelem.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4282" y="3286130"/>
            <a:ext cx="400052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Které ze staveb byly postaveny v období První republiky?</a:t>
            </a:r>
          </a:p>
        </p:txBody>
      </p:sp>
      <p:pic>
        <p:nvPicPr>
          <p:cNvPr id="1126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82"/>
            <a:ext cx="1790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571882"/>
            <a:ext cx="1152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ázek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82"/>
            <a:ext cx="1152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obrázek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882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429388" y="642924"/>
            <a:ext cx="250033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Pokuste se přečíst symboly na znacích měst Děčína a Podmokel. Co jednotlivé prvky symbolizují? Které historické epochy připomínají nejvíce? Lze z toho odvodit, kdy znak vznikl?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928809"/>
            <a:ext cx="2679364" cy="16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3691167"/>
            <a:ext cx="3167055" cy="13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 descr="http://i.lidovky.cz/08/041/lngal/HRN22235e_Cape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000114"/>
            <a:ext cx="1365058" cy="1071570"/>
          </a:xfrm>
          <a:prstGeom prst="rect">
            <a:avLst/>
          </a:prstGeom>
          <a:noFill/>
        </p:spPr>
      </p:pic>
      <p:pic>
        <p:nvPicPr>
          <p:cNvPr id="11275" name="Picture 11" descr="http://nd01.jxs.cz/563/563/44fd77339d_41164368_o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7" y="2109760"/>
            <a:ext cx="1357323" cy="1033494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4429124" y="571486"/>
            <a:ext cx="178595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Které umělce byste zařadili do období První republiky?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Jaroslav Ježek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Jaroslav Uhlíř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Alfons Mucha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Karel Kryl</a:t>
            </a:r>
          </a:p>
          <a:p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Leonardo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Vinci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Helena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Zmatlíková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Josef Lada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Mikoláš Aleš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Antonín Dvořák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Bedřich Smetana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Leoš Janáček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Nataša 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Gollová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357172"/>
            <a:ext cx="4784696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85720" y="928676"/>
            <a:ext cx="4500594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Život v meziválečném pohraničí</a:t>
            </a:r>
            <a:endParaRPr lang="cs-C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14282" y="2786064"/>
            <a:ext cx="3286148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Babička nám také vyprávěla o bídě a strádání za velké hospodářské krize. Jak v té době pekla placičky z nastřádané sedliny od žitné kávoviny, když nebylo co jíst. Nebo jak jela celý den osobním vlakem až do Skřivan u Nového Bydžova ke svým bratrům rolníkům pro chleba a celý druhý den zase zpátky, aby měla co dát najíst rodině. V důsledku dlouhodobého odříkávání si podlomila zdraví, během krize se zhoršilo zdraví i jejímu staršímu synovi Hansovi. </a:t>
            </a: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O. P., tehdy Děčín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4282" y="1428742"/>
            <a:ext cx="87154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V meziválečném období se z Děčínska stala oblast rozvíjející se turistiky. Lidé měli více volného času a tomu se přizpůsoboval i rozsah služeb nabízených ve městě. V první řadě Hřensko s Pravčickou bránou a Soutěskami. Turistická plavba na člunech fungovala několik let také v soutěsce u Staré Olešky. Na Bukové hoře fungovala Děčínská bouda, k mnoha skalním vyhlídkám  a rozhlednám v oblasti přibyla v této době kamenná rozhledna na Chlumu. V Děčíně začali majitelé hostince „</a:t>
            </a: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Häusl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“ u Zámeckého rybníka provozovat  veřejné koupaliště a půjčovnu loděk;  v zimě se na rybník chodilo bruslit a návštěvníkům se podávaly horké nápoje. Tradičními místy pro koupání byly také obě dosud příliš neznečištěné řeky – Labe a Ploučnice. 			(převzato z </a:t>
            </a:r>
            <a:r>
              <a:rPr lang="cs-CZ" sz="1200" i="1" dirty="0" err="1" smtClean="0">
                <a:latin typeface="Times New Roman" pitchFamily="18" charset="0"/>
                <a:cs typeface="Times New Roman" pitchFamily="18" charset="0"/>
              </a:rPr>
              <a:t>dipl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. práce autorky)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571868" y="2786064"/>
            <a:ext cx="2786082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Soužití Čechů a Němců bylo podle mne dobré. Ovšem tato „pohoda“ trvala jen do doby, než začal svou kampaň Konrád Henlein, tj. do roku 1933. Předtím se některé české a německé rodiny přátelily, navštěvovaly a podobně. Pamatuji si, že rovněž moji rodiče podnikali výlety s jednou německou rodinou a dokonce moje mladší sestra učila jejich dceru česky. </a:t>
            </a:r>
          </a:p>
          <a:p>
            <a:pPr algn="just"/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J. B., dříve Podmokly 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72"/>
            <a:ext cx="2643206" cy="10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6643702" y="1071552"/>
            <a:ext cx="214314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Autobusová jízdenka z r. 1928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388" y="3000378"/>
            <a:ext cx="2544769" cy="1716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3486" y="571487"/>
            <a:ext cx="2251938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428610"/>
            <a:ext cx="8858280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30.7 CLIL 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Bata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Shoes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>
              <a:defRPr/>
            </a:pPr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282" y="1000114"/>
            <a:ext cx="642942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This company was founded in 1894 in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Zlín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town by 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Tomáš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. His family had been cobblers for generations.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Tomáš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 was recognised for his social consciousness, establishing housing, cinemas and advancement programmes for his employees. The phrase "work collectively, live individually" is one of his sayings. </a:t>
            </a:r>
          </a:p>
          <a:p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was often called the "Henry Ford of Eastern Europe". He saw technology as a means of progress, and wanted to make the shoes as cheaply as possible so that the greatest number of people could access them.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In 1932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Tomáš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died in a plane crash at the age of 56 at the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Zlín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Airport.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His half-brother Jan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Antonín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 became head of the company.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At the time of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Tomáš's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death, the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company employed 16,560 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people, maintained 1,645 shops and 25 enterprises. Most of what </a:t>
            </a:r>
          </a:p>
          <a:p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Tomáš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had built was centralised in the Czechoslovakia. The total 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international contribution to the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organisation at the time of 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Tomas's death consisted of 20 international enterprises, 132 shops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and 790 employees.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Under Jan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Antonín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Baťa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the company grew quickly and continued 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its expansion throughout Europe, North America, Asia and North 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Africa. </a:t>
            </a:r>
          </a:p>
        </p:txBody>
      </p:sp>
      <p:pic>
        <p:nvPicPr>
          <p:cNvPr id="7170" name="Picture 2" descr="File:BataShoes world map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09334"/>
            <a:ext cx="3770072" cy="1743659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286380" y="4714890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Countries currently with Bata Shoe Stores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5008" y="2643188"/>
            <a:ext cx="3143272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company is currently headquartered</a:t>
            </a:r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Lausanne, Switzerland</a:t>
            </a:r>
            <a:endParaRPr lang="cs-CZ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ile:Bata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00048"/>
            <a:ext cx="17811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563938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30.8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  <a:p>
            <a:endParaRPr lang="cs-CZ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02936"/>
              </p:ext>
            </p:extLst>
          </p:nvPr>
        </p:nvGraphicFramePr>
        <p:xfrm>
          <a:off x="714348" y="1214428"/>
          <a:ext cx="6336704" cy="36195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 Za První republiky... </a:t>
                      </a:r>
                    </a:p>
                    <a:p>
                      <a:pPr marL="342900" indent="-342900" algn="just">
                        <a:buNone/>
                      </a:pPr>
                      <a:endParaRPr lang="cs-CZ" sz="105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vznikaly první železniční tratě a velké strojírenské firmy, např. </a:t>
                      </a:r>
                      <a:r>
                        <a:rPr lang="cs-CZ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Laurin&amp;Klement</a:t>
                      </a: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stavěly se silnice, probíhala elektrifikace,  bylo zavedeno pojištění.</a:t>
                      </a:r>
                    </a:p>
                    <a:p>
                      <a:pPr marL="228600" indent="-228600" algn="just">
                        <a:spcAft>
                          <a:spcPts val="400"/>
                        </a:spcAft>
                        <a:buAutoNum type="alphaLcParenR"/>
                      </a:pPr>
                      <a:r>
                        <a:rPr lang="cs-CZ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probíhala stavba velkých panelových sídlišť na okrajích měst, zestátnění veškeré půdy.</a:t>
                      </a:r>
                      <a:endParaRPr lang="cs-CZ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3.Co nepatřilo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mezi tradiční průmyslová odvětví?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AutoNum type="arabicPeriod" startAt="3"/>
                      </a:pPr>
                      <a:endParaRPr lang="cs-CZ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textilní průmysl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sklářský průmysl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strojírenský průmysl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chemický průmysl</a:t>
                      </a:r>
                    </a:p>
                    <a:p>
                      <a:pPr marL="342900" indent="-342900" algn="just"/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2.Nejvýznamnější obuvnická firma v ČSR se jmenovala:</a:t>
                      </a:r>
                    </a:p>
                    <a:p>
                      <a:pPr marL="342900" indent="-342900" algn="just">
                        <a:buAutoNum type="arabicPeriod" startAt="2"/>
                      </a:pPr>
                      <a:endParaRPr lang="cs-CZ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a) Baťa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b) Škoda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c) Praga</a:t>
                      </a:r>
                    </a:p>
                    <a:p>
                      <a:pPr marL="342900" indent="-342900" algn="just">
                        <a:spcAft>
                          <a:spcPts val="400"/>
                        </a:spcAft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Botas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4.Hlavní architektonický styl první republiky se nazýval</a:t>
                      </a:r>
                      <a:r>
                        <a:rPr lang="cs-CZ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socialistický realismus.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funkcionalismus.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kubismus.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klasicismus.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cs-CZ" sz="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1071552"/>
            <a:ext cx="8358246" cy="3857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penize.cz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/ekonomika/223131-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prvni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-republika-tygr-nebo-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kotatko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http://sip.denik.cz/moc-a-penize/jak-se-zilo-za-prvni-republiky20111101.html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prvnirepublika.com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http://eluin.blog.cz/0809/nemeli-bychom-zapominat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http://history-if.blog.cz/0910/1-republika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skoda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-auto.cz/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cs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about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tradition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/logo/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Pages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/logo.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aspx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1)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milancoufal.estranky.cz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img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mid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/421/0066.jpg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http://upload.wikimedia.org/wikipedia/commons/7/77/Volksempfaenger_01_KMJ.jpg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bata.cz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bata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history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http://cs.wikipedia.org/wiki/%C4%8CKD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http://commons.wikimedia.org/wiki/File:SiphonSeltzerAnchorBW004.jpg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http://www.supraphon.cz/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3)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seeklogo.com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csa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-logo-37114.html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2)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http://www.volny.cz/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czfilm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/Osobnosti/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Gollova.htm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3)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http://vlastaburian.webz.cz/burian.html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3)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http://img.karaoketexty.cz/img/artists/4213/jan-werich-161021.jpg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3)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http://img2.ceskatelevize.cz/program/porady/1130839816/foto/01.jpg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3)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profimedia.cz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/fotografie/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gymnazium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jk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-tyla-funkcionalismus-1925-28-j-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gocar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profimedia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9"/>
              </a:rPr>
              <a:t>-0007321191.jpg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4)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topvylet.cz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img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0"/>
              </a:rPr>
              <a:t>/M6T9M6OH2N4X6989L5HO4AIN4N0N0I1J.jpg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(slide 4)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http://okamziky-vecnosti.tode.cz/img/pop20.jpg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4)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http://en.wikipedia.org/wiki/Bata_Shoes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(slide 7) 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00048"/>
            <a:ext cx="4857752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1232</Words>
  <Application>Microsoft Office PowerPoint</Application>
  <PresentationFormat>Předvádění na obrazovce (16:9)</PresentationFormat>
  <Paragraphs>217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30.1  Kultura první republiky</vt:lpstr>
      <vt:lpstr>30.2  Co již víme?</vt:lpstr>
      <vt:lpstr>30.3 Jaké si řekneme nové termíny a názvy?</vt:lpstr>
      <vt:lpstr>30.4 Co si řekneme nového?</vt:lpstr>
      <vt:lpstr>30.5 Procvičení a příklady</vt:lpstr>
      <vt:lpstr>30.6 Něco navíc pro šikovné</vt:lpstr>
      <vt:lpstr>30.7 CLIL - Bata Shoes</vt:lpstr>
      <vt:lpstr>30.8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283</cp:revision>
  <dcterms:created xsi:type="dcterms:W3CDTF">2010-10-18T18:21:56Z</dcterms:created>
  <dcterms:modified xsi:type="dcterms:W3CDTF">2012-02-04T21:16:05Z</dcterms:modified>
</cp:coreProperties>
</file>