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algn="l" rtl="0" fontAlgn="base">
      <a:spcBef>
        <a:spcPct val="0"/>
      </a:spcBef>
      <a:spcAft>
        <a:spcPct val="0"/>
      </a:spcAft>
      <a:defRPr sz="1000" kern="1200">
        <a:solidFill>
          <a:schemeClr val="tx1"/>
        </a:solidFill>
        <a:latin typeface="Times New Roman" pitchFamily="18" charset="0"/>
        <a:ea typeface="+mn-ea"/>
        <a:cs typeface="+mn-cs"/>
      </a:defRPr>
    </a:lvl1pPr>
    <a:lvl2pPr marL="457200" algn="l" rtl="0" fontAlgn="base">
      <a:spcBef>
        <a:spcPct val="0"/>
      </a:spcBef>
      <a:spcAft>
        <a:spcPct val="0"/>
      </a:spcAft>
      <a:defRPr sz="1000" kern="1200">
        <a:solidFill>
          <a:schemeClr val="tx1"/>
        </a:solidFill>
        <a:latin typeface="Times New Roman" pitchFamily="18" charset="0"/>
        <a:ea typeface="+mn-ea"/>
        <a:cs typeface="+mn-cs"/>
      </a:defRPr>
    </a:lvl2pPr>
    <a:lvl3pPr marL="914400" algn="l" rtl="0" fontAlgn="base">
      <a:spcBef>
        <a:spcPct val="0"/>
      </a:spcBef>
      <a:spcAft>
        <a:spcPct val="0"/>
      </a:spcAft>
      <a:defRPr sz="1000" kern="1200">
        <a:solidFill>
          <a:schemeClr val="tx1"/>
        </a:solidFill>
        <a:latin typeface="Times New Roman" pitchFamily="18" charset="0"/>
        <a:ea typeface="+mn-ea"/>
        <a:cs typeface="+mn-cs"/>
      </a:defRPr>
    </a:lvl3pPr>
    <a:lvl4pPr marL="1371600" algn="l" rtl="0" fontAlgn="base">
      <a:spcBef>
        <a:spcPct val="0"/>
      </a:spcBef>
      <a:spcAft>
        <a:spcPct val="0"/>
      </a:spcAft>
      <a:defRPr sz="1000" kern="1200">
        <a:solidFill>
          <a:schemeClr val="tx1"/>
        </a:solidFill>
        <a:latin typeface="Times New Roman" pitchFamily="18" charset="0"/>
        <a:ea typeface="+mn-ea"/>
        <a:cs typeface="+mn-cs"/>
      </a:defRPr>
    </a:lvl4pPr>
    <a:lvl5pPr marL="1828800" algn="l" rtl="0" fontAlgn="base">
      <a:spcBef>
        <a:spcPct val="0"/>
      </a:spcBef>
      <a:spcAft>
        <a:spcPct val="0"/>
      </a:spcAft>
      <a:defRPr sz="1000" kern="1200">
        <a:solidFill>
          <a:schemeClr val="tx1"/>
        </a:solidFill>
        <a:latin typeface="Times New Roman" pitchFamily="18" charset="0"/>
        <a:ea typeface="+mn-ea"/>
        <a:cs typeface="+mn-cs"/>
      </a:defRPr>
    </a:lvl5pPr>
    <a:lvl6pPr marL="2286000" algn="l" defTabSz="914400" rtl="0" eaLnBrk="1" latinLnBrk="0" hangingPunct="1">
      <a:defRPr sz="1000" kern="1200">
        <a:solidFill>
          <a:schemeClr val="tx1"/>
        </a:solidFill>
        <a:latin typeface="Times New Roman" pitchFamily="18" charset="0"/>
        <a:ea typeface="+mn-ea"/>
        <a:cs typeface="+mn-cs"/>
      </a:defRPr>
    </a:lvl6pPr>
    <a:lvl7pPr marL="2743200" algn="l" defTabSz="914400" rtl="0" eaLnBrk="1" latinLnBrk="0" hangingPunct="1">
      <a:defRPr sz="1000" kern="1200">
        <a:solidFill>
          <a:schemeClr val="tx1"/>
        </a:solidFill>
        <a:latin typeface="Times New Roman" pitchFamily="18" charset="0"/>
        <a:ea typeface="+mn-ea"/>
        <a:cs typeface="+mn-cs"/>
      </a:defRPr>
    </a:lvl7pPr>
    <a:lvl8pPr marL="3200400" algn="l" defTabSz="914400" rtl="0" eaLnBrk="1" latinLnBrk="0" hangingPunct="1">
      <a:defRPr sz="1000" kern="1200">
        <a:solidFill>
          <a:schemeClr val="tx1"/>
        </a:solidFill>
        <a:latin typeface="Times New Roman" pitchFamily="18" charset="0"/>
        <a:ea typeface="+mn-ea"/>
        <a:cs typeface="+mn-cs"/>
      </a:defRPr>
    </a:lvl8pPr>
    <a:lvl9pPr marL="3657600" algn="l" defTabSz="914400" rtl="0" eaLnBrk="1" latinLnBrk="0" hangingPunct="1">
      <a:defRPr sz="1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813763"/>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90" d="100"/>
          <a:sy n="90" d="100"/>
        </p:scale>
        <p:origin x="-810"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ECCE9ED-C274-444A-8CB7-AB0B6632F1BD}" type="datetimeFigureOut">
              <a:rPr lang="cs-CZ"/>
              <a:pPr>
                <a:defRPr/>
              </a:pPr>
              <a:t>1.4.2012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546F632-ED55-42B2-8953-1FD29DC21AD5}" type="slidenum">
              <a:rPr lang="cs-CZ"/>
              <a:pPr>
                <a:defRPr/>
              </a:pPr>
              <a:t>‹#›</a:t>
            </a:fld>
            <a:endParaRPr lang="cs-CZ"/>
          </a:p>
        </p:txBody>
      </p:sp>
    </p:spTree>
    <p:extLst>
      <p:ext uri="{BB962C8B-B14F-4D97-AF65-F5344CB8AC3E}">
        <p14:creationId xmlns:p14="http://schemas.microsoft.com/office/powerpoint/2010/main" val="62904133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0940A40-C1F7-4129-B7E6-7908F6F5F4CB}" type="datetimeFigureOut">
              <a:rPr lang="cs-CZ"/>
              <a:pPr>
                <a:defRPr/>
              </a:pPr>
              <a:t>1.4.2012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11DAA6E-CC89-4894-A3E3-A4B483B0FB71}" type="slidenum">
              <a:rPr lang="cs-CZ"/>
              <a:pPr>
                <a:defRPr/>
              </a:pPr>
              <a:t>‹#›</a:t>
            </a:fld>
            <a:endParaRPr lang="cs-CZ"/>
          </a:p>
        </p:txBody>
      </p:sp>
    </p:spTree>
    <p:extLst>
      <p:ext uri="{BB962C8B-B14F-4D97-AF65-F5344CB8AC3E}">
        <p14:creationId xmlns:p14="http://schemas.microsoft.com/office/powerpoint/2010/main" val="260656389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symbol pro obrázek snímku 1"/>
          <p:cNvSpPr>
            <a:spLocks noGrp="1" noRot="1" noChangeAspect="1"/>
          </p:cNvSpPr>
          <p:nvPr>
            <p:ph type="sldImg"/>
          </p:nvPr>
        </p:nvSpPr>
        <p:spPr bwMode="auto">
          <a:noFill/>
          <a:ln>
            <a:solidFill>
              <a:srgbClr val="000000"/>
            </a:solidFill>
            <a:miter lim="800000"/>
            <a:headEnd/>
            <a:tailEnd/>
          </a:ln>
        </p:spPr>
      </p:sp>
      <p:sp>
        <p:nvSpPr>
          <p:cNvPr id="163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638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719503-EE62-4954-BF67-989E9440AECE}" type="slidenum">
              <a:rPr lang="cs-CZ"/>
              <a:pPr fontAlgn="base">
                <a:spcBef>
                  <a:spcPct val="0"/>
                </a:spcBef>
                <a:spcAft>
                  <a:spcPct val="0"/>
                </a:spcAft>
                <a:defRPr/>
              </a:pPr>
              <a:t>1</a:t>
            </a:fld>
            <a:endParaRPr lang="cs-CZ"/>
          </a:p>
        </p:txBody>
      </p:sp>
      <p:sp>
        <p:nvSpPr>
          <p:cNvPr id="1638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ástupný symbol pro obrázek snímku 1"/>
          <p:cNvSpPr>
            <a:spLocks noGrp="1" noRot="1" noChangeAspect="1"/>
          </p:cNvSpPr>
          <p:nvPr>
            <p:ph type="sldImg"/>
          </p:nvPr>
        </p:nvSpPr>
        <p:spPr bwMode="auto">
          <a:noFill/>
          <a:ln>
            <a:solidFill>
              <a:srgbClr val="000000"/>
            </a:solidFill>
            <a:miter lim="800000"/>
            <a:headEnd/>
            <a:tailEnd/>
          </a:ln>
        </p:spPr>
      </p:sp>
      <p:sp>
        <p:nvSpPr>
          <p:cNvPr id="184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843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371F9C-5EEC-4AEF-840D-3A376A6B4D8E}" type="slidenum">
              <a:rPr lang="cs-CZ"/>
              <a:pPr fontAlgn="base">
                <a:spcBef>
                  <a:spcPct val="0"/>
                </a:spcBef>
                <a:spcAft>
                  <a:spcPct val="0"/>
                </a:spcAft>
                <a:defRPr/>
              </a:pPr>
              <a:t>2</a:t>
            </a:fld>
            <a:endParaRPr lang="cs-CZ"/>
          </a:p>
        </p:txBody>
      </p:sp>
      <p:sp>
        <p:nvSpPr>
          <p:cNvPr id="1843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Zástupný symbol pro obrázek snímku 1"/>
          <p:cNvSpPr>
            <a:spLocks noGrp="1" noRot="1" noChangeAspect="1"/>
          </p:cNvSpPr>
          <p:nvPr>
            <p:ph type="sldImg"/>
          </p:nvPr>
        </p:nvSpPr>
        <p:spPr bwMode="auto">
          <a:noFill/>
          <a:ln>
            <a:solidFill>
              <a:srgbClr val="000000"/>
            </a:solidFill>
            <a:miter lim="800000"/>
            <a:headEnd/>
            <a:tailEnd/>
          </a:ln>
        </p:spPr>
      </p:sp>
      <p:sp>
        <p:nvSpPr>
          <p:cNvPr id="2048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048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5266EC-3806-4D77-B0B3-2401D32C37D2}" type="slidenum">
              <a:rPr lang="cs-CZ"/>
              <a:pPr fontAlgn="base">
                <a:spcBef>
                  <a:spcPct val="0"/>
                </a:spcBef>
                <a:spcAft>
                  <a:spcPct val="0"/>
                </a:spcAft>
                <a:defRPr/>
              </a:pPr>
              <a:t>3</a:t>
            </a:fld>
            <a:endParaRPr lang="cs-CZ"/>
          </a:p>
        </p:txBody>
      </p:sp>
      <p:sp>
        <p:nvSpPr>
          <p:cNvPr id="2048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symbol pro obrázek snímku 1"/>
          <p:cNvSpPr>
            <a:spLocks noGrp="1" noRot="1" noChangeAspect="1"/>
          </p:cNvSpPr>
          <p:nvPr>
            <p:ph type="sldImg"/>
          </p:nvPr>
        </p:nvSpPr>
        <p:spPr bwMode="auto">
          <a:noFill/>
          <a:ln>
            <a:solidFill>
              <a:srgbClr val="000000"/>
            </a:solidFill>
            <a:miter lim="800000"/>
            <a:headEnd/>
            <a:tailEnd/>
          </a:ln>
        </p:spPr>
      </p:sp>
      <p:sp>
        <p:nvSpPr>
          <p:cNvPr id="2253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2531"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30494F-98C0-4756-872C-009A3934BDE1}" type="slidenum">
              <a:rPr lang="cs-CZ"/>
              <a:pPr fontAlgn="base">
                <a:spcBef>
                  <a:spcPct val="0"/>
                </a:spcBef>
                <a:spcAft>
                  <a:spcPct val="0"/>
                </a:spcAft>
                <a:defRPr/>
              </a:pPr>
              <a:t>4</a:t>
            </a:fld>
            <a:endParaRPr lang="cs-CZ"/>
          </a:p>
        </p:txBody>
      </p:sp>
      <p:sp>
        <p:nvSpPr>
          <p:cNvPr id="22532"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ástupný symbol pro obrázek snímku 1"/>
          <p:cNvSpPr>
            <a:spLocks noGrp="1" noRot="1" noChangeAspect="1"/>
          </p:cNvSpPr>
          <p:nvPr>
            <p:ph type="sldImg"/>
          </p:nvPr>
        </p:nvSpPr>
        <p:spPr bwMode="auto">
          <a:noFill/>
          <a:ln>
            <a:solidFill>
              <a:srgbClr val="000000"/>
            </a:solidFill>
            <a:miter lim="800000"/>
            <a:headEnd/>
            <a:tailEnd/>
          </a:ln>
        </p:spPr>
      </p:sp>
      <p:sp>
        <p:nvSpPr>
          <p:cNvPr id="2457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4579"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F826DF-0FA1-4A44-892C-CCEB48F5899E}" type="slidenum">
              <a:rPr lang="cs-CZ"/>
              <a:pPr fontAlgn="base">
                <a:spcBef>
                  <a:spcPct val="0"/>
                </a:spcBef>
                <a:spcAft>
                  <a:spcPct val="0"/>
                </a:spcAft>
                <a:defRPr/>
              </a:pPr>
              <a:t>5</a:t>
            </a:fld>
            <a:endParaRPr lang="cs-CZ"/>
          </a:p>
        </p:txBody>
      </p:sp>
      <p:sp>
        <p:nvSpPr>
          <p:cNvPr id="24580"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ro obrázek snímku 1"/>
          <p:cNvSpPr>
            <a:spLocks noGrp="1" noRot="1" noChangeAspect="1"/>
          </p:cNvSpPr>
          <p:nvPr>
            <p:ph type="sldImg"/>
          </p:nvPr>
        </p:nvSpPr>
        <p:spPr bwMode="auto">
          <a:noFill/>
          <a:ln>
            <a:solidFill>
              <a:srgbClr val="000000"/>
            </a:solidFill>
            <a:miter lim="800000"/>
            <a:headEnd/>
            <a:tailEnd/>
          </a:ln>
        </p:spPr>
      </p:sp>
      <p:sp>
        <p:nvSpPr>
          <p:cNvPr id="266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662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487CC2-5B1D-4C67-A03B-D58799A1BF8A}" type="slidenum">
              <a:rPr lang="cs-CZ"/>
              <a:pPr fontAlgn="base">
                <a:spcBef>
                  <a:spcPct val="0"/>
                </a:spcBef>
                <a:spcAft>
                  <a:spcPct val="0"/>
                </a:spcAft>
                <a:defRPr/>
              </a:pPr>
              <a:t>6</a:t>
            </a:fld>
            <a:endParaRPr lang="cs-CZ"/>
          </a:p>
        </p:txBody>
      </p:sp>
      <p:sp>
        <p:nvSpPr>
          <p:cNvPr id="2662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867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867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721DF2-46F3-4FDE-96B5-561AD3DC35DF}" type="slidenum">
              <a:rPr lang="cs-CZ"/>
              <a:pPr fontAlgn="base">
                <a:spcBef>
                  <a:spcPct val="0"/>
                </a:spcBef>
                <a:spcAft>
                  <a:spcPct val="0"/>
                </a:spcAft>
                <a:defRPr/>
              </a:pPr>
              <a:t>7</a:t>
            </a:fld>
            <a:endParaRPr lang="cs-CZ"/>
          </a:p>
        </p:txBody>
      </p:sp>
      <p:sp>
        <p:nvSpPr>
          <p:cNvPr id="2867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ástupný symbol pro obrázek snímku 1"/>
          <p:cNvSpPr>
            <a:spLocks noGrp="1" noRot="1" noChangeAspect="1"/>
          </p:cNvSpPr>
          <p:nvPr>
            <p:ph type="sldImg"/>
          </p:nvPr>
        </p:nvSpPr>
        <p:spPr bwMode="auto">
          <a:noFill/>
          <a:ln>
            <a:solidFill>
              <a:srgbClr val="000000"/>
            </a:solidFill>
            <a:miter lim="800000"/>
            <a:headEnd/>
            <a:tailEnd/>
          </a:ln>
        </p:spPr>
      </p:sp>
      <p:sp>
        <p:nvSpPr>
          <p:cNvPr id="3072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072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AE3DB-40C3-4478-9312-0D744F3CF2D3}" type="slidenum">
              <a:rPr lang="cs-CZ"/>
              <a:pPr fontAlgn="base">
                <a:spcBef>
                  <a:spcPct val="0"/>
                </a:spcBef>
                <a:spcAft>
                  <a:spcPct val="0"/>
                </a:spcAft>
                <a:defRPr/>
              </a:pPr>
              <a:t>8</a:t>
            </a:fld>
            <a:endParaRPr lang="cs-CZ"/>
          </a:p>
        </p:txBody>
      </p:sp>
      <p:sp>
        <p:nvSpPr>
          <p:cNvPr id="3072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CBAEA607-5865-4FF9-A0A8-4013DB7990D9}" type="datetime1">
              <a:rPr lang="cs-CZ"/>
              <a:pPr>
                <a:defRPr/>
              </a:pPr>
              <a:t>1.4.2012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FA15672-59A2-4413-B4D8-95973EA39224}"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ED3121AC-DC60-4501-AE02-7159F56E56A3}" type="datetime1">
              <a:rPr lang="cs-CZ"/>
              <a:pPr>
                <a:defRPr/>
              </a:pPr>
              <a:t>1.4.2012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D3DB9B4-74F7-4EB7-8CAC-B0609DB82E90}"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0F294D19-22CF-4C77-BB99-E10A22D7D027}" type="datetime1">
              <a:rPr lang="cs-CZ"/>
              <a:pPr>
                <a:defRPr/>
              </a:pPr>
              <a:t>1.4.2012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7B80615-6591-44C6-9FAF-81753AD065DA}"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9E11B40-B02F-4A2E-BBAD-806370F72724}" type="datetime1">
              <a:rPr lang="cs-CZ"/>
              <a:pPr>
                <a:defRPr/>
              </a:pPr>
              <a:t>1.4.2012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56EA7A5-5941-4C21-BD2A-A4B435AD637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A5C21169-20C3-4E91-9D0C-36FD003888BF}" type="datetime1">
              <a:rPr lang="cs-CZ"/>
              <a:pPr>
                <a:defRPr/>
              </a:pPr>
              <a:t>1.4.2012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6217616-D8B4-44A5-B519-C3983A03D6A5}"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50F29B41-FD18-49A7-8E47-5C5B5A169AFA}" type="datetime1">
              <a:rPr lang="cs-CZ"/>
              <a:pPr>
                <a:defRPr/>
              </a:pPr>
              <a:t>1.4.2012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70DD1B7-A838-4D6C-BF38-8A6C775FEFB4}"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62E3466F-6E3F-43E0-82F7-0BC46BDBDA64}" type="datetime1">
              <a:rPr lang="cs-CZ"/>
              <a:pPr>
                <a:defRPr/>
              </a:pPr>
              <a:t>1.4.2012</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F8AA9C63-A0A4-4D36-B3B6-3AA5A1B20E3F}"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0F6A9500-4D63-4EF5-837B-6951534CAF0F}" type="datetime1">
              <a:rPr lang="cs-CZ"/>
              <a:pPr>
                <a:defRPr/>
              </a:pPr>
              <a:t>1.4.2012</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9964576A-17E8-4CB8-A911-4D8D4D4EB7C9}"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F9820B0E-F4FD-4088-A5F9-00966A8BCCB4}" type="datetime1">
              <a:rPr lang="cs-CZ"/>
              <a:pPr>
                <a:defRPr/>
              </a:pPr>
              <a:t>1.4.2012</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23CB515E-CD01-45A2-AA79-0D94A31D0712}"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F21E8FC7-B742-4CFD-A244-11DB583EF0EB}" type="datetime1">
              <a:rPr lang="cs-CZ"/>
              <a:pPr>
                <a:defRPr/>
              </a:pPr>
              <a:t>1.4.2012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6F5BBA3-FE41-4EB2-8016-245680892E91}"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F6A92F28-8B21-4746-B603-397FBCDAB2E1}" type="datetime1">
              <a:rPr lang="cs-CZ"/>
              <a:pPr>
                <a:defRPr/>
              </a:pPr>
              <a:t>1.4.2012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7F9E8EDF-4022-41F3-A73E-7D5EF6F1A93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alpha val="50195"/>
          </a:srgbClr>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860F8C1-0984-4DD3-8A0F-1C06126560ED}" type="datetime1">
              <a:rPr lang="cs-CZ"/>
              <a:pPr>
                <a:defRPr/>
              </a:pPr>
              <a:t>1.4.2012</a:t>
            </a:fld>
            <a:endParaRPr lang="cs-CZ"/>
          </a:p>
        </p:txBody>
      </p:sp>
      <p:sp>
        <p:nvSpPr>
          <p:cNvPr id="5" name="Zástupný symbol pro zápatí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A505287-BA44-434A-9BE9-A5D72B6BEAAB}"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upload.wikimedia.org/wikipedia/commons/d/d8/Seal_ring_Ptah_Great_with_love_E3603_mp3h8732.jpg" TargetMode="External"/><Relationship Id="rId13" Type="http://schemas.openxmlformats.org/officeDocument/2006/relationships/hyperlink" Target="//upload.wikimedia.org/wikipedia/commons/8/83/Menora.svg" TargetMode="External"/><Relationship Id="rId18" Type="http://schemas.openxmlformats.org/officeDocument/2006/relationships/image" Target="../media/image8.jpeg"/><Relationship Id="rId26" Type="http://schemas.openxmlformats.org/officeDocument/2006/relationships/image" Target="../media/image13.jpeg"/><Relationship Id="rId3" Type="http://schemas.openxmlformats.org/officeDocument/2006/relationships/hyperlink" Target="//upload.wikimedia.org/wikipedia/commons/3/38/GreatWall_2004_Summer_4.jpg" TargetMode="External"/><Relationship Id="rId21" Type="http://schemas.openxmlformats.org/officeDocument/2006/relationships/hyperlink" Target="//upload.wikimedia.org/wikipedia/commons/6/6c/Lukhot_Habrit.svg" TargetMode="External"/><Relationship Id="rId7" Type="http://schemas.openxmlformats.org/officeDocument/2006/relationships/image" Target="../media/image3.png"/><Relationship Id="rId12" Type="http://schemas.openxmlformats.org/officeDocument/2006/relationships/hyperlink" Target="http://cs.wikipedia.org/wiki/Starov%C4%9Bk" TargetMode="External"/><Relationship Id="rId17" Type="http://schemas.openxmlformats.org/officeDocument/2006/relationships/hyperlink" Target="//upload.wikimedia.org/wikipedia/commons/6/6e/Ish-tar_Gate_detail.jpg" TargetMode="External"/><Relationship Id="rId25" Type="http://schemas.openxmlformats.org/officeDocument/2006/relationships/hyperlink" Target="//upload.wikimedia.org/wikipedia/commons/0/05/Lightmatter_buddha3.jpg" TargetMode="Externa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10.wmf"/><Relationship Id="rId29" Type="http://schemas.openxmlformats.org/officeDocument/2006/relationships/hyperlink" Target="//upload.wikimedia.org/wikipedia/commons/6/6c/Egypt.Giza.Sphinx.02.jpg" TargetMode="External"/><Relationship Id="rId1" Type="http://schemas.openxmlformats.org/officeDocument/2006/relationships/slideLayout" Target="../slideLayouts/slideLayout1.xml"/><Relationship Id="rId6" Type="http://schemas.openxmlformats.org/officeDocument/2006/relationships/hyperlink" Target="//upload.wikimedia.org/wikipedia/commons/a/ae/Amarna_Akkadian_letter.png" TargetMode="External"/><Relationship Id="rId11" Type="http://schemas.openxmlformats.org/officeDocument/2006/relationships/image" Target="../media/image5.jpeg"/><Relationship Id="rId24" Type="http://schemas.openxmlformats.org/officeDocument/2006/relationships/image" Target="../media/image12.jpeg"/><Relationship Id="rId5" Type="http://schemas.openxmlformats.org/officeDocument/2006/relationships/image" Target="../media/image2.png"/><Relationship Id="rId15" Type="http://schemas.openxmlformats.org/officeDocument/2006/relationships/hyperlink" Target="//upload.wikimedia.org/wikipedia/commons/4/49/Star_of_David.svg" TargetMode="External"/><Relationship Id="rId23" Type="http://schemas.openxmlformats.org/officeDocument/2006/relationships/hyperlink" Target="//upload.wikimedia.org/wikipedia/commons/9/9a/Mohenjodaro_Sindh.jpeg" TargetMode="External"/><Relationship Id="rId28" Type="http://schemas.openxmlformats.org/officeDocument/2006/relationships/image" Target="../media/image14.jpeg"/><Relationship Id="rId10" Type="http://schemas.openxmlformats.org/officeDocument/2006/relationships/hyperlink" Target="//upload.wikimedia.org/wikipedia/commons/3/3f/OracleShell.JPG" TargetMode="External"/><Relationship Id="rId19" Type="http://schemas.openxmlformats.org/officeDocument/2006/relationships/image" Target="../media/image9.wmf"/><Relationship Id="rId4" Type="http://schemas.openxmlformats.org/officeDocument/2006/relationships/image" Target="../media/image1.jpeg"/><Relationship Id="rId9" Type="http://schemas.openxmlformats.org/officeDocument/2006/relationships/image" Target="../media/image4.jpeg"/><Relationship Id="rId14" Type="http://schemas.openxmlformats.org/officeDocument/2006/relationships/image" Target="../media/image6.png"/><Relationship Id="rId22" Type="http://schemas.openxmlformats.org/officeDocument/2006/relationships/image" Target="../media/image11.png"/><Relationship Id="rId27" Type="http://schemas.openxmlformats.org/officeDocument/2006/relationships/hyperlink" Target="//upload.wikimedia.org/wikipedia/commons/3/32/IndusValleySeals.JPG" TargetMode="External"/><Relationship Id="rId30"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6.jpeg"/><Relationship Id="rId3" Type="http://schemas.openxmlformats.org/officeDocument/2006/relationships/image" Target="../media/image16.wmf"/><Relationship Id="rId7" Type="http://schemas.openxmlformats.org/officeDocument/2006/relationships/image" Target="../media/image20.wmf"/><Relationship Id="rId12"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gif"/><Relationship Id="rId11" Type="http://schemas.openxmlformats.org/officeDocument/2006/relationships/image" Target="../media/image24.jpeg"/><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gif"/><Relationship Id="rId14" Type="http://schemas.openxmlformats.org/officeDocument/2006/relationships/image" Target="../media/image27.jpeg"/></Relationships>
</file>

<file path=ppt/slides/_rels/slide3.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wmf"/><Relationship Id="rId4" Type="http://schemas.openxmlformats.org/officeDocument/2006/relationships/image" Target="../media/image29.gif"/></Relationships>
</file>

<file path=ppt/slides/_rels/slide4.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38.wmf"/><Relationship Id="rId18" Type="http://schemas.openxmlformats.org/officeDocument/2006/relationships/hyperlink" Target="http://cs.wikipedia.org/wiki/Soubor:Phoenician_alphabet.svg" TargetMode="External"/><Relationship Id="rId26" Type="http://schemas.openxmlformats.org/officeDocument/2006/relationships/hyperlink" Target="http://cs.wikipedia.org/wiki/Starov%C4%9Bk" TargetMode="External"/><Relationship Id="rId3" Type="http://schemas.openxmlformats.org/officeDocument/2006/relationships/hyperlink" Target="http://cs.wikipedia.org/wiki/Sumerov%C3%A9" TargetMode="External"/><Relationship Id="rId21" Type="http://schemas.openxmlformats.org/officeDocument/2006/relationships/image" Target="../media/image43.wmf"/><Relationship Id="rId7" Type="http://schemas.openxmlformats.org/officeDocument/2006/relationships/image" Target="../media/image35.gif"/><Relationship Id="rId12" Type="http://schemas.openxmlformats.org/officeDocument/2006/relationships/image" Target="../media/image37.wmf"/><Relationship Id="rId17" Type="http://schemas.openxmlformats.org/officeDocument/2006/relationships/hyperlink" Target="http://cs.wikipedia.org/wiki/F%C3%A9ni%C4%8Dan%C3%A9" TargetMode="External"/><Relationship Id="rId25" Type="http://schemas.openxmlformats.org/officeDocument/2006/relationships/image" Target="../media/image45.wmf"/><Relationship Id="rId2" Type="http://schemas.openxmlformats.org/officeDocument/2006/relationships/notesSlide" Target="../notesSlides/notesSlide4.xml"/><Relationship Id="rId16" Type="http://schemas.openxmlformats.org/officeDocument/2006/relationships/image" Target="../media/image41.wmf"/><Relationship Id="rId20" Type="http://schemas.openxmlformats.org/officeDocument/2006/relationships/hyperlink" Target="http://cs.wikipedia.org/wiki/F%C3%A9nick%C3%A9_p%C3%ADsmo" TargetMode="External"/><Relationship Id="rId29" Type="http://schemas.openxmlformats.org/officeDocument/2006/relationships/image" Target="../media/image48.wmf"/><Relationship Id="rId1" Type="http://schemas.openxmlformats.org/officeDocument/2006/relationships/slideLayout" Target="../slideLayouts/slideLayout1.xml"/><Relationship Id="rId6" Type="http://schemas.openxmlformats.org/officeDocument/2006/relationships/hyperlink" Target="http://cs.wikipedia.org/wiki/Mezopot%C3%A1mie" TargetMode="External"/><Relationship Id="rId11" Type="http://schemas.openxmlformats.org/officeDocument/2006/relationships/hyperlink" Target="http://cs.wikipedia.org/wiki/Starov%C4%9Bk%C3%BD_Egypt" TargetMode="External"/><Relationship Id="rId24" Type="http://schemas.openxmlformats.org/officeDocument/2006/relationships/hyperlink" Target="http://cs.wikipedia.org/wiki/%C3%81rjov%C3%A9" TargetMode="External"/><Relationship Id="rId5" Type="http://schemas.openxmlformats.org/officeDocument/2006/relationships/image" Target="../media/image34.jpeg"/><Relationship Id="rId15" Type="http://schemas.openxmlformats.org/officeDocument/2006/relationships/image" Target="../media/image40.jpeg"/><Relationship Id="rId23" Type="http://schemas.openxmlformats.org/officeDocument/2006/relationships/hyperlink" Target="http://cs.wikipedia.org/wiki/Harappsk%C3%A1_kultura" TargetMode="External"/><Relationship Id="rId28" Type="http://schemas.openxmlformats.org/officeDocument/2006/relationships/image" Target="../media/image47.wmf"/><Relationship Id="rId10" Type="http://schemas.openxmlformats.org/officeDocument/2006/relationships/hyperlink" Target="http://cs.wikipedia.org/wiki/Epos_o_Gilgame%C5%A1ovi" TargetMode="External"/><Relationship Id="rId19" Type="http://schemas.openxmlformats.org/officeDocument/2006/relationships/image" Target="../media/image42.png"/><Relationship Id="rId4" Type="http://schemas.openxmlformats.org/officeDocument/2006/relationships/hyperlink" Target="//upload.wikimedia.org/wikipedia/commons/5/57/Cuneiform_script.jpg" TargetMode="External"/><Relationship Id="rId9" Type="http://schemas.openxmlformats.org/officeDocument/2006/relationships/hyperlink" Target="http://cs.wikipedia.org/wiki/Babyl%C3%B3n" TargetMode="External"/><Relationship Id="rId14" Type="http://schemas.openxmlformats.org/officeDocument/2006/relationships/image" Target="../media/image39.wmf"/><Relationship Id="rId22" Type="http://schemas.openxmlformats.org/officeDocument/2006/relationships/image" Target="../media/image44.wmf"/><Relationship Id="rId27" Type="http://schemas.openxmlformats.org/officeDocument/2006/relationships/image" Target="../media/image46.wmf"/></Relationships>
</file>

<file path=ppt/slides/_rels/slide5.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45.w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image" Target="../media/image50.wmf"/></Relationships>
</file>

<file path=ppt/slides/_rels/slide6.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3.wmf"/><Relationship Id="rId7" Type="http://schemas.openxmlformats.org/officeDocument/2006/relationships/hyperlink" Target="//upload.wikimedia.org/wikipedia/commons/a/ae/Hanging_Gardens_of_Babylon.jp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5.wmf"/><Relationship Id="rId5" Type="http://schemas.openxmlformats.org/officeDocument/2006/relationships/image" Target="../media/image54.jpeg"/><Relationship Id="rId4" Type="http://schemas.openxmlformats.org/officeDocument/2006/relationships/hyperlink" Target="//upload.wikimedia.org/wikipedia/commons/4/4a/Rembrandt_Harmensz._van_Rijn_079.jp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hyperlink" Target="//upload.wikimedia.org/wikipedia/commons/4/44/1_terracotta_army_2011.JPG" TargetMode="External"/><Relationship Id="rId7" Type="http://schemas.openxmlformats.org/officeDocument/2006/relationships/hyperlink" Target="//upload.wikimedia.org/wikipedia/commons/2/2d/Qin_dynasty_bronze_chariot_and_horses.jp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hyperlink" Target="//upload.wikimedia.org/wikipedia/commons/7/7c/Soldier_Horse.JPG" TargetMode="External"/><Relationship Id="rId10" Type="http://schemas.openxmlformats.org/officeDocument/2006/relationships/image" Target="../media/image60.jpeg"/><Relationship Id="rId4" Type="http://schemas.openxmlformats.org/officeDocument/2006/relationships/image" Target="../media/image57.jpeg"/><Relationship Id="rId9" Type="http://schemas.openxmlformats.org/officeDocument/2006/relationships/hyperlink" Target="//upload.wikimedia.org/wikipedia/commons/7/72/Terra_Cotta_Warriors,_Guardians_of_China%E2%80%99s_First_Emperor.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Soubor:OracleShell.JPG" TargetMode="External"/><Relationship Id="rId13" Type="http://schemas.openxmlformats.org/officeDocument/2006/relationships/hyperlink" Target="http://i.idnes.cz/09/124/nesd/JW3027cf_mapa.JPG" TargetMode="External"/><Relationship Id="rId18" Type="http://schemas.openxmlformats.org/officeDocument/2006/relationships/hyperlink" Target="http://cs.wikipedia.org/wiki/Sobek" TargetMode="External"/><Relationship Id="rId3" Type="http://schemas.openxmlformats.org/officeDocument/2006/relationships/hyperlink" Target="http://cs.wikipedia.org/wiki/Soubor:Amarna_Akkadian_letter.png" TargetMode="External"/><Relationship Id="rId21" Type="http://schemas.openxmlformats.org/officeDocument/2006/relationships/hyperlink" Target="http://en.wikipedia.org/wiki/File:1_terracotta_army_2011.JPG" TargetMode="External"/><Relationship Id="rId7" Type="http://schemas.openxmlformats.org/officeDocument/2006/relationships/hyperlink" Target="http://cs.wikipedia.org/wiki/Soubor:IndusValleySeals.JPG" TargetMode="External"/><Relationship Id="rId12" Type="http://schemas.openxmlformats.org/officeDocument/2006/relationships/hyperlink" Target="http://cs.wikipedia.org/wiki/Soubor:Lightmatter_buddha3.jpg" TargetMode="External"/><Relationship Id="rId17" Type="http://schemas.openxmlformats.org/officeDocument/2006/relationships/hyperlink" Target="http://cs.wikipedia.org/wiki/Soubor:Cuneiform_script.jpg" TargetMode="External"/><Relationship Id="rId2" Type="http://schemas.openxmlformats.org/officeDocument/2006/relationships/hyperlink" Target="http://cs.wikipedia.org/wiki/Soubor:Ish-tar_Gate_detail.jpg" TargetMode="External"/><Relationship Id="rId16" Type="http://schemas.openxmlformats.org/officeDocument/2006/relationships/hyperlink" Target="http://historika.fabulator.cz/ilustrace/indie.jpg" TargetMode="External"/><Relationship Id="rId20" Type="http://schemas.openxmlformats.org/officeDocument/2006/relationships/hyperlink" Target="http://cs.wikipedia.org/wiki/Soubor:Hanging_Gardens_of_Babylon.jpg" TargetMode="External"/><Relationship Id="rId1" Type="http://schemas.openxmlformats.org/officeDocument/2006/relationships/slideLayout" Target="../slideLayouts/slideLayout7.xml"/><Relationship Id="rId6" Type="http://schemas.openxmlformats.org/officeDocument/2006/relationships/hyperlink" Target="http://cs.wikipedia.org/wiki/Soubor:Mohenjodaro_Sindh.jpeg" TargetMode="External"/><Relationship Id="rId11" Type="http://schemas.openxmlformats.org/officeDocument/2006/relationships/hyperlink" Target="http://cs.wikipedia.org/wiki/Soubor:Star_of_David.svg" TargetMode="External"/><Relationship Id="rId24" Type="http://schemas.openxmlformats.org/officeDocument/2006/relationships/hyperlink" Target="http://en.wikipedia.org/wiki/File:Terra_Cotta_Warriors,_Guardians_of_China%E2%80%99s_First_Emperor.jpg" TargetMode="External"/><Relationship Id="rId5" Type="http://schemas.openxmlformats.org/officeDocument/2006/relationships/hyperlink" Target="http://cs.wikipedia.org/wiki/Soubor:Seal_ring_Ptah_Great_with_love_E3603_mp3h8732.jpg" TargetMode="External"/><Relationship Id="rId15" Type="http://schemas.openxmlformats.org/officeDocument/2006/relationships/hyperlink" Target="http://nd01.jxs.cz/319/392/223bcb24bd_41294556_o2.jpg" TargetMode="External"/><Relationship Id="rId23" Type="http://schemas.openxmlformats.org/officeDocument/2006/relationships/hyperlink" Target="http://en.wikipedia.org/wiki/File:Qin_dynasty_bronze_chariot_and_horses.jpg" TargetMode="External"/><Relationship Id="rId10" Type="http://schemas.openxmlformats.org/officeDocument/2006/relationships/hyperlink" Target="http://cs.wikipedia.org/wiki/Soubor:Menora.svg" TargetMode="External"/><Relationship Id="rId19" Type="http://schemas.openxmlformats.org/officeDocument/2006/relationships/hyperlink" Target="http://cs.wikipedia.org/wiki/Soubor:Rembrandt_Harmensz._van_Rijn_079.jpg" TargetMode="External"/><Relationship Id="rId4" Type="http://schemas.openxmlformats.org/officeDocument/2006/relationships/hyperlink" Target="http://cs.wikipedia.org/wiki/Soubor:Egypt.Giza.Sphinx.02.jpg" TargetMode="External"/><Relationship Id="rId9" Type="http://schemas.openxmlformats.org/officeDocument/2006/relationships/hyperlink" Target="http://cs.wikipedia.org/wiki/Soubor:GreatWall_2004_Summer_4.jpg" TargetMode="External"/><Relationship Id="rId14" Type="http://schemas.openxmlformats.org/officeDocument/2006/relationships/hyperlink" Target="http://imgs.idnes.cz/igsvet/A030407_TOM_IRAKPAMATKY1V_N.JPG" TargetMode="External"/><Relationship Id="rId22" Type="http://schemas.openxmlformats.org/officeDocument/2006/relationships/hyperlink" Target="http://en.wikipedia.org/wiki/File:Soldier_Horse.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30" descr="Soubor:GreatWall 2004 Summer 4.jpg">
            <a:hlinkClick r:id="rId3"/>
          </p:cNvPr>
          <p:cNvPicPr>
            <a:picLocks noChangeAspect="1" noChangeArrowheads="1"/>
          </p:cNvPicPr>
          <p:nvPr/>
        </p:nvPicPr>
        <p:blipFill>
          <a:blip r:embed="rId4"/>
          <a:srcRect/>
          <a:stretch>
            <a:fillRect/>
          </a:stretch>
        </p:blipFill>
        <p:spPr bwMode="auto">
          <a:xfrm>
            <a:off x="6732588" y="2716213"/>
            <a:ext cx="2268537" cy="1701800"/>
          </a:xfrm>
          <a:prstGeom prst="rect">
            <a:avLst/>
          </a:prstGeom>
          <a:noFill/>
          <a:ln w="9525">
            <a:noFill/>
            <a:miter lim="800000"/>
            <a:headEnd/>
            <a:tailEnd/>
          </a:ln>
        </p:spPr>
      </p:pic>
      <p:sp>
        <p:nvSpPr>
          <p:cNvPr id="15362" name="Nadpis 1"/>
          <p:cNvSpPr>
            <a:spLocks noGrp="1"/>
          </p:cNvSpPr>
          <p:nvPr>
            <p:ph type="ctrTitle"/>
          </p:nvPr>
        </p:nvSpPr>
        <p:spPr>
          <a:xfrm>
            <a:off x="0" y="484188"/>
            <a:ext cx="4392613" cy="593725"/>
          </a:xfrm>
        </p:spPr>
        <p:txBody>
          <a:bodyPr/>
          <a:lstStyle/>
          <a:p>
            <a:pPr algn="l" eaLnBrk="1" hangingPunct="1"/>
            <a:r>
              <a:rPr lang="cs-CZ" sz="2500" b="1" smtClean="0">
                <a:latin typeface="Times New Roman" pitchFamily="18" charset="0"/>
                <a:cs typeface="Times New Roman" pitchFamily="18" charset="0"/>
              </a:rPr>
              <a:t>3.1 Staroorientální státy</a:t>
            </a:r>
          </a:p>
        </p:txBody>
      </p:sp>
      <p:sp>
        <p:nvSpPr>
          <p:cNvPr id="24" name="TextovéPole 23"/>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cs typeface="Times New Roman" pitchFamily="18" charset="0"/>
              </a:rPr>
              <a:t>Elektronická  učebnice - II. stupeň            </a:t>
            </a:r>
            <a:r>
              <a:rPr lang="cs-CZ" sz="1200" b="1" dirty="0" smtClean="0">
                <a:solidFill>
                  <a:schemeClr val="accent3">
                    <a:lumMod val="50000"/>
                  </a:schemeClr>
                </a:solidFill>
                <a:cs typeface="Times New Roman" pitchFamily="18" charset="0"/>
              </a:rPr>
              <a:t>         </a:t>
            </a:r>
            <a:r>
              <a:rPr lang="cs-CZ" dirty="0">
                <a:solidFill>
                  <a:schemeClr val="accent3">
                    <a:lumMod val="50000"/>
                  </a:schemeClr>
                </a:solidFill>
                <a:cs typeface="Times New Roman" pitchFamily="18" charset="0"/>
              </a:rPr>
              <a:t>Základní škola Děčín VI, Na Stráni 879/2  – příspěvková organizace                                           </a:t>
            </a:r>
            <a:r>
              <a:rPr lang="cs-CZ" dirty="0" smtClean="0">
                <a:solidFill>
                  <a:schemeClr val="accent3">
                    <a:lumMod val="50000"/>
                  </a:schemeClr>
                </a:solidFill>
                <a:cs typeface="Times New Roman" pitchFamily="18" charset="0"/>
              </a:rPr>
              <a:t>          </a:t>
            </a:r>
            <a:r>
              <a:rPr lang="cs-CZ" sz="1600" b="1" dirty="0">
                <a:solidFill>
                  <a:schemeClr val="accent3">
                    <a:lumMod val="50000"/>
                  </a:schemeClr>
                </a:solidFill>
                <a:cs typeface="Times New Roman" pitchFamily="18" charset="0"/>
              </a:rPr>
              <a:t>Dějepis</a:t>
            </a:r>
          </a:p>
          <a:p>
            <a:pPr fontAlgn="auto">
              <a:spcBef>
                <a:spcPts val="0"/>
              </a:spcBef>
              <a:spcAft>
                <a:spcPts val="0"/>
              </a:spcAft>
              <a:defRPr/>
            </a:pPr>
            <a:endParaRPr lang="cs-CZ" dirty="0">
              <a:cs typeface="Times New Roman" pitchFamily="18" charset="0"/>
            </a:endParaRPr>
          </a:p>
        </p:txBody>
      </p:sp>
      <p:sp>
        <p:nvSpPr>
          <p:cNvPr id="10" name="TextovéPole 9"/>
          <p:cNvSpPr txBox="1"/>
          <p:nvPr/>
        </p:nvSpPr>
        <p:spPr>
          <a:xfrm>
            <a:off x="0" y="4527550"/>
            <a:ext cx="9144000" cy="615950"/>
          </a:xfrm>
          <a:prstGeom prst="rect">
            <a:avLst/>
          </a:prstGeom>
          <a:solidFill>
            <a:schemeClr val="accent6">
              <a:lumMod val="40000"/>
              <a:lumOff val="60000"/>
            </a:schemeClr>
          </a:solidFill>
        </p:spPr>
        <p:txBody>
          <a:bodyPr>
            <a:spAutoFit/>
          </a:bodyPr>
          <a:lstStyle/>
          <a:p>
            <a:pPr fontAlgn="auto">
              <a:spcBef>
                <a:spcPts val="0"/>
              </a:spcBef>
              <a:spcAft>
                <a:spcPts val="0"/>
              </a:spcAft>
              <a:defRPr/>
            </a:pPr>
            <a:endParaRPr lang="cs-CZ" sz="1200" b="1" dirty="0">
              <a:solidFill>
                <a:schemeClr val="accent3">
                  <a:lumMod val="50000"/>
                </a:schemeClr>
              </a:solidFill>
              <a:latin typeface="+mn-lt"/>
            </a:endParaRPr>
          </a:p>
          <a:p>
            <a:pPr fontAlgn="auto">
              <a:spcBef>
                <a:spcPts val="0"/>
              </a:spcBef>
              <a:spcAft>
                <a:spcPts val="0"/>
              </a:spcAft>
              <a:defRPr/>
            </a:pPr>
            <a:r>
              <a:rPr lang="cs-CZ" sz="1200" dirty="0">
                <a:solidFill>
                  <a:schemeClr val="accent3">
                    <a:lumMod val="50000"/>
                  </a:schemeClr>
                </a:solidFill>
                <a:cs typeface="Times New Roman" pitchFamily="18" charset="0"/>
              </a:rPr>
              <a:t>Autor: </a:t>
            </a:r>
            <a:r>
              <a:rPr lang="cs-CZ" sz="1200" b="1" dirty="0">
                <a:solidFill>
                  <a:schemeClr val="accent3">
                    <a:lumMod val="50000"/>
                  </a:schemeClr>
                </a:solidFill>
                <a:cs typeface="Times New Roman" pitchFamily="18" charset="0"/>
              </a:rPr>
              <a:t> Mgr. Zuzana Kadlecová</a:t>
            </a:r>
          </a:p>
          <a:p>
            <a:pPr fontAlgn="auto">
              <a:spcBef>
                <a:spcPts val="0"/>
              </a:spcBef>
              <a:spcAft>
                <a:spcPts val="0"/>
              </a:spcAft>
              <a:defRPr/>
            </a:pPr>
            <a:endParaRPr lang="cs-CZ" dirty="0">
              <a:cs typeface="Times New Roman" pitchFamily="18" charset="0"/>
            </a:endParaRPr>
          </a:p>
        </p:txBody>
      </p:sp>
      <p:pic>
        <p:nvPicPr>
          <p:cNvPr id="15365" name="obrázek 5" descr="Image"/>
          <p:cNvPicPr>
            <a:picLocks noChangeAspect="1" noChangeArrowheads="1"/>
          </p:cNvPicPr>
          <p:nvPr/>
        </p:nvPicPr>
        <p:blipFill>
          <a:blip r:embed="rId5"/>
          <a:srcRect/>
          <a:stretch>
            <a:fillRect/>
          </a:stretch>
        </p:blipFill>
        <p:spPr bwMode="auto">
          <a:xfrm>
            <a:off x="6091238" y="4549774"/>
            <a:ext cx="3052762" cy="593725"/>
          </a:xfrm>
          <a:prstGeom prst="rect">
            <a:avLst/>
          </a:prstGeom>
          <a:noFill/>
          <a:ln w="9525">
            <a:noFill/>
            <a:miter lim="800000"/>
            <a:headEnd/>
            <a:tailEnd/>
          </a:ln>
        </p:spPr>
      </p:pic>
      <p:pic>
        <p:nvPicPr>
          <p:cNvPr id="15366" name="Picture 9" descr="Soubor:Amarna Akkadian letter.png">
            <a:hlinkClick r:id="rId6"/>
          </p:cNvPr>
          <p:cNvPicPr>
            <a:picLocks noChangeAspect="1" noChangeArrowheads="1"/>
          </p:cNvPicPr>
          <p:nvPr/>
        </p:nvPicPr>
        <p:blipFill>
          <a:blip r:embed="rId7">
            <a:clrChange>
              <a:clrFrom>
                <a:srgbClr val="FCFEFC"/>
              </a:clrFrom>
              <a:clrTo>
                <a:srgbClr val="FCFEFC">
                  <a:alpha val="0"/>
                </a:srgbClr>
              </a:clrTo>
            </a:clrChange>
          </a:blip>
          <a:srcRect/>
          <a:stretch>
            <a:fillRect/>
          </a:stretch>
        </p:blipFill>
        <p:spPr bwMode="auto">
          <a:xfrm>
            <a:off x="31750" y="1779588"/>
            <a:ext cx="1336675" cy="2087562"/>
          </a:xfrm>
          <a:prstGeom prst="rect">
            <a:avLst/>
          </a:prstGeom>
          <a:noFill/>
          <a:ln w="9525">
            <a:noFill/>
            <a:miter lim="800000"/>
            <a:headEnd/>
            <a:tailEnd/>
          </a:ln>
        </p:spPr>
      </p:pic>
      <p:pic>
        <p:nvPicPr>
          <p:cNvPr id="15367" name="Picture 122" descr="Soubor:Seal ring Ptah Great with love E3603 mp3h8732.jpg">
            <a:hlinkClick r:id="rId8"/>
          </p:cNvPr>
          <p:cNvPicPr>
            <a:picLocks noChangeAspect="1" noChangeArrowheads="1"/>
          </p:cNvPicPr>
          <p:nvPr/>
        </p:nvPicPr>
        <p:blipFill>
          <a:blip r:embed="rId9"/>
          <a:srcRect/>
          <a:stretch>
            <a:fillRect/>
          </a:stretch>
        </p:blipFill>
        <p:spPr bwMode="auto">
          <a:xfrm>
            <a:off x="2682047" y="3292475"/>
            <a:ext cx="1511300" cy="1009650"/>
          </a:xfrm>
          <a:prstGeom prst="rect">
            <a:avLst/>
          </a:prstGeom>
          <a:noFill/>
          <a:ln w="9525">
            <a:noFill/>
            <a:miter lim="800000"/>
            <a:headEnd/>
            <a:tailEnd/>
          </a:ln>
        </p:spPr>
      </p:pic>
      <p:pic>
        <p:nvPicPr>
          <p:cNvPr id="15368" name="Picture 128" descr="Soubor:OracleShell.JPG">
            <a:hlinkClick r:id="rId10"/>
          </p:cNvPr>
          <p:cNvPicPr>
            <a:picLocks noChangeAspect="1" noChangeArrowheads="1"/>
          </p:cNvPicPr>
          <p:nvPr/>
        </p:nvPicPr>
        <p:blipFill>
          <a:blip r:embed="rId11"/>
          <a:srcRect/>
          <a:stretch>
            <a:fillRect/>
          </a:stretch>
        </p:blipFill>
        <p:spPr bwMode="auto">
          <a:xfrm>
            <a:off x="7524750" y="555625"/>
            <a:ext cx="1355725" cy="2087563"/>
          </a:xfrm>
          <a:prstGeom prst="rect">
            <a:avLst/>
          </a:prstGeom>
          <a:noFill/>
          <a:ln w="9525">
            <a:noFill/>
            <a:miter lim="800000"/>
            <a:headEnd/>
            <a:tailEnd/>
          </a:ln>
        </p:spPr>
      </p:pic>
      <p:sp>
        <p:nvSpPr>
          <p:cNvPr id="15369" name="AutoShape 132">
            <a:hlinkClick r:id="rId12" highlightClick="1"/>
          </p:cNvPr>
          <p:cNvSpPr>
            <a:spLocks noChangeAspect="1" noChangeArrowheads="1"/>
          </p:cNvSpPr>
          <p:nvPr/>
        </p:nvSpPr>
        <p:spPr bwMode="auto">
          <a:xfrm>
            <a:off x="395288" y="4011613"/>
            <a:ext cx="360362" cy="360362"/>
          </a:xfrm>
          <a:prstGeom prst="actionButtonHome">
            <a:avLst/>
          </a:prstGeom>
          <a:solidFill>
            <a:srgbClr val="FFFF00"/>
          </a:solidFill>
          <a:ln w="9525">
            <a:solidFill>
              <a:schemeClr val="tx1"/>
            </a:solidFill>
            <a:miter lim="800000"/>
            <a:headEnd/>
            <a:tailEnd/>
          </a:ln>
        </p:spPr>
        <p:txBody>
          <a:bodyPr wrap="none" anchor="ctr"/>
          <a:lstStyle/>
          <a:p>
            <a:endParaRPr lang="cs-CZ"/>
          </a:p>
        </p:txBody>
      </p:sp>
      <p:pic>
        <p:nvPicPr>
          <p:cNvPr id="15370" name="Picture 134" descr="Soubor:Menora.svg">
            <a:hlinkClick r:id="rId13"/>
          </p:cNvPr>
          <p:cNvPicPr>
            <a:picLocks noChangeAspect="1" noChangeArrowheads="1"/>
          </p:cNvPicPr>
          <p:nvPr/>
        </p:nvPicPr>
        <p:blipFill>
          <a:blip r:embed="rId14"/>
          <a:srcRect/>
          <a:stretch>
            <a:fillRect/>
          </a:stretch>
        </p:blipFill>
        <p:spPr bwMode="auto">
          <a:xfrm>
            <a:off x="2411413" y="1276350"/>
            <a:ext cx="865187" cy="733425"/>
          </a:xfrm>
          <a:prstGeom prst="rect">
            <a:avLst/>
          </a:prstGeom>
          <a:noFill/>
          <a:ln w="9525">
            <a:noFill/>
            <a:miter lim="800000"/>
            <a:headEnd/>
            <a:tailEnd/>
          </a:ln>
        </p:spPr>
      </p:pic>
      <p:pic>
        <p:nvPicPr>
          <p:cNvPr id="15371" name="Picture 136" descr="Soubor:Star of David.svg">
            <a:hlinkClick r:id="rId15"/>
          </p:cNvPr>
          <p:cNvPicPr>
            <a:picLocks noChangeAspect="1" noChangeArrowheads="1"/>
          </p:cNvPicPr>
          <p:nvPr/>
        </p:nvPicPr>
        <p:blipFill>
          <a:blip r:embed="rId16"/>
          <a:srcRect/>
          <a:stretch>
            <a:fillRect/>
          </a:stretch>
        </p:blipFill>
        <p:spPr bwMode="auto">
          <a:xfrm>
            <a:off x="395288" y="1058863"/>
            <a:ext cx="561975" cy="649287"/>
          </a:xfrm>
          <a:prstGeom prst="rect">
            <a:avLst/>
          </a:prstGeom>
          <a:noFill/>
          <a:ln w="9525">
            <a:noFill/>
            <a:miter lim="800000"/>
            <a:headEnd/>
            <a:tailEnd/>
          </a:ln>
        </p:spPr>
      </p:pic>
      <p:pic>
        <p:nvPicPr>
          <p:cNvPr id="15372" name="Picture 7" descr="Soubor:Ish-tar Gate detail.jpg">
            <a:hlinkClick r:id="rId17"/>
          </p:cNvPr>
          <p:cNvPicPr>
            <a:picLocks noChangeAspect="1" noChangeArrowheads="1"/>
          </p:cNvPicPr>
          <p:nvPr/>
        </p:nvPicPr>
        <p:blipFill>
          <a:blip r:embed="rId18"/>
          <a:srcRect/>
          <a:stretch>
            <a:fillRect/>
          </a:stretch>
        </p:blipFill>
        <p:spPr bwMode="auto">
          <a:xfrm>
            <a:off x="1325880" y="2369821"/>
            <a:ext cx="1392237" cy="2089150"/>
          </a:xfrm>
          <a:prstGeom prst="rect">
            <a:avLst/>
          </a:prstGeom>
          <a:noFill/>
          <a:ln w="9525">
            <a:noFill/>
            <a:miter lim="800000"/>
            <a:headEnd/>
            <a:tailEnd/>
          </a:ln>
        </p:spPr>
      </p:pic>
      <p:pic>
        <p:nvPicPr>
          <p:cNvPr id="15373" name="Picture 137" descr="MC900215763[1]"/>
          <p:cNvPicPr>
            <a:picLocks noChangeAspect="1" noChangeArrowheads="1"/>
          </p:cNvPicPr>
          <p:nvPr/>
        </p:nvPicPr>
        <p:blipFill>
          <a:blip r:embed="rId19"/>
          <a:srcRect/>
          <a:stretch>
            <a:fillRect/>
          </a:stretch>
        </p:blipFill>
        <p:spPr bwMode="auto">
          <a:xfrm rot="-1045855">
            <a:off x="2771775" y="2355850"/>
            <a:ext cx="862013" cy="1150938"/>
          </a:xfrm>
          <a:prstGeom prst="rect">
            <a:avLst/>
          </a:prstGeom>
          <a:noFill/>
          <a:ln w="9525">
            <a:noFill/>
            <a:miter lim="800000"/>
            <a:headEnd/>
            <a:tailEnd/>
          </a:ln>
        </p:spPr>
      </p:pic>
      <p:pic>
        <p:nvPicPr>
          <p:cNvPr id="15374" name="Picture 139" descr="MC900187393[1]"/>
          <p:cNvPicPr>
            <a:picLocks noChangeAspect="1" noChangeArrowheads="1"/>
          </p:cNvPicPr>
          <p:nvPr/>
        </p:nvPicPr>
        <p:blipFill>
          <a:blip r:embed="rId20"/>
          <a:srcRect/>
          <a:stretch>
            <a:fillRect/>
          </a:stretch>
        </p:blipFill>
        <p:spPr bwMode="auto">
          <a:xfrm>
            <a:off x="6877050" y="2500313"/>
            <a:ext cx="741363" cy="1025525"/>
          </a:xfrm>
          <a:prstGeom prst="rect">
            <a:avLst/>
          </a:prstGeom>
          <a:noFill/>
          <a:ln w="9525">
            <a:noFill/>
            <a:miter lim="800000"/>
            <a:headEnd/>
            <a:tailEnd/>
          </a:ln>
        </p:spPr>
      </p:pic>
      <p:pic>
        <p:nvPicPr>
          <p:cNvPr id="15375" name="Picture 141" descr="Soubor:Lukhot Habrit.svg">
            <a:hlinkClick r:id="rId21"/>
          </p:cNvPr>
          <p:cNvPicPr>
            <a:picLocks noChangeAspect="1" noChangeArrowheads="1"/>
          </p:cNvPicPr>
          <p:nvPr/>
        </p:nvPicPr>
        <p:blipFill>
          <a:blip r:embed="rId22"/>
          <a:srcRect/>
          <a:stretch>
            <a:fillRect/>
          </a:stretch>
        </p:blipFill>
        <p:spPr bwMode="auto">
          <a:xfrm>
            <a:off x="1403350" y="987425"/>
            <a:ext cx="911225" cy="1079500"/>
          </a:xfrm>
          <a:prstGeom prst="rect">
            <a:avLst/>
          </a:prstGeom>
          <a:noFill/>
          <a:ln w="9525">
            <a:noFill/>
            <a:miter lim="800000"/>
            <a:headEnd/>
            <a:tailEnd/>
          </a:ln>
        </p:spPr>
      </p:pic>
      <p:pic>
        <p:nvPicPr>
          <p:cNvPr id="15376" name="Picture 124" descr="Soubor:Mohenjodaro Sindh.jpeg">
            <a:hlinkClick r:id="rId23"/>
          </p:cNvPr>
          <p:cNvPicPr>
            <a:picLocks noChangeAspect="1" noChangeArrowheads="1"/>
          </p:cNvPicPr>
          <p:nvPr/>
        </p:nvPicPr>
        <p:blipFill>
          <a:blip r:embed="rId24"/>
          <a:srcRect/>
          <a:stretch>
            <a:fillRect/>
          </a:stretch>
        </p:blipFill>
        <p:spPr bwMode="auto">
          <a:xfrm>
            <a:off x="4500563" y="627063"/>
            <a:ext cx="2736850" cy="1743075"/>
          </a:xfrm>
          <a:prstGeom prst="rect">
            <a:avLst/>
          </a:prstGeom>
          <a:noFill/>
          <a:ln w="9525">
            <a:noFill/>
            <a:miter lim="800000"/>
            <a:headEnd/>
            <a:tailEnd/>
          </a:ln>
        </p:spPr>
      </p:pic>
      <p:pic>
        <p:nvPicPr>
          <p:cNvPr id="15377" name="Picture 145" descr="Soubor:Lightmatter buddha3.jpg">
            <a:hlinkClick r:id="rId25"/>
          </p:cNvPr>
          <p:cNvPicPr>
            <a:picLocks noChangeAspect="1" noChangeArrowheads="1"/>
          </p:cNvPicPr>
          <p:nvPr/>
        </p:nvPicPr>
        <p:blipFill>
          <a:blip r:embed="rId26"/>
          <a:srcRect/>
          <a:stretch>
            <a:fillRect/>
          </a:stretch>
        </p:blipFill>
        <p:spPr bwMode="auto">
          <a:xfrm>
            <a:off x="3348038" y="842963"/>
            <a:ext cx="995362" cy="1493837"/>
          </a:xfrm>
          <a:prstGeom prst="rect">
            <a:avLst/>
          </a:prstGeom>
          <a:noFill/>
          <a:ln w="9525">
            <a:noFill/>
            <a:miter lim="800000"/>
            <a:headEnd/>
            <a:tailEnd/>
          </a:ln>
        </p:spPr>
      </p:pic>
      <p:pic>
        <p:nvPicPr>
          <p:cNvPr id="15378" name="Picture 126" descr="Soubor:IndusValleySeals.JPG">
            <a:hlinkClick r:id="rId27"/>
          </p:cNvPr>
          <p:cNvPicPr>
            <a:picLocks noChangeAspect="1" noChangeArrowheads="1"/>
          </p:cNvPicPr>
          <p:nvPr/>
        </p:nvPicPr>
        <p:blipFill>
          <a:blip r:embed="rId28"/>
          <a:srcRect/>
          <a:stretch>
            <a:fillRect/>
          </a:stretch>
        </p:blipFill>
        <p:spPr bwMode="auto">
          <a:xfrm>
            <a:off x="4211638" y="1924050"/>
            <a:ext cx="1727200" cy="1198563"/>
          </a:xfrm>
          <a:prstGeom prst="rect">
            <a:avLst/>
          </a:prstGeom>
          <a:noFill/>
          <a:ln w="9525">
            <a:noFill/>
            <a:miter lim="800000"/>
            <a:headEnd/>
            <a:tailEnd/>
          </a:ln>
        </p:spPr>
      </p:pic>
      <p:pic>
        <p:nvPicPr>
          <p:cNvPr id="15379" name="Picture 11" descr="Soubor:Egypt.Giza.Sphinx.02.jpg">
            <a:hlinkClick r:id="rId29"/>
          </p:cNvPr>
          <p:cNvPicPr>
            <a:picLocks noChangeAspect="1" noChangeArrowheads="1"/>
          </p:cNvPicPr>
          <p:nvPr/>
        </p:nvPicPr>
        <p:blipFill>
          <a:blip r:embed="rId30"/>
          <a:srcRect/>
          <a:stretch>
            <a:fillRect/>
          </a:stretch>
        </p:blipFill>
        <p:spPr bwMode="auto">
          <a:xfrm>
            <a:off x="4140200" y="2643188"/>
            <a:ext cx="2447925" cy="183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cs typeface="Times New Roman" pitchFamily="18" charset="0"/>
              </a:rPr>
              <a:t>Elektronická  učebnice - II. stupeň                      </a:t>
            </a:r>
            <a:r>
              <a:rPr lang="cs-CZ" dirty="0">
                <a:solidFill>
                  <a:schemeClr val="accent3">
                    <a:lumMod val="50000"/>
                  </a:schemeClr>
                </a:solidFill>
                <a:cs typeface="Times New Roman" pitchFamily="18" charset="0"/>
              </a:rPr>
              <a:t>Základní škola Děčín VI, Na Stráni 879/2  – příspěvková organizace                       	                  </a:t>
            </a:r>
            <a:r>
              <a:rPr lang="cs-CZ" sz="1600" b="1" dirty="0">
                <a:solidFill>
                  <a:schemeClr val="accent3">
                    <a:lumMod val="50000"/>
                  </a:schemeClr>
                </a:solidFill>
                <a:cs typeface="Times New Roman" pitchFamily="18" charset="0"/>
              </a:rPr>
              <a:t>        Dějepis</a:t>
            </a:r>
          </a:p>
          <a:p>
            <a:pPr fontAlgn="auto">
              <a:spcBef>
                <a:spcPts val="0"/>
              </a:spcBef>
              <a:spcAft>
                <a:spcPts val="0"/>
              </a:spcAft>
              <a:defRPr/>
            </a:pPr>
            <a:endParaRPr lang="cs-CZ" dirty="0">
              <a:cs typeface="Times New Roman" pitchFamily="18" charset="0"/>
            </a:endParaRPr>
          </a:p>
        </p:txBody>
      </p:sp>
      <p:sp>
        <p:nvSpPr>
          <p:cNvPr id="32770" name="Nadpis 1"/>
          <p:cNvSpPr txBox="1">
            <a:spLocks/>
          </p:cNvSpPr>
          <p:nvPr/>
        </p:nvSpPr>
        <p:spPr bwMode="auto">
          <a:xfrm>
            <a:off x="20638" y="498475"/>
            <a:ext cx="3830637" cy="593725"/>
          </a:xfrm>
          <a:prstGeom prst="rect">
            <a:avLst/>
          </a:prstGeom>
          <a:noFill/>
          <a:ln w="9525">
            <a:noFill/>
            <a:miter lim="800000"/>
            <a:headEnd/>
            <a:tailEnd/>
          </a:ln>
        </p:spPr>
        <p:txBody>
          <a:bodyPr/>
          <a:lstStyle/>
          <a:p>
            <a:r>
              <a:rPr lang="cs-CZ" sz="2500" b="1">
                <a:cs typeface="Times New Roman" pitchFamily="18" charset="0"/>
              </a:rPr>
              <a:t>3.10 Anotace</a:t>
            </a:r>
          </a:p>
        </p:txBody>
      </p:sp>
      <p:graphicFrame>
        <p:nvGraphicFramePr>
          <p:cNvPr id="32792" name="Group 24"/>
          <p:cNvGraphicFramePr>
            <a:graphicFrameLocks noGrp="1"/>
          </p:cNvGraphicFramePr>
          <p:nvPr>
            <p:extLst>
              <p:ext uri="{D42A27DB-BD31-4B8C-83A1-F6EECF244321}">
                <p14:modId xmlns:p14="http://schemas.microsoft.com/office/powerpoint/2010/main" val="2382022479"/>
              </p:ext>
            </p:extLst>
          </p:nvPr>
        </p:nvGraphicFramePr>
        <p:xfrm>
          <a:off x="1042988" y="1276350"/>
          <a:ext cx="7272337" cy="3248343"/>
        </p:xfrm>
        <a:graphic>
          <a:graphicData uri="http://schemas.openxmlformats.org/drawingml/2006/table">
            <a:tbl>
              <a:tblPr/>
              <a:tblGrid>
                <a:gridCol w="1906587"/>
                <a:gridCol w="5365750"/>
              </a:tblGrid>
              <a:tr h="546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rgbClr val="FFFFFF"/>
                          </a:solidFill>
                          <a:effectLst/>
                          <a:latin typeface="Times New Roman" pitchFamily="18" charset="0"/>
                          <a:cs typeface="Times New Roman" pitchFamily="18" charset="0"/>
                        </a:rPr>
                        <a:t>Autor</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rgbClr val="FFFFFF"/>
                          </a:solidFill>
                          <a:effectLst/>
                          <a:latin typeface="Times New Roman" pitchFamily="18" charset="0"/>
                          <a:cs typeface="Times New Roman" pitchFamily="18" charset="0"/>
                        </a:rPr>
                        <a:t>Mgr. Zuzana Kadlecová</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Období</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r>
                        <a:rPr lang="cs-CZ" smtClean="0">
                          <a:latin typeface="Times New Roman" pitchFamily="18" charset="0"/>
                          <a:cs typeface="Times New Roman" pitchFamily="18" charset="0"/>
                        </a:rPr>
                        <a:t>01</a:t>
                      </a:r>
                      <a:r>
                        <a:rPr lang="cs-CZ" baseline="0" smtClean="0">
                          <a:latin typeface="Times New Roman" pitchFamily="18" charset="0"/>
                          <a:cs typeface="Times New Roman" pitchFamily="18" charset="0"/>
                        </a:rPr>
                        <a:t> – 06/2012</a:t>
                      </a:r>
                      <a:endParaRPr lang="cs-CZ" dirty="0">
                        <a:latin typeface="Times New Roman" pitchFamily="18" charset="0"/>
                        <a:cs typeface="Times New Roman" pitchFamily="18" charset="0"/>
                      </a:endParaRP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Ročník</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6. ročník</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Klíčová slova</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Starověké civilizace - Egypt, Mezopotámie, Indie, Čína, Palestina.</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957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Anotace</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rgbClr val="000000"/>
                          </a:solidFill>
                          <a:effectLst/>
                          <a:latin typeface="Times New Roman" pitchFamily="18" charset="0"/>
                          <a:cs typeface="Times New Roman" pitchFamily="18" charset="0"/>
                        </a:rPr>
                        <a:t>Prezentace popisující vznik staroorientálních civilizací –  nového uspořádání společnosti, tj. </a:t>
                      </a: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státu a písma.</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ctrTitle"/>
          </p:nvPr>
        </p:nvSpPr>
        <p:spPr>
          <a:xfrm>
            <a:off x="0" y="484188"/>
            <a:ext cx="3382963" cy="593725"/>
          </a:xfrm>
        </p:spPr>
        <p:txBody>
          <a:bodyPr/>
          <a:lstStyle/>
          <a:p>
            <a:pPr algn="l" eaLnBrk="1" hangingPunct="1"/>
            <a:r>
              <a:rPr lang="cs-CZ" sz="2500" b="1" dirty="0" smtClean="0">
                <a:latin typeface="Times New Roman" pitchFamily="18" charset="0"/>
                <a:cs typeface="Times New Roman" pitchFamily="18" charset="0"/>
              </a:rPr>
              <a:t>3.2 Co již víme?</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cs typeface="Times New Roman" pitchFamily="18" charset="0"/>
              </a:rPr>
              <a:t>Elektronická  učebnice - II. stupeň                </a:t>
            </a:r>
            <a:r>
              <a:rPr lang="cs-CZ" dirty="0">
                <a:solidFill>
                  <a:schemeClr val="accent3">
                    <a:lumMod val="50000"/>
                  </a:schemeClr>
                </a:solidFill>
                <a:cs typeface="Times New Roman" pitchFamily="18" charset="0"/>
              </a:rPr>
              <a:t>Základní škola Děčín VI, Na Stráni 879/2  – příspěvková organizace                                                            </a:t>
            </a:r>
            <a:r>
              <a:rPr lang="cs-CZ" sz="1600" b="1" dirty="0">
                <a:solidFill>
                  <a:schemeClr val="accent3">
                    <a:lumMod val="50000"/>
                  </a:schemeClr>
                </a:solidFill>
                <a:cs typeface="Times New Roman" pitchFamily="18" charset="0"/>
              </a:rPr>
              <a:t>Dějepis</a:t>
            </a:r>
          </a:p>
          <a:p>
            <a:pPr fontAlgn="auto">
              <a:spcBef>
                <a:spcPts val="0"/>
              </a:spcBef>
              <a:spcAft>
                <a:spcPts val="0"/>
              </a:spcAft>
              <a:defRPr/>
            </a:pPr>
            <a:endParaRPr lang="cs-CZ" dirty="0">
              <a:cs typeface="Times New Roman" pitchFamily="18" charset="0"/>
            </a:endParaRPr>
          </a:p>
        </p:txBody>
      </p:sp>
      <p:sp>
        <p:nvSpPr>
          <p:cNvPr id="17412" name="Text Box 4"/>
          <p:cNvSpPr txBox="1">
            <a:spLocks noChangeArrowheads="1"/>
          </p:cNvSpPr>
          <p:nvPr/>
        </p:nvSpPr>
        <p:spPr bwMode="auto">
          <a:xfrm>
            <a:off x="3059113" y="674688"/>
            <a:ext cx="1322387" cy="336550"/>
          </a:xfrm>
          <a:prstGeom prst="rect">
            <a:avLst/>
          </a:prstGeom>
          <a:noFill/>
          <a:ln w="9525">
            <a:noFill/>
            <a:miter lim="800000"/>
            <a:headEnd/>
            <a:tailEnd/>
          </a:ln>
          <a:effectLst/>
        </p:spPr>
        <p:txBody>
          <a:bodyPr wrap="none">
            <a:spAutoFit/>
          </a:bodyPr>
          <a:lstStyle/>
          <a:p>
            <a:r>
              <a:rPr lang="cs-CZ" sz="1600" b="1" u="sng" dirty="0"/>
              <a:t>STAROVĚK</a:t>
            </a:r>
          </a:p>
        </p:txBody>
      </p:sp>
      <p:sp>
        <p:nvSpPr>
          <p:cNvPr id="17413" name="Text Box 5"/>
          <p:cNvSpPr txBox="1">
            <a:spLocks noChangeArrowheads="1"/>
          </p:cNvSpPr>
          <p:nvPr/>
        </p:nvSpPr>
        <p:spPr bwMode="auto">
          <a:xfrm>
            <a:off x="107950" y="1203325"/>
            <a:ext cx="5032147" cy="738664"/>
          </a:xfrm>
          <a:prstGeom prst="rect">
            <a:avLst/>
          </a:prstGeom>
          <a:noFill/>
          <a:ln w="9525">
            <a:noFill/>
            <a:miter lim="800000"/>
            <a:headEnd/>
            <a:tailEnd/>
          </a:ln>
          <a:effectLst/>
        </p:spPr>
        <p:txBody>
          <a:bodyPr wrap="none">
            <a:spAutoFit/>
          </a:bodyPr>
          <a:lstStyle/>
          <a:p>
            <a:pPr>
              <a:buFontTx/>
              <a:buChar char="-"/>
            </a:pPr>
            <a:r>
              <a:rPr lang="cs-CZ" sz="1200" dirty="0"/>
              <a:t> </a:t>
            </a:r>
            <a:r>
              <a:rPr lang="cs-CZ" sz="1400" dirty="0"/>
              <a:t>historická epocha navazující na pravěk a předcházející středověku</a:t>
            </a:r>
          </a:p>
          <a:p>
            <a:pPr>
              <a:buFontTx/>
              <a:buChar char="-"/>
            </a:pPr>
            <a:r>
              <a:rPr lang="cs-CZ" sz="1400" dirty="0"/>
              <a:t> nejpodstatnějším rysem </a:t>
            </a:r>
            <a:r>
              <a:rPr lang="cs-CZ" sz="1400" dirty="0" smtClean="0"/>
              <a:t>je nové </a:t>
            </a:r>
            <a:r>
              <a:rPr lang="cs-CZ" sz="1400" dirty="0"/>
              <a:t>uspořádání společnosti = </a:t>
            </a:r>
            <a:r>
              <a:rPr lang="cs-CZ" sz="1400" b="1" dirty="0"/>
              <a:t>stát</a:t>
            </a:r>
          </a:p>
          <a:p>
            <a:pPr lvl="1">
              <a:buFontTx/>
              <a:buChar char="-"/>
            </a:pPr>
            <a:r>
              <a:rPr lang="cs-CZ" sz="1400" b="1" dirty="0"/>
              <a:t> kněží: </a:t>
            </a:r>
            <a:r>
              <a:rPr lang="cs-CZ" sz="1400" dirty="0"/>
              <a:t>znalci písma, vzdělanci</a:t>
            </a:r>
          </a:p>
        </p:txBody>
      </p:sp>
      <p:sp>
        <p:nvSpPr>
          <p:cNvPr id="17414" name="Line 6"/>
          <p:cNvSpPr>
            <a:spLocks noChangeShapeType="1"/>
          </p:cNvSpPr>
          <p:nvPr/>
        </p:nvSpPr>
        <p:spPr bwMode="auto">
          <a:xfrm flipH="1">
            <a:off x="395288" y="2139950"/>
            <a:ext cx="1441450" cy="2232025"/>
          </a:xfrm>
          <a:prstGeom prst="line">
            <a:avLst/>
          </a:prstGeom>
          <a:noFill/>
          <a:ln w="9525">
            <a:solidFill>
              <a:schemeClr val="tx1"/>
            </a:solidFill>
            <a:round/>
            <a:headEnd/>
            <a:tailEnd/>
          </a:ln>
          <a:effectLst/>
        </p:spPr>
        <p:txBody>
          <a:bodyPr/>
          <a:lstStyle/>
          <a:p>
            <a:endParaRPr lang="cs-CZ"/>
          </a:p>
        </p:txBody>
      </p:sp>
      <p:sp>
        <p:nvSpPr>
          <p:cNvPr id="17415" name="Line 7"/>
          <p:cNvSpPr>
            <a:spLocks noChangeShapeType="1"/>
          </p:cNvSpPr>
          <p:nvPr/>
        </p:nvSpPr>
        <p:spPr bwMode="auto">
          <a:xfrm>
            <a:off x="1835150" y="2139950"/>
            <a:ext cx="1441450" cy="2232025"/>
          </a:xfrm>
          <a:prstGeom prst="line">
            <a:avLst/>
          </a:prstGeom>
          <a:noFill/>
          <a:ln w="9525">
            <a:solidFill>
              <a:schemeClr val="tx1"/>
            </a:solidFill>
            <a:round/>
            <a:headEnd/>
            <a:tailEnd/>
          </a:ln>
          <a:effectLst/>
        </p:spPr>
        <p:txBody>
          <a:bodyPr/>
          <a:lstStyle/>
          <a:p>
            <a:endParaRPr lang="cs-CZ"/>
          </a:p>
        </p:txBody>
      </p:sp>
      <p:sp>
        <p:nvSpPr>
          <p:cNvPr id="17416" name="Line 8"/>
          <p:cNvSpPr>
            <a:spLocks noChangeShapeType="1"/>
          </p:cNvSpPr>
          <p:nvPr/>
        </p:nvSpPr>
        <p:spPr bwMode="auto">
          <a:xfrm>
            <a:off x="395288" y="4371975"/>
            <a:ext cx="2879725" cy="0"/>
          </a:xfrm>
          <a:prstGeom prst="line">
            <a:avLst/>
          </a:prstGeom>
          <a:noFill/>
          <a:ln w="9525">
            <a:solidFill>
              <a:schemeClr val="tx1"/>
            </a:solidFill>
            <a:round/>
            <a:headEnd/>
            <a:tailEnd/>
          </a:ln>
          <a:effectLst/>
        </p:spPr>
        <p:txBody>
          <a:bodyPr/>
          <a:lstStyle/>
          <a:p>
            <a:endParaRPr lang="cs-CZ"/>
          </a:p>
        </p:txBody>
      </p:sp>
      <p:sp>
        <p:nvSpPr>
          <p:cNvPr id="17418" name="Line 10"/>
          <p:cNvSpPr>
            <a:spLocks noChangeShapeType="1"/>
          </p:cNvSpPr>
          <p:nvPr/>
        </p:nvSpPr>
        <p:spPr bwMode="auto">
          <a:xfrm>
            <a:off x="1403350" y="2859088"/>
            <a:ext cx="865188" cy="0"/>
          </a:xfrm>
          <a:prstGeom prst="line">
            <a:avLst/>
          </a:prstGeom>
          <a:noFill/>
          <a:ln w="9525">
            <a:solidFill>
              <a:schemeClr val="tx1"/>
            </a:solidFill>
            <a:round/>
            <a:headEnd/>
            <a:tailEnd/>
          </a:ln>
          <a:effectLst/>
        </p:spPr>
        <p:txBody>
          <a:bodyPr/>
          <a:lstStyle/>
          <a:p>
            <a:endParaRPr lang="cs-CZ"/>
          </a:p>
        </p:txBody>
      </p:sp>
      <p:sp>
        <p:nvSpPr>
          <p:cNvPr id="17419" name="Line 11"/>
          <p:cNvSpPr>
            <a:spLocks noChangeShapeType="1"/>
          </p:cNvSpPr>
          <p:nvPr/>
        </p:nvSpPr>
        <p:spPr bwMode="auto">
          <a:xfrm>
            <a:off x="1187450" y="3148013"/>
            <a:ext cx="1296988" cy="0"/>
          </a:xfrm>
          <a:prstGeom prst="line">
            <a:avLst/>
          </a:prstGeom>
          <a:noFill/>
          <a:ln w="9525">
            <a:solidFill>
              <a:schemeClr val="tx1"/>
            </a:solidFill>
            <a:round/>
            <a:headEnd/>
            <a:tailEnd/>
          </a:ln>
          <a:effectLst/>
        </p:spPr>
        <p:txBody>
          <a:bodyPr/>
          <a:lstStyle/>
          <a:p>
            <a:endParaRPr lang="cs-CZ"/>
          </a:p>
        </p:txBody>
      </p:sp>
      <p:sp>
        <p:nvSpPr>
          <p:cNvPr id="17420" name="Line 12"/>
          <p:cNvSpPr>
            <a:spLocks noChangeShapeType="1"/>
          </p:cNvSpPr>
          <p:nvPr/>
        </p:nvSpPr>
        <p:spPr bwMode="auto">
          <a:xfrm>
            <a:off x="971550" y="3435350"/>
            <a:ext cx="1655763" cy="0"/>
          </a:xfrm>
          <a:prstGeom prst="line">
            <a:avLst/>
          </a:prstGeom>
          <a:noFill/>
          <a:ln w="9525">
            <a:solidFill>
              <a:schemeClr val="tx1"/>
            </a:solidFill>
            <a:round/>
            <a:headEnd/>
            <a:tailEnd/>
          </a:ln>
          <a:effectLst/>
        </p:spPr>
        <p:txBody>
          <a:bodyPr/>
          <a:lstStyle/>
          <a:p>
            <a:endParaRPr lang="cs-CZ"/>
          </a:p>
        </p:txBody>
      </p:sp>
      <p:sp>
        <p:nvSpPr>
          <p:cNvPr id="17421" name="Line 13"/>
          <p:cNvSpPr>
            <a:spLocks noChangeShapeType="1"/>
          </p:cNvSpPr>
          <p:nvPr/>
        </p:nvSpPr>
        <p:spPr bwMode="auto">
          <a:xfrm>
            <a:off x="827088" y="3724275"/>
            <a:ext cx="2016125" cy="0"/>
          </a:xfrm>
          <a:prstGeom prst="line">
            <a:avLst/>
          </a:prstGeom>
          <a:noFill/>
          <a:ln w="9525">
            <a:solidFill>
              <a:schemeClr val="tx1"/>
            </a:solidFill>
            <a:round/>
            <a:headEnd/>
            <a:tailEnd/>
          </a:ln>
          <a:effectLst/>
        </p:spPr>
        <p:txBody>
          <a:bodyPr/>
          <a:lstStyle/>
          <a:p>
            <a:endParaRPr lang="cs-CZ"/>
          </a:p>
        </p:txBody>
      </p:sp>
      <p:sp>
        <p:nvSpPr>
          <p:cNvPr id="17422" name="Line 14"/>
          <p:cNvSpPr>
            <a:spLocks noChangeShapeType="1"/>
          </p:cNvSpPr>
          <p:nvPr/>
        </p:nvSpPr>
        <p:spPr bwMode="auto">
          <a:xfrm>
            <a:off x="611188" y="4011613"/>
            <a:ext cx="2447925" cy="0"/>
          </a:xfrm>
          <a:prstGeom prst="line">
            <a:avLst/>
          </a:prstGeom>
          <a:noFill/>
          <a:ln w="9525">
            <a:solidFill>
              <a:schemeClr val="tx1"/>
            </a:solidFill>
            <a:round/>
            <a:headEnd/>
            <a:tailEnd/>
          </a:ln>
          <a:effectLst/>
        </p:spPr>
        <p:txBody>
          <a:bodyPr/>
          <a:lstStyle/>
          <a:p>
            <a:endParaRPr lang="cs-CZ"/>
          </a:p>
        </p:txBody>
      </p:sp>
      <p:sp>
        <p:nvSpPr>
          <p:cNvPr id="17423" name="Text Box 15"/>
          <p:cNvSpPr txBox="1">
            <a:spLocks noChangeArrowheads="1"/>
          </p:cNvSpPr>
          <p:nvPr/>
        </p:nvSpPr>
        <p:spPr bwMode="auto">
          <a:xfrm>
            <a:off x="1476375" y="2571750"/>
            <a:ext cx="657225" cy="244475"/>
          </a:xfrm>
          <a:prstGeom prst="rect">
            <a:avLst/>
          </a:prstGeom>
          <a:noFill/>
          <a:ln w="9525">
            <a:noFill/>
            <a:miter lim="800000"/>
            <a:headEnd/>
            <a:tailEnd/>
          </a:ln>
          <a:effectLst/>
        </p:spPr>
        <p:txBody>
          <a:bodyPr wrap="none">
            <a:spAutoFit/>
          </a:bodyPr>
          <a:lstStyle/>
          <a:p>
            <a:r>
              <a:rPr lang="cs-CZ"/>
              <a:t>panovník</a:t>
            </a:r>
          </a:p>
        </p:txBody>
      </p:sp>
      <p:sp>
        <p:nvSpPr>
          <p:cNvPr id="17424" name="Text Box 16"/>
          <p:cNvSpPr txBox="1">
            <a:spLocks noChangeArrowheads="1"/>
          </p:cNvSpPr>
          <p:nvPr/>
        </p:nvSpPr>
        <p:spPr bwMode="auto">
          <a:xfrm>
            <a:off x="1547813" y="2859088"/>
            <a:ext cx="495300" cy="244475"/>
          </a:xfrm>
          <a:prstGeom prst="rect">
            <a:avLst/>
          </a:prstGeom>
          <a:noFill/>
          <a:ln w="9525">
            <a:noFill/>
            <a:miter lim="800000"/>
            <a:headEnd/>
            <a:tailEnd/>
          </a:ln>
          <a:effectLst/>
        </p:spPr>
        <p:txBody>
          <a:bodyPr wrap="none">
            <a:spAutoFit/>
          </a:bodyPr>
          <a:lstStyle/>
          <a:p>
            <a:r>
              <a:rPr lang="cs-CZ"/>
              <a:t>vojáci</a:t>
            </a:r>
          </a:p>
        </p:txBody>
      </p:sp>
      <p:sp>
        <p:nvSpPr>
          <p:cNvPr id="17425" name="Text Box 17"/>
          <p:cNvSpPr txBox="1">
            <a:spLocks noChangeArrowheads="1"/>
          </p:cNvSpPr>
          <p:nvPr/>
        </p:nvSpPr>
        <p:spPr bwMode="auto">
          <a:xfrm>
            <a:off x="1547813" y="3148013"/>
            <a:ext cx="460375" cy="244475"/>
          </a:xfrm>
          <a:prstGeom prst="rect">
            <a:avLst/>
          </a:prstGeom>
          <a:noFill/>
          <a:ln w="9525">
            <a:noFill/>
            <a:miter lim="800000"/>
            <a:headEnd/>
            <a:tailEnd/>
          </a:ln>
          <a:effectLst/>
        </p:spPr>
        <p:txBody>
          <a:bodyPr wrap="none">
            <a:spAutoFit/>
          </a:bodyPr>
          <a:lstStyle/>
          <a:p>
            <a:r>
              <a:rPr lang="cs-CZ"/>
              <a:t>kněží</a:t>
            </a:r>
          </a:p>
        </p:txBody>
      </p:sp>
      <p:sp>
        <p:nvSpPr>
          <p:cNvPr id="17426" name="Text Box 18"/>
          <p:cNvSpPr txBox="1">
            <a:spLocks noChangeArrowheads="1"/>
          </p:cNvSpPr>
          <p:nvPr/>
        </p:nvSpPr>
        <p:spPr bwMode="auto">
          <a:xfrm>
            <a:off x="1476375" y="3435350"/>
            <a:ext cx="601663" cy="244475"/>
          </a:xfrm>
          <a:prstGeom prst="rect">
            <a:avLst/>
          </a:prstGeom>
          <a:noFill/>
          <a:ln w="9525">
            <a:noFill/>
            <a:miter lim="800000"/>
            <a:headEnd/>
            <a:tailEnd/>
          </a:ln>
          <a:effectLst/>
        </p:spPr>
        <p:txBody>
          <a:bodyPr wrap="none">
            <a:spAutoFit/>
          </a:bodyPr>
          <a:lstStyle/>
          <a:p>
            <a:r>
              <a:rPr lang="cs-CZ"/>
              <a:t>úředníci</a:t>
            </a:r>
          </a:p>
        </p:txBody>
      </p:sp>
      <p:sp>
        <p:nvSpPr>
          <p:cNvPr id="17427" name="Text Box 19"/>
          <p:cNvSpPr txBox="1">
            <a:spLocks noChangeArrowheads="1"/>
          </p:cNvSpPr>
          <p:nvPr/>
        </p:nvSpPr>
        <p:spPr bwMode="auto">
          <a:xfrm>
            <a:off x="900113" y="3795713"/>
            <a:ext cx="1924050" cy="244475"/>
          </a:xfrm>
          <a:prstGeom prst="rect">
            <a:avLst/>
          </a:prstGeom>
          <a:noFill/>
          <a:ln w="9525">
            <a:noFill/>
            <a:miter lim="800000"/>
            <a:headEnd/>
            <a:tailEnd/>
          </a:ln>
          <a:effectLst/>
        </p:spPr>
        <p:txBody>
          <a:bodyPr wrap="none">
            <a:spAutoFit/>
          </a:bodyPr>
          <a:lstStyle/>
          <a:p>
            <a:r>
              <a:rPr lang="cs-CZ"/>
              <a:t>řemeslníci, zemědělci, obchodníci</a:t>
            </a:r>
          </a:p>
        </p:txBody>
      </p:sp>
      <p:sp>
        <p:nvSpPr>
          <p:cNvPr id="17428" name="Text Box 20"/>
          <p:cNvSpPr txBox="1">
            <a:spLocks noChangeArrowheads="1"/>
          </p:cNvSpPr>
          <p:nvPr/>
        </p:nvSpPr>
        <p:spPr bwMode="auto">
          <a:xfrm>
            <a:off x="1476375" y="4084638"/>
            <a:ext cx="481013" cy="244475"/>
          </a:xfrm>
          <a:prstGeom prst="rect">
            <a:avLst/>
          </a:prstGeom>
          <a:noFill/>
          <a:ln w="9525">
            <a:noFill/>
            <a:miter lim="800000"/>
            <a:headEnd/>
            <a:tailEnd/>
          </a:ln>
          <a:effectLst/>
        </p:spPr>
        <p:txBody>
          <a:bodyPr wrap="none">
            <a:spAutoFit/>
          </a:bodyPr>
          <a:lstStyle/>
          <a:p>
            <a:r>
              <a:rPr lang="cs-CZ"/>
              <a:t>otroci</a:t>
            </a:r>
          </a:p>
        </p:txBody>
      </p:sp>
      <p:pic>
        <p:nvPicPr>
          <p:cNvPr id="17431" name="Picture 23" descr="MC900233787[1]"/>
          <p:cNvPicPr>
            <a:picLocks noChangeAspect="1" noChangeArrowheads="1"/>
          </p:cNvPicPr>
          <p:nvPr/>
        </p:nvPicPr>
        <p:blipFill>
          <a:blip r:embed="rId3"/>
          <a:srcRect/>
          <a:stretch>
            <a:fillRect/>
          </a:stretch>
        </p:blipFill>
        <p:spPr bwMode="auto">
          <a:xfrm rot="1300715">
            <a:off x="2195513" y="1995488"/>
            <a:ext cx="704850" cy="547687"/>
          </a:xfrm>
          <a:prstGeom prst="rect">
            <a:avLst/>
          </a:prstGeom>
          <a:noFill/>
        </p:spPr>
      </p:pic>
      <p:pic>
        <p:nvPicPr>
          <p:cNvPr id="17432" name="Picture 24" descr="MC900345171[1]"/>
          <p:cNvPicPr>
            <a:picLocks noChangeAspect="1" noChangeArrowheads="1"/>
          </p:cNvPicPr>
          <p:nvPr/>
        </p:nvPicPr>
        <p:blipFill>
          <a:blip r:embed="rId4"/>
          <a:srcRect/>
          <a:stretch>
            <a:fillRect/>
          </a:stretch>
        </p:blipFill>
        <p:spPr bwMode="auto">
          <a:xfrm>
            <a:off x="0" y="2787650"/>
            <a:ext cx="755650" cy="863600"/>
          </a:xfrm>
          <a:prstGeom prst="rect">
            <a:avLst/>
          </a:prstGeom>
          <a:noFill/>
        </p:spPr>
      </p:pic>
      <p:pic>
        <p:nvPicPr>
          <p:cNvPr id="17434" name="Picture 26" descr="MC900149323[1]"/>
          <p:cNvPicPr>
            <a:picLocks noChangeAspect="1" noChangeArrowheads="1"/>
          </p:cNvPicPr>
          <p:nvPr/>
        </p:nvPicPr>
        <p:blipFill>
          <a:blip r:embed="rId5"/>
          <a:srcRect/>
          <a:stretch>
            <a:fillRect/>
          </a:stretch>
        </p:blipFill>
        <p:spPr bwMode="auto">
          <a:xfrm>
            <a:off x="3059113" y="1995488"/>
            <a:ext cx="835025" cy="936625"/>
          </a:xfrm>
          <a:prstGeom prst="rect">
            <a:avLst/>
          </a:prstGeom>
          <a:noFill/>
        </p:spPr>
      </p:pic>
      <p:pic>
        <p:nvPicPr>
          <p:cNvPr id="17437" name="Picture 29" descr="MM900337015[1]"/>
          <p:cNvPicPr>
            <a:picLocks noChangeAspect="1" noChangeArrowheads="1" noCrop="1"/>
          </p:cNvPicPr>
          <p:nvPr/>
        </p:nvPicPr>
        <p:blipFill>
          <a:blip r:embed="rId6"/>
          <a:srcRect/>
          <a:stretch>
            <a:fillRect/>
          </a:stretch>
        </p:blipFill>
        <p:spPr bwMode="auto">
          <a:xfrm>
            <a:off x="3059113" y="3076575"/>
            <a:ext cx="936625" cy="806450"/>
          </a:xfrm>
          <a:prstGeom prst="rect">
            <a:avLst/>
          </a:prstGeom>
          <a:noFill/>
        </p:spPr>
      </p:pic>
      <p:pic>
        <p:nvPicPr>
          <p:cNvPr id="17438" name="Picture 30" descr="MC900252661[1]"/>
          <p:cNvPicPr>
            <a:picLocks noChangeAspect="1" noChangeArrowheads="1"/>
          </p:cNvPicPr>
          <p:nvPr/>
        </p:nvPicPr>
        <p:blipFill>
          <a:blip r:embed="rId7"/>
          <a:srcRect/>
          <a:stretch>
            <a:fillRect/>
          </a:stretch>
        </p:blipFill>
        <p:spPr bwMode="auto">
          <a:xfrm>
            <a:off x="3203575" y="4227513"/>
            <a:ext cx="792163" cy="758825"/>
          </a:xfrm>
          <a:prstGeom prst="rect">
            <a:avLst/>
          </a:prstGeom>
          <a:noFill/>
        </p:spPr>
      </p:pic>
      <p:pic>
        <p:nvPicPr>
          <p:cNvPr id="17442" name="Picture 34" descr="MC900391034[1]"/>
          <p:cNvPicPr>
            <a:picLocks noChangeAspect="1" noChangeArrowheads="1"/>
          </p:cNvPicPr>
          <p:nvPr/>
        </p:nvPicPr>
        <p:blipFill>
          <a:blip r:embed="rId8"/>
          <a:srcRect/>
          <a:stretch>
            <a:fillRect/>
          </a:stretch>
        </p:blipFill>
        <p:spPr bwMode="auto">
          <a:xfrm>
            <a:off x="684213" y="4227513"/>
            <a:ext cx="595312" cy="723900"/>
          </a:xfrm>
          <a:prstGeom prst="rect">
            <a:avLst/>
          </a:prstGeom>
          <a:noFill/>
        </p:spPr>
      </p:pic>
      <p:sp>
        <p:nvSpPr>
          <p:cNvPr id="17445" name="Text Box 37"/>
          <p:cNvSpPr txBox="1">
            <a:spLocks noChangeArrowheads="1"/>
          </p:cNvSpPr>
          <p:nvPr/>
        </p:nvSpPr>
        <p:spPr bwMode="auto">
          <a:xfrm>
            <a:off x="5076825" y="555625"/>
            <a:ext cx="3690497" cy="1169551"/>
          </a:xfrm>
          <a:prstGeom prst="rect">
            <a:avLst/>
          </a:prstGeom>
          <a:noFill/>
          <a:ln w="9525">
            <a:noFill/>
            <a:miter lim="800000"/>
            <a:headEnd/>
            <a:tailEnd/>
          </a:ln>
          <a:effectLst/>
        </p:spPr>
        <p:txBody>
          <a:bodyPr wrap="none">
            <a:spAutoFit/>
          </a:bodyPr>
          <a:lstStyle/>
          <a:p>
            <a:r>
              <a:rPr lang="cs-CZ" sz="1400" dirty="0" smtClean="0"/>
              <a:t>           - </a:t>
            </a:r>
            <a:r>
              <a:rPr lang="cs-CZ" sz="1400" dirty="0"/>
              <a:t>vznik civilizací v povodí velkých řek</a:t>
            </a:r>
          </a:p>
          <a:p>
            <a:pPr lvl="1">
              <a:buFontTx/>
              <a:buChar char="-"/>
            </a:pPr>
            <a:r>
              <a:rPr lang="cs-CZ" sz="1400" dirty="0"/>
              <a:t> </a:t>
            </a:r>
            <a:r>
              <a:rPr lang="cs-CZ" sz="1400" b="1" dirty="0"/>
              <a:t>Mezopotámie</a:t>
            </a:r>
            <a:r>
              <a:rPr lang="cs-CZ" sz="1400" dirty="0"/>
              <a:t> (Meziříčí): Eufrat a Tigris</a:t>
            </a:r>
          </a:p>
          <a:p>
            <a:pPr lvl="1">
              <a:buFontTx/>
              <a:buChar char="-"/>
            </a:pPr>
            <a:r>
              <a:rPr lang="cs-CZ" sz="1400" dirty="0"/>
              <a:t> </a:t>
            </a:r>
            <a:r>
              <a:rPr lang="cs-CZ" sz="1400" b="1" dirty="0"/>
              <a:t>Egypt</a:t>
            </a:r>
            <a:r>
              <a:rPr lang="cs-CZ" sz="1400" dirty="0"/>
              <a:t>: Nil</a:t>
            </a:r>
          </a:p>
          <a:p>
            <a:pPr lvl="1">
              <a:buFontTx/>
              <a:buChar char="-"/>
            </a:pPr>
            <a:r>
              <a:rPr lang="cs-CZ" sz="1400" dirty="0"/>
              <a:t> </a:t>
            </a:r>
            <a:r>
              <a:rPr lang="cs-CZ" sz="1400" b="1" dirty="0"/>
              <a:t>Čína</a:t>
            </a:r>
            <a:r>
              <a:rPr lang="cs-CZ" sz="1400" dirty="0"/>
              <a:t>: </a:t>
            </a:r>
            <a:r>
              <a:rPr lang="cs-CZ" sz="1400" dirty="0" err="1"/>
              <a:t>Chuang</a:t>
            </a:r>
            <a:r>
              <a:rPr lang="cs-CZ" sz="1400" dirty="0"/>
              <a:t>-che a Jang-</a:t>
            </a:r>
            <a:r>
              <a:rPr lang="cs-CZ" sz="1400" dirty="0" err="1"/>
              <a:t>c´tiang</a:t>
            </a:r>
            <a:r>
              <a:rPr lang="cs-CZ" sz="1400" dirty="0"/>
              <a:t> </a:t>
            </a:r>
          </a:p>
          <a:p>
            <a:pPr lvl="1">
              <a:buFontTx/>
              <a:buChar char="-"/>
            </a:pPr>
            <a:r>
              <a:rPr lang="cs-CZ" sz="1400" dirty="0"/>
              <a:t> </a:t>
            </a:r>
            <a:r>
              <a:rPr lang="cs-CZ" sz="1400" b="1" dirty="0"/>
              <a:t>Indie</a:t>
            </a:r>
            <a:r>
              <a:rPr lang="cs-CZ" sz="1400" dirty="0"/>
              <a:t>: Indus a Ganga</a:t>
            </a:r>
          </a:p>
        </p:txBody>
      </p:sp>
      <p:pic>
        <p:nvPicPr>
          <p:cNvPr id="17446" name="Picture 38" descr="MM900282887[1]"/>
          <p:cNvPicPr>
            <a:picLocks noChangeAspect="1" noChangeArrowheads="1" noCrop="1"/>
          </p:cNvPicPr>
          <p:nvPr/>
        </p:nvPicPr>
        <p:blipFill>
          <a:blip r:embed="rId9"/>
          <a:srcRect/>
          <a:stretch>
            <a:fillRect/>
          </a:stretch>
        </p:blipFill>
        <p:spPr bwMode="auto">
          <a:xfrm>
            <a:off x="4356100" y="1708150"/>
            <a:ext cx="1212850" cy="889000"/>
          </a:xfrm>
          <a:prstGeom prst="rect">
            <a:avLst/>
          </a:prstGeom>
          <a:noFill/>
        </p:spPr>
      </p:pic>
      <p:pic>
        <p:nvPicPr>
          <p:cNvPr id="17447" name="Picture 39" descr="MC900331591[1]"/>
          <p:cNvPicPr>
            <a:picLocks noChangeAspect="1" noChangeArrowheads="1"/>
          </p:cNvPicPr>
          <p:nvPr/>
        </p:nvPicPr>
        <p:blipFill>
          <a:blip r:embed="rId10"/>
          <a:srcRect/>
          <a:stretch>
            <a:fillRect/>
          </a:stretch>
        </p:blipFill>
        <p:spPr bwMode="auto">
          <a:xfrm rot="2304427">
            <a:off x="539750" y="1924050"/>
            <a:ext cx="723900" cy="896938"/>
          </a:xfrm>
          <a:prstGeom prst="rect">
            <a:avLst/>
          </a:prstGeom>
          <a:noFill/>
        </p:spPr>
      </p:pic>
      <p:pic>
        <p:nvPicPr>
          <p:cNvPr id="17449" name="Picture 41" descr="JW3027cf_mapa"/>
          <p:cNvPicPr>
            <a:picLocks noChangeAspect="1" noChangeArrowheads="1"/>
          </p:cNvPicPr>
          <p:nvPr/>
        </p:nvPicPr>
        <p:blipFill>
          <a:blip r:embed="rId11"/>
          <a:srcRect/>
          <a:stretch>
            <a:fillRect/>
          </a:stretch>
        </p:blipFill>
        <p:spPr bwMode="auto">
          <a:xfrm>
            <a:off x="7585075" y="1563688"/>
            <a:ext cx="1558925" cy="2195512"/>
          </a:xfrm>
          <a:prstGeom prst="rect">
            <a:avLst/>
          </a:prstGeom>
          <a:noFill/>
        </p:spPr>
      </p:pic>
      <p:pic>
        <p:nvPicPr>
          <p:cNvPr id="17453" name="Picture 45" descr="223bcb24bd_41294556_o2"/>
          <p:cNvPicPr>
            <a:picLocks noChangeAspect="1" noChangeArrowheads="1"/>
          </p:cNvPicPr>
          <p:nvPr/>
        </p:nvPicPr>
        <p:blipFill>
          <a:blip r:embed="rId12"/>
          <a:srcRect/>
          <a:stretch>
            <a:fillRect/>
          </a:stretch>
        </p:blipFill>
        <p:spPr bwMode="auto">
          <a:xfrm>
            <a:off x="6372225" y="3797300"/>
            <a:ext cx="2136775" cy="1346200"/>
          </a:xfrm>
          <a:prstGeom prst="rect">
            <a:avLst/>
          </a:prstGeom>
          <a:noFill/>
        </p:spPr>
      </p:pic>
      <p:pic>
        <p:nvPicPr>
          <p:cNvPr id="17451" name="Picture 43" descr="A030407_TOM_IRAKPAMATKY1V_N"/>
          <p:cNvPicPr>
            <a:picLocks noChangeAspect="1" noChangeArrowheads="1"/>
          </p:cNvPicPr>
          <p:nvPr/>
        </p:nvPicPr>
        <p:blipFill>
          <a:blip r:embed="rId13"/>
          <a:srcRect/>
          <a:stretch>
            <a:fillRect/>
          </a:stretch>
        </p:blipFill>
        <p:spPr bwMode="auto">
          <a:xfrm>
            <a:off x="4284663" y="2716213"/>
            <a:ext cx="1835150" cy="2427287"/>
          </a:xfrm>
          <a:prstGeom prst="rect">
            <a:avLst/>
          </a:prstGeom>
          <a:noFill/>
        </p:spPr>
      </p:pic>
      <p:pic>
        <p:nvPicPr>
          <p:cNvPr id="17455" name="Picture 47" descr="indie"/>
          <p:cNvPicPr>
            <a:picLocks noChangeAspect="1" noChangeArrowheads="1"/>
          </p:cNvPicPr>
          <p:nvPr/>
        </p:nvPicPr>
        <p:blipFill>
          <a:blip r:embed="rId14"/>
          <a:srcRect/>
          <a:stretch>
            <a:fillRect/>
          </a:stretch>
        </p:blipFill>
        <p:spPr bwMode="auto">
          <a:xfrm>
            <a:off x="5724525" y="1924050"/>
            <a:ext cx="1562100" cy="17287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ctrTitle"/>
          </p:nvPr>
        </p:nvSpPr>
        <p:spPr>
          <a:xfrm>
            <a:off x="0" y="484188"/>
            <a:ext cx="7127875" cy="593725"/>
          </a:xfrm>
        </p:spPr>
        <p:txBody>
          <a:bodyPr/>
          <a:lstStyle/>
          <a:p>
            <a:pPr algn="l" eaLnBrk="1" hangingPunct="1"/>
            <a:r>
              <a:rPr lang="cs-CZ" sz="2500" b="1" smtClean="0">
                <a:latin typeface="Times New Roman" pitchFamily="18" charset="0"/>
                <a:cs typeface="Times New Roman" pitchFamily="18" charset="0"/>
              </a:rPr>
              <a:t>3.3 Jaké si řekneme nové termíny a názvy?</a:t>
            </a:r>
          </a:p>
        </p:txBody>
      </p:sp>
      <p:sp>
        <p:nvSpPr>
          <p:cNvPr id="18" name="TextovéPole 17"/>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cs typeface="Times New Roman" pitchFamily="18" charset="0"/>
              </a:rPr>
              <a:t>Elektronická  učebnice - II. stupeň                  </a:t>
            </a:r>
            <a:r>
              <a:rPr lang="cs-CZ" dirty="0">
                <a:solidFill>
                  <a:schemeClr val="accent3">
                    <a:lumMod val="50000"/>
                  </a:schemeClr>
                </a:solidFill>
                <a:cs typeface="Times New Roman" pitchFamily="18" charset="0"/>
              </a:rPr>
              <a:t>Základní škola Děčín VI, Na Stráni 879/2  – příspěvková organizace                                                         </a:t>
            </a:r>
            <a:r>
              <a:rPr lang="cs-CZ" sz="1600" b="1" dirty="0">
                <a:solidFill>
                  <a:schemeClr val="accent3">
                    <a:lumMod val="50000"/>
                  </a:schemeClr>
                </a:solidFill>
                <a:cs typeface="Times New Roman" pitchFamily="18" charset="0"/>
              </a:rPr>
              <a:t>Dějepis</a:t>
            </a:r>
          </a:p>
          <a:p>
            <a:pPr fontAlgn="auto">
              <a:spcBef>
                <a:spcPts val="0"/>
              </a:spcBef>
              <a:spcAft>
                <a:spcPts val="0"/>
              </a:spcAft>
              <a:defRPr/>
            </a:pPr>
            <a:endParaRPr lang="cs-CZ" dirty="0">
              <a:cs typeface="Times New Roman" pitchFamily="18" charset="0"/>
            </a:endParaRPr>
          </a:p>
        </p:txBody>
      </p:sp>
      <p:sp>
        <p:nvSpPr>
          <p:cNvPr id="19460" name="Text Box 4"/>
          <p:cNvSpPr txBox="1">
            <a:spLocks noChangeArrowheads="1"/>
          </p:cNvSpPr>
          <p:nvPr/>
        </p:nvSpPr>
        <p:spPr bwMode="auto">
          <a:xfrm>
            <a:off x="179388" y="1203325"/>
            <a:ext cx="6845144" cy="3785652"/>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0" scaled="1"/>
            <a:tileRect/>
          </a:gradFill>
          <a:ln w="9525">
            <a:solidFill>
              <a:schemeClr val="accent1"/>
            </a:solidFill>
            <a:miter lim="800000"/>
            <a:headEnd/>
            <a:tailEnd/>
          </a:ln>
          <a:effectLst/>
        </p:spPr>
        <p:txBody>
          <a:bodyPr wrap="none">
            <a:spAutoFit/>
          </a:bodyPr>
          <a:lstStyle/>
          <a:p>
            <a:r>
              <a:rPr lang="cs-CZ" sz="1200" b="1" dirty="0"/>
              <a:t>daně</a:t>
            </a:r>
            <a:r>
              <a:rPr lang="cs-CZ" sz="1200" dirty="0"/>
              <a:t> = poplatky vybírané úředníky od obyvatel</a:t>
            </a:r>
          </a:p>
          <a:p>
            <a:r>
              <a:rPr lang="cs-CZ" sz="1200" b="1" dirty="0"/>
              <a:t>polyteismus</a:t>
            </a:r>
            <a:r>
              <a:rPr lang="cs-CZ" sz="1200" dirty="0"/>
              <a:t> = náboženství uctívající více bohů</a:t>
            </a:r>
          </a:p>
          <a:p>
            <a:r>
              <a:rPr lang="cs-CZ" sz="1200" b="1" dirty="0"/>
              <a:t>úlitba</a:t>
            </a:r>
            <a:r>
              <a:rPr lang="cs-CZ" sz="1200" dirty="0"/>
              <a:t> = původně obětování nápoje bohům</a:t>
            </a:r>
            <a:r>
              <a:rPr lang="el-GR" sz="1200" dirty="0">
                <a:cs typeface="Times New Roman" pitchFamily="18" charset="0"/>
              </a:rPr>
              <a:t>;</a:t>
            </a:r>
            <a:r>
              <a:rPr lang="cs-CZ" sz="1200" dirty="0"/>
              <a:t> později i jiné oběti</a:t>
            </a:r>
          </a:p>
          <a:p>
            <a:r>
              <a:rPr lang="cs-CZ" sz="1200" b="1" dirty="0"/>
              <a:t>zikkura</a:t>
            </a:r>
            <a:r>
              <a:rPr lang="cs-CZ" sz="1200" dirty="0"/>
              <a:t>t = stupňovitá věž s chrámem na poslední terase (</a:t>
            </a:r>
            <a:r>
              <a:rPr lang="cs-CZ" sz="1200" dirty="0" err="1"/>
              <a:t>pův</a:t>
            </a:r>
            <a:r>
              <a:rPr lang="cs-CZ" sz="1200" dirty="0"/>
              <a:t>. u Sumerů)</a:t>
            </a:r>
          </a:p>
          <a:p>
            <a:r>
              <a:rPr lang="cs-CZ" sz="1200" b="1" dirty="0" err="1" smtClean="0"/>
              <a:t>Chammurapiho</a:t>
            </a:r>
            <a:r>
              <a:rPr lang="cs-CZ" sz="1200" b="1" dirty="0" smtClean="0"/>
              <a:t> </a:t>
            </a:r>
            <a:r>
              <a:rPr lang="cs-CZ" sz="1200" b="1" dirty="0"/>
              <a:t>zákoník</a:t>
            </a:r>
            <a:r>
              <a:rPr lang="cs-CZ" sz="1200" dirty="0"/>
              <a:t> = soubor zákonů vytesaný do kamenné stély</a:t>
            </a:r>
            <a:r>
              <a:rPr lang="el-GR" sz="1200" dirty="0">
                <a:cs typeface="Times New Roman" pitchFamily="18" charset="0"/>
              </a:rPr>
              <a:t>;</a:t>
            </a:r>
            <a:r>
              <a:rPr lang="cs-CZ" sz="1200" dirty="0">
                <a:cs typeface="Times New Roman" pitchFamily="18" charset="0"/>
              </a:rPr>
              <a:t> zásada „</a:t>
            </a:r>
            <a:r>
              <a:rPr lang="cs-CZ" sz="1200" i="1" dirty="0">
                <a:cs typeface="Times New Roman" pitchFamily="18" charset="0"/>
              </a:rPr>
              <a:t>oko za oko, zub za zub“</a:t>
            </a:r>
          </a:p>
          <a:p>
            <a:r>
              <a:rPr lang="cs-CZ" sz="1200" b="1" dirty="0">
                <a:cs typeface="Times New Roman" pitchFamily="18" charset="0"/>
              </a:rPr>
              <a:t>farao (faraón) = </a:t>
            </a:r>
            <a:r>
              <a:rPr lang="cs-CZ" sz="1200" dirty="0">
                <a:cs typeface="Times New Roman" pitchFamily="18" charset="0"/>
              </a:rPr>
              <a:t>původně veliký dům, tj. královský palác, přeneseně titul egyptského panovníka</a:t>
            </a:r>
          </a:p>
          <a:p>
            <a:r>
              <a:rPr lang="cs-CZ" sz="1200" b="1" dirty="0">
                <a:cs typeface="Times New Roman" pitchFamily="18" charset="0"/>
              </a:rPr>
              <a:t>egyptologie</a:t>
            </a:r>
            <a:r>
              <a:rPr lang="cs-CZ" sz="1200" dirty="0">
                <a:cs typeface="Times New Roman" pitchFamily="18" charset="0"/>
              </a:rPr>
              <a:t> = věda zkoumající památky starověkého Egypta</a:t>
            </a:r>
          </a:p>
          <a:p>
            <a:r>
              <a:rPr lang="cs-CZ" sz="1200" b="1" dirty="0">
                <a:cs typeface="Times New Roman" pitchFamily="18" charset="0"/>
              </a:rPr>
              <a:t>mastaba </a:t>
            </a:r>
            <a:r>
              <a:rPr lang="cs-CZ" sz="1200" dirty="0">
                <a:cs typeface="Times New Roman" pitchFamily="18" charset="0"/>
              </a:rPr>
              <a:t>= hrobka ve tvaru komolého jehlanu</a:t>
            </a:r>
          </a:p>
          <a:p>
            <a:r>
              <a:rPr lang="cs-CZ" sz="1200" b="1" dirty="0">
                <a:cs typeface="Times New Roman" pitchFamily="18" charset="0"/>
              </a:rPr>
              <a:t>oáza</a:t>
            </a:r>
            <a:r>
              <a:rPr lang="cs-CZ" sz="1200" dirty="0">
                <a:cs typeface="Times New Roman" pitchFamily="18" charset="0"/>
              </a:rPr>
              <a:t> = místo v poušti, kde je u vodního pramene soustředěn život</a:t>
            </a:r>
          </a:p>
          <a:p>
            <a:r>
              <a:rPr lang="cs-CZ" sz="1200" b="1" dirty="0">
                <a:cs typeface="Times New Roman" pitchFamily="18" charset="0"/>
              </a:rPr>
              <a:t>pyramidy</a:t>
            </a:r>
            <a:r>
              <a:rPr lang="cs-CZ" sz="1200" dirty="0">
                <a:cs typeface="Times New Roman" pitchFamily="18" charset="0"/>
              </a:rPr>
              <a:t> = největší hrobky světa, které si dávali stavět králové v době Staré </a:t>
            </a:r>
            <a:r>
              <a:rPr lang="cs-CZ" sz="1200" dirty="0" smtClean="0">
                <a:cs typeface="Times New Roman" pitchFamily="18" charset="0"/>
              </a:rPr>
              <a:t>říše v Egyptě</a:t>
            </a:r>
            <a:endParaRPr lang="cs-CZ" sz="1200" dirty="0">
              <a:cs typeface="Times New Roman" pitchFamily="18" charset="0"/>
            </a:endParaRPr>
          </a:p>
          <a:p>
            <a:r>
              <a:rPr lang="cs-CZ" sz="1200" b="1" dirty="0">
                <a:cs typeface="Times New Roman" pitchFamily="18" charset="0"/>
              </a:rPr>
              <a:t>zádušní chrám = </a:t>
            </a:r>
            <a:r>
              <a:rPr lang="cs-CZ" sz="1200" dirty="0">
                <a:cs typeface="Times New Roman" pitchFamily="18" charset="0"/>
              </a:rPr>
              <a:t> obětovalo se zde duchu zemřelého krále</a:t>
            </a:r>
          </a:p>
          <a:p>
            <a:r>
              <a:rPr lang="cs-CZ" sz="1200" b="1" dirty="0">
                <a:cs typeface="Times New Roman" pitchFamily="18" charset="0"/>
              </a:rPr>
              <a:t>mumifikace = </a:t>
            </a:r>
            <a:r>
              <a:rPr lang="cs-CZ" sz="1200" dirty="0">
                <a:cs typeface="Times New Roman" pitchFamily="18" charset="0"/>
              </a:rPr>
              <a:t>úprava těla mrtvého konzervujícími látkami (vyjmutí vnitřností, zabalení do pruhů látek, aj.)</a:t>
            </a:r>
          </a:p>
          <a:p>
            <a:r>
              <a:rPr lang="cs-CZ" sz="1200" b="1" dirty="0">
                <a:cs typeface="Times New Roman" pitchFamily="18" charset="0"/>
              </a:rPr>
              <a:t>sfinga = </a:t>
            </a:r>
            <a:r>
              <a:rPr lang="cs-CZ" sz="1200" dirty="0">
                <a:cs typeface="Times New Roman" pitchFamily="18" charset="0"/>
              </a:rPr>
              <a:t>fantastický tvor, nejznámější podoba s tělem lva a hlavou ženy</a:t>
            </a:r>
          </a:p>
          <a:p>
            <a:r>
              <a:rPr lang="cs-CZ" sz="1200" b="1" dirty="0">
                <a:cs typeface="Times New Roman" pitchFamily="18" charset="0"/>
              </a:rPr>
              <a:t>kolonizace = </a:t>
            </a:r>
            <a:r>
              <a:rPr lang="cs-CZ" sz="1200" dirty="0">
                <a:cs typeface="Times New Roman" pitchFamily="18" charset="0"/>
              </a:rPr>
              <a:t> osidlování neobydlených nebo málo osídlených území</a:t>
            </a:r>
          </a:p>
          <a:p>
            <a:r>
              <a:rPr lang="cs-CZ" sz="1200" b="1" dirty="0">
                <a:cs typeface="Times New Roman" pitchFamily="18" charset="0"/>
              </a:rPr>
              <a:t>Féničané </a:t>
            </a:r>
            <a:r>
              <a:rPr lang="cs-CZ" sz="1200" dirty="0">
                <a:cs typeface="Times New Roman" pitchFamily="18" charset="0"/>
              </a:rPr>
              <a:t>= řecký název pro obyvatele území pod pohořím Libanon, tzv. </a:t>
            </a:r>
            <a:r>
              <a:rPr lang="cs-CZ" sz="1200" dirty="0" err="1">
                <a:cs typeface="Times New Roman" pitchFamily="18" charset="0"/>
              </a:rPr>
              <a:t>Kanaánejci</a:t>
            </a:r>
            <a:endParaRPr lang="cs-CZ" sz="1200" dirty="0">
              <a:cs typeface="Times New Roman" pitchFamily="18" charset="0"/>
            </a:endParaRPr>
          </a:p>
          <a:p>
            <a:r>
              <a:rPr lang="cs-CZ" sz="1200" b="1" dirty="0">
                <a:cs typeface="Times New Roman" pitchFamily="18" charset="0"/>
              </a:rPr>
              <a:t>Kanaán = </a:t>
            </a:r>
            <a:r>
              <a:rPr lang="cs-CZ" sz="1200" dirty="0">
                <a:cs typeface="Times New Roman" pitchFamily="18" charset="0"/>
              </a:rPr>
              <a:t>území starověké Palestiny</a:t>
            </a:r>
          </a:p>
          <a:p>
            <a:r>
              <a:rPr lang="cs-CZ" sz="1200" b="1" dirty="0">
                <a:cs typeface="Times New Roman" pitchFamily="18" charset="0"/>
              </a:rPr>
              <a:t>monoteismus</a:t>
            </a:r>
            <a:r>
              <a:rPr lang="cs-CZ" sz="1200" dirty="0">
                <a:cs typeface="Times New Roman" pitchFamily="18" charset="0"/>
              </a:rPr>
              <a:t> = víra v jednoho boha</a:t>
            </a:r>
          </a:p>
          <a:p>
            <a:r>
              <a:rPr lang="cs-CZ" sz="1200" b="1" dirty="0">
                <a:cs typeface="Times New Roman" pitchFamily="18" charset="0"/>
              </a:rPr>
              <a:t>kasta = </a:t>
            </a:r>
            <a:r>
              <a:rPr lang="cs-CZ" sz="1200" dirty="0">
                <a:cs typeface="Times New Roman" pitchFamily="18" charset="0"/>
              </a:rPr>
              <a:t>zcela uzavřená skupina lidí, jimž je vymezeno určité postavení i činnosti</a:t>
            </a:r>
          </a:p>
          <a:p>
            <a:r>
              <a:rPr lang="cs-CZ" sz="1200" b="1" dirty="0">
                <a:cs typeface="Times New Roman" pitchFamily="18" charset="0"/>
              </a:rPr>
              <a:t>meditace </a:t>
            </a:r>
            <a:r>
              <a:rPr lang="cs-CZ" sz="1200" dirty="0">
                <a:cs typeface="Times New Roman" pitchFamily="18" charset="0"/>
              </a:rPr>
              <a:t>= soustředěné přemýšlení, rozjímání</a:t>
            </a:r>
          </a:p>
          <a:p>
            <a:r>
              <a:rPr lang="cs-CZ" sz="1200" b="1" dirty="0">
                <a:cs typeface="Times New Roman" pitchFamily="18" charset="0"/>
              </a:rPr>
              <a:t>„hedvábná cesta“ = </a:t>
            </a:r>
            <a:r>
              <a:rPr lang="cs-CZ" sz="1200" dirty="0">
                <a:cs typeface="Times New Roman" pitchFamily="18" charset="0"/>
              </a:rPr>
              <a:t>obchodní spojení Číny se světem: nejžádanějším zbožím hedvábí</a:t>
            </a:r>
            <a:endParaRPr lang="el-GR" sz="1200" b="1" dirty="0">
              <a:cs typeface="Times New Roman" pitchFamily="18" charset="0"/>
            </a:endParaRPr>
          </a:p>
        </p:txBody>
      </p:sp>
      <p:pic>
        <p:nvPicPr>
          <p:cNvPr id="19462" name="Picture 6" descr="MC900408128[1]"/>
          <p:cNvPicPr>
            <a:picLocks noChangeAspect="1" noChangeArrowheads="1"/>
          </p:cNvPicPr>
          <p:nvPr/>
        </p:nvPicPr>
        <p:blipFill>
          <a:blip r:embed="rId3"/>
          <a:srcRect/>
          <a:stretch>
            <a:fillRect/>
          </a:stretch>
        </p:blipFill>
        <p:spPr bwMode="auto">
          <a:xfrm>
            <a:off x="7092950" y="627063"/>
            <a:ext cx="1841500" cy="1009650"/>
          </a:xfrm>
          <a:prstGeom prst="rect">
            <a:avLst/>
          </a:prstGeom>
          <a:noFill/>
        </p:spPr>
      </p:pic>
      <p:pic>
        <p:nvPicPr>
          <p:cNvPr id="19463" name="Picture 7" descr="MM900172494[1]"/>
          <p:cNvPicPr>
            <a:picLocks noChangeAspect="1" noChangeArrowheads="1" noCrop="1"/>
          </p:cNvPicPr>
          <p:nvPr/>
        </p:nvPicPr>
        <p:blipFill>
          <a:blip r:embed="rId4"/>
          <a:srcRect/>
          <a:stretch>
            <a:fillRect/>
          </a:stretch>
        </p:blipFill>
        <p:spPr bwMode="auto">
          <a:xfrm>
            <a:off x="4716463" y="1058863"/>
            <a:ext cx="2232025" cy="736600"/>
          </a:xfrm>
          <a:prstGeom prst="rect">
            <a:avLst/>
          </a:prstGeom>
          <a:noFill/>
        </p:spPr>
      </p:pic>
      <p:pic>
        <p:nvPicPr>
          <p:cNvPr id="19464" name="Picture 8" descr="MC900415258[1]"/>
          <p:cNvPicPr>
            <a:picLocks noChangeAspect="1" noChangeArrowheads="1"/>
          </p:cNvPicPr>
          <p:nvPr/>
        </p:nvPicPr>
        <p:blipFill>
          <a:blip r:embed="rId5"/>
          <a:srcRect/>
          <a:stretch>
            <a:fillRect/>
          </a:stretch>
        </p:blipFill>
        <p:spPr bwMode="auto">
          <a:xfrm>
            <a:off x="7835900" y="1779588"/>
            <a:ext cx="1150938" cy="1655762"/>
          </a:xfrm>
          <a:prstGeom prst="rect">
            <a:avLst/>
          </a:prstGeom>
          <a:noFill/>
        </p:spPr>
      </p:pic>
      <p:pic>
        <p:nvPicPr>
          <p:cNvPr id="19465" name="Picture 9" descr="MP900400793[1]"/>
          <p:cNvPicPr>
            <a:picLocks noChangeAspect="1" noChangeArrowheads="1"/>
          </p:cNvPicPr>
          <p:nvPr/>
        </p:nvPicPr>
        <p:blipFill>
          <a:blip r:embed="rId6"/>
          <a:srcRect/>
          <a:stretch>
            <a:fillRect/>
          </a:stretch>
        </p:blipFill>
        <p:spPr bwMode="auto">
          <a:xfrm>
            <a:off x="6300788" y="2211388"/>
            <a:ext cx="1223962" cy="979487"/>
          </a:xfrm>
          <a:prstGeom prst="rect">
            <a:avLst/>
          </a:prstGeom>
          <a:noFill/>
        </p:spPr>
      </p:pic>
      <p:pic>
        <p:nvPicPr>
          <p:cNvPr id="19467" name="Picture 11" descr="MC900200321[1]"/>
          <p:cNvPicPr>
            <a:picLocks noChangeAspect="1" noChangeArrowheads="1"/>
          </p:cNvPicPr>
          <p:nvPr/>
        </p:nvPicPr>
        <p:blipFill>
          <a:blip r:embed="rId7"/>
          <a:srcRect/>
          <a:stretch>
            <a:fillRect/>
          </a:stretch>
        </p:blipFill>
        <p:spPr bwMode="auto">
          <a:xfrm>
            <a:off x="5867400" y="3435350"/>
            <a:ext cx="1763713" cy="1230313"/>
          </a:xfrm>
          <a:prstGeom prst="rect">
            <a:avLst/>
          </a:prstGeom>
          <a:noFill/>
        </p:spPr>
      </p:pic>
      <p:pic>
        <p:nvPicPr>
          <p:cNvPr id="19469" name="Picture 13" descr="MC900358837[1]"/>
          <p:cNvPicPr>
            <a:picLocks noChangeAspect="1" noChangeArrowheads="1"/>
          </p:cNvPicPr>
          <p:nvPr/>
        </p:nvPicPr>
        <p:blipFill>
          <a:blip r:embed="rId8"/>
          <a:srcRect/>
          <a:stretch>
            <a:fillRect/>
          </a:stretch>
        </p:blipFill>
        <p:spPr bwMode="auto">
          <a:xfrm>
            <a:off x="7667625" y="3508375"/>
            <a:ext cx="1116013" cy="14970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ctrTitle"/>
          </p:nvPr>
        </p:nvSpPr>
        <p:spPr>
          <a:xfrm>
            <a:off x="0" y="484188"/>
            <a:ext cx="4824413" cy="593725"/>
          </a:xfrm>
        </p:spPr>
        <p:txBody>
          <a:bodyPr/>
          <a:lstStyle/>
          <a:p>
            <a:pPr algn="l" eaLnBrk="1" hangingPunct="1"/>
            <a:r>
              <a:rPr lang="cs-CZ" sz="2500" b="1" smtClean="0">
                <a:latin typeface="Times New Roman" pitchFamily="18" charset="0"/>
                <a:cs typeface="Times New Roman" pitchFamily="18" charset="0"/>
              </a:rPr>
              <a:t>3.4 Co si řekneme nového?</a:t>
            </a:r>
          </a:p>
        </p:txBody>
      </p:sp>
      <p:sp>
        <p:nvSpPr>
          <p:cNvPr id="21" name="TextovéPole 20"/>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cs typeface="Times New Roman" pitchFamily="18" charset="0"/>
              </a:rPr>
              <a:t>Elektronická  učebnice - II. stupeň                 </a:t>
            </a:r>
            <a:r>
              <a:rPr lang="cs-CZ" dirty="0">
                <a:solidFill>
                  <a:schemeClr val="accent3">
                    <a:lumMod val="50000"/>
                  </a:schemeClr>
                </a:solidFill>
                <a:cs typeface="Times New Roman" pitchFamily="18" charset="0"/>
              </a:rPr>
              <a:t>Základní škola Děčín VI, Na Stráni 879/2  – příspěvková organizace                                                           </a:t>
            </a:r>
            <a:r>
              <a:rPr lang="cs-CZ" sz="1600" b="1" dirty="0">
                <a:solidFill>
                  <a:schemeClr val="accent3">
                    <a:lumMod val="50000"/>
                  </a:schemeClr>
                </a:solidFill>
                <a:cs typeface="Times New Roman" pitchFamily="18" charset="0"/>
              </a:rPr>
              <a:t>Dějepis</a:t>
            </a:r>
          </a:p>
          <a:p>
            <a:pPr fontAlgn="auto">
              <a:spcBef>
                <a:spcPts val="0"/>
              </a:spcBef>
              <a:spcAft>
                <a:spcPts val="0"/>
              </a:spcAft>
              <a:defRPr/>
            </a:pPr>
            <a:endParaRPr lang="cs-CZ" dirty="0">
              <a:cs typeface="Times New Roman" pitchFamily="18" charset="0"/>
            </a:endParaRPr>
          </a:p>
        </p:txBody>
      </p:sp>
      <p:sp>
        <p:nvSpPr>
          <p:cNvPr id="21508" name="Text Box 4"/>
          <p:cNvSpPr txBox="1">
            <a:spLocks noChangeArrowheads="1"/>
          </p:cNvSpPr>
          <p:nvPr/>
        </p:nvSpPr>
        <p:spPr bwMode="auto">
          <a:xfrm>
            <a:off x="179388" y="1635125"/>
            <a:ext cx="3659187" cy="274638"/>
          </a:xfrm>
          <a:prstGeom prst="rect">
            <a:avLst/>
          </a:prstGeom>
          <a:solidFill>
            <a:srgbClr val="00FFFF"/>
          </a:solidFill>
          <a:ln w="9525">
            <a:noFill/>
            <a:miter lim="800000"/>
            <a:headEnd/>
            <a:tailEnd/>
          </a:ln>
          <a:effectLst/>
        </p:spPr>
        <p:txBody>
          <a:bodyPr wrap="none">
            <a:spAutoFit/>
          </a:bodyPr>
          <a:lstStyle/>
          <a:p>
            <a:r>
              <a:rPr lang="cs-CZ" sz="1200" b="1"/>
              <a:t>klínové písmo</a:t>
            </a:r>
            <a:r>
              <a:rPr lang="cs-CZ" sz="1200"/>
              <a:t>: rozluštil jej český vědec Bedřich Hrozný</a:t>
            </a:r>
          </a:p>
        </p:txBody>
      </p:sp>
      <p:sp>
        <p:nvSpPr>
          <p:cNvPr id="21509" name="Text Box 5"/>
          <p:cNvSpPr txBox="1">
            <a:spLocks noChangeArrowheads="1"/>
          </p:cNvSpPr>
          <p:nvPr/>
        </p:nvSpPr>
        <p:spPr bwMode="auto">
          <a:xfrm>
            <a:off x="3419475" y="1179513"/>
            <a:ext cx="1463675" cy="274637"/>
          </a:xfrm>
          <a:prstGeom prst="rect">
            <a:avLst/>
          </a:prstGeom>
          <a:solidFill>
            <a:srgbClr val="00FFFF"/>
          </a:solidFill>
          <a:ln w="9525">
            <a:noFill/>
            <a:miter lim="800000"/>
            <a:headEnd/>
            <a:tailEnd/>
          </a:ln>
          <a:effectLst/>
        </p:spPr>
        <p:txBody>
          <a:bodyPr wrap="none">
            <a:spAutoFit/>
          </a:bodyPr>
          <a:lstStyle/>
          <a:p>
            <a:r>
              <a:rPr lang="cs-CZ" sz="1200" b="1"/>
              <a:t>Epos o Gilgamešovi</a:t>
            </a:r>
          </a:p>
        </p:txBody>
      </p:sp>
      <p:sp>
        <p:nvSpPr>
          <p:cNvPr id="21510" name="Text Box 6"/>
          <p:cNvSpPr txBox="1">
            <a:spLocks noChangeArrowheads="1"/>
          </p:cNvSpPr>
          <p:nvPr/>
        </p:nvSpPr>
        <p:spPr bwMode="auto">
          <a:xfrm>
            <a:off x="5651500" y="555625"/>
            <a:ext cx="3016250" cy="274638"/>
          </a:xfrm>
          <a:prstGeom prst="rect">
            <a:avLst/>
          </a:prstGeom>
          <a:solidFill>
            <a:srgbClr val="FF9900"/>
          </a:solidFill>
          <a:ln w="9525">
            <a:noFill/>
            <a:miter lim="800000"/>
            <a:headEnd/>
            <a:tailEnd/>
          </a:ln>
          <a:effectLst/>
        </p:spPr>
        <p:txBody>
          <a:bodyPr wrap="none">
            <a:spAutoFit/>
          </a:bodyPr>
          <a:lstStyle/>
          <a:p>
            <a:r>
              <a:rPr lang="cs-CZ" sz="1200" b="1"/>
              <a:t>hieroglyfy</a:t>
            </a:r>
            <a:r>
              <a:rPr lang="cs-CZ" sz="1200"/>
              <a:t>: rozluštil je  Fran</a:t>
            </a:r>
            <a:r>
              <a:rPr lang="en-US" sz="1200">
                <a:cs typeface="Times New Roman" pitchFamily="18" charset="0"/>
              </a:rPr>
              <a:t>ç</a:t>
            </a:r>
            <a:r>
              <a:rPr lang="cs-CZ" sz="1200">
                <a:cs typeface="Times New Roman" pitchFamily="18" charset="0"/>
              </a:rPr>
              <a:t>ois Champollion</a:t>
            </a:r>
            <a:endParaRPr lang="en-US" sz="1200">
              <a:cs typeface="Times New Roman" pitchFamily="18" charset="0"/>
            </a:endParaRPr>
          </a:p>
        </p:txBody>
      </p:sp>
      <p:sp>
        <p:nvSpPr>
          <p:cNvPr id="21511" name="Text Box 7"/>
          <p:cNvSpPr txBox="1">
            <a:spLocks noChangeArrowheads="1"/>
          </p:cNvSpPr>
          <p:nvPr/>
        </p:nvSpPr>
        <p:spPr bwMode="auto">
          <a:xfrm>
            <a:off x="1403350" y="1131888"/>
            <a:ext cx="1236663" cy="330200"/>
          </a:xfrm>
          <a:prstGeom prst="rect">
            <a:avLst/>
          </a:prstGeom>
          <a:solidFill>
            <a:srgbClr val="00FFFF"/>
          </a:solidFill>
          <a:ln w="25400">
            <a:solidFill>
              <a:schemeClr val="tx1"/>
            </a:solidFill>
            <a:miter lim="800000"/>
            <a:headEnd/>
            <a:tailEnd/>
          </a:ln>
          <a:effectLst/>
        </p:spPr>
        <p:txBody>
          <a:bodyPr wrap="none">
            <a:spAutoFit/>
          </a:bodyPr>
          <a:lstStyle/>
          <a:p>
            <a:r>
              <a:rPr lang="cs-CZ" sz="1400" b="1" u="sng"/>
              <a:t>Mezopotámie</a:t>
            </a:r>
          </a:p>
        </p:txBody>
      </p:sp>
      <p:sp>
        <p:nvSpPr>
          <p:cNvPr id="21512" name="AutoShape 8">
            <a:hlinkClick r:id="rId3" highlightClick="1"/>
          </p:cNvPr>
          <p:cNvSpPr>
            <a:spLocks noChangeAspect="1" noChangeArrowheads="1"/>
          </p:cNvSpPr>
          <p:nvPr/>
        </p:nvSpPr>
        <p:spPr bwMode="auto">
          <a:xfrm>
            <a:off x="179388" y="1131888"/>
            <a:ext cx="360362" cy="360362"/>
          </a:xfrm>
          <a:prstGeom prst="actionButtonHome">
            <a:avLst/>
          </a:prstGeom>
          <a:solidFill>
            <a:srgbClr val="00FFFF"/>
          </a:solidFill>
          <a:ln w="9525">
            <a:solidFill>
              <a:schemeClr val="tx1"/>
            </a:solidFill>
            <a:miter lim="800000"/>
            <a:headEnd/>
            <a:tailEnd/>
          </a:ln>
          <a:effectLst/>
        </p:spPr>
        <p:txBody>
          <a:bodyPr wrap="none" anchor="ctr"/>
          <a:lstStyle/>
          <a:p>
            <a:endParaRPr lang="cs-CZ"/>
          </a:p>
        </p:txBody>
      </p:sp>
      <p:pic>
        <p:nvPicPr>
          <p:cNvPr id="21514" name="Picture 10" descr="Soubor:Cuneiform script.jpg">
            <a:hlinkClick r:id="rId4"/>
          </p:cNvPr>
          <p:cNvPicPr>
            <a:picLocks noChangeAspect="1" noChangeArrowheads="1"/>
          </p:cNvPicPr>
          <p:nvPr/>
        </p:nvPicPr>
        <p:blipFill>
          <a:blip r:embed="rId5"/>
          <a:srcRect/>
          <a:stretch>
            <a:fillRect/>
          </a:stretch>
        </p:blipFill>
        <p:spPr bwMode="auto">
          <a:xfrm>
            <a:off x="179388" y="1995488"/>
            <a:ext cx="1631950" cy="2592387"/>
          </a:xfrm>
          <a:prstGeom prst="rect">
            <a:avLst/>
          </a:prstGeom>
          <a:noFill/>
        </p:spPr>
      </p:pic>
      <p:sp>
        <p:nvSpPr>
          <p:cNvPr id="21515" name="Text Box 11"/>
          <p:cNvSpPr txBox="1">
            <a:spLocks noChangeArrowheads="1"/>
          </p:cNvSpPr>
          <p:nvPr/>
        </p:nvSpPr>
        <p:spPr bwMode="auto">
          <a:xfrm>
            <a:off x="1908175" y="2066925"/>
            <a:ext cx="2587568" cy="461665"/>
          </a:xfrm>
          <a:prstGeom prst="rect">
            <a:avLst/>
          </a:prstGeom>
          <a:solidFill>
            <a:srgbClr val="00FFFF"/>
          </a:solidFill>
          <a:ln w="9525">
            <a:noFill/>
            <a:miter lim="800000"/>
            <a:headEnd/>
            <a:tailEnd/>
          </a:ln>
          <a:effectLst/>
        </p:spPr>
        <p:txBody>
          <a:bodyPr wrap="none">
            <a:spAutoFit/>
          </a:bodyPr>
          <a:lstStyle/>
          <a:p>
            <a:r>
              <a:rPr lang="cs-CZ" sz="1200" dirty="0"/>
              <a:t>kolébkou civilizace – </a:t>
            </a:r>
            <a:r>
              <a:rPr lang="cs-CZ" sz="1200" b="1" dirty="0"/>
              <a:t>Sumer</a:t>
            </a:r>
          </a:p>
          <a:p>
            <a:r>
              <a:rPr lang="cs-CZ" sz="1200" b="1" dirty="0"/>
              <a:t>- </a:t>
            </a:r>
            <a:r>
              <a:rPr lang="cs-CZ" sz="1200" dirty="0" smtClean="0"/>
              <a:t>vynálezy: </a:t>
            </a:r>
            <a:r>
              <a:rPr lang="cs-CZ" sz="1200" dirty="0"/>
              <a:t>vůz, hrnčířský kruh, oradlo</a:t>
            </a:r>
          </a:p>
        </p:txBody>
      </p:sp>
      <p:sp>
        <p:nvSpPr>
          <p:cNvPr id="21516" name="AutoShape 12">
            <a:hlinkClick r:id="rId6" highlightClick="1"/>
          </p:cNvPr>
          <p:cNvSpPr>
            <a:spLocks noChangeAspect="1" noChangeArrowheads="1"/>
          </p:cNvSpPr>
          <p:nvPr/>
        </p:nvSpPr>
        <p:spPr bwMode="auto">
          <a:xfrm>
            <a:off x="755650" y="1131888"/>
            <a:ext cx="360363" cy="360362"/>
          </a:xfrm>
          <a:prstGeom prst="actionButtonHome">
            <a:avLst/>
          </a:prstGeom>
          <a:solidFill>
            <a:srgbClr val="00FFFF"/>
          </a:solidFill>
          <a:ln w="9525">
            <a:solidFill>
              <a:schemeClr val="tx1"/>
            </a:solidFill>
            <a:miter lim="800000"/>
            <a:headEnd/>
            <a:tailEnd/>
          </a:ln>
          <a:effectLst/>
        </p:spPr>
        <p:txBody>
          <a:bodyPr wrap="none" anchor="ctr"/>
          <a:lstStyle/>
          <a:p>
            <a:endParaRPr lang="cs-CZ"/>
          </a:p>
        </p:txBody>
      </p:sp>
      <p:pic>
        <p:nvPicPr>
          <p:cNvPr id="21518" name="Picture 14" descr="MM900356631[1]"/>
          <p:cNvPicPr>
            <a:picLocks noChangeAspect="1" noChangeArrowheads="1" noCrop="1"/>
          </p:cNvPicPr>
          <p:nvPr/>
        </p:nvPicPr>
        <p:blipFill>
          <a:blip r:embed="rId7"/>
          <a:srcRect/>
          <a:stretch>
            <a:fillRect/>
          </a:stretch>
        </p:blipFill>
        <p:spPr bwMode="auto">
          <a:xfrm>
            <a:off x="2555875" y="2571750"/>
            <a:ext cx="576263" cy="544513"/>
          </a:xfrm>
          <a:prstGeom prst="rect">
            <a:avLst/>
          </a:prstGeom>
          <a:noFill/>
        </p:spPr>
      </p:pic>
      <p:sp>
        <p:nvSpPr>
          <p:cNvPr id="21519" name="Text Box 15"/>
          <p:cNvSpPr txBox="1">
            <a:spLocks noChangeArrowheads="1"/>
          </p:cNvSpPr>
          <p:nvPr/>
        </p:nvSpPr>
        <p:spPr bwMode="auto">
          <a:xfrm>
            <a:off x="76676" y="4712336"/>
            <a:ext cx="3719513" cy="274637"/>
          </a:xfrm>
          <a:prstGeom prst="rect">
            <a:avLst/>
          </a:prstGeom>
          <a:solidFill>
            <a:srgbClr val="00FFFF"/>
          </a:solidFill>
          <a:ln w="9525">
            <a:noFill/>
            <a:miter lim="800000"/>
            <a:headEnd/>
            <a:tailEnd/>
          </a:ln>
          <a:effectLst/>
        </p:spPr>
        <p:txBody>
          <a:bodyPr wrap="none">
            <a:spAutoFit/>
          </a:bodyPr>
          <a:lstStyle/>
          <a:p>
            <a:r>
              <a:rPr lang="cs-CZ" sz="1200" dirty="0"/>
              <a:t>jedno z nejkrásnějších a nejbohatších měst </a:t>
            </a:r>
            <a:r>
              <a:rPr lang="cs-CZ" sz="1200" dirty="0" smtClean="0"/>
              <a:t>světa </a:t>
            </a:r>
            <a:r>
              <a:rPr lang="cs-CZ" sz="1200" b="1" dirty="0"/>
              <a:t>Babylon</a:t>
            </a:r>
            <a:endParaRPr lang="cs-CZ" sz="1200" dirty="0"/>
          </a:p>
        </p:txBody>
      </p:sp>
      <p:pic>
        <p:nvPicPr>
          <p:cNvPr id="21520" name="Picture 16" descr="MC900174075[1]"/>
          <p:cNvPicPr>
            <a:picLocks noChangeAspect="1" noChangeArrowheads="1"/>
          </p:cNvPicPr>
          <p:nvPr/>
        </p:nvPicPr>
        <p:blipFill>
          <a:blip r:embed="rId8"/>
          <a:srcRect/>
          <a:stretch>
            <a:fillRect/>
          </a:stretch>
        </p:blipFill>
        <p:spPr bwMode="auto">
          <a:xfrm>
            <a:off x="1908175" y="3148013"/>
            <a:ext cx="1412875" cy="1511300"/>
          </a:xfrm>
          <a:prstGeom prst="rect">
            <a:avLst/>
          </a:prstGeom>
          <a:noFill/>
        </p:spPr>
      </p:pic>
      <p:sp>
        <p:nvSpPr>
          <p:cNvPr id="21521" name="AutoShape 17">
            <a:hlinkClick r:id="rId9" highlightClick="1"/>
          </p:cNvPr>
          <p:cNvSpPr>
            <a:spLocks noChangeAspect="1" noChangeArrowheads="1"/>
          </p:cNvSpPr>
          <p:nvPr/>
        </p:nvSpPr>
        <p:spPr bwMode="auto">
          <a:xfrm>
            <a:off x="1979613" y="2716213"/>
            <a:ext cx="360362" cy="360362"/>
          </a:xfrm>
          <a:prstGeom prst="actionButtonInformation">
            <a:avLst/>
          </a:prstGeom>
          <a:solidFill>
            <a:srgbClr val="00FFFF"/>
          </a:solidFill>
          <a:ln w="9525">
            <a:solidFill>
              <a:schemeClr val="tx1"/>
            </a:solidFill>
            <a:miter lim="800000"/>
            <a:headEnd/>
            <a:tailEnd/>
          </a:ln>
          <a:effectLst/>
        </p:spPr>
        <p:txBody>
          <a:bodyPr wrap="none" anchor="ctr"/>
          <a:lstStyle/>
          <a:p>
            <a:endParaRPr lang="cs-CZ"/>
          </a:p>
        </p:txBody>
      </p:sp>
      <p:sp>
        <p:nvSpPr>
          <p:cNvPr id="21522" name="AutoShape 18">
            <a:hlinkClick r:id="rId10" highlightClick="1"/>
          </p:cNvPr>
          <p:cNvSpPr>
            <a:spLocks noChangeAspect="1" noChangeArrowheads="1"/>
          </p:cNvSpPr>
          <p:nvPr/>
        </p:nvSpPr>
        <p:spPr bwMode="auto">
          <a:xfrm>
            <a:off x="2916238" y="1131888"/>
            <a:ext cx="360362" cy="360362"/>
          </a:xfrm>
          <a:prstGeom prst="actionButtonDocument">
            <a:avLst/>
          </a:prstGeom>
          <a:solidFill>
            <a:srgbClr val="00FFFF"/>
          </a:solidFill>
          <a:ln w="9525">
            <a:solidFill>
              <a:schemeClr val="tx1"/>
            </a:solidFill>
            <a:miter lim="800000"/>
            <a:headEnd/>
            <a:tailEnd/>
          </a:ln>
          <a:effectLst/>
        </p:spPr>
        <p:txBody>
          <a:bodyPr wrap="none" anchor="ctr"/>
          <a:lstStyle/>
          <a:p>
            <a:endParaRPr lang="cs-CZ"/>
          </a:p>
        </p:txBody>
      </p:sp>
      <p:sp>
        <p:nvSpPr>
          <p:cNvPr id="21523" name="Text Box 19"/>
          <p:cNvSpPr txBox="1">
            <a:spLocks noChangeArrowheads="1"/>
          </p:cNvSpPr>
          <p:nvPr/>
        </p:nvSpPr>
        <p:spPr bwMode="auto">
          <a:xfrm>
            <a:off x="4859338" y="700088"/>
            <a:ext cx="663575" cy="330200"/>
          </a:xfrm>
          <a:prstGeom prst="rect">
            <a:avLst/>
          </a:prstGeom>
          <a:solidFill>
            <a:srgbClr val="FF9900"/>
          </a:solidFill>
          <a:ln w="25400">
            <a:solidFill>
              <a:schemeClr val="tx1"/>
            </a:solidFill>
            <a:miter lim="800000"/>
            <a:headEnd/>
            <a:tailEnd/>
          </a:ln>
          <a:effectLst/>
        </p:spPr>
        <p:txBody>
          <a:bodyPr wrap="none">
            <a:spAutoFit/>
          </a:bodyPr>
          <a:lstStyle/>
          <a:p>
            <a:r>
              <a:rPr lang="cs-CZ" sz="1400" b="1" u="sng"/>
              <a:t>Egypt</a:t>
            </a:r>
          </a:p>
        </p:txBody>
      </p:sp>
      <p:sp>
        <p:nvSpPr>
          <p:cNvPr id="21524" name="AutoShape 20">
            <a:hlinkClick r:id="rId11" highlightClick="1"/>
          </p:cNvPr>
          <p:cNvSpPr>
            <a:spLocks noChangeAspect="1" noChangeArrowheads="1"/>
          </p:cNvSpPr>
          <p:nvPr/>
        </p:nvSpPr>
        <p:spPr bwMode="auto">
          <a:xfrm>
            <a:off x="4211638" y="627063"/>
            <a:ext cx="360362" cy="360362"/>
          </a:xfrm>
          <a:prstGeom prst="actionButtonHome">
            <a:avLst/>
          </a:prstGeom>
          <a:solidFill>
            <a:srgbClr val="FF9900"/>
          </a:solidFill>
          <a:ln w="9525">
            <a:solidFill>
              <a:schemeClr val="tx1"/>
            </a:solidFill>
            <a:miter lim="800000"/>
            <a:headEnd/>
            <a:tailEnd/>
          </a:ln>
          <a:effectLst/>
        </p:spPr>
        <p:txBody>
          <a:bodyPr wrap="none" anchor="ctr"/>
          <a:lstStyle/>
          <a:p>
            <a:endParaRPr lang="cs-CZ"/>
          </a:p>
        </p:txBody>
      </p:sp>
      <p:pic>
        <p:nvPicPr>
          <p:cNvPr id="21525" name="Picture 21" descr="MC900215761[1]"/>
          <p:cNvPicPr>
            <a:picLocks noChangeAspect="1" noChangeArrowheads="1"/>
          </p:cNvPicPr>
          <p:nvPr/>
        </p:nvPicPr>
        <p:blipFill>
          <a:blip r:embed="rId12"/>
          <a:srcRect/>
          <a:stretch>
            <a:fillRect/>
          </a:stretch>
        </p:blipFill>
        <p:spPr bwMode="auto">
          <a:xfrm>
            <a:off x="5292725" y="987425"/>
            <a:ext cx="1223963" cy="1047750"/>
          </a:xfrm>
          <a:prstGeom prst="rect">
            <a:avLst/>
          </a:prstGeom>
          <a:noFill/>
        </p:spPr>
      </p:pic>
      <p:pic>
        <p:nvPicPr>
          <p:cNvPr id="21527" name="Picture 23" descr="MC900250594[1]"/>
          <p:cNvPicPr>
            <a:picLocks noChangeAspect="1" noChangeArrowheads="1"/>
          </p:cNvPicPr>
          <p:nvPr/>
        </p:nvPicPr>
        <p:blipFill>
          <a:blip r:embed="rId13"/>
          <a:srcRect/>
          <a:stretch>
            <a:fillRect/>
          </a:stretch>
        </p:blipFill>
        <p:spPr bwMode="auto">
          <a:xfrm>
            <a:off x="4500563" y="1563688"/>
            <a:ext cx="758825" cy="1058862"/>
          </a:xfrm>
          <a:prstGeom prst="rect">
            <a:avLst/>
          </a:prstGeom>
          <a:noFill/>
        </p:spPr>
      </p:pic>
      <p:pic>
        <p:nvPicPr>
          <p:cNvPr id="21528" name="Picture 24" descr="MC900436660[1]"/>
          <p:cNvPicPr>
            <a:picLocks noChangeAspect="1" noChangeArrowheads="1"/>
          </p:cNvPicPr>
          <p:nvPr/>
        </p:nvPicPr>
        <p:blipFill>
          <a:blip r:embed="rId14"/>
          <a:srcRect/>
          <a:stretch>
            <a:fillRect/>
          </a:stretch>
        </p:blipFill>
        <p:spPr bwMode="auto">
          <a:xfrm>
            <a:off x="8474075" y="842963"/>
            <a:ext cx="669925" cy="1825625"/>
          </a:xfrm>
          <a:prstGeom prst="rect">
            <a:avLst/>
          </a:prstGeom>
          <a:noFill/>
        </p:spPr>
      </p:pic>
      <p:pic>
        <p:nvPicPr>
          <p:cNvPr id="21530" name="Picture 26" descr="MP900402767[1]"/>
          <p:cNvPicPr>
            <a:picLocks noChangeAspect="1" noChangeArrowheads="1"/>
          </p:cNvPicPr>
          <p:nvPr/>
        </p:nvPicPr>
        <p:blipFill>
          <a:blip r:embed="rId15"/>
          <a:srcRect/>
          <a:stretch>
            <a:fillRect/>
          </a:stretch>
        </p:blipFill>
        <p:spPr bwMode="auto">
          <a:xfrm>
            <a:off x="6659563" y="915988"/>
            <a:ext cx="1655762" cy="1325562"/>
          </a:xfrm>
          <a:prstGeom prst="rect">
            <a:avLst/>
          </a:prstGeom>
          <a:noFill/>
        </p:spPr>
      </p:pic>
      <p:pic>
        <p:nvPicPr>
          <p:cNvPr id="21531" name="Picture 27" descr="MC900215758[1]"/>
          <p:cNvPicPr>
            <a:picLocks noChangeAspect="1" noChangeArrowheads="1"/>
          </p:cNvPicPr>
          <p:nvPr/>
        </p:nvPicPr>
        <p:blipFill>
          <a:blip r:embed="rId16"/>
          <a:srcRect/>
          <a:stretch>
            <a:fillRect/>
          </a:stretch>
        </p:blipFill>
        <p:spPr bwMode="auto">
          <a:xfrm rot="5400000">
            <a:off x="5489575" y="1941513"/>
            <a:ext cx="973138" cy="1223962"/>
          </a:xfrm>
          <a:prstGeom prst="rect">
            <a:avLst/>
          </a:prstGeom>
          <a:noFill/>
        </p:spPr>
      </p:pic>
      <p:sp>
        <p:nvSpPr>
          <p:cNvPr id="21532" name="Text Box 28"/>
          <p:cNvSpPr txBox="1">
            <a:spLocks noChangeArrowheads="1"/>
          </p:cNvSpPr>
          <p:nvPr/>
        </p:nvSpPr>
        <p:spPr bwMode="auto">
          <a:xfrm>
            <a:off x="4211638" y="2787650"/>
            <a:ext cx="890587" cy="330200"/>
          </a:xfrm>
          <a:prstGeom prst="rect">
            <a:avLst/>
          </a:prstGeom>
          <a:solidFill>
            <a:srgbClr val="00FF00"/>
          </a:solidFill>
          <a:ln w="25400">
            <a:solidFill>
              <a:schemeClr val="tx1"/>
            </a:solidFill>
            <a:miter lim="800000"/>
            <a:headEnd/>
            <a:tailEnd/>
          </a:ln>
          <a:effectLst/>
        </p:spPr>
        <p:txBody>
          <a:bodyPr wrap="none">
            <a:spAutoFit/>
          </a:bodyPr>
          <a:lstStyle/>
          <a:p>
            <a:r>
              <a:rPr lang="cs-CZ" sz="1400" b="1" u="sng"/>
              <a:t>Féničané</a:t>
            </a:r>
          </a:p>
        </p:txBody>
      </p:sp>
      <p:sp>
        <p:nvSpPr>
          <p:cNvPr id="21533" name="AutoShape 29">
            <a:hlinkClick r:id="rId17" highlightClick="1"/>
          </p:cNvPr>
          <p:cNvSpPr>
            <a:spLocks noChangeAspect="1" noChangeArrowheads="1"/>
          </p:cNvSpPr>
          <p:nvPr/>
        </p:nvSpPr>
        <p:spPr bwMode="auto">
          <a:xfrm>
            <a:off x="3563938" y="2787650"/>
            <a:ext cx="360362" cy="360363"/>
          </a:xfrm>
          <a:prstGeom prst="actionButtonHome">
            <a:avLst/>
          </a:prstGeom>
          <a:solidFill>
            <a:srgbClr val="00FF00"/>
          </a:solidFill>
          <a:ln w="9525">
            <a:solidFill>
              <a:schemeClr val="tx1"/>
            </a:solidFill>
            <a:miter lim="800000"/>
            <a:headEnd/>
            <a:tailEnd/>
          </a:ln>
          <a:effectLst/>
        </p:spPr>
        <p:txBody>
          <a:bodyPr wrap="none" anchor="ctr"/>
          <a:lstStyle/>
          <a:p>
            <a:endParaRPr lang="cs-CZ"/>
          </a:p>
        </p:txBody>
      </p:sp>
      <p:sp>
        <p:nvSpPr>
          <p:cNvPr id="21534" name="Text Box 30"/>
          <p:cNvSpPr txBox="1">
            <a:spLocks noChangeArrowheads="1"/>
          </p:cNvSpPr>
          <p:nvPr/>
        </p:nvSpPr>
        <p:spPr bwMode="auto">
          <a:xfrm>
            <a:off x="3419475" y="3292475"/>
            <a:ext cx="2744788" cy="457200"/>
          </a:xfrm>
          <a:prstGeom prst="rect">
            <a:avLst/>
          </a:prstGeom>
          <a:solidFill>
            <a:srgbClr val="00FF00"/>
          </a:solidFill>
          <a:ln w="9525">
            <a:noFill/>
            <a:miter lim="800000"/>
            <a:headEnd/>
            <a:tailEnd/>
          </a:ln>
          <a:effectLst/>
        </p:spPr>
        <p:txBody>
          <a:bodyPr wrap="none">
            <a:spAutoFit/>
          </a:bodyPr>
          <a:lstStyle/>
          <a:p>
            <a:pPr>
              <a:buFontTx/>
              <a:buChar char="-"/>
            </a:pPr>
            <a:r>
              <a:rPr lang="cs-CZ" sz="1200"/>
              <a:t> vynikající mořeplavci a obchodníci</a:t>
            </a:r>
          </a:p>
          <a:p>
            <a:pPr>
              <a:buFontTx/>
              <a:buChar char="-"/>
            </a:pPr>
            <a:r>
              <a:rPr lang="cs-CZ" sz="1200"/>
              <a:t> rozšíření </a:t>
            </a:r>
            <a:r>
              <a:rPr lang="cs-CZ" sz="1200" b="1"/>
              <a:t>hláskového písma (22 hlásek)</a:t>
            </a:r>
            <a:endParaRPr lang="cs-CZ" sz="1200"/>
          </a:p>
        </p:txBody>
      </p:sp>
      <p:pic>
        <p:nvPicPr>
          <p:cNvPr id="21536" name="Picture 32" descr="Phoenician alphabet.svg">
            <a:hlinkClick r:id="rId18"/>
          </p:cNvPr>
          <p:cNvPicPr>
            <a:picLocks noChangeAspect="1" noChangeArrowheads="1"/>
          </p:cNvPicPr>
          <p:nvPr/>
        </p:nvPicPr>
        <p:blipFill>
          <a:blip r:embed="rId19"/>
          <a:srcRect/>
          <a:stretch>
            <a:fillRect/>
          </a:stretch>
        </p:blipFill>
        <p:spPr bwMode="auto">
          <a:xfrm>
            <a:off x="3924300" y="3867150"/>
            <a:ext cx="1295400" cy="1165225"/>
          </a:xfrm>
          <a:prstGeom prst="rect">
            <a:avLst/>
          </a:prstGeom>
          <a:noFill/>
        </p:spPr>
      </p:pic>
      <p:sp>
        <p:nvSpPr>
          <p:cNvPr id="21537" name="AutoShape 33">
            <a:hlinkClick r:id="rId20" highlightClick="1"/>
          </p:cNvPr>
          <p:cNvSpPr>
            <a:spLocks noChangeAspect="1" noChangeArrowheads="1"/>
          </p:cNvSpPr>
          <p:nvPr/>
        </p:nvSpPr>
        <p:spPr bwMode="auto">
          <a:xfrm>
            <a:off x="3492500" y="4084638"/>
            <a:ext cx="360363" cy="360362"/>
          </a:xfrm>
          <a:prstGeom prst="actionButtonInformation">
            <a:avLst/>
          </a:prstGeom>
          <a:solidFill>
            <a:srgbClr val="00FF00"/>
          </a:solidFill>
          <a:ln w="9525">
            <a:solidFill>
              <a:schemeClr val="tx1"/>
            </a:solidFill>
            <a:miter lim="800000"/>
            <a:headEnd/>
            <a:tailEnd/>
          </a:ln>
          <a:effectLst/>
        </p:spPr>
        <p:txBody>
          <a:bodyPr wrap="none" anchor="ctr"/>
          <a:lstStyle/>
          <a:p>
            <a:endParaRPr lang="cs-CZ"/>
          </a:p>
        </p:txBody>
      </p:sp>
      <p:sp>
        <p:nvSpPr>
          <p:cNvPr id="21538" name="Text Box 34"/>
          <p:cNvSpPr txBox="1">
            <a:spLocks noChangeArrowheads="1"/>
          </p:cNvSpPr>
          <p:nvPr/>
        </p:nvSpPr>
        <p:spPr bwMode="auto">
          <a:xfrm>
            <a:off x="6659563" y="2427288"/>
            <a:ext cx="900112" cy="330200"/>
          </a:xfrm>
          <a:prstGeom prst="rect">
            <a:avLst/>
          </a:prstGeom>
          <a:solidFill>
            <a:srgbClr val="FFFF00"/>
          </a:solidFill>
          <a:ln w="25400">
            <a:solidFill>
              <a:schemeClr val="tx1"/>
            </a:solidFill>
            <a:miter lim="800000"/>
            <a:headEnd/>
            <a:tailEnd/>
          </a:ln>
          <a:effectLst/>
        </p:spPr>
        <p:txBody>
          <a:bodyPr wrap="none">
            <a:spAutoFit/>
          </a:bodyPr>
          <a:lstStyle/>
          <a:p>
            <a:r>
              <a:rPr lang="cs-CZ" sz="1400" b="1" u="sng"/>
              <a:t>Palestina</a:t>
            </a:r>
          </a:p>
        </p:txBody>
      </p:sp>
      <p:sp>
        <p:nvSpPr>
          <p:cNvPr id="21539" name="Text Box 35"/>
          <p:cNvSpPr txBox="1">
            <a:spLocks noChangeArrowheads="1"/>
          </p:cNvSpPr>
          <p:nvPr/>
        </p:nvSpPr>
        <p:spPr bwMode="auto">
          <a:xfrm>
            <a:off x="6300788" y="2932113"/>
            <a:ext cx="987425" cy="274637"/>
          </a:xfrm>
          <a:prstGeom prst="rect">
            <a:avLst/>
          </a:prstGeom>
          <a:solidFill>
            <a:srgbClr val="FFFF00"/>
          </a:solidFill>
          <a:ln w="9525">
            <a:noFill/>
            <a:miter lim="800000"/>
            <a:headEnd/>
            <a:tailEnd/>
          </a:ln>
          <a:effectLst/>
        </p:spPr>
        <p:txBody>
          <a:bodyPr wrap="none">
            <a:spAutoFit/>
          </a:bodyPr>
          <a:lstStyle/>
          <a:p>
            <a:r>
              <a:rPr lang="cs-CZ" sz="1200"/>
              <a:t>viz DUM D9</a:t>
            </a:r>
          </a:p>
        </p:txBody>
      </p:sp>
      <p:pic>
        <p:nvPicPr>
          <p:cNvPr id="21542" name="Picture 38" descr="MC900336135[1]"/>
          <p:cNvPicPr>
            <a:picLocks noChangeAspect="1" noChangeArrowheads="1"/>
          </p:cNvPicPr>
          <p:nvPr/>
        </p:nvPicPr>
        <p:blipFill>
          <a:blip r:embed="rId21"/>
          <a:srcRect/>
          <a:stretch>
            <a:fillRect/>
          </a:stretch>
        </p:blipFill>
        <p:spPr bwMode="auto">
          <a:xfrm>
            <a:off x="7667625" y="2427288"/>
            <a:ext cx="696913" cy="720725"/>
          </a:xfrm>
          <a:prstGeom prst="rect">
            <a:avLst/>
          </a:prstGeom>
          <a:noFill/>
        </p:spPr>
      </p:pic>
      <p:pic>
        <p:nvPicPr>
          <p:cNvPr id="21543" name="Picture 39" descr="MC900156541[1]"/>
          <p:cNvPicPr>
            <a:picLocks noChangeAspect="1" noChangeArrowheads="1"/>
          </p:cNvPicPr>
          <p:nvPr/>
        </p:nvPicPr>
        <p:blipFill>
          <a:blip r:embed="rId22"/>
          <a:srcRect/>
          <a:stretch>
            <a:fillRect/>
          </a:stretch>
        </p:blipFill>
        <p:spPr bwMode="auto">
          <a:xfrm>
            <a:off x="8459788" y="2716213"/>
            <a:ext cx="509587" cy="576262"/>
          </a:xfrm>
          <a:prstGeom prst="rect">
            <a:avLst/>
          </a:prstGeom>
          <a:noFill/>
        </p:spPr>
      </p:pic>
      <p:sp>
        <p:nvSpPr>
          <p:cNvPr id="21544" name="Text Box 40"/>
          <p:cNvSpPr txBox="1">
            <a:spLocks noChangeArrowheads="1"/>
          </p:cNvSpPr>
          <p:nvPr/>
        </p:nvSpPr>
        <p:spPr bwMode="auto">
          <a:xfrm>
            <a:off x="5292725" y="3867150"/>
            <a:ext cx="604838" cy="330200"/>
          </a:xfrm>
          <a:prstGeom prst="rect">
            <a:avLst/>
          </a:prstGeom>
          <a:solidFill>
            <a:srgbClr val="993366"/>
          </a:solidFill>
          <a:ln w="25400">
            <a:solidFill>
              <a:schemeClr val="tx1"/>
            </a:solidFill>
            <a:miter lim="800000"/>
            <a:headEnd/>
            <a:tailEnd/>
          </a:ln>
          <a:effectLst/>
        </p:spPr>
        <p:txBody>
          <a:bodyPr wrap="none">
            <a:spAutoFit/>
          </a:bodyPr>
          <a:lstStyle/>
          <a:p>
            <a:r>
              <a:rPr lang="cs-CZ" sz="1400" b="1" u="sng"/>
              <a:t>Indie</a:t>
            </a:r>
          </a:p>
        </p:txBody>
      </p:sp>
      <p:sp>
        <p:nvSpPr>
          <p:cNvPr id="21545" name="AutoShape 41">
            <a:hlinkClick r:id="rId23" highlightClick="1"/>
          </p:cNvPr>
          <p:cNvSpPr>
            <a:spLocks noChangeAspect="1" noChangeArrowheads="1"/>
          </p:cNvSpPr>
          <p:nvPr/>
        </p:nvSpPr>
        <p:spPr bwMode="auto">
          <a:xfrm>
            <a:off x="5651500" y="4300538"/>
            <a:ext cx="360363" cy="360362"/>
          </a:xfrm>
          <a:prstGeom prst="actionButtonHome">
            <a:avLst/>
          </a:prstGeom>
          <a:solidFill>
            <a:srgbClr val="993366"/>
          </a:solidFill>
          <a:ln w="9525">
            <a:solidFill>
              <a:schemeClr val="tx1"/>
            </a:solidFill>
            <a:miter lim="800000"/>
            <a:headEnd/>
            <a:tailEnd/>
          </a:ln>
          <a:effectLst/>
        </p:spPr>
        <p:txBody>
          <a:bodyPr wrap="none" anchor="ctr"/>
          <a:lstStyle/>
          <a:p>
            <a:endParaRPr lang="cs-CZ"/>
          </a:p>
        </p:txBody>
      </p:sp>
      <p:sp>
        <p:nvSpPr>
          <p:cNvPr id="21546" name="AutoShape 42">
            <a:hlinkClick r:id="rId24" highlightClick="1"/>
          </p:cNvPr>
          <p:cNvSpPr>
            <a:spLocks noChangeAspect="1" noChangeArrowheads="1"/>
          </p:cNvSpPr>
          <p:nvPr/>
        </p:nvSpPr>
        <p:spPr bwMode="auto">
          <a:xfrm>
            <a:off x="5219700" y="4659313"/>
            <a:ext cx="360363" cy="360362"/>
          </a:xfrm>
          <a:prstGeom prst="actionButtonHome">
            <a:avLst/>
          </a:prstGeom>
          <a:solidFill>
            <a:srgbClr val="993366"/>
          </a:solidFill>
          <a:ln w="9525">
            <a:solidFill>
              <a:schemeClr val="tx1"/>
            </a:solidFill>
            <a:miter lim="800000"/>
            <a:headEnd/>
            <a:tailEnd/>
          </a:ln>
          <a:effectLst/>
        </p:spPr>
        <p:txBody>
          <a:bodyPr wrap="none" anchor="ctr"/>
          <a:lstStyle/>
          <a:p>
            <a:endParaRPr lang="cs-CZ"/>
          </a:p>
        </p:txBody>
      </p:sp>
      <p:pic>
        <p:nvPicPr>
          <p:cNvPr id="21547" name="Picture 43" descr="j0300912"/>
          <p:cNvPicPr>
            <a:picLocks noChangeAspect="1" noChangeArrowheads="1"/>
          </p:cNvPicPr>
          <p:nvPr/>
        </p:nvPicPr>
        <p:blipFill>
          <a:blip r:embed="rId25"/>
          <a:srcRect/>
          <a:stretch>
            <a:fillRect/>
          </a:stretch>
        </p:blipFill>
        <p:spPr bwMode="auto">
          <a:xfrm>
            <a:off x="5867400" y="3436938"/>
            <a:ext cx="1798638" cy="1706562"/>
          </a:xfrm>
          <a:prstGeom prst="rect">
            <a:avLst/>
          </a:prstGeom>
          <a:noFill/>
        </p:spPr>
      </p:pic>
      <p:sp>
        <p:nvSpPr>
          <p:cNvPr id="21550" name="Text Box 46"/>
          <p:cNvSpPr txBox="1">
            <a:spLocks noChangeArrowheads="1"/>
          </p:cNvSpPr>
          <p:nvPr/>
        </p:nvSpPr>
        <p:spPr bwMode="auto">
          <a:xfrm>
            <a:off x="7019925" y="3363913"/>
            <a:ext cx="574675" cy="330200"/>
          </a:xfrm>
          <a:prstGeom prst="rect">
            <a:avLst/>
          </a:prstGeom>
          <a:solidFill>
            <a:srgbClr val="FF0000"/>
          </a:solidFill>
          <a:ln w="25400">
            <a:solidFill>
              <a:schemeClr val="tx1"/>
            </a:solidFill>
            <a:miter lim="800000"/>
            <a:headEnd/>
            <a:tailEnd/>
          </a:ln>
          <a:effectLst/>
        </p:spPr>
        <p:txBody>
          <a:bodyPr wrap="none">
            <a:spAutoFit/>
          </a:bodyPr>
          <a:lstStyle/>
          <a:p>
            <a:r>
              <a:rPr lang="cs-CZ" sz="1400" b="1" u="sng"/>
              <a:t>Čína</a:t>
            </a:r>
          </a:p>
        </p:txBody>
      </p:sp>
      <p:sp>
        <p:nvSpPr>
          <p:cNvPr id="21551" name="AutoShape 47">
            <a:hlinkClick r:id="rId26" highlightClick="1"/>
          </p:cNvPr>
          <p:cNvSpPr>
            <a:spLocks noChangeAspect="1" noChangeArrowheads="1"/>
          </p:cNvSpPr>
          <p:nvPr/>
        </p:nvSpPr>
        <p:spPr bwMode="auto">
          <a:xfrm>
            <a:off x="8604250" y="3435350"/>
            <a:ext cx="360363" cy="360363"/>
          </a:xfrm>
          <a:prstGeom prst="actionButtonHome">
            <a:avLst/>
          </a:prstGeom>
          <a:solidFill>
            <a:srgbClr val="FF0000"/>
          </a:solidFill>
          <a:ln w="9525">
            <a:solidFill>
              <a:schemeClr val="tx1"/>
            </a:solidFill>
            <a:miter lim="800000"/>
            <a:headEnd/>
            <a:tailEnd/>
          </a:ln>
          <a:effectLst/>
        </p:spPr>
        <p:txBody>
          <a:bodyPr wrap="none" anchor="ctr"/>
          <a:lstStyle/>
          <a:p>
            <a:endParaRPr lang="cs-CZ"/>
          </a:p>
        </p:txBody>
      </p:sp>
      <p:pic>
        <p:nvPicPr>
          <p:cNvPr id="21552" name="Picture 48" descr="MC900187405[1]"/>
          <p:cNvPicPr>
            <a:picLocks noChangeAspect="1" noChangeArrowheads="1"/>
          </p:cNvPicPr>
          <p:nvPr/>
        </p:nvPicPr>
        <p:blipFill>
          <a:blip r:embed="rId27"/>
          <a:srcRect/>
          <a:stretch>
            <a:fillRect/>
          </a:stretch>
        </p:blipFill>
        <p:spPr bwMode="auto">
          <a:xfrm>
            <a:off x="7235825" y="3867150"/>
            <a:ext cx="671513" cy="792163"/>
          </a:xfrm>
          <a:prstGeom prst="rect">
            <a:avLst/>
          </a:prstGeom>
          <a:noFill/>
        </p:spPr>
      </p:pic>
      <p:pic>
        <p:nvPicPr>
          <p:cNvPr id="21553" name="Picture 49" descr="MC900351974[1]"/>
          <p:cNvPicPr>
            <a:picLocks noChangeAspect="1" noChangeArrowheads="1"/>
          </p:cNvPicPr>
          <p:nvPr/>
        </p:nvPicPr>
        <p:blipFill>
          <a:blip r:embed="rId28"/>
          <a:srcRect/>
          <a:stretch>
            <a:fillRect/>
          </a:stretch>
        </p:blipFill>
        <p:spPr bwMode="auto">
          <a:xfrm>
            <a:off x="7885113" y="3292475"/>
            <a:ext cx="573087" cy="576263"/>
          </a:xfrm>
          <a:prstGeom prst="rect">
            <a:avLst/>
          </a:prstGeom>
          <a:noFill/>
        </p:spPr>
      </p:pic>
      <p:pic>
        <p:nvPicPr>
          <p:cNvPr id="21556" name="Picture 52" descr="MC900251027[1]"/>
          <p:cNvPicPr>
            <a:picLocks noChangeAspect="1" noChangeArrowheads="1"/>
          </p:cNvPicPr>
          <p:nvPr/>
        </p:nvPicPr>
        <p:blipFill>
          <a:blip r:embed="rId29"/>
          <a:srcRect/>
          <a:stretch>
            <a:fillRect/>
          </a:stretch>
        </p:blipFill>
        <p:spPr bwMode="auto">
          <a:xfrm>
            <a:off x="7918450" y="3867150"/>
            <a:ext cx="1225550" cy="12763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ctrTitle"/>
          </p:nvPr>
        </p:nvSpPr>
        <p:spPr>
          <a:xfrm>
            <a:off x="0" y="484188"/>
            <a:ext cx="4537075" cy="593725"/>
          </a:xfrm>
        </p:spPr>
        <p:txBody>
          <a:bodyPr/>
          <a:lstStyle/>
          <a:p>
            <a:pPr algn="l" eaLnBrk="1" hangingPunct="1"/>
            <a:r>
              <a:rPr lang="cs-CZ" sz="2500" b="1" smtClean="0">
                <a:latin typeface="Times New Roman" pitchFamily="18" charset="0"/>
                <a:cs typeface="Times New Roman" pitchFamily="18" charset="0"/>
              </a:rPr>
              <a:t>3.5 Procvičení a příklady</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cs typeface="Times New Roman" pitchFamily="18" charset="0"/>
              </a:rPr>
              <a:t>Elektronická  učebnice - II. stupeň                  </a:t>
            </a:r>
            <a:r>
              <a:rPr lang="cs-CZ" dirty="0">
                <a:solidFill>
                  <a:schemeClr val="accent3">
                    <a:lumMod val="50000"/>
                  </a:schemeClr>
                </a:solidFill>
                <a:cs typeface="Times New Roman" pitchFamily="18" charset="0"/>
              </a:rPr>
              <a:t>Základní škola Děčín VI, Na Stráni 879/2  – příspěvková organizace                                                         </a:t>
            </a:r>
            <a:r>
              <a:rPr lang="cs-CZ" sz="1600" b="1" dirty="0">
                <a:solidFill>
                  <a:schemeClr val="accent3">
                    <a:lumMod val="50000"/>
                  </a:schemeClr>
                </a:solidFill>
                <a:cs typeface="Times New Roman" pitchFamily="18" charset="0"/>
              </a:rPr>
              <a:t>Dějepis</a:t>
            </a:r>
          </a:p>
          <a:p>
            <a:pPr fontAlgn="auto">
              <a:spcBef>
                <a:spcPts val="0"/>
              </a:spcBef>
              <a:spcAft>
                <a:spcPts val="0"/>
              </a:spcAft>
              <a:defRPr/>
            </a:pPr>
            <a:endParaRPr lang="cs-CZ" dirty="0">
              <a:cs typeface="Times New Roman" pitchFamily="18" charset="0"/>
            </a:endParaRPr>
          </a:p>
        </p:txBody>
      </p:sp>
      <p:sp>
        <p:nvSpPr>
          <p:cNvPr id="2" name="TextovéPole 1"/>
          <p:cNvSpPr txBox="1"/>
          <p:nvPr/>
        </p:nvSpPr>
        <p:spPr>
          <a:xfrm>
            <a:off x="107504" y="1059582"/>
            <a:ext cx="5184576" cy="4616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solidFill>
              <a:schemeClr val="accent1"/>
            </a:solidFill>
          </a:ln>
        </p:spPr>
        <p:txBody>
          <a:bodyPr wrap="square" rtlCol="0">
            <a:spAutoFit/>
          </a:bodyPr>
          <a:lstStyle/>
          <a:p>
            <a:r>
              <a:rPr lang="cs-CZ" sz="1200" b="1" dirty="0" smtClean="0"/>
              <a:t>Egyptští bohové byli často zobrazováni jako lidské postavy s hlavou zvířete. Najdi jména těchto bohů a zjisti, co měli na starosti.</a:t>
            </a:r>
          </a:p>
        </p:txBody>
      </p:sp>
      <p:sp>
        <p:nvSpPr>
          <p:cNvPr id="3" name="TextovéPole 2"/>
          <p:cNvSpPr txBox="1"/>
          <p:nvPr/>
        </p:nvSpPr>
        <p:spPr>
          <a:xfrm>
            <a:off x="107504" y="1707654"/>
            <a:ext cx="1254318" cy="830997"/>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p:spPr>
        <p:txBody>
          <a:bodyPr wrap="none" rtlCol="0">
            <a:spAutoFit/>
          </a:bodyPr>
          <a:lstStyle/>
          <a:p>
            <a:r>
              <a:rPr lang="cs-CZ" sz="1200" b="1" dirty="0"/>
              <a:t>h</a:t>
            </a:r>
            <a:r>
              <a:rPr lang="cs-CZ" sz="1200" b="1" dirty="0" smtClean="0"/>
              <a:t>lava šakala</a:t>
            </a:r>
          </a:p>
          <a:p>
            <a:r>
              <a:rPr lang="cs-CZ" sz="1200" b="1" dirty="0"/>
              <a:t>h</a:t>
            </a:r>
            <a:r>
              <a:rPr lang="cs-CZ" sz="1200" b="1" dirty="0" smtClean="0"/>
              <a:t>lava ibise</a:t>
            </a:r>
          </a:p>
          <a:p>
            <a:r>
              <a:rPr lang="cs-CZ" sz="1200" b="1" dirty="0"/>
              <a:t>h</a:t>
            </a:r>
            <a:r>
              <a:rPr lang="cs-CZ" sz="1200" b="1" dirty="0" smtClean="0"/>
              <a:t>lava krokodýla</a:t>
            </a:r>
          </a:p>
          <a:p>
            <a:r>
              <a:rPr lang="cs-CZ" sz="1200" b="1" dirty="0"/>
              <a:t>h</a:t>
            </a:r>
            <a:r>
              <a:rPr lang="cs-CZ" sz="1200" b="1" dirty="0" smtClean="0"/>
              <a:t>lava sokola</a:t>
            </a:r>
          </a:p>
        </p:txBody>
      </p:sp>
      <p:sp>
        <p:nvSpPr>
          <p:cNvPr id="4" name="TextovéPole 3"/>
          <p:cNvSpPr txBox="1"/>
          <p:nvPr/>
        </p:nvSpPr>
        <p:spPr>
          <a:xfrm>
            <a:off x="1475656" y="1707654"/>
            <a:ext cx="4202689" cy="830997"/>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p:spPr>
        <p:txBody>
          <a:bodyPr wrap="none" rtlCol="0">
            <a:spAutoFit/>
          </a:bodyPr>
          <a:lstStyle/>
          <a:p>
            <a:r>
              <a:rPr lang="cs-CZ" sz="1200" b="1" dirty="0" err="1" smtClean="0"/>
              <a:t>Anup</a:t>
            </a:r>
            <a:r>
              <a:rPr lang="cs-CZ" sz="1200" b="1" dirty="0" smtClean="0"/>
              <a:t> – bůh balzamování a hřbitovů</a:t>
            </a:r>
          </a:p>
          <a:p>
            <a:r>
              <a:rPr lang="cs-CZ" sz="1200" b="1" dirty="0" err="1" smtClean="0"/>
              <a:t>Thovt</a:t>
            </a:r>
            <a:r>
              <a:rPr lang="cs-CZ" sz="1200" b="1" dirty="0" smtClean="0"/>
              <a:t> – bůh moudrosti a písařů</a:t>
            </a:r>
          </a:p>
          <a:p>
            <a:r>
              <a:rPr lang="cs-CZ" sz="1200" b="1" dirty="0" smtClean="0"/>
              <a:t>Sobek – spojován s faraonovou mocí</a:t>
            </a:r>
          </a:p>
          <a:p>
            <a:r>
              <a:rPr lang="cs-CZ" sz="1200" b="1" dirty="0" smtClean="0"/>
              <a:t>Hor – „Horovo oko“, symbol léčení, amulet symbolizující sílu</a:t>
            </a:r>
          </a:p>
        </p:txBody>
      </p:sp>
      <p:pic>
        <p:nvPicPr>
          <p:cNvPr id="1027" name="Picture 3" descr="C:\Documents and Settings\kadlecova\Local Settings\Temporary Internet Files\Content.IE5\MKFDMW8G\MC9004366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715766"/>
            <a:ext cx="7175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kadlecova\Local Settings\Temporary Internet Files\Content.IE5\450BYSZG\MC9004366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075806"/>
            <a:ext cx="819150" cy="1825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cuments and Settings\kadlecova\Local Settings\Temporary Internet Files\Content.IE5\MKFDMW8G\MC9004366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3147814"/>
            <a:ext cx="9080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2643758"/>
            <a:ext cx="759718" cy="193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5868144" y="627534"/>
            <a:ext cx="3168352" cy="212365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txBody>
          <a:bodyPr wrap="square" rtlCol="0">
            <a:spAutoFit/>
          </a:bodyPr>
          <a:lstStyle/>
          <a:p>
            <a:pPr algn="just"/>
            <a:r>
              <a:rPr lang="cs-CZ" sz="1200" b="1" dirty="0" smtClean="0"/>
              <a:t>Doplň text:</a:t>
            </a:r>
          </a:p>
          <a:p>
            <a:pPr algn="just"/>
            <a:r>
              <a:rPr lang="cs-CZ" sz="1200" b="1" dirty="0" smtClean="0"/>
              <a:t>Názvem Mezopotámie (Meziříčí) označujeme území mezi řekami ……. a …… . K nejstarším sumerským městským státům patřila města …, ….. a ……. . Nejvýznamnějším panovníkem tzv. Starobabylonské říše, který vydal sbírku právních předpisů – zákoník, byl ……. . V Mezopotámii se psalo tzv. ……. </a:t>
            </a:r>
            <a:r>
              <a:rPr lang="cs-CZ" sz="1200" b="1" dirty="0"/>
              <a:t>p</a:t>
            </a:r>
            <a:r>
              <a:rPr lang="cs-CZ" sz="1200" b="1" dirty="0" smtClean="0"/>
              <a:t>ísmem. Nejstarší literární památkou starověkého Předního Východu je ……………….. .</a:t>
            </a:r>
          </a:p>
        </p:txBody>
      </p:sp>
      <p:sp>
        <p:nvSpPr>
          <p:cNvPr id="6" name="TextovéPole 5"/>
          <p:cNvSpPr txBox="1"/>
          <p:nvPr/>
        </p:nvSpPr>
        <p:spPr>
          <a:xfrm>
            <a:off x="4355976" y="2931790"/>
            <a:ext cx="4254691" cy="461665"/>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solidFill>
              <a:srgbClr val="00B050"/>
            </a:solidFill>
          </a:ln>
        </p:spPr>
        <p:txBody>
          <a:bodyPr wrap="none" rtlCol="0">
            <a:spAutoFit/>
          </a:bodyPr>
          <a:lstStyle/>
          <a:p>
            <a:r>
              <a:rPr lang="cs-CZ" sz="1200" b="1" dirty="0" smtClean="0"/>
              <a:t>Rozhodni, které pojmy patří k sobě</a:t>
            </a:r>
            <a:r>
              <a:rPr lang="cs-CZ" sz="1200" b="1" dirty="0" smtClean="0">
                <a:solidFill>
                  <a:schemeClr val="accent3">
                    <a:lumMod val="50000"/>
                  </a:schemeClr>
                </a:solidFill>
              </a:rPr>
              <a:t>.</a:t>
            </a:r>
            <a:endParaRPr lang="cs-CZ" sz="1200" b="1" dirty="0">
              <a:solidFill>
                <a:schemeClr val="accent3">
                  <a:lumMod val="50000"/>
                </a:schemeClr>
              </a:solidFill>
            </a:endParaRPr>
          </a:p>
          <a:p>
            <a:r>
              <a:rPr lang="cs-CZ" sz="1200" b="1" dirty="0" smtClean="0"/>
              <a:t>N – nilská oblast, M – mezopotamská oblast, Č – čínská oblast</a:t>
            </a:r>
          </a:p>
        </p:txBody>
      </p:sp>
      <p:sp>
        <p:nvSpPr>
          <p:cNvPr id="7" name="TextovéPole 6"/>
          <p:cNvSpPr txBox="1"/>
          <p:nvPr/>
        </p:nvSpPr>
        <p:spPr>
          <a:xfrm>
            <a:off x="4355976" y="3651870"/>
            <a:ext cx="1300356" cy="1200329"/>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p:spPr>
        <p:txBody>
          <a:bodyPr wrap="none" rtlCol="0">
            <a:spAutoFit/>
          </a:bodyPr>
          <a:lstStyle/>
          <a:p>
            <a:r>
              <a:rPr lang="cs-CZ" sz="1200" b="1" dirty="0"/>
              <a:t>k</a:t>
            </a:r>
            <a:r>
              <a:rPr lang="cs-CZ" sz="1200" b="1" dirty="0" smtClean="0"/>
              <a:t>olo a vůz</a:t>
            </a:r>
          </a:p>
          <a:p>
            <a:r>
              <a:rPr lang="cs-CZ" sz="1200" b="1" dirty="0"/>
              <a:t>h</a:t>
            </a:r>
            <a:r>
              <a:rPr lang="cs-CZ" sz="1200" b="1" dirty="0" smtClean="0"/>
              <a:t>edvábná stezka</a:t>
            </a:r>
          </a:p>
          <a:p>
            <a:r>
              <a:rPr lang="cs-CZ" sz="1200" b="1" dirty="0"/>
              <a:t>s</a:t>
            </a:r>
            <a:r>
              <a:rPr lang="cs-CZ" sz="1200" b="1" dirty="0" smtClean="0"/>
              <a:t>klo</a:t>
            </a:r>
          </a:p>
          <a:p>
            <a:r>
              <a:rPr lang="cs-CZ" sz="1200" b="1" dirty="0"/>
              <a:t>o</a:t>
            </a:r>
            <a:r>
              <a:rPr lang="cs-CZ" sz="1200" b="1" dirty="0" smtClean="0"/>
              <a:t>brázkové písmo</a:t>
            </a:r>
          </a:p>
          <a:p>
            <a:r>
              <a:rPr lang="cs-CZ" sz="1200" b="1" dirty="0"/>
              <a:t>k</a:t>
            </a:r>
            <a:r>
              <a:rPr lang="cs-CZ" sz="1200" b="1" dirty="0" smtClean="0"/>
              <a:t>ompas</a:t>
            </a:r>
          </a:p>
          <a:p>
            <a:r>
              <a:rPr lang="cs-CZ" sz="1200" b="1" dirty="0" smtClean="0"/>
              <a:t>pyramidy</a:t>
            </a:r>
          </a:p>
        </p:txBody>
      </p:sp>
      <p:sp>
        <p:nvSpPr>
          <p:cNvPr id="8" name="TextovéPole 7"/>
          <p:cNvSpPr txBox="1"/>
          <p:nvPr/>
        </p:nvSpPr>
        <p:spPr>
          <a:xfrm>
            <a:off x="5868144" y="3651870"/>
            <a:ext cx="1223412" cy="1200329"/>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noFill/>
          </a:ln>
        </p:spPr>
        <p:txBody>
          <a:bodyPr wrap="none" rtlCol="0">
            <a:spAutoFit/>
          </a:bodyPr>
          <a:lstStyle/>
          <a:p>
            <a:r>
              <a:rPr lang="cs-CZ" sz="1200" b="1" dirty="0"/>
              <a:t>p</a:t>
            </a:r>
            <a:r>
              <a:rPr lang="cs-CZ" sz="1200" b="1" dirty="0" smtClean="0"/>
              <a:t>apír</a:t>
            </a:r>
          </a:p>
          <a:p>
            <a:r>
              <a:rPr lang="cs-CZ" sz="1200" b="1" dirty="0"/>
              <a:t>z</a:t>
            </a:r>
            <a:r>
              <a:rPr lang="cs-CZ" sz="1200" b="1" dirty="0" smtClean="0"/>
              <a:t>načkové písmo</a:t>
            </a:r>
          </a:p>
          <a:p>
            <a:r>
              <a:rPr lang="cs-CZ" sz="1200" b="1" dirty="0"/>
              <a:t>p</a:t>
            </a:r>
            <a:r>
              <a:rPr lang="cs-CZ" sz="1200" b="1" dirty="0" smtClean="0"/>
              <a:t>apyrus</a:t>
            </a:r>
          </a:p>
          <a:p>
            <a:r>
              <a:rPr lang="cs-CZ" sz="1200" b="1" dirty="0"/>
              <a:t>č</a:t>
            </a:r>
            <a:r>
              <a:rPr lang="cs-CZ" sz="1200" b="1" dirty="0" smtClean="0"/>
              <a:t>ínská zeď</a:t>
            </a:r>
          </a:p>
          <a:p>
            <a:r>
              <a:rPr lang="cs-CZ" sz="1200" b="1" dirty="0"/>
              <a:t>s</a:t>
            </a:r>
            <a:r>
              <a:rPr lang="cs-CZ" sz="1200" b="1" dirty="0" smtClean="0"/>
              <a:t>třelný prach</a:t>
            </a:r>
          </a:p>
          <a:p>
            <a:r>
              <a:rPr lang="cs-CZ" sz="1200" b="1" dirty="0" smtClean="0"/>
              <a:t>zikkurat</a:t>
            </a:r>
          </a:p>
        </p:txBody>
      </p:sp>
      <p:sp>
        <p:nvSpPr>
          <p:cNvPr id="9" name="TextovéPole 8"/>
          <p:cNvSpPr txBox="1"/>
          <p:nvPr/>
        </p:nvSpPr>
        <p:spPr>
          <a:xfrm>
            <a:off x="7380312" y="3723878"/>
            <a:ext cx="1537600" cy="27699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solidFill>
              <a:srgbClr val="FFC000"/>
            </a:solidFill>
          </a:ln>
        </p:spPr>
        <p:txBody>
          <a:bodyPr wrap="none" rtlCol="0">
            <a:spAutoFit/>
          </a:bodyPr>
          <a:lstStyle/>
          <a:p>
            <a:r>
              <a:rPr lang="cs-CZ" sz="1200" b="1" dirty="0" smtClean="0"/>
              <a:t>Kdo to byl Buddha?</a:t>
            </a:r>
          </a:p>
        </p:txBody>
      </p:sp>
      <p:pic>
        <p:nvPicPr>
          <p:cNvPr id="1031" name="Picture 7" descr="C:\Program Files\Microsoft Office\MEDIA\CAGCAT10\j030091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6" y="3973244"/>
            <a:ext cx="1202773" cy="1141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barn(inVertical)">
                                      <p:cBhvr>
                                        <p:cTn id="22" dur="500"/>
                                        <p:tgtEl>
                                          <p:spTgt spid="1027"/>
                                        </p:tgtEl>
                                      </p:cBhvr>
                                    </p:animEffect>
                                  </p:childTnLst>
                                </p:cTn>
                              </p:par>
                              <p:par>
                                <p:cTn id="23" presetID="16" presetClass="entr" presetSubtype="21" fill="hold" nodeType="with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barn(inVertical)">
                                      <p:cBhvr>
                                        <p:cTn id="25" dur="500"/>
                                        <p:tgtEl>
                                          <p:spTgt spid="1029"/>
                                        </p:tgtEl>
                                      </p:cBhvr>
                                    </p:animEffect>
                                  </p:childTnLst>
                                </p:cTn>
                              </p:par>
                              <p:par>
                                <p:cTn id="26" presetID="16" presetClass="entr" presetSubtype="21" fill="hold" nodeType="with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barn(inVertical)">
                                      <p:cBhvr>
                                        <p:cTn id="28" dur="500"/>
                                        <p:tgtEl>
                                          <p:spTgt spid="1030"/>
                                        </p:tgtEl>
                                      </p:cBhvr>
                                    </p:animEffect>
                                  </p:childTnLst>
                                </p:cTn>
                              </p:par>
                              <p:par>
                                <p:cTn id="29" presetID="16" presetClass="entr" presetSubtype="21"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barn(inVertical)">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par>
                                <p:cTn id="55" presetID="16" presetClass="entr" presetSubtype="21" fill="hold" nodeType="withEffect">
                                  <p:stCondLst>
                                    <p:cond delay="0"/>
                                  </p:stCondLst>
                                  <p:childTnLst>
                                    <p:set>
                                      <p:cBhvr>
                                        <p:cTn id="56" dur="1" fill="hold">
                                          <p:stCondLst>
                                            <p:cond delay="0"/>
                                          </p:stCondLst>
                                        </p:cTn>
                                        <p:tgtEl>
                                          <p:spTgt spid="1031"/>
                                        </p:tgtEl>
                                        <p:attrNameLst>
                                          <p:attrName>style.visibility</p:attrName>
                                        </p:attrNameLst>
                                      </p:cBhvr>
                                      <p:to>
                                        <p:strVal val="visible"/>
                                      </p:to>
                                    </p:set>
                                    <p:animEffect transition="in" filter="barn(inVertical)">
                                      <p:cBhvr>
                                        <p:cTn id="57"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dpis 1"/>
          <p:cNvSpPr>
            <a:spLocks noGrp="1"/>
          </p:cNvSpPr>
          <p:nvPr>
            <p:ph type="ctrTitle"/>
          </p:nvPr>
        </p:nvSpPr>
        <p:spPr>
          <a:xfrm>
            <a:off x="0" y="484188"/>
            <a:ext cx="4752975" cy="593725"/>
          </a:xfrm>
        </p:spPr>
        <p:txBody>
          <a:bodyPr/>
          <a:lstStyle/>
          <a:p>
            <a:pPr algn="l" eaLnBrk="1" hangingPunct="1"/>
            <a:r>
              <a:rPr lang="cs-CZ" sz="2500" b="1" smtClean="0">
                <a:latin typeface="Times New Roman" pitchFamily="18" charset="0"/>
                <a:cs typeface="Times New Roman" pitchFamily="18" charset="0"/>
              </a:rPr>
              <a:t>3.6 Něco navíc pro šikovné</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cs typeface="Times New Roman" pitchFamily="18" charset="0"/>
              </a:rPr>
              <a:t>Elektronická  učebnice - II. stupeň                 </a:t>
            </a:r>
            <a:r>
              <a:rPr lang="cs-CZ" dirty="0">
                <a:solidFill>
                  <a:schemeClr val="accent3">
                    <a:lumMod val="50000"/>
                  </a:schemeClr>
                </a:solidFill>
                <a:cs typeface="Times New Roman" pitchFamily="18" charset="0"/>
              </a:rPr>
              <a:t>Základní škola Děčín VI, Na Stráni 879/2  – příspěvková organizace                                                           </a:t>
            </a:r>
            <a:r>
              <a:rPr lang="cs-CZ" sz="1600" b="1" dirty="0">
                <a:solidFill>
                  <a:schemeClr val="accent3">
                    <a:lumMod val="50000"/>
                  </a:schemeClr>
                </a:solidFill>
                <a:cs typeface="Times New Roman" pitchFamily="18" charset="0"/>
              </a:rPr>
              <a:t>Dějepis</a:t>
            </a:r>
          </a:p>
          <a:p>
            <a:pPr fontAlgn="auto">
              <a:spcBef>
                <a:spcPts val="0"/>
              </a:spcBef>
              <a:spcAft>
                <a:spcPts val="0"/>
              </a:spcAft>
              <a:defRPr/>
            </a:pPr>
            <a:endParaRPr lang="cs-CZ" dirty="0">
              <a:cs typeface="Times New Roman" pitchFamily="18" charset="0"/>
            </a:endParaRPr>
          </a:p>
        </p:txBody>
      </p:sp>
      <p:pic>
        <p:nvPicPr>
          <p:cNvPr id="25604" name="Picture 4" descr="j0299125"/>
          <p:cNvPicPr>
            <a:picLocks noChangeAspect="1" noChangeArrowheads="1"/>
          </p:cNvPicPr>
          <p:nvPr/>
        </p:nvPicPr>
        <p:blipFill>
          <a:blip r:embed="rId3"/>
          <a:srcRect/>
          <a:stretch>
            <a:fillRect/>
          </a:stretch>
        </p:blipFill>
        <p:spPr bwMode="auto">
          <a:xfrm>
            <a:off x="8388350" y="555625"/>
            <a:ext cx="571500" cy="936625"/>
          </a:xfrm>
          <a:prstGeom prst="rect">
            <a:avLst/>
          </a:prstGeom>
          <a:noFill/>
        </p:spPr>
      </p:pic>
      <p:pic>
        <p:nvPicPr>
          <p:cNvPr id="25606" name="Picture 6" descr="Soubor:Rembrandt Harmensz. van Rijn 079.jpg">
            <a:hlinkClick r:id="rId4"/>
          </p:cNvPr>
          <p:cNvPicPr>
            <a:picLocks noChangeAspect="1" noChangeArrowheads="1"/>
          </p:cNvPicPr>
          <p:nvPr/>
        </p:nvPicPr>
        <p:blipFill>
          <a:blip r:embed="rId5"/>
          <a:srcRect/>
          <a:stretch>
            <a:fillRect/>
          </a:stretch>
        </p:blipFill>
        <p:spPr bwMode="auto">
          <a:xfrm>
            <a:off x="323850" y="1203325"/>
            <a:ext cx="2413000" cy="3168650"/>
          </a:xfrm>
          <a:prstGeom prst="rect">
            <a:avLst/>
          </a:prstGeom>
          <a:noFill/>
        </p:spPr>
      </p:pic>
      <p:sp>
        <p:nvSpPr>
          <p:cNvPr id="25607" name="Text Box 7"/>
          <p:cNvSpPr txBox="1">
            <a:spLocks noChangeArrowheads="1"/>
          </p:cNvSpPr>
          <p:nvPr/>
        </p:nvSpPr>
        <p:spPr bwMode="auto">
          <a:xfrm>
            <a:off x="323850" y="4516438"/>
            <a:ext cx="2339975" cy="274637"/>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a:solidFill>
              <a:srgbClr val="0070C0"/>
            </a:solidFill>
            <a:miter lim="800000"/>
            <a:headEnd/>
            <a:tailEnd/>
          </a:ln>
          <a:effectLst/>
        </p:spPr>
        <p:txBody>
          <a:bodyPr>
            <a:spAutoFit/>
          </a:bodyPr>
          <a:lstStyle/>
          <a:p>
            <a:pPr algn="ctr"/>
            <a:r>
              <a:rPr lang="cs-CZ" sz="1200" b="1"/>
              <a:t>Zjisti, co je to tzv. </a:t>
            </a:r>
            <a:r>
              <a:rPr lang="cs-CZ" sz="1200" b="1" u="sng"/>
              <a:t>Desatero</a:t>
            </a:r>
            <a:r>
              <a:rPr lang="cs-CZ" sz="1200" b="1"/>
              <a:t>.</a:t>
            </a:r>
          </a:p>
        </p:txBody>
      </p:sp>
      <p:sp>
        <p:nvSpPr>
          <p:cNvPr id="25608" name="Text Box 8"/>
          <p:cNvSpPr txBox="1">
            <a:spLocks noChangeArrowheads="1"/>
          </p:cNvSpPr>
          <p:nvPr/>
        </p:nvSpPr>
        <p:spPr bwMode="auto">
          <a:xfrm>
            <a:off x="3327400" y="1130300"/>
            <a:ext cx="184150" cy="304800"/>
          </a:xfrm>
          <a:prstGeom prst="rect">
            <a:avLst/>
          </a:prstGeom>
          <a:noFill/>
          <a:ln w="9525">
            <a:noFill/>
            <a:miter lim="800000"/>
            <a:headEnd/>
            <a:tailEnd/>
          </a:ln>
          <a:effectLst/>
        </p:spPr>
        <p:txBody>
          <a:bodyPr wrap="none">
            <a:spAutoFit/>
          </a:bodyPr>
          <a:lstStyle/>
          <a:p>
            <a:endParaRPr lang="cs-CZ" sz="1400"/>
          </a:p>
        </p:txBody>
      </p:sp>
      <p:sp>
        <p:nvSpPr>
          <p:cNvPr id="25609" name="Text Box 9"/>
          <p:cNvSpPr txBox="1">
            <a:spLocks noChangeArrowheads="1"/>
          </p:cNvSpPr>
          <p:nvPr/>
        </p:nvSpPr>
        <p:spPr bwMode="auto">
          <a:xfrm>
            <a:off x="4211638" y="700088"/>
            <a:ext cx="2538412" cy="30480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w="9525">
            <a:solidFill>
              <a:srgbClr val="00B050"/>
            </a:solidFill>
            <a:miter lim="800000"/>
            <a:headEnd/>
            <a:tailEnd/>
          </a:ln>
          <a:effectLst/>
        </p:spPr>
        <p:txBody>
          <a:bodyPr wrap="none">
            <a:spAutoFit/>
          </a:bodyPr>
          <a:lstStyle/>
          <a:p>
            <a:r>
              <a:rPr lang="cs-CZ" sz="1400" b="1" dirty="0"/>
              <a:t>Poznáš, co tyto stavby spojuje?</a:t>
            </a:r>
          </a:p>
        </p:txBody>
      </p:sp>
      <p:pic>
        <p:nvPicPr>
          <p:cNvPr id="25610" name="Picture 10" descr="MC900412992[1]"/>
          <p:cNvPicPr>
            <a:picLocks noChangeAspect="1" noChangeArrowheads="1"/>
          </p:cNvPicPr>
          <p:nvPr/>
        </p:nvPicPr>
        <p:blipFill>
          <a:blip r:embed="rId6"/>
          <a:srcRect/>
          <a:stretch>
            <a:fillRect/>
          </a:stretch>
        </p:blipFill>
        <p:spPr bwMode="auto">
          <a:xfrm>
            <a:off x="6084888" y="1203325"/>
            <a:ext cx="2519362" cy="1514475"/>
          </a:xfrm>
          <a:prstGeom prst="rect">
            <a:avLst/>
          </a:prstGeom>
          <a:noFill/>
        </p:spPr>
      </p:pic>
      <p:pic>
        <p:nvPicPr>
          <p:cNvPr id="25612" name="Picture 12" descr="Soubor:Hanging Gardens of Babylon.jpg">
            <a:hlinkClick r:id="rId7"/>
          </p:cNvPr>
          <p:cNvPicPr>
            <a:picLocks noChangeAspect="1" noChangeArrowheads="1"/>
          </p:cNvPicPr>
          <p:nvPr/>
        </p:nvPicPr>
        <p:blipFill>
          <a:blip r:embed="rId8"/>
          <a:srcRect/>
          <a:stretch>
            <a:fillRect/>
          </a:stretch>
        </p:blipFill>
        <p:spPr bwMode="auto">
          <a:xfrm>
            <a:off x="3132138" y="1131888"/>
            <a:ext cx="2719387" cy="1800225"/>
          </a:xfrm>
          <a:prstGeom prst="rect">
            <a:avLst/>
          </a:prstGeom>
          <a:noFill/>
        </p:spPr>
      </p:pic>
      <p:sp>
        <p:nvSpPr>
          <p:cNvPr id="25613" name="Text Box 13"/>
          <p:cNvSpPr txBox="1">
            <a:spLocks noChangeArrowheads="1"/>
          </p:cNvSpPr>
          <p:nvPr/>
        </p:nvSpPr>
        <p:spPr bwMode="auto">
          <a:xfrm>
            <a:off x="2916238" y="3076575"/>
            <a:ext cx="6084887" cy="1917700"/>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5400000" scaled="1"/>
            <a:tileRect/>
          </a:gradFill>
          <a:ln w="9525">
            <a:noFill/>
            <a:miter lim="800000"/>
            <a:headEnd/>
            <a:tailEnd/>
          </a:ln>
          <a:effectLst/>
        </p:spPr>
        <p:txBody>
          <a:bodyPr>
            <a:spAutoFit/>
          </a:bodyPr>
          <a:lstStyle/>
          <a:p>
            <a:pPr algn="just"/>
            <a:r>
              <a:rPr lang="cs-CZ" sz="1200" b="1" dirty="0"/>
              <a:t>V ukázce z indického eposu </a:t>
            </a:r>
            <a:r>
              <a:rPr lang="cs-CZ" sz="1200" b="1" i="1" dirty="0"/>
              <a:t>Mahábhárata (3. st. př.n.l.)</a:t>
            </a:r>
            <a:r>
              <a:rPr lang="cs-CZ" sz="1200" b="1" dirty="0"/>
              <a:t> radí autor dvořanům, jak se mají chovat. Jaké jsou jeho rady?</a:t>
            </a:r>
          </a:p>
          <a:p>
            <a:pPr algn="just"/>
            <a:endParaRPr lang="cs-CZ" sz="1200" b="1" dirty="0"/>
          </a:p>
          <a:p>
            <a:pPr algn="just"/>
            <a:r>
              <a:rPr lang="cs-CZ" sz="1200" b="1" dirty="0"/>
              <a:t>Čest neztrácí jen ten dvořan, který dbá jen o svůj úřad. Šeptat si, když vladař mluví, to je ostuda všem trapná. Nechlubte se tím, co znáte – spíš to vhodně uplatňujte. Správný dvořan nemá chrchlat, drbat se a pouštět větry. Králi bývá nepříjemný mluvka, hrubec, podlézavec nebo kdo se hloupě směje – upadá tak v očích vládce. U dvora si klidně žije ten, kdo moudrost svou dá králi. Ten však, kdo se mocí dere, brzy narazí a padne. U dvora má vládnout pravda, jakož laskavost a přísnost. Jako stín za králem choďte, každou myšlenku mu splňte. Úplatků se vyvarujte, vězením to </a:t>
            </a:r>
            <a:r>
              <a:rPr lang="cs-CZ" sz="1200" b="1" dirty="0" err="1"/>
              <a:t>končívává</a:t>
            </a:r>
            <a:r>
              <a:rPr lang="cs-CZ" sz="1200" b="1"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5" name="Picture 7" descr="File:1 terracotta army 2011.JPG">
            <a:hlinkClick r:id="rId3"/>
          </p:cNvPr>
          <p:cNvPicPr>
            <a:picLocks noChangeAspect="1" noChangeArrowheads="1"/>
          </p:cNvPicPr>
          <p:nvPr/>
        </p:nvPicPr>
        <p:blipFill>
          <a:blip r:embed="rId4"/>
          <a:srcRect/>
          <a:stretch>
            <a:fillRect/>
          </a:stretch>
        </p:blipFill>
        <p:spPr bwMode="auto">
          <a:xfrm>
            <a:off x="6011863" y="2979738"/>
            <a:ext cx="3025775" cy="2011362"/>
          </a:xfrm>
          <a:prstGeom prst="rect">
            <a:avLst/>
          </a:prstGeom>
          <a:noFill/>
        </p:spPr>
      </p:pic>
      <p:sp>
        <p:nvSpPr>
          <p:cNvPr id="27649" name="Nadpis 1"/>
          <p:cNvSpPr>
            <a:spLocks noGrp="1"/>
          </p:cNvSpPr>
          <p:nvPr>
            <p:ph type="ctrTitle"/>
          </p:nvPr>
        </p:nvSpPr>
        <p:spPr>
          <a:xfrm>
            <a:off x="0" y="484188"/>
            <a:ext cx="2700338" cy="593725"/>
          </a:xfrm>
        </p:spPr>
        <p:txBody>
          <a:bodyPr/>
          <a:lstStyle/>
          <a:p>
            <a:pPr algn="l" eaLnBrk="1" hangingPunct="1"/>
            <a:r>
              <a:rPr lang="cs-CZ" sz="2500" b="1" smtClean="0">
                <a:latin typeface="Times New Roman" pitchFamily="18" charset="0"/>
                <a:cs typeface="Times New Roman" pitchFamily="18" charset="0"/>
              </a:rPr>
              <a:t>3.7 CLIL</a:t>
            </a:r>
          </a:p>
        </p:txBody>
      </p:sp>
      <p:sp>
        <p:nvSpPr>
          <p:cNvPr id="17" name="TextovéPole 16"/>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cs typeface="Times New Roman" pitchFamily="18" charset="0"/>
              </a:rPr>
              <a:t>Elektronická  učebnice - II. stupeň        </a:t>
            </a:r>
            <a:r>
              <a:rPr lang="cs-CZ" dirty="0">
                <a:solidFill>
                  <a:schemeClr val="accent3">
                    <a:lumMod val="50000"/>
                  </a:schemeClr>
                </a:solidFill>
                <a:cs typeface="Times New Roman" pitchFamily="18" charset="0"/>
              </a:rPr>
              <a:t>Základní škola Děčín VI, Na Stráni 879/2  – příspěvková organizace                                                                      </a:t>
            </a:r>
            <a:r>
              <a:rPr lang="cs-CZ" sz="1600" b="1" dirty="0" err="1">
                <a:solidFill>
                  <a:schemeClr val="accent3">
                    <a:lumMod val="50000"/>
                  </a:schemeClr>
                </a:solidFill>
                <a:cs typeface="Times New Roman" pitchFamily="18" charset="0"/>
              </a:rPr>
              <a:t>History</a:t>
            </a:r>
            <a:endParaRPr lang="cs-CZ" sz="1600" b="1" dirty="0">
              <a:solidFill>
                <a:schemeClr val="accent3">
                  <a:lumMod val="50000"/>
                </a:schemeClr>
              </a:solidFill>
              <a:cs typeface="Times New Roman" pitchFamily="18" charset="0"/>
            </a:endParaRPr>
          </a:p>
          <a:p>
            <a:pPr fontAlgn="auto">
              <a:spcBef>
                <a:spcPts val="0"/>
              </a:spcBef>
              <a:spcAft>
                <a:spcPts val="0"/>
              </a:spcAft>
              <a:defRPr/>
            </a:pPr>
            <a:endParaRPr lang="cs-CZ" dirty="0">
              <a:cs typeface="Times New Roman" pitchFamily="18" charset="0"/>
            </a:endParaRPr>
          </a:p>
        </p:txBody>
      </p:sp>
      <p:pic>
        <p:nvPicPr>
          <p:cNvPr id="27657" name="Picture 9" descr="File:Soldier Horse.JPG">
            <a:hlinkClick r:id="rId5"/>
          </p:cNvPr>
          <p:cNvPicPr>
            <a:picLocks noChangeAspect="1" noChangeArrowheads="1"/>
          </p:cNvPicPr>
          <p:nvPr/>
        </p:nvPicPr>
        <p:blipFill>
          <a:blip r:embed="rId6"/>
          <a:srcRect/>
          <a:stretch>
            <a:fillRect/>
          </a:stretch>
        </p:blipFill>
        <p:spPr bwMode="auto">
          <a:xfrm>
            <a:off x="7308850" y="700088"/>
            <a:ext cx="1616075" cy="2160587"/>
          </a:xfrm>
          <a:prstGeom prst="rect">
            <a:avLst/>
          </a:prstGeom>
          <a:noFill/>
        </p:spPr>
      </p:pic>
      <p:pic>
        <p:nvPicPr>
          <p:cNvPr id="27659" name="Picture 11" descr="File:Qin dynasty bronze chariot and horses.jpg">
            <a:hlinkClick r:id="rId7"/>
          </p:cNvPr>
          <p:cNvPicPr>
            <a:picLocks noChangeAspect="1" noChangeArrowheads="1"/>
          </p:cNvPicPr>
          <p:nvPr/>
        </p:nvPicPr>
        <p:blipFill>
          <a:blip r:embed="rId8"/>
          <a:srcRect/>
          <a:stretch>
            <a:fillRect/>
          </a:stretch>
        </p:blipFill>
        <p:spPr bwMode="auto">
          <a:xfrm>
            <a:off x="3203575" y="3076575"/>
            <a:ext cx="2592388" cy="1941513"/>
          </a:xfrm>
          <a:prstGeom prst="rect">
            <a:avLst/>
          </a:prstGeom>
          <a:noFill/>
        </p:spPr>
      </p:pic>
      <p:sp>
        <p:nvSpPr>
          <p:cNvPr id="27653" name="Text Box 5"/>
          <p:cNvSpPr txBox="1">
            <a:spLocks noChangeArrowheads="1"/>
          </p:cNvSpPr>
          <p:nvPr/>
        </p:nvSpPr>
        <p:spPr bwMode="auto">
          <a:xfrm>
            <a:off x="250825" y="987425"/>
            <a:ext cx="6913563" cy="1927225"/>
          </a:xfrm>
          <a:prstGeom prst="rect">
            <a:avLst/>
          </a:prstGeom>
          <a:solidFill>
            <a:srgbClr val="00FFFF"/>
          </a:solidFill>
          <a:ln w="9525">
            <a:solidFill>
              <a:schemeClr val="tx1"/>
            </a:solidFill>
            <a:miter lim="800000"/>
            <a:headEnd/>
            <a:tailEnd/>
          </a:ln>
          <a:effectLst/>
        </p:spPr>
        <p:txBody>
          <a:bodyPr>
            <a:spAutoFit/>
          </a:bodyPr>
          <a:lstStyle/>
          <a:p>
            <a:pPr algn="just"/>
            <a:r>
              <a:rPr lang="en-US" sz="1200" dirty="0" smtClean="0"/>
              <a:t>The </a:t>
            </a:r>
            <a:r>
              <a:rPr lang="en-US" sz="1200" b="1" dirty="0" smtClean="0"/>
              <a:t>Terracotta Army</a:t>
            </a:r>
            <a:r>
              <a:rPr lang="en-US" sz="1200" dirty="0" smtClean="0"/>
              <a:t> or the "Terra Cotta Warriors and Horses", is a collection of terracotta sculptures depicting the armies of Qin Shi Huang, the first Emperor of China. It is a form of funerary art buried with the emperor in 210–209 BC and whose purpose was to protect the emperor in his afterlife.</a:t>
            </a:r>
          </a:p>
          <a:p>
            <a:pPr algn="just"/>
            <a:r>
              <a:rPr lang="en-US" sz="1200" dirty="0" smtClean="0"/>
              <a:t>The figures, dating from 3rd century BC, were discovered in 1974 by some local farmers in </a:t>
            </a:r>
            <a:r>
              <a:rPr lang="en-US" sz="1200" dirty="0" err="1" smtClean="0"/>
              <a:t>Lintong</a:t>
            </a:r>
            <a:r>
              <a:rPr lang="en-US" sz="1200" smtClean="0"/>
              <a:t> District, Xi'an, Shaanxi province, near the Mausoleum of the First Qin Emperor.</a:t>
            </a:r>
          </a:p>
          <a:p>
            <a:pPr algn="just"/>
            <a:r>
              <a:rPr lang="en-US" sz="1200" dirty="0" smtClean="0"/>
              <a:t>The figures vary in height according to their roles, with the tallest being the generals. The figures include warriors, chariots and horses. Current estimates are that in the three pits containing the Terracotta Army there were over 8,000 soldiers, 130 chariots with 520 horses and 150 cavalry horses, the majority of which are still buried in the pits. Other terracotta non-military figures were also found in other pits and they include officials, acrobats, strongmen and musicians.</a:t>
            </a:r>
            <a:endParaRPr lang="en-US" sz="1200" dirty="0"/>
          </a:p>
        </p:txBody>
      </p:sp>
      <p:pic>
        <p:nvPicPr>
          <p:cNvPr id="27661" name="Picture 13" descr="File:Terra Cotta Warriors, Guardians of China’s First Emperor.jpg">
            <a:hlinkClick r:id="rId9"/>
          </p:cNvPr>
          <p:cNvPicPr>
            <a:picLocks noChangeAspect="1" noChangeArrowheads="1"/>
          </p:cNvPicPr>
          <p:nvPr/>
        </p:nvPicPr>
        <p:blipFill>
          <a:blip r:embed="rId10"/>
          <a:srcRect/>
          <a:stretch>
            <a:fillRect/>
          </a:stretch>
        </p:blipFill>
        <p:spPr bwMode="auto">
          <a:xfrm>
            <a:off x="107950" y="3076575"/>
            <a:ext cx="2916238" cy="19415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4188"/>
            <a:ext cx="3313113" cy="593725"/>
          </a:xfrm>
        </p:spPr>
        <p:txBody>
          <a:bodyPr/>
          <a:lstStyle/>
          <a:p>
            <a:pPr algn="l" eaLnBrk="1" hangingPunct="1"/>
            <a:r>
              <a:rPr lang="cs-CZ" sz="2500" b="1" dirty="0" smtClean="0">
                <a:latin typeface="Times New Roman" pitchFamily="18" charset="0"/>
                <a:cs typeface="Times New Roman" pitchFamily="18" charset="0"/>
              </a:rPr>
              <a:t>3.8</a:t>
            </a:r>
            <a:r>
              <a:rPr lang="cs-CZ" sz="2800" b="1" dirty="0" smtClean="0">
                <a:latin typeface="Times New Roman" pitchFamily="18" charset="0"/>
                <a:cs typeface="Times New Roman" pitchFamily="18" charset="0"/>
              </a:rPr>
              <a:t> </a:t>
            </a:r>
            <a:r>
              <a:rPr lang="cs-CZ" sz="2500" b="1" dirty="0" smtClean="0">
                <a:latin typeface="Times New Roman" pitchFamily="18" charset="0"/>
                <a:cs typeface="Times New Roman" pitchFamily="18" charset="0"/>
              </a:rPr>
              <a:t>Test znalostí</a:t>
            </a:r>
          </a:p>
        </p:txBody>
      </p:sp>
      <p:sp>
        <p:nvSpPr>
          <p:cNvPr id="29698" name="TextovéPole 10">
            <a:hlinkClick r:id="rId3"/>
          </p:cNvPr>
          <p:cNvSpPr txBox="1">
            <a:spLocks noChangeArrowheads="1"/>
          </p:cNvSpPr>
          <p:nvPr/>
        </p:nvSpPr>
        <p:spPr bwMode="auto">
          <a:xfrm>
            <a:off x="6516688" y="3867150"/>
            <a:ext cx="2303462" cy="461963"/>
          </a:xfrm>
          <a:prstGeom prst="rect">
            <a:avLst/>
          </a:prstGeom>
          <a:noFill/>
          <a:ln w="9525">
            <a:noFill/>
            <a:miter lim="800000"/>
            <a:headEnd/>
            <a:tailEnd/>
          </a:ln>
        </p:spPr>
        <p:txBody>
          <a:bodyPr>
            <a:spAutoFit/>
          </a:bodyPr>
          <a:lstStyle/>
          <a:p>
            <a:endParaRPr lang="cs-CZ" sz="1200">
              <a:latin typeface="Calibri" pitchFamily="34" charset="0"/>
            </a:endParaRPr>
          </a:p>
          <a:p>
            <a:endParaRPr lang="cs-CZ" sz="1200">
              <a:latin typeface="Calibri" pitchFamily="34" charset="0"/>
            </a:endParaRPr>
          </a:p>
        </p:txBody>
      </p:sp>
      <p:sp>
        <p:nvSpPr>
          <p:cNvPr id="13" name="TextovéPole 12"/>
          <p:cNvSpPr txBox="1">
            <a:spLocks noChangeArrowheads="1"/>
          </p:cNvSpPr>
          <p:nvPr/>
        </p:nvSpPr>
        <p:spPr bwMode="auto">
          <a:xfrm>
            <a:off x="7092950" y="1203325"/>
            <a:ext cx="1439863" cy="246063"/>
          </a:xfrm>
          <a:prstGeom prst="rect">
            <a:avLst/>
          </a:prstGeom>
          <a:noFill/>
          <a:ln w="9525">
            <a:noFill/>
            <a:miter lim="800000"/>
            <a:headEnd/>
            <a:tailEnd/>
          </a:ln>
        </p:spPr>
        <p:txBody>
          <a:bodyPr>
            <a:spAutoFit/>
          </a:bodyPr>
          <a:lstStyle/>
          <a:p>
            <a:pPr algn="ctr"/>
            <a:r>
              <a:rPr lang="cs-CZ" b="1" dirty="0">
                <a:solidFill>
                  <a:srgbClr val="813763"/>
                </a:solidFill>
                <a:cs typeface="Times New Roman" pitchFamily="18" charset="0"/>
              </a:rPr>
              <a:t>Správné odpovědi:</a:t>
            </a:r>
          </a:p>
        </p:txBody>
      </p:sp>
      <p:graphicFrame>
        <p:nvGraphicFramePr>
          <p:cNvPr id="15" name="Tabulka 14"/>
          <p:cNvGraphicFramePr>
            <a:graphicFrameLocks noGrp="1"/>
          </p:cNvGraphicFramePr>
          <p:nvPr>
            <p:extLst>
              <p:ext uri="{D42A27DB-BD31-4B8C-83A1-F6EECF244321}">
                <p14:modId xmlns:p14="http://schemas.microsoft.com/office/powerpoint/2010/main" val="2539001897"/>
              </p:ext>
            </p:extLst>
          </p:nvPr>
        </p:nvGraphicFramePr>
        <p:xfrm>
          <a:off x="467544" y="1203598"/>
          <a:ext cx="6552728" cy="3535680"/>
        </p:xfrm>
        <a:graphic>
          <a:graphicData uri="http://schemas.openxmlformats.org/drawingml/2006/table">
            <a:tbl>
              <a:tblPr bandRow="1">
                <a:tableStyleId>{775DCB02-9BB8-47FD-8907-85C794F793BA}</a:tableStyleId>
              </a:tblPr>
              <a:tblGrid>
                <a:gridCol w="3312368"/>
                <a:gridCol w="3240360"/>
              </a:tblGrid>
              <a:tr h="370840">
                <a:tc>
                  <a:txBody>
                    <a:bodyPr/>
                    <a:lstStyle/>
                    <a:p>
                      <a:pPr marL="0" indent="0" algn="just">
                        <a:buNone/>
                      </a:pPr>
                      <a:r>
                        <a:rPr lang="cs-CZ" sz="1600" dirty="0" smtClean="0">
                          <a:latin typeface="Times New Roman" pitchFamily="18" charset="0"/>
                          <a:cs typeface="Times New Roman" pitchFamily="18" charset="0"/>
                        </a:rPr>
                        <a:t>1.</a:t>
                      </a:r>
                      <a:r>
                        <a:rPr lang="cs-CZ" sz="1600" baseline="0" dirty="0" smtClean="0">
                          <a:latin typeface="Times New Roman" pitchFamily="18" charset="0"/>
                          <a:cs typeface="Times New Roman" pitchFamily="18" charset="0"/>
                        </a:rPr>
                        <a:t> </a:t>
                      </a:r>
                      <a:r>
                        <a:rPr lang="cs-CZ" sz="1600" dirty="0" smtClean="0">
                          <a:latin typeface="Times New Roman" pitchFamily="18" charset="0"/>
                          <a:cs typeface="Times New Roman" pitchFamily="18" charset="0"/>
                        </a:rPr>
                        <a:t>Společným </a:t>
                      </a:r>
                      <a:r>
                        <a:rPr lang="cs-CZ" sz="1600" dirty="0" smtClean="0">
                          <a:latin typeface="Times New Roman" pitchFamily="18" charset="0"/>
                          <a:cs typeface="Times New Roman" pitchFamily="18" charset="0"/>
                        </a:rPr>
                        <a:t>znakem starověkých </a:t>
                      </a:r>
                      <a:r>
                        <a:rPr lang="cs-CZ" sz="1600" dirty="0" smtClean="0">
                          <a:latin typeface="Times New Roman" pitchFamily="18" charset="0"/>
                          <a:cs typeface="Times New Roman" pitchFamily="18" charset="0"/>
                        </a:rPr>
                        <a:t>   civilizací </a:t>
                      </a:r>
                      <a:r>
                        <a:rPr lang="cs-CZ" sz="1600" b="1" dirty="0" smtClean="0">
                          <a:latin typeface="Times New Roman" pitchFamily="18" charset="0"/>
                          <a:cs typeface="Times New Roman" pitchFamily="18" charset="0"/>
                        </a:rPr>
                        <a:t>není:</a:t>
                      </a:r>
                      <a:endParaRPr lang="cs-CZ" sz="1600" dirty="0" smtClean="0">
                        <a:latin typeface="Times New Roman" pitchFamily="18" charset="0"/>
                        <a:cs typeface="Times New Roman" pitchFamily="18" charset="0"/>
                      </a:endParaRPr>
                    </a:p>
                    <a:p>
                      <a:pPr marL="0" indent="0" algn="just">
                        <a:buNone/>
                      </a:pP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a:t>
                      </a:r>
                      <a:r>
                        <a:rPr lang="cs-CZ" sz="1200" dirty="0" smtClean="0">
                          <a:latin typeface="Times New Roman" pitchFamily="18" charset="0"/>
                          <a:cs typeface="Times New Roman" pitchFamily="18" charset="0"/>
                        </a:rPr>
                        <a:t>vznik </a:t>
                      </a:r>
                      <a:r>
                        <a:rPr lang="cs-CZ" sz="1200" dirty="0" smtClean="0">
                          <a:latin typeface="Times New Roman" pitchFamily="18" charset="0"/>
                          <a:cs typeface="Times New Roman" pitchFamily="18" charset="0"/>
                        </a:rPr>
                        <a:t>nového uspořádání společnosti</a:t>
                      </a:r>
                    </a:p>
                    <a:p>
                      <a:pPr marL="342900" indent="-342900" algn="just"/>
                      <a:r>
                        <a:rPr lang="cs-CZ" sz="1200" dirty="0" smtClean="0">
                          <a:latin typeface="Times New Roman" pitchFamily="18" charset="0"/>
                          <a:cs typeface="Times New Roman" pitchFamily="18" charset="0"/>
                        </a:rPr>
                        <a:t>b/  používání písma</a:t>
                      </a:r>
                    </a:p>
                    <a:p>
                      <a:pPr marL="342900" indent="-342900" algn="just"/>
                      <a:r>
                        <a:rPr lang="cs-CZ" sz="1200" dirty="0" smtClean="0">
                          <a:latin typeface="Times New Roman" pitchFamily="18" charset="0"/>
                          <a:cs typeface="Times New Roman" pitchFamily="18" charset="0"/>
                        </a:rPr>
                        <a:t>c/  společná vládnoucí panovnická</a:t>
                      </a:r>
                      <a:r>
                        <a:rPr lang="cs-CZ" sz="1200" baseline="0" dirty="0" smtClean="0">
                          <a:latin typeface="Times New Roman" pitchFamily="18" charset="0"/>
                          <a:cs typeface="Times New Roman" pitchFamily="18" charset="0"/>
                        </a:rPr>
                        <a:t> dynastie</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d/  vznik v povodí vodních toků</a:t>
                      </a:r>
                    </a:p>
                    <a:p>
                      <a:pPr marL="342900" indent="-342900" algn="just"/>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c>
                  <a:txBody>
                    <a:bodyPr/>
                    <a:lstStyle/>
                    <a:p>
                      <a:pPr marL="0" indent="0" algn="just">
                        <a:buNone/>
                      </a:pPr>
                      <a:r>
                        <a:rPr lang="cs-CZ" sz="1600" dirty="0" smtClean="0">
                          <a:latin typeface="Times New Roman" pitchFamily="18" charset="0"/>
                          <a:cs typeface="Times New Roman" pitchFamily="18" charset="0"/>
                        </a:rPr>
                        <a:t>3. Vyber </a:t>
                      </a:r>
                      <a:r>
                        <a:rPr lang="cs-CZ" sz="1600" dirty="0" smtClean="0">
                          <a:latin typeface="Times New Roman" pitchFamily="18" charset="0"/>
                          <a:cs typeface="Times New Roman" pitchFamily="18" charset="0"/>
                        </a:rPr>
                        <a:t>správně řadu</a:t>
                      </a:r>
                      <a:r>
                        <a:rPr lang="cs-CZ" sz="1600" baseline="0" dirty="0" smtClean="0">
                          <a:latin typeface="Times New Roman" pitchFamily="18" charset="0"/>
                          <a:cs typeface="Times New Roman" pitchFamily="18" charset="0"/>
                        </a:rPr>
                        <a:t> pojmů, které </a:t>
                      </a:r>
                      <a:r>
                        <a:rPr lang="cs-CZ" sz="1600" b="1" baseline="0" dirty="0" smtClean="0">
                          <a:latin typeface="Times New Roman" pitchFamily="18" charset="0"/>
                          <a:cs typeface="Times New Roman" pitchFamily="18" charset="0"/>
                        </a:rPr>
                        <a:t>souvisejí</a:t>
                      </a:r>
                      <a:r>
                        <a:rPr lang="cs-CZ" sz="1600" baseline="0" dirty="0" smtClean="0">
                          <a:latin typeface="Times New Roman" pitchFamily="18" charset="0"/>
                          <a:cs typeface="Times New Roman" pitchFamily="18" charset="0"/>
                        </a:rPr>
                        <a:t> se starověkou Indií.</a:t>
                      </a:r>
                      <a:endParaRPr lang="cs-CZ" sz="1600" dirty="0" smtClean="0">
                        <a:latin typeface="Times New Roman" pitchFamily="18" charset="0"/>
                        <a:cs typeface="Times New Roman" pitchFamily="18" charset="0"/>
                      </a:endParaRPr>
                    </a:p>
                    <a:p>
                      <a:pPr marL="0" indent="0" algn="just">
                        <a:buNone/>
                      </a:pPr>
                      <a:endParaRPr lang="cs-CZ" sz="1600" dirty="0" smtClean="0">
                        <a:latin typeface="Times New Roman" pitchFamily="18" charset="0"/>
                        <a:cs typeface="Times New Roman" pitchFamily="18" charset="0"/>
                      </a:endParaRPr>
                    </a:p>
                    <a:p>
                      <a:pPr marL="0" indent="0" algn="just">
                        <a:buNone/>
                      </a:pPr>
                      <a:r>
                        <a:rPr lang="cs-CZ" sz="1200" dirty="0" smtClean="0">
                          <a:latin typeface="Times New Roman" pitchFamily="18" charset="0"/>
                          <a:cs typeface="Times New Roman" pitchFamily="18" charset="0"/>
                        </a:rPr>
                        <a:t>a/  jóga, meditace, Buddha, Syn nebes</a:t>
                      </a:r>
                    </a:p>
                    <a:p>
                      <a:pPr marL="342900" indent="-342900" algn="just"/>
                      <a:r>
                        <a:rPr lang="cs-CZ" sz="1200" dirty="0" smtClean="0">
                          <a:latin typeface="Times New Roman" pitchFamily="18" charset="0"/>
                          <a:cs typeface="Times New Roman" pitchFamily="18" charset="0"/>
                        </a:rPr>
                        <a:t>b/  Buddha, Velká zeď, </a:t>
                      </a:r>
                      <a:r>
                        <a:rPr lang="cs-CZ" sz="1200" dirty="0" err="1" smtClean="0">
                          <a:latin typeface="Times New Roman" pitchFamily="18" charset="0"/>
                          <a:cs typeface="Times New Roman" pitchFamily="18" charset="0"/>
                        </a:rPr>
                        <a:t>Nirvana</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c/  </a:t>
                      </a:r>
                      <a:r>
                        <a:rPr lang="cs-CZ" sz="1200" dirty="0" err="1" smtClean="0">
                          <a:latin typeface="Times New Roman" pitchFamily="18" charset="0"/>
                          <a:cs typeface="Times New Roman" pitchFamily="18" charset="0"/>
                        </a:rPr>
                        <a:t>Nirvana</a:t>
                      </a:r>
                      <a:r>
                        <a:rPr lang="cs-CZ" sz="1200" dirty="0" smtClean="0">
                          <a:latin typeface="Times New Roman" pitchFamily="18" charset="0"/>
                          <a:cs typeface="Times New Roman" pitchFamily="18" charset="0"/>
                        </a:rPr>
                        <a:t>,</a:t>
                      </a:r>
                      <a:r>
                        <a:rPr lang="cs-CZ" sz="1200" baseline="0" dirty="0" smtClean="0">
                          <a:latin typeface="Times New Roman" pitchFamily="18" charset="0"/>
                          <a:cs typeface="Times New Roman" pitchFamily="18" charset="0"/>
                        </a:rPr>
                        <a:t> meditace, faraon</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d/  Ganga,</a:t>
                      </a:r>
                      <a:r>
                        <a:rPr lang="cs-CZ" sz="1200" baseline="0" dirty="0" smtClean="0">
                          <a:latin typeface="Times New Roman" pitchFamily="18" charset="0"/>
                          <a:cs typeface="Times New Roman" pitchFamily="18" charset="0"/>
                        </a:rPr>
                        <a:t> Buddha, </a:t>
                      </a:r>
                      <a:r>
                        <a:rPr lang="cs-CZ" sz="1200" baseline="0" dirty="0" err="1" smtClean="0">
                          <a:latin typeface="Times New Roman" pitchFamily="18" charset="0"/>
                          <a:cs typeface="Times New Roman" pitchFamily="18" charset="0"/>
                        </a:rPr>
                        <a:t>Mohendžodaro</a:t>
                      </a:r>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r>
              <a:tr h="370840">
                <a:tc>
                  <a:txBody>
                    <a:bodyPr/>
                    <a:lstStyle/>
                    <a:p>
                      <a:pPr marL="0" indent="0" algn="just">
                        <a:buNone/>
                      </a:pPr>
                      <a:r>
                        <a:rPr lang="cs-CZ" sz="1600" dirty="0" smtClean="0">
                          <a:latin typeface="Times New Roman" pitchFamily="18" charset="0"/>
                          <a:cs typeface="Times New Roman" pitchFamily="18" charset="0"/>
                        </a:rPr>
                        <a:t>2. Stupňovitá</a:t>
                      </a:r>
                      <a:r>
                        <a:rPr lang="cs-CZ" sz="1600" baseline="0" dirty="0" smtClean="0">
                          <a:latin typeface="Times New Roman" pitchFamily="18" charset="0"/>
                          <a:cs typeface="Times New Roman" pitchFamily="18" charset="0"/>
                        </a:rPr>
                        <a:t> </a:t>
                      </a:r>
                      <a:r>
                        <a:rPr lang="cs-CZ" sz="1600" baseline="0" dirty="0" smtClean="0">
                          <a:latin typeface="Times New Roman" pitchFamily="18" charset="0"/>
                          <a:cs typeface="Times New Roman" pitchFamily="18" charset="0"/>
                        </a:rPr>
                        <a:t>věž s chrámem na poslední stupni se nazývá:</a:t>
                      </a:r>
                      <a:endParaRPr lang="cs-CZ" sz="1600" dirty="0" smtClean="0">
                        <a:latin typeface="Times New Roman" pitchFamily="18" charset="0"/>
                        <a:cs typeface="Times New Roman" pitchFamily="18" charset="0"/>
                      </a:endParaRPr>
                    </a:p>
                    <a:p>
                      <a:pPr marL="0" indent="0" algn="just">
                        <a:buNone/>
                      </a:pP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minaret</a:t>
                      </a:r>
                    </a:p>
                    <a:p>
                      <a:pPr marL="342900" indent="-342900" algn="just"/>
                      <a:r>
                        <a:rPr lang="cs-CZ" sz="1200" dirty="0" smtClean="0">
                          <a:latin typeface="Times New Roman" pitchFamily="18" charset="0"/>
                          <a:cs typeface="Times New Roman" pitchFamily="18" charset="0"/>
                        </a:rPr>
                        <a:t>b/  pyramida</a:t>
                      </a:r>
                    </a:p>
                    <a:p>
                      <a:pPr marL="342900" indent="-342900" algn="just"/>
                      <a:r>
                        <a:rPr lang="cs-CZ" sz="1200" dirty="0" smtClean="0">
                          <a:latin typeface="Times New Roman" pitchFamily="18" charset="0"/>
                          <a:cs typeface="Times New Roman" pitchFamily="18" charset="0"/>
                        </a:rPr>
                        <a:t>c/  zikkurat</a:t>
                      </a:r>
                    </a:p>
                    <a:p>
                      <a:pPr marL="342900" indent="-342900" algn="just"/>
                      <a:r>
                        <a:rPr lang="cs-CZ" sz="1200" dirty="0" smtClean="0">
                          <a:latin typeface="Times New Roman" pitchFamily="18" charset="0"/>
                          <a:cs typeface="Times New Roman" pitchFamily="18" charset="0"/>
                        </a:rPr>
                        <a:t>d/  rotunda</a:t>
                      </a:r>
                    </a:p>
                    <a:p>
                      <a:pPr algn="just"/>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600" b="0" dirty="0" smtClean="0">
                          <a:latin typeface="Times New Roman" pitchFamily="18" charset="0"/>
                          <a:cs typeface="Times New Roman" pitchFamily="18" charset="0"/>
                        </a:rPr>
                        <a:t>4. Pojem</a:t>
                      </a:r>
                      <a:r>
                        <a:rPr lang="cs-CZ" sz="1600" b="0" baseline="0" dirty="0" smtClean="0">
                          <a:latin typeface="Times New Roman" pitchFamily="18" charset="0"/>
                          <a:cs typeface="Times New Roman" pitchFamily="18" charset="0"/>
                        </a:rPr>
                        <a:t> </a:t>
                      </a:r>
                      <a:r>
                        <a:rPr lang="cs-CZ" sz="1600" b="1" baseline="0" dirty="0" smtClean="0">
                          <a:latin typeface="Times New Roman" pitchFamily="18" charset="0"/>
                          <a:cs typeface="Times New Roman" pitchFamily="18" charset="0"/>
                        </a:rPr>
                        <a:t>m</a:t>
                      </a:r>
                      <a:r>
                        <a:rPr lang="cs-CZ" sz="1600" b="1" dirty="0" smtClean="0">
                          <a:latin typeface="Times New Roman" pitchFamily="18" charset="0"/>
                          <a:cs typeface="Times New Roman" pitchFamily="18" charset="0"/>
                        </a:rPr>
                        <a:t>onoteismus</a:t>
                      </a:r>
                      <a:r>
                        <a:rPr lang="cs-CZ" sz="1600" b="0" dirty="0" smtClean="0">
                          <a:latin typeface="Times New Roman" pitchFamily="18" charset="0"/>
                          <a:cs typeface="Times New Roman" pitchFamily="18" charset="0"/>
                        </a:rPr>
                        <a:t> znamená:</a:t>
                      </a:r>
                    </a:p>
                    <a:p>
                      <a:pPr marL="0" marR="0" indent="0" algn="just" defTabSz="914400" rtl="0" eaLnBrk="1" fontAlgn="auto" latinLnBrk="0" hangingPunct="1">
                        <a:lnSpc>
                          <a:spcPct val="100000"/>
                        </a:lnSpc>
                        <a:spcBef>
                          <a:spcPts val="0"/>
                        </a:spcBef>
                        <a:spcAft>
                          <a:spcPts val="0"/>
                        </a:spcAft>
                        <a:buClrTx/>
                        <a:buSzTx/>
                        <a:buFontTx/>
                        <a:buNone/>
                        <a:tabLst/>
                        <a:defRPr/>
                      </a:pP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a/  víra v jednoho boha</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b/  víra ve větší množství bohů</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víra v posmrtný život</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Times New Roman" pitchFamily="18" charset="0"/>
                          <a:cs typeface="Times New Roman" pitchFamily="18" charset="0"/>
                        </a:rPr>
                        <a:t>d/  balzamování mrtvých vonnými mastmi</a:t>
                      </a:r>
                      <a:endParaRPr lang="cs-CZ"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r>
            </a:tbl>
          </a:graphicData>
        </a:graphic>
      </p:graphicFrame>
      <p:sp>
        <p:nvSpPr>
          <p:cNvPr id="16" name="TextovéPole 15"/>
          <p:cNvSpPr txBox="1">
            <a:spLocks noChangeArrowheads="1"/>
          </p:cNvSpPr>
          <p:nvPr/>
        </p:nvSpPr>
        <p:spPr bwMode="auto">
          <a:xfrm>
            <a:off x="7596336" y="1419622"/>
            <a:ext cx="504825" cy="1200150"/>
          </a:xfrm>
          <a:prstGeom prst="rect">
            <a:avLst/>
          </a:prstGeom>
          <a:noFill/>
          <a:ln w="9525">
            <a:noFill/>
            <a:miter lim="800000"/>
            <a:headEnd/>
            <a:tailEnd/>
          </a:ln>
        </p:spPr>
        <p:txBody>
          <a:bodyPr>
            <a:spAutoFit/>
          </a:bodyPr>
          <a:lstStyle/>
          <a:p>
            <a:pPr marL="228600" indent="-228600">
              <a:buFontTx/>
              <a:buAutoNum type="arabicPeriod"/>
            </a:pPr>
            <a:endParaRPr lang="cs-CZ" sz="1200" dirty="0">
              <a:cs typeface="Times New Roman" pitchFamily="18" charset="0"/>
            </a:endParaRPr>
          </a:p>
          <a:p>
            <a:pPr marL="228600" indent="-228600">
              <a:buFontTx/>
              <a:buAutoNum type="arabicPeriod"/>
            </a:pPr>
            <a:r>
              <a:rPr lang="cs-CZ" sz="1200" dirty="0">
                <a:cs typeface="Times New Roman" pitchFamily="18" charset="0"/>
              </a:rPr>
              <a:t>c</a:t>
            </a:r>
          </a:p>
          <a:p>
            <a:pPr marL="228600" indent="-228600">
              <a:buFontTx/>
              <a:buAutoNum type="arabicPeriod"/>
            </a:pPr>
            <a:r>
              <a:rPr lang="cs-CZ" sz="1200" dirty="0">
                <a:cs typeface="Times New Roman" pitchFamily="18" charset="0"/>
              </a:rPr>
              <a:t>c</a:t>
            </a:r>
          </a:p>
          <a:p>
            <a:pPr marL="228600" indent="-228600">
              <a:buFontTx/>
              <a:buAutoNum type="arabicPeriod"/>
            </a:pPr>
            <a:r>
              <a:rPr lang="cs-CZ" sz="1200" dirty="0">
                <a:cs typeface="Times New Roman" pitchFamily="18" charset="0"/>
              </a:rPr>
              <a:t>d</a:t>
            </a:r>
          </a:p>
          <a:p>
            <a:pPr marL="228600" indent="-228600">
              <a:buFontTx/>
              <a:buAutoNum type="arabicPeriod"/>
            </a:pPr>
            <a:r>
              <a:rPr lang="cs-CZ" sz="1200" dirty="0">
                <a:cs typeface="Times New Roman" pitchFamily="18" charset="0"/>
              </a:rPr>
              <a:t>a</a:t>
            </a:r>
          </a:p>
          <a:p>
            <a:pPr marL="228600" indent="-228600"/>
            <a:endParaRPr lang="cs-CZ" sz="1200" dirty="0">
              <a:latin typeface="Calibri" pitchFamily="34" charset="0"/>
            </a:endParaRPr>
          </a:p>
        </p:txBody>
      </p:sp>
      <p:sp>
        <p:nvSpPr>
          <p:cNvPr id="17" name="TextovéPole 16"/>
          <p:cNvSpPr txBox="1">
            <a:spLocks noChangeArrowheads="1"/>
          </p:cNvSpPr>
          <p:nvPr/>
        </p:nvSpPr>
        <p:spPr bwMode="auto">
          <a:xfrm>
            <a:off x="7532688" y="4237038"/>
            <a:ext cx="1439862" cy="306387"/>
          </a:xfrm>
          <a:prstGeom prst="rect">
            <a:avLst/>
          </a:prstGeom>
          <a:noFill/>
          <a:ln w="9525">
            <a:noFill/>
            <a:miter lim="800000"/>
            <a:headEnd/>
            <a:tailEnd/>
          </a:ln>
        </p:spPr>
        <p:txBody>
          <a:bodyPr>
            <a:spAutoFit/>
          </a:bodyPr>
          <a:lstStyle/>
          <a:p>
            <a:r>
              <a:rPr lang="cs-CZ" sz="1400" dirty="0">
                <a:solidFill>
                  <a:srgbClr val="813763"/>
                </a:solidFill>
                <a:cs typeface="Times New Roman" pitchFamily="18" charset="0"/>
              </a:rPr>
              <a:t>Test  na známku</a:t>
            </a:r>
          </a:p>
        </p:txBody>
      </p:sp>
      <p:sp>
        <p:nvSpPr>
          <p:cNvPr id="14" name="TextovéPole 13"/>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cs typeface="Times New Roman" pitchFamily="18" charset="0"/>
              </a:rPr>
              <a:t>Elektronická  učebnice - II. stupeň                 </a:t>
            </a:r>
            <a:r>
              <a:rPr lang="cs-CZ" dirty="0">
                <a:solidFill>
                  <a:schemeClr val="accent3">
                    <a:lumMod val="50000"/>
                  </a:schemeClr>
                </a:solidFill>
                <a:cs typeface="Times New Roman" pitchFamily="18" charset="0"/>
              </a:rPr>
              <a:t>Základní škola Děčín VI, Na Stráni 879/2  – příspěvková organizace                                                            </a:t>
            </a:r>
            <a:r>
              <a:rPr lang="cs-CZ" sz="1600" b="1" dirty="0">
                <a:solidFill>
                  <a:schemeClr val="accent3">
                    <a:lumMod val="50000"/>
                  </a:schemeClr>
                </a:solidFill>
                <a:cs typeface="Times New Roman" pitchFamily="18" charset="0"/>
              </a:rPr>
              <a:t>Dějepis</a:t>
            </a:r>
          </a:p>
          <a:p>
            <a:pPr fontAlgn="auto">
              <a:spcBef>
                <a:spcPts val="0"/>
              </a:spcBef>
              <a:spcAft>
                <a:spcPts val="0"/>
              </a:spcAft>
              <a:defRPr/>
            </a:pPr>
            <a:endParaRPr lang="cs-CZ"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Nadpis 1"/>
          <p:cNvSpPr txBox="1">
            <a:spLocks/>
          </p:cNvSpPr>
          <p:nvPr/>
        </p:nvSpPr>
        <p:spPr bwMode="auto">
          <a:xfrm>
            <a:off x="20638" y="498475"/>
            <a:ext cx="4622800" cy="593725"/>
          </a:xfrm>
          <a:prstGeom prst="rect">
            <a:avLst/>
          </a:prstGeom>
          <a:noFill/>
          <a:ln w="9525">
            <a:noFill/>
            <a:miter lim="800000"/>
            <a:headEnd/>
            <a:tailEnd/>
          </a:ln>
        </p:spPr>
        <p:txBody>
          <a:bodyPr/>
          <a:lstStyle/>
          <a:p>
            <a:r>
              <a:rPr lang="cs-CZ" sz="2500" b="1">
                <a:cs typeface="Times New Roman" pitchFamily="18" charset="0"/>
              </a:rPr>
              <a:t>3.9 Použité zdroje, citace</a:t>
            </a:r>
          </a:p>
        </p:txBody>
      </p:sp>
      <p:sp>
        <p:nvSpPr>
          <p:cNvPr id="3" name="TextovéPole 2"/>
          <p:cNvSpPr txBox="1"/>
          <p:nvPr/>
        </p:nvSpPr>
        <p:spPr>
          <a:xfrm>
            <a:off x="0" y="0"/>
            <a:ext cx="9144000" cy="488950"/>
          </a:xfrm>
          <a:prstGeom prst="rect">
            <a:avLst/>
          </a:prstGeom>
          <a:solidFill>
            <a:schemeClr val="accent6">
              <a:lumMod val="40000"/>
              <a:lumOff val="60000"/>
            </a:schemeClr>
          </a:solidFill>
        </p:spPr>
        <p:txBody>
          <a:bodyPr>
            <a:spAutoFit/>
          </a:bodyPr>
          <a:lstStyle/>
          <a:p>
            <a:pPr>
              <a:defRPr/>
            </a:pPr>
            <a:r>
              <a:rPr lang="cs-CZ" sz="1200" b="1">
                <a:solidFill>
                  <a:srgbClr val="4F6228"/>
                </a:solidFill>
                <a:cs typeface="Times New Roman" pitchFamily="18" charset="0"/>
              </a:rPr>
              <a:t>Elektronická  učebnice - II. stupeň                      </a:t>
            </a:r>
            <a:r>
              <a:rPr lang="cs-CZ">
                <a:solidFill>
                  <a:srgbClr val="4F6228"/>
                </a:solidFill>
                <a:cs typeface="Times New Roman" pitchFamily="18" charset="0"/>
              </a:rPr>
              <a:t>Základní škola Děčín VI, Na Stráni 879/2  – příspěvková organizace                       	                  </a:t>
            </a:r>
            <a:r>
              <a:rPr lang="cs-CZ" sz="1600" b="1">
                <a:solidFill>
                  <a:srgbClr val="4F6228"/>
                </a:solidFill>
                <a:cs typeface="Times New Roman" pitchFamily="18" charset="0"/>
              </a:rPr>
              <a:t>        Dějepis</a:t>
            </a:r>
          </a:p>
          <a:p>
            <a:pPr>
              <a:defRPr/>
            </a:pPr>
            <a:endParaRPr lang="cs-CZ">
              <a:cs typeface="Times New Roman" pitchFamily="18" charset="0"/>
            </a:endParaRPr>
          </a:p>
        </p:txBody>
      </p:sp>
      <p:sp>
        <p:nvSpPr>
          <p:cNvPr id="31747" name="Text Box 4"/>
          <p:cNvSpPr txBox="1">
            <a:spLocks noChangeArrowheads="1"/>
          </p:cNvSpPr>
          <p:nvPr/>
        </p:nvSpPr>
        <p:spPr bwMode="auto">
          <a:xfrm>
            <a:off x="158750" y="1179513"/>
            <a:ext cx="6779420" cy="3785652"/>
          </a:xfrm>
          <a:prstGeom prst="rect">
            <a:avLst/>
          </a:prstGeom>
          <a:noFill/>
          <a:ln w="9525">
            <a:noFill/>
            <a:miter lim="800000"/>
            <a:headEnd/>
            <a:tailEnd/>
          </a:ln>
        </p:spPr>
        <p:txBody>
          <a:bodyPr wrap="none">
            <a:spAutoFit/>
          </a:bodyPr>
          <a:lstStyle/>
          <a:p>
            <a:pPr marL="342900" indent="-342900">
              <a:buFontTx/>
              <a:buAutoNum type="arabicPeriod"/>
            </a:pPr>
            <a:r>
              <a:rPr lang="cs-CZ" dirty="0"/>
              <a:t>H. Mandelová, E. Kunstová, I. Pařízková: Dějiny pravěku a starověku, Dialog, Liberec 2001.</a:t>
            </a:r>
          </a:p>
          <a:p>
            <a:pPr marL="342900" indent="-342900">
              <a:buFontTx/>
              <a:buAutoNum type="arabicPeriod"/>
            </a:pPr>
            <a:r>
              <a:rPr lang="cs-CZ" dirty="0">
                <a:hlinkClick r:id="rId2"/>
              </a:rPr>
              <a:t>http://cs.wikipedia.org/wiki/Soubor:Ish-tar_Gate_detail.jpg</a:t>
            </a:r>
            <a:r>
              <a:rPr lang="cs-CZ" dirty="0"/>
              <a:t> (slide1)</a:t>
            </a:r>
          </a:p>
          <a:p>
            <a:pPr marL="342900" indent="-342900">
              <a:buFontTx/>
              <a:buAutoNum type="arabicPeriod"/>
            </a:pPr>
            <a:r>
              <a:rPr lang="cs-CZ" dirty="0">
                <a:hlinkClick r:id="rId3"/>
              </a:rPr>
              <a:t>http://cs.wikipedia.org/wiki/Soubor:Amarna_Akkadian_letter.png</a:t>
            </a:r>
            <a:r>
              <a:rPr lang="cs-CZ" dirty="0"/>
              <a:t> (</a:t>
            </a:r>
            <a:r>
              <a:rPr lang="cs-CZ" dirty="0" err="1"/>
              <a:t>slide</a:t>
            </a:r>
            <a:r>
              <a:rPr lang="cs-CZ" dirty="0"/>
              <a:t> 1)</a:t>
            </a:r>
          </a:p>
          <a:p>
            <a:pPr marL="342900" indent="-342900">
              <a:buFontTx/>
              <a:buAutoNum type="arabicPeriod"/>
            </a:pPr>
            <a:r>
              <a:rPr lang="cs-CZ" dirty="0">
                <a:hlinkClick r:id="rId4"/>
              </a:rPr>
              <a:t>http://cs.wikipedia.org/wiki/Soubor:Egypt.Giza.Sphinx.02.jpg</a:t>
            </a:r>
            <a:r>
              <a:rPr lang="cs-CZ" dirty="0"/>
              <a:t> (</a:t>
            </a:r>
            <a:r>
              <a:rPr lang="cs-CZ" dirty="0" err="1"/>
              <a:t>slide</a:t>
            </a:r>
            <a:r>
              <a:rPr lang="cs-CZ" dirty="0"/>
              <a:t> 1)</a:t>
            </a:r>
          </a:p>
          <a:p>
            <a:pPr marL="342900" indent="-342900">
              <a:buFontTx/>
              <a:buAutoNum type="arabicPeriod"/>
            </a:pPr>
            <a:r>
              <a:rPr lang="cs-CZ" dirty="0">
                <a:hlinkClick r:id="rId5"/>
              </a:rPr>
              <a:t>http://cs.wikipedia.org/wiki/Soubor:Seal_ring_Ptah_Great_with_love_E3603_mp3h8732.jpg</a:t>
            </a:r>
            <a:r>
              <a:rPr lang="cs-CZ" dirty="0"/>
              <a:t> (</a:t>
            </a:r>
            <a:r>
              <a:rPr lang="cs-CZ" dirty="0" err="1"/>
              <a:t>slide</a:t>
            </a:r>
            <a:r>
              <a:rPr lang="cs-CZ" dirty="0"/>
              <a:t> 1)</a:t>
            </a:r>
          </a:p>
          <a:p>
            <a:pPr marL="342900" indent="-342900">
              <a:buFontTx/>
              <a:buAutoNum type="arabicPeriod"/>
            </a:pPr>
            <a:r>
              <a:rPr lang="cs-CZ" dirty="0">
                <a:hlinkClick r:id="rId6"/>
              </a:rPr>
              <a:t>http://cs.wikipedia.org/wiki/Soubor:Mohenjodaro_Sindh.jpeg</a:t>
            </a:r>
            <a:r>
              <a:rPr lang="cs-CZ" dirty="0"/>
              <a:t> (</a:t>
            </a:r>
            <a:r>
              <a:rPr lang="cs-CZ" dirty="0" err="1"/>
              <a:t>slide</a:t>
            </a:r>
            <a:r>
              <a:rPr lang="cs-CZ" dirty="0"/>
              <a:t> 1)</a:t>
            </a:r>
          </a:p>
          <a:p>
            <a:pPr marL="342900" indent="-342900">
              <a:buFontTx/>
              <a:buAutoNum type="arabicPeriod"/>
            </a:pPr>
            <a:r>
              <a:rPr lang="cs-CZ" dirty="0">
                <a:hlinkClick r:id="rId7"/>
              </a:rPr>
              <a:t>http://cs.wikipedia.org/wiki/Soubor:IndusValleySeals.JPG</a:t>
            </a:r>
            <a:r>
              <a:rPr lang="cs-CZ" dirty="0"/>
              <a:t> (</a:t>
            </a:r>
            <a:r>
              <a:rPr lang="cs-CZ" dirty="0" err="1"/>
              <a:t>slide</a:t>
            </a:r>
            <a:r>
              <a:rPr lang="cs-CZ" dirty="0"/>
              <a:t> 1)</a:t>
            </a:r>
          </a:p>
          <a:p>
            <a:pPr marL="342900" indent="-342900">
              <a:buFontTx/>
              <a:buAutoNum type="arabicPeriod"/>
            </a:pPr>
            <a:r>
              <a:rPr lang="cs-CZ" dirty="0">
                <a:hlinkClick r:id="rId8"/>
              </a:rPr>
              <a:t>http://cs.wikipedia.org/wiki/Soubor:OracleShell.JPG</a:t>
            </a:r>
            <a:r>
              <a:rPr lang="cs-CZ" dirty="0"/>
              <a:t> (</a:t>
            </a:r>
            <a:r>
              <a:rPr lang="cs-CZ" dirty="0" err="1"/>
              <a:t>slide</a:t>
            </a:r>
            <a:r>
              <a:rPr lang="cs-CZ" dirty="0"/>
              <a:t> 1)</a:t>
            </a:r>
          </a:p>
          <a:p>
            <a:pPr marL="342900" indent="-342900">
              <a:buFontTx/>
              <a:buAutoNum type="arabicPeriod"/>
            </a:pPr>
            <a:r>
              <a:rPr lang="cs-CZ" dirty="0">
                <a:hlinkClick r:id="rId9"/>
              </a:rPr>
              <a:t>http://cs.wikipedia.org/wiki/Soubor:GreatWall_2004_Summer_4.jpg</a:t>
            </a:r>
            <a:r>
              <a:rPr lang="cs-CZ" dirty="0"/>
              <a:t> (</a:t>
            </a:r>
            <a:r>
              <a:rPr lang="cs-CZ" dirty="0" err="1"/>
              <a:t>slide</a:t>
            </a:r>
            <a:r>
              <a:rPr lang="cs-CZ" dirty="0"/>
              <a:t> 1)</a:t>
            </a:r>
          </a:p>
          <a:p>
            <a:pPr marL="342900" indent="-342900">
              <a:buFontTx/>
              <a:buAutoNum type="arabicPeriod"/>
            </a:pPr>
            <a:r>
              <a:rPr lang="cs-CZ" dirty="0">
                <a:hlinkClick r:id="rId10"/>
              </a:rPr>
              <a:t>http://cs.wikipedia.org/wiki/Soubor:Menora.svg</a:t>
            </a:r>
            <a:r>
              <a:rPr lang="cs-CZ" dirty="0"/>
              <a:t> (</a:t>
            </a:r>
            <a:r>
              <a:rPr lang="cs-CZ" dirty="0" err="1"/>
              <a:t>slide</a:t>
            </a:r>
            <a:r>
              <a:rPr lang="cs-CZ" dirty="0"/>
              <a:t> 1)</a:t>
            </a:r>
          </a:p>
          <a:p>
            <a:pPr marL="342900" indent="-342900">
              <a:buFontTx/>
              <a:buAutoNum type="arabicPeriod"/>
            </a:pPr>
            <a:r>
              <a:rPr lang="cs-CZ" dirty="0">
                <a:hlinkClick r:id="rId11"/>
              </a:rPr>
              <a:t>http://cs.wikipedia.org/wiki/Soubor:Star_of_David.svg</a:t>
            </a:r>
            <a:r>
              <a:rPr lang="cs-CZ" dirty="0"/>
              <a:t> (slide1)</a:t>
            </a:r>
          </a:p>
          <a:p>
            <a:pPr marL="342900" indent="-342900">
              <a:buFontTx/>
              <a:buAutoNum type="arabicPeriod"/>
            </a:pPr>
            <a:r>
              <a:rPr lang="cs-CZ" dirty="0">
                <a:hlinkClick r:id="rId12"/>
              </a:rPr>
              <a:t>http://cs.wikipedia.org/wiki/Soubor:Lightmatter_buddha3.jpg</a:t>
            </a:r>
            <a:r>
              <a:rPr lang="cs-CZ" dirty="0"/>
              <a:t> (</a:t>
            </a:r>
            <a:r>
              <a:rPr lang="cs-CZ" dirty="0" err="1"/>
              <a:t>slide</a:t>
            </a:r>
            <a:r>
              <a:rPr lang="cs-CZ" dirty="0"/>
              <a:t> 1)</a:t>
            </a:r>
          </a:p>
          <a:p>
            <a:pPr marL="342900" indent="-342900">
              <a:buFontTx/>
              <a:buAutoNum type="arabicPeriod"/>
            </a:pPr>
            <a:r>
              <a:rPr lang="cs-CZ" dirty="0">
                <a:hlinkClick r:id="rId13"/>
              </a:rPr>
              <a:t>http://i.idnes.cz/09/124/nesd/JW3027cf_mapa.JPG</a:t>
            </a:r>
            <a:r>
              <a:rPr lang="cs-CZ" dirty="0"/>
              <a:t> (</a:t>
            </a:r>
            <a:r>
              <a:rPr lang="cs-CZ" dirty="0" err="1"/>
              <a:t>slide</a:t>
            </a:r>
            <a:r>
              <a:rPr lang="cs-CZ" dirty="0"/>
              <a:t> 2)</a:t>
            </a:r>
          </a:p>
          <a:p>
            <a:pPr marL="342900" indent="-342900">
              <a:buFontTx/>
              <a:buAutoNum type="arabicPeriod"/>
            </a:pPr>
            <a:r>
              <a:rPr lang="cs-CZ" dirty="0">
                <a:hlinkClick r:id="rId14"/>
              </a:rPr>
              <a:t>http://imgs.idnes.cz/igsvet/A030407_TOM_IRAKPAMATKY1V_N.JPG</a:t>
            </a:r>
            <a:r>
              <a:rPr lang="cs-CZ" dirty="0"/>
              <a:t> (</a:t>
            </a:r>
            <a:r>
              <a:rPr lang="cs-CZ" dirty="0" err="1"/>
              <a:t>slide</a:t>
            </a:r>
            <a:r>
              <a:rPr lang="cs-CZ" dirty="0"/>
              <a:t> 2)</a:t>
            </a:r>
          </a:p>
          <a:p>
            <a:pPr marL="342900" indent="-342900">
              <a:buFontTx/>
              <a:buAutoNum type="arabicPeriod"/>
            </a:pPr>
            <a:r>
              <a:rPr lang="cs-CZ" dirty="0">
                <a:hlinkClick r:id="rId15"/>
              </a:rPr>
              <a:t>http://nd01.jxs.cz/319/392/223bcb24bd_41294556_o2.jpg</a:t>
            </a:r>
            <a:r>
              <a:rPr lang="cs-CZ" dirty="0"/>
              <a:t> (</a:t>
            </a:r>
            <a:r>
              <a:rPr lang="cs-CZ" dirty="0" err="1"/>
              <a:t>slide</a:t>
            </a:r>
            <a:r>
              <a:rPr lang="cs-CZ" dirty="0"/>
              <a:t> 2)</a:t>
            </a:r>
          </a:p>
          <a:p>
            <a:pPr marL="342900" indent="-342900">
              <a:buFontTx/>
              <a:buAutoNum type="arabicPeriod"/>
            </a:pPr>
            <a:r>
              <a:rPr lang="cs-CZ" dirty="0">
                <a:hlinkClick r:id="rId16"/>
              </a:rPr>
              <a:t>http://historika.fabulator.cz/ilustrace/indie.jpg</a:t>
            </a:r>
            <a:r>
              <a:rPr lang="cs-CZ" dirty="0"/>
              <a:t> (</a:t>
            </a:r>
            <a:r>
              <a:rPr lang="cs-CZ" dirty="0" err="1"/>
              <a:t>slide</a:t>
            </a:r>
            <a:r>
              <a:rPr lang="cs-CZ" dirty="0"/>
              <a:t> 2)</a:t>
            </a:r>
          </a:p>
          <a:p>
            <a:pPr marL="342900" indent="-342900">
              <a:buFontTx/>
              <a:buAutoNum type="arabicPeriod"/>
            </a:pPr>
            <a:r>
              <a:rPr lang="cs-CZ" dirty="0">
                <a:hlinkClick r:id="rId17"/>
              </a:rPr>
              <a:t>http://cs.wikipedia.org/wiki/Soubor:Cuneiform_script.jpg</a:t>
            </a:r>
            <a:r>
              <a:rPr lang="cs-CZ" dirty="0"/>
              <a:t> (</a:t>
            </a:r>
            <a:r>
              <a:rPr lang="cs-CZ" dirty="0" err="1"/>
              <a:t>slide</a:t>
            </a:r>
            <a:r>
              <a:rPr lang="cs-CZ" dirty="0"/>
              <a:t> 4</a:t>
            </a:r>
            <a:r>
              <a:rPr lang="cs-CZ" dirty="0" smtClean="0"/>
              <a:t>)</a:t>
            </a:r>
          </a:p>
          <a:p>
            <a:pPr marL="342900" indent="-342900">
              <a:buFontTx/>
              <a:buAutoNum type="arabicPeriod"/>
            </a:pPr>
            <a:r>
              <a:rPr lang="cs-CZ" dirty="0">
                <a:hlinkClick r:id="rId18"/>
              </a:rPr>
              <a:t>http://</a:t>
            </a:r>
            <a:r>
              <a:rPr lang="cs-CZ" dirty="0" smtClean="0">
                <a:hlinkClick r:id="rId18"/>
              </a:rPr>
              <a:t>cs.wikipedia.org/wiki/Sobek</a:t>
            </a:r>
            <a:r>
              <a:rPr lang="cs-CZ" dirty="0" smtClean="0"/>
              <a:t> (</a:t>
            </a:r>
            <a:r>
              <a:rPr lang="cs-CZ" dirty="0" err="1" smtClean="0"/>
              <a:t>slide</a:t>
            </a:r>
            <a:r>
              <a:rPr lang="cs-CZ" dirty="0" smtClean="0"/>
              <a:t> 5)</a:t>
            </a:r>
            <a:endParaRPr lang="cs-CZ" dirty="0"/>
          </a:p>
          <a:p>
            <a:pPr marL="342900" indent="-342900">
              <a:buFontTx/>
              <a:buAutoNum type="arabicPeriod"/>
            </a:pPr>
            <a:r>
              <a:rPr lang="cs-CZ" dirty="0">
                <a:hlinkClick r:id="rId19"/>
              </a:rPr>
              <a:t>http://cs.wikipedia.org/wiki/Soubor:Rembrandt_Harmensz._van_Rijn_079.jpg</a:t>
            </a:r>
            <a:r>
              <a:rPr lang="cs-CZ" dirty="0"/>
              <a:t> (</a:t>
            </a:r>
            <a:r>
              <a:rPr lang="cs-CZ" dirty="0" err="1"/>
              <a:t>slide</a:t>
            </a:r>
            <a:r>
              <a:rPr lang="cs-CZ" dirty="0"/>
              <a:t> 6)</a:t>
            </a:r>
          </a:p>
          <a:p>
            <a:pPr marL="342900" indent="-342900">
              <a:buFontTx/>
              <a:buAutoNum type="arabicPeriod"/>
            </a:pPr>
            <a:r>
              <a:rPr lang="cs-CZ" dirty="0">
                <a:hlinkClick r:id="rId20"/>
              </a:rPr>
              <a:t>http://cs.wikipedia.org/wiki/Soubor:Hanging_Gardens_of_Babylon.jpg</a:t>
            </a:r>
            <a:r>
              <a:rPr lang="cs-CZ" dirty="0"/>
              <a:t> (</a:t>
            </a:r>
            <a:r>
              <a:rPr lang="cs-CZ" dirty="0" err="1"/>
              <a:t>slide</a:t>
            </a:r>
            <a:r>
              <a:rPr lang="cs-CZ" dirty="0"/>
              <a:t> 6)</a:t>
            </a:r>
          </a:p>
          <a:p>
            <a:pPr marL="342900" indent="-342900">
              <a:buFontTx/>
              <a:buAutoNum type="arabicPeriod"/>
            </a:pPr>
            <a:r>
              <a:rPr lang="cs-CZ" dirty="0">
                <a:hlinkClick r:id="rId21"/>
              </a:rPr>
              <a:t>http://en.wikipedia.org/wiki/File:1_terracotta_army_2011.JPG</a:t>
            </a:r>
            <a:r>
              <a:rPr lang="cs-CZ" dirty="0"/>
              <a:t> (</a:t>
            </a:r>
            <a:r>
              <a:rPr lang="cs-CZ" dirty="0" err="1"/>
              <a:t>slide</a:t>
            </a:r>
            <a:r>
              <a:rPr lang="cs-CZ" dirty="0"/>
              <a:t> 7)</a:t>
            </a:r>
          </a:p>
          <a:p>
            <a:pPr marL="342900" indent="-342900">
              <a:buFontTx/>
              <a:buAutoNum type="arabicPeriod"/>
            </a:pPr>
            <a:r>
              <a:rPr lang="cs-CZ" dirty="0">
                <a:hlinkClick r:id="rId22"/>
              </a:rPr>
              <a:t>http://en.wikipedia.org/wiki/File:Soldier_Horse.JPG</a:t>
            </a:r>
            <a:r>
              <a:rPr lang="cs-CZ" dirty="0"/>
              <a:t> (</a:t>
            </a:r>
            <a:r>
              <a:rPr lang="cs-CZ" dirty="0" err="1"/>
              <a:t>slide</a:t>
            </a:r>
            <a:r>
              <a:rPr lang="cs-CZ" dirty="0"/>
              <a:t> 7)</a:t>
            </a:r>
          </a:p>
          <a:p>
            <a:pPr marL="342900" indent="-342900">
              <a:buFontTx/>
              <a:buAutoNum type="arabicPeriod"/>
            </a:pPr>
            <a:r>
              <a:rPr lang="cs-CZ" dirty="0">
                <a:hlinkClick r:id="rId23"/>
              </a:rPr>
              <a:t>http://en.wikipedia.org/wiki/File:Qin_dynasty_bronze_chariot_and_horses.jpg</a:t>
            </a:r>
            <a:r>
              <a:rPr lang="cs-CZ" dirty="0"/>
              <a:t> (</a:t>
            </a:r>
            <a:r>
              <a:rPr lang="cs-CZ" dirty="0" err="1"/>
              <a:t>slide</a:t>
            </a:r>
            <a:r>
              <a:rPr lang="cs-CZ" dirty="0"/>
              <a:t> 7)</a:t>
            </a:r>
          </a:p>
          <a:p>
            <a:pPr marL="342900" indent="-342900">
              <a:buFontTx/>
              <a:buAutoNum type="arabicPeriod"/>
            </a:pPr>
            <a:r>
              <a:rPr lang="cs-CZ" dirty="0">
                <a:hlinkClick r:id="rId24"/>
              </a:rPr>
              <a:t>http://en.wikipedia.org/wiki/File:Terra_Cotta_Warriors,_Guardians_of_China%E2%80%99s_First_Emperor.jpg</a:t>
            </a:r>
            <a:r>
              <a:rPr lang="cs-CZ" dirty="0"/>
              <a:t> (</a:t>
            </a:r>
            <a:r>
              <a:rPr lang="cs-CZ" dirty="0" err="1"/>
              <a:t>slide</a:t>
            </a:r>
            <a:r>
              <a:rPr lang="cs-CZ" dirty="0"/>
              <a:t> 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1920</TotalTime>
  <Words>1597</Words>
  <Application>Microsoft Office PowerPoint</Application>
  <PresentationFormat>Předvádění na obrazovce (16:9)</PresentationFormat>
  <Paragraphs>187</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3.1 Staroorientální státy</vt:lpstr>
      <vt:lpstr>3.2 Co již víme?</vt:lpstr>
      <vt:lpstr>3.3 Jaké si řekneme nové termíny a názvy?</vt:lpstr>
      <vt:lpstr>3.4 Co si řekneme nového?</vt:lpstr>
      <vt:lpstr>3.5 Procvičení a příklady</vt:lpstr>
      <vt:lpstr>3.6 Něco navíc pro šikovné</vt:lpstr>
      <vt:lpstr>3.7 CLIL</vt:lpstr>
      <vt:lpstr>3.8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hercogova</cp:lastModifiedBy>
  <cp:revision>170</cp:revision>
  <dcterms:created xsi:type="dcterms:W3CDTF">2010-10-18T18:21:56Z</dcterms:created>
  <dcterms:modified xsi:type="dcterms:W3CDTF">2012-04-01T12:06:39Z</dcterms:modified>
</cp:coreProperties>
</file>