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8" r:id="rId10"/>
    <p:sldId id="269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6DF89"/>
    <a:srgbClr val="FFFF99"/>
    <a:srgbClr val="FE9C8C"/>
    <a:srgbClr val="A8D197"/>
    <a:srgbClr val="A5D7C4"/>
    <a:srgbClr val="CCFFCC"/>
    <a:srgbClr val="99EBE1"/>
    <a:srgbClr val="FFCCFF"/>
    <a:srgbClr val="DCB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0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B8C78-C776-4C57-B4B7-057BDF702B41}" type="datetimeFigureOut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AA6862-221E-42F2-B560-B73CCDF425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625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9AB0F-ED67-4AA4-9EBD-DC232440CC26}" type="datetimeFigureOut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85E892-F604-4BB6-8033-9AB429579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2606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20E96-9C1C-4D90-915F-93CE1AAD56E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B2A02-269F-4260-AF7E-E3FCC17465D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9399A-6637-4A3A-A760-5AC4A8FE1F0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BF681-F3C2-4616-9EB9-43C25E78BCF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EC895-E3F3-4A3B-9027-A9351E0D5A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E118F-D27A-47D3-AA7A-0AFF60D31A6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266A4-D094-44CA-A915-FBAF55A79A2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7523C-4B0D-4B45-A973-AC6768A897C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A7DD-00D5-4DFD-B212-6B92D920F042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FC42-1A60-4049-A4CE-B55E1011F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37B9-920B-4688-804E-1DA19C873DA4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A9CF-EE77-4723-A356-87140ABDA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170-F47F-4071-91F9-F1F7845FB921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4604-92CC-425F-80CB-8AC0AF5F9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2052-20E7-4BB1-ADDC-8C87525B2972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5A83-481A-43FF-81A9-25DE1B34A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FD4E-DE1B-4EE4-B648-12C54E494C98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C41B-3BD6-4380-9DC2-C618A1294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CEDB-4AAC-40E5-A229-B2D5578CBC03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D968-B307-470B-BF8E-9529487C6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E86-9C76-467A-AB50-188DCF6F48DD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B617-BF08-461A-9FD7-63410D26DE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C5ED-E04B-469E-91EC-EE7F4C6C9CA4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9441-73C7-45D2-8F6C-AC674B0C5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92EC-A4FF-46C1-B767-2D350BBE0E09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C55E-8E55-42C4-9BDE-96BD51E0F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DA2B-B53F-4597-BF6C-2168D571446F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A919-836A-49F4-B19C-C2D5FCE1B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FDB8-A85F-44CC-8840-CC90B5A9B55A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E4AB-D9F9-4AB7-A389-729211996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FE0BB-1BA8-4127-8598-82D862DF9454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6D6458-6941-4EC0-9D58-00E4B7419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hyperlink" Target="http://upload.wikimedia.org/wikipedia/commons/3/34/Akce_na_podporu_%C4%8Ceskoslovenska_ve_VB.jp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b/28._%C5%99%C3%ADjen_1918.jpg" TargetMode="External"/><Relationship Id="rId13" Type="http://schemas.openxmlformats.org/officeDocument/2006/relationships/hyperlink" Target="http://upload.wikimedia.org/wikipedia/commons/4/42/Karel_Zita.jpg" TargetMode="External"/><Relationship Id="rId3" Type="http://schemas.openxmlformats.org/officeDocument/2006/relationships/hyperlink" Target="http://upload.wikimedia.org/wikipedia/commons/2/2d/Karel_Kram%C3%A1%C5%99.jpg" TargetMode="External"/><Relationship Id="rId7" Type="http://schemas.openxmlformats.org/officeDocument/2006/relationships/hyperlink" Target="http://img.mf.cz/800/027/1-rijen_1918.jpg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avidmikolas.cz/dejepis/pracovni_listy/devitka/pl_22-ww1-muzi_28_rijna.pdf" TargetMode="External"/><Relationship Id="rId11" Type="http://schemas.openxmlformats.org/officeDocument/2006/relationships/hyperlink" Target="http://upload.wikimedia.org/wikipedia/commons/9/9c/Prvn%C3%AD_%C4%8Ceskoslovensk%C3%A1_republika_do_1928.jpg" TargetMode="External"/><Relationship Id="rId5" Type="http://schemas.openxmlformats.org/officeDocument/2006/relationships/hyperlink" Target="http://www.katyd.cz/index.php?cmd=page&amp;type=11&amp;article=6310&amp;webSSID=23884590cccc68937a593ba3f2414486" TargetMode="External"/><Relationship Id="rId15" Type="http://schemas.openxmlformats.org/officeDocument/2006/relationships/hyperlink" Target="http://upload.wikimedia.org/wikipedia/commons/f/f5/Austria-Hungary_map_cs.svg" TargetMode="External"/><Relationship Id="rId10" Type="http://schemas.openxmlformats.org/officeDocument/2006/relationships/image" Target="http://upload.wikimedia.org/wikipedia/commons/b/bb/28._%C5%99%C3%ADjen_1918.jpg" TargetMode="External"/><Relationship Id="rId4" Type="http://schemas.openxmlformats.org/officeDocument/2006/relationships/hyperlink" Target="http://cs.wikisource.org/wiki/Prohl%C3%A1%C5%A1en%C3%AD_nez%C3%A1vislosti_%C4%8Deskoslovensk%C3%A9ho_n%C3%A1roda_jeho_prozat%C3%ADmn%C3%AD_vl%C3%A1dou_%C4%8Deskoslovenskou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9GD41VfIP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da.cz/cz/clenove-vlady/historie-minulych-vlad/rejstrik-predsedu-vlad/antonin-svehla-431/" TargetMode="External"/><Relationship Id="rId7" Type="http://schemas.openxmlformats.org/officeDocument/2006/relationships/hyperlink" Target="http://upload.wikimedia.org/wikipedia/commons/f/fb/GermanAustriaMap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sobnosti.net/charlotte-garrigue-masarykova.htm" TargetMode="External"/><Relationship Id="rId5" Type="http://schemas.openxmlformats.org/officeDocument/2006/relationships/hyperlink" Target="http://forum.valka.cz/files/n_rodnosti_1911.jpg" TargetMode="External"/><Relationship Id="rId4" Type="http://schemas.openxmlformats.org/officeDocument/2006/relationships/hyperlink" Target="http://i.lidovky.cz/08/041/lngal/HRN22235e_Capek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11.jpeg"/><Relationship Id="rId4" Type="http://schemas.openxmlformats.org/officeDocument/2006/relationships/hyperlink" Target="http://www.youtube.com/watch?v=o757P-Je1AQ&amp;feature=watch_response" TargetMode="Externa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169695205-muj-deda-byl-vojak-valcil-na-piave/40823510002100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://hubblesit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detsti-nemci.cz/pictures/mapa1.png" TargetMode="External"/><Relationship Id="rId13" Type="http://schemas.openxmlformats.org/officeDocument/2006/relationships/hyperlink" Target="http://upload.wikimedia.org/wikipedia/commons/9/9c/Prvni3AD_C48CeskoslovenskaC3A1_republika_do_1928.jpg" TargetMode="External"/><Relationship Id="rId18" Type="http://schemas.openxmlformats.org/officeDocument/2006/relationships/hyperlink" Target="http://upload.wikimedia.org/wikipedia/commons/1/18/CarpathianRutheniaCoA.svg" TargetMode="External"/><Relationship Id="rId3" Type="http://schemas.openxmlformats.org/officeDocument/2006/relationships/hyperlink" Target="http://cs.wikipedia.org/wiki/Soubor:Czechoslovakia_COA_small_2.svg" TargetMode="External"/><Relationship Id="rId7" Type="http://schemas.openxmlformats.org/officeDocument/2006/relationships/hyperlink" Target="http://upload.wikimedia.org/wikipedia/commons/3/34/Akce_na_podporu_%C4%8Ceskoslovenska_ve_VB.jpg" TargetMode="External"/><Relationship Id="rId12" Type="http://schemas.openxmlformats.org/officeDocument/2006/relationships/hyperlink" Target="http://upload.wikimedia.org/wikipedia/commons/4/42/Karel_Zita.jpg" TargetMode="External"/><Relationship Id="rId17" Type="http://schemas.openxmlformats.org/officeDocument/2006/relationships/hyperlink" Target="http://upload.wikimedia.org/wikipedia/commons/5/52/Czechoslovakia01.png" TargetMode="External"/><Relationship Id="rId2" Type="http://schemas.openxmlformats.org/officeDocument/2006/relationships/hyperlink" Target="http://cs.wikipedia.org/wiki/Soubor:Flag_of_Czechoslovakia.svg" TargetMode="External"/><Relationship Id="rId16" Type="http://schemas.openxmlformats.org/officeDocument/2006/relationships/hyperlink" Target="http://ceska-druzina.wz.cz/44.gif" TargetMode="External"/><Relationship Id="rId20" Type="http://schemas.openxmlformats.org/officeDocument/2006/relationships/hyperlink" Target="http://holosy.sk/system/files/u3/smigel2_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9/98/Edvard_Bene%C5%A1.jpg" TargetMode="External"/><Relationship Id="rId11" Type="http://schemas.openxmlformats.org/officeDocument/2006/relationships/hyperlink" Target="http://upload.wikimedia.org/wikipedia/commons/b/bb/28._%C5%99%C3%ADjen_1918.jpg" TargetMode="External"/><Relationship Id="rId5" Type="http://schemas.openxmlformats.org/officeDocument/2006/relationships/hyperlink" Target="http://upload.wikimedia.org/wikipedia/commons/b/b2/Milan_Rastislav_%C5%A0tef%C3%A1nik.jpg" TargetMode="External"/><Relationship Id="rId15" Type="http://schemas.openxmlformats.org/officeDocument/2006/relationships/hyperlink" Target="http://img3.ct24.cz/multimedia/images/13/1268/middle/126703.jpg" TargetMode="External"/><Relationship Id="rId10" Type="http://schemas.openxmlformats.org/officeDocument/2006/relationships/hyperlink" Target="http://upload.wikimedia.org/wikipedia/commons/f/f5/Austria-Hungary_map_cs.svg" TargetMode="External"/><Relationship Id="rId19" Type="http://schemas.openxmlformats.org/officeDocument/2006/relationships/hyperlink" Target="http://pohledy.prodejce.cz/p28932.jpg" TargetMode="External"/><Relationship Id="rId4" Type="http://schemas.openxmlformats.org/officeDocument/2006/relationships/hyperlink" Target="http://upload.wikimedia.org/wikipedia/commons/0/02/Trp%C3%ADc%C3%ADmu_lidu.jpg" TargetMode="External"/><Relationship Id="rId9" Type="http://schemas.openxmlformats.org/officeDocument/2006/relationships/hyperlink" Target="http://upload.wikimedia.org/wikipedia/commons/4/4f/Anton%C3%ADn_%C5%A0vehla.jpg" TargetMode="External"/><Relationship Id="rId14" Type="http://schemas.openxmlformats.org/officeDocument/2006/relationships/hyperlink" Target="http://dum.rvp.cz/materialy/prvni-republik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564357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29.1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Vznik ČSR, Češi za války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>
              <a:defRPr/>
            </a:pP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Hana Cvejnová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4549774"/>
            <a:ext cx="30527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714612" y="1428742"/>
            <a:ext cx="3143272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cs-CZ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„Tohle by se v první republice přihodit nemohlo. Jó, tatíček Masaryk, ten by si stát rozkrádat nenechal.“</a:t>
            </a:r>
            <a:r>
              <a:rPr lang="cs-CZ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9458" name="Picture 2" descr="Soubor:Flag of Czechoslovaki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6"/>
            <a:ext cx="1000132" cy="666338"/>
          </a:xfrm>
          <a:prstGeom prst="rect">
            <a:avLst/>
          </a:prstGeom>
          <a:noFill/>
        </p:spPr>
      </p:pic>
      <p:pic>
        <p:nvPicPr>
          <p:cNvPr id="19460" name="Picture 4" descr="Soubor:Czechoslovakia COA small 2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829" y="3143254"/>
            <a:ext cx="907976" cy="1029841"/>
          </a:xfrm>
          <a:prstGeom prst="rect">
            <a:avLst/>
          </a:prstGeom>
          <a:noFill/>
        </p:spPr>
      </p:pic>
      <p:pic>
        <p:nvPicPr>
          <p:cNvPr id="19464" name="Picture 8" descr="Soubor:Milan Rastislav Štefán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000114"/>
            <a:ext cx="1167059" cy="1857388"/>
          </a:xfrm>
          <a:prstGeom prst="rect">
            <a:avLst/>
          </a:prstGeom>
          <a:noFill/>
        </p:spPr>
      </p:pic>
      <p:pic>
        <p:nvPicPr>
          <p:cNvPr id="19466" name="Picture 10" descr="Soubor:Edvard Beneš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1428742"/>
            <a:ext cx="1071570" cy="1368594"/>
          </a:xfrm>
          <a:prstGeom prst="rect">
            <a:avLst/>
          </a:prstGeom>
          <a:noFill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714626"/>
            <a:ext cx="1288562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4714876" y="4143386"/>
            <a:ext cx="2305396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Tomáš Garrigue Masaryk</a:t>
            </a:r>
            <a:endParaRPr lang="cs-CZ" sz="1400" b="1" dirty="0" smtClean="0">
              <a:solidFill>
                <a:schemeClr val="bg1"/>
              </a:solidFill>
            </a:endParaRPr>
          </a:p>
        </p:txBody>
      </p:sp>
      <p:pic>
        <p:nvPicPr>
          <p:cNvPr id="19469" name="Picture 13" descr="Soubor:Czechoslovakia COA large.sv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50" y="3429006"/>
            <a:ext cx="1785950" cy="984382"/>
          </a:xfrm>
          <a:prstGeom prst="rect">
            <a:avLst/>
          </a:prstGeom>
          <a:noFill/>
        </p:spPr>
      </p:pic>
      <p:pic>
        <p:nvPicPr>
          <p:cNvPr id="19471" name="Picture 15" descr="File:Akce na podporu Československa ve V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14" y="2928939"/>
            <a:ext cx="2000264" cy="1520201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1428728" y="1000114"/>
            <a:ext cx="2643206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Milan Rastislav Štefánik</a:t>
            </a:r>
            <a:endParaRPr lang="cs-CZ" sz="14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14612" y="2285998"/>
            <a:ext cx="20002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Edvard Beneš</a:t>
            </a:r>
            <a:endParaRPr lang="cs-CZ" sz="1400" b="1" dirty="0" smtClean="0">
              <a:solidFill>
                <a:schemeClr val="bg1"/>
              </a:solidFill>
            </a:endParaRPr>
          </a:p>
        </p:txBody>
      </p:sp>
      <p:pic>
        <p:nvPicPr>
          <p:cNvPr id="19473" name="Picture 17" descr="http://www.sudetsti-nemci.cz/pictures/mapa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2571750"/>
            <a:ext cx="2714644" cy="1481974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0/02/Trp%C3%ADc%C3%ADmu_lidu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07774" y="571486"/>
            <a:ext cx="1866675" cy="2786082"/>
          </a:xfrm>
          <a:prstGeom prst="rect">
            <a:avLst/>
          </a:prstGeom>
          <a:noFill/>
        </p:spPr>
      </p:pic>
      <p:pic>
        <p:nvPicPr>
          <p:cNvPr id="19475" name="Picture 19" descr="http://upload.wikimedia.org/wikipedia/commons/4/4f/Anton%C3%ADn_%C5%A0vehla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9322" y="968966"/>
            <a:ext cx="1132463" cy="152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59197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 Cvejnová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První republika, Československo, Tomáš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Garrigue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Masaryk, 28. říjen, Pětka, Československé legie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objasňující proces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vzniku Československé republiky během víru 1. světové války a popisující fungování nového státu.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483518"/>
            <a:ext cx="3416866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0" y="357172"/>
            <a:ext cx="3413098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29.2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4282" y="928676"/>
            <a:ext cx="4214842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Češi  v první světové válce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a) domácí odboj: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Karel Kramář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b) zahraniční odboj: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Masaryk, Beneš, Štefánik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18. října 1918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podepsána  v Paříži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Washingtonská deklarace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- prohlásila nezávislost Československa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- Habsburkové  po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400 letech sesazeni z č. trůnu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28. říjen 1918 -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státní svátek: vznik ČSR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lidé spontánně vyšli do ulic 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vyhlásili samostatný stát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v čele tzv. „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muži 28. října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Václavském  nám. průvody, likvidace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symbolů monarchie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Slovensko se připojilo 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Martinskou deklarací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" name="Picture 2" descr="http://upload.wikimedia.org/wikipedia/commons/b/bb/28._%C5%99%C3%ADjen_1918.jpg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357686" y="3571882"/>
            <a:ext cx="1500198" cy="13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786314" y="928676"/>
            <a:ext cx="4214842" cy="25237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Češi v První republice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státní zřízení: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republika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prezident: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Tomáš Garrigue  Masaryk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ministr zahraničí: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Edvard Beneš</a:t>
            </a:r>
          </a:p>
          <a:p>
            <a:pPr lvl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M. R. Štefánik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1919 tragicky zahynul. </a:t>
            </a:r>
          </a:p>
          <a:p>
            <a:pPr lvl="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zrušena šlechta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; ČSR se stala demokratickým státem. 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zlaté období našich moderních dějin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jedna z nejvyspělejších zemí světa – to se však projevovalo jen ve středních Čechách a v okolí Plzně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pro jiné období bídy a hospodářské krize (pro ne-Čechy)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čs. vláda neplnila, co slíbila menšinám  (autonomii Slovenska, diskriminace německé menšiny)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většina obyvatel Čech mluvila 2 jazyky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643174" y="928676"/>
            <a:ext cx="2143140" cy="357190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3" descr="Soubor:První Československá republika do 192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3571882"/>
            <a:ext cx="2960077" cy="139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ttp://upload.wikimedia.org/wikipedia/commons/4/42/Karel_Zita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1" y="3357568"/>
            <a:ext cx="1162882" cy="1640826"/>
          </a:xfrm>
          <a:prstGeom prst="rect">
            <a:avLst/>
          </a:prstGeom>
          <a:noFill/>
        </p:spPr>
      </p:pic>
      <p:pic>
        <p:nvPicPr>
          <p:cNvPr id="17413" name="Picture 5" descr="Soubor:Austria-Hungary map cs.sv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42976" y="3214692"/>
            <a:ext cx="3071802" cy="237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build="p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7358082" cy="444487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29.3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928676"/>
            <a:ext cx="3786214" cy="4088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odboj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odpor či boj proti nechtěné vládnoucí moci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deklarace =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prohlášení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První republika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označení Československa od jeho vzniku (1918) do Mnichovské dohody (1938)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muži 28. října =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 politiků, kteří vyhlásili samostatné ČSR (Švehla,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Rašín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Stříbrný, Soukup,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Šrobár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Martinská deklarace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deklarace, kterou Slováci prohlásili, že se připojují k nově vzniklé republice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autonomie =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samospráva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Československá koruna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nová měna, která v roce 1919 nahradila korunu rakousko-uherskou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provincie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územní správní celek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antisemitismus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nesnášenlivost vůči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Židům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nacionalismus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vědomí příslušnosti k národu, někdy přehnané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0" y="928676"/>
            <a:ext cx="4214842" cy="1677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Sudety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oblasti v českém pohraničí, původně osídlené sudetskými Němci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Sudetští Němci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německy mluvící Češi, kteří obývali území Sudet. Potomci Němců, které sem pozval ve středověku český král Přemysl Otakar II.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Pětka: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představitelé 5 nejvýznamnějších politických stran, řídili se heslem „Dohodli jsme se, že se dohodneme“. 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upload.wikimedia.org/wikipedia/commons/b/b9/AHK_1_corona_1901_revers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857502"/>
            <a:ext cx="642942" cy="642942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14626"/>
            <a:ext cx="83527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Přímá spojovací šipka 11"/>
          <p:cNvCxnSpPr/>
          <p:nvPr/>
        </p:nvCxnSpPr>
        <p:spPr>
          <a:xfrm>
            <a:off x="4000496" y="314325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857502"/>
            <a:ext cx="2786082" cy="15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484189"/>
            <a:ext cx="4824413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1714494"/>
            <a:ext cx="1571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T. G. Masaryk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43438" y="500048"/>
            <a:ext cx="4357718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Politický systém ČSR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stát založen na principech demokracie a republiky 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nejdůležitější státní dokument =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ústava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volební právo měly i ženy (poprvé v č. dějinách)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fungoval parlament, senát, vláda, atd. 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rozhodující moc měly dvě neoficiální uskupení:</a:t>
            </a:r>
          </a:p>
          <a:p>
            <a:pPr marL="228600" indent="-228600">
              <a:buAutoNum type="arabicParenR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Pětka: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nejvlivnější byl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Antonín Švehla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Hrad: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T.G. Masaryk a jeho vlivní příznivci. Např.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Karel Čapek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2844" y="3000378"/>
            <a:ext cx="300039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Národnostní složení první republiky: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5720" y="1000114"/>
            <a:ext cx="2071702" cy="2769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prezident ČSR (v 68 letech)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71736" y="1428742"/>
            <a:ext cx="200026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Přízviska: „tatíček Masaryk“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„prezident Osvoboditel“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71736" y="2071684"/>
            <a:ext cx="1785950" cy="49244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manželka: Američanka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Charlotta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Garrigue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14282" y="2428874"/>
            <a:ext cx="2214578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Vystupoval proti 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nacionalismu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antisemitismu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rot="16200000" flipV="1">
            <a:off x="1178695" y="139302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5400000">
            <a:off x="1285852" y="214312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2000232" y="1500180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2000232" y="2071684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285720" y="3429006"/>
            <a:ext cx="1643074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milionů Čechů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85720" y="3786196"/>
            <a:ext cx="1714512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3, 2 miliony Němců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85720" y="4143386"/>
            <a:ext cx="1643074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 miliony Slováků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85720" y="4500576"/>
            <a:ext cx="171451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Maďaři, Rusíni, Židé, Poláci…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214678" y="2643188"/>
            <a:ext cx="2928958" cy="2323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100" b="1" u="sng" dirty="0" smtClean="0">
                <a:latin typeface="Times New Roman" pitchFamily="18" charset="0"/>
                <a:cs typeface="Times New Roman" pitchFamily="18" charset="0"/>
              </a:rPr>
              <a:t>Němci byli nespokojeni s osamostatněním.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Vyhlásili samostatné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4 provincie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Sudetsko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Sudetenland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Německé Čechy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(Deutschböhmen)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Šumavská župa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Böhmerwaldgau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Německá jižní Morava 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Deutschsüdmähren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/>
              <a:buChar char="_"/>
            </a:pP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udet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 Němci nový stát nepřijali.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Provincie byly však obsazeny čs. armádou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 podřízeny ČSR.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Významní demokratičtí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sudet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politici: </a:t>
            </a:r>
          </a:p>
          <a:p>
            <a:pPr lvl="1">
              <a:buFont typeface="Wingdings" pitchFamily="2" charset="2"/>
              <a:buChar char="Ø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Ludwig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Wenzel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Jaksch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Pravá složená závorka 33"/>
          <p:cNvSpPr/>
          <p:nvPr/>
        </p:nvSpPr>
        <p:spPr>
          <a:xfrm>
            <a:off x="1928794" y="3429006"/>
            <a:ext cx="428628" cy="1500198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2428860" y="3429006"/>
            <a:ext cx="615553" cy="15001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mnohonárodnostní stát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215074" y="2214560"/>
            <a:ext cx="2714644" cy="2800767"/>
          </a:xfrm>
          <a:prstGeom prst="rect">
            <a:avLst/>
          </a:prstGeom>
          <a:solidFill>
            <a:srgbClr val="B6DF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b="1" i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Významné politické strany:</a:t>
            </a:r>
          </a:p>
          <a:p>
            <a:endParaRPr lang="cs-CZ" sz="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Sociální demokraté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(dnes ČSSD) </a:t>
            </a:r>
          </a:p>
          <a:p>
            <a:pPr lvl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Národní demokraté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Agrárníci: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strana venkova (zemědělci)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– celkově nejsilnější strana (</a:t>
            </a:r>
            <a:r>
              <a:rPr lang="cs-CZ" sz="1200" u="sng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.Švehla)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Lidová strana: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katolická strana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Komunistická strana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vznikla v r. 1920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Hlinkova slovenská ludová strana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slovenská strana, cílem byla autonomie Slovenska (byla slíbena) -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Andrej Hlinka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Demokracie u nás byla postupně zlikvidována po roce 1945 českými i sovětskými komunisty.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3" grpId="0" build="p" animBg="1"/>
      <p:bldP spid="9" grpId="0" build="allAtOnce" animBg="1"/>
      <p:bldP spid="10" grpId="0" build="p" animBg="1"/>
      <p:bldP spid="12" grpId="0" build="p" animBg="1"/>
      <p:bldP spid="14" grpId="0" build="allAtOnce" animBg="1"/>
      <p:bldP spid="15" grpId="0" build="allAtOnce" animBg="1"/>
      <p:bldP spid="26" grpId="0" build="allAtOnce" animBg="1"/>
      <p:bldP spid="27" grpId="0" build="allAtOnce" animBg="1"/>
      <p:bldP spid="28" grpId="0" build="allAtOnce" animBg="1"/>
      <p:bldP spid="29" grpId="0" build="allAtOnce" animBg="1"/>
      <p:bldP spid="30" grpId="0" build="p" animBg="1"/>
      <p:bldP spid="34" grpId="0" animBg="1"/>
      <p:bldP spid="35" grpId="0" build="allAtOnce" animBg="1"/>
      <p:bldP spid="3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90"/>
            <a:ext cx="4098466" cy="19288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4497359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Procvičení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928676"/>
            <a:ext cx="664373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Pojmenuj země,  ze kterých se skládalo Československo, a doplň do mapy jejich správní střediska.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00496" y="3429006"/>
            <a:ext cx="1285884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tabulku:</a:t>
            </a:r>
          </a:p>
        </p:txBody>
      </p:sp>
      <p:sp>
        <p:nvSpPr>
          <p:cNvPr id="9" name="Elipsa 8">
            <a:hlinkClick r:id="rId4"/>
          </p:cNvPr>
          <p:cNvSpPr/>
          <p:nvPr/>
        </p:nvSpPr>
        <p:spPr>
          <a:xfrm>
            <a:off x="7500958" y="4286262"/>
            <a:ext cx="1500198" cy="7143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Jan Werich vzpomíná na 28. říjen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apek-karel-225x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285866"/>
            <a:ext cx="102473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643188"/>
            <a:ext cx="1928826" cy="15518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285866"/>
            <a:ext cx="10368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 descr="Soubor:Edvard Beneš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48" y="1285866"/>
            <a:ext cx="1071570" cy="1368594"/>
          </a:xfrm>
          <a:prstGeom prst="rect">
            <a:avLst/>
          </a:prstGeom>
          <a:noFill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1285866"/>
            <a:ext cx="10201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9" descr="http://upload.wikimedia.org/wikipedia/commons/4/4f/Anton%C3%ADn_%C5%A0vehl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48" y="2714626"/>
            <a:ext cx="1061025" cy="1430263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6072198" y="3071816"/>
            <a:ext cx="135732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T. G. Masaryk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572132" y="3429006"/>
            <a:ext cx="100013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Švehla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357818" y="2714626"/>
            <a:ext cx="121444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R. Štefánik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715140" y="2714626"/>
            <a:ext cx="107157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K. Čapek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715140" y="3429006"/>
            <a:ext cx="107157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Beneš</a:t>
            </a:r>
          </a:p>
        </p:txBody>
      </p:sp>
      <p:graphicFrame>
        <p:nvGraphicFramePr>
          <p:cNvPr id="25" name="Tabulka 24"/>
          <p:cNvGraphicFramePr>
            <a:graphicFrameLocks noGrp="1"/>
          </p:cNvGraphicFramePr>
          <p:nvPr/>
        </p:nvGraphicFramePr>
        <p:xfrm>
          <a:off x="4000496" y="3786198"/>
          <a:ext cx="3429024" cy="12618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79187"/>
                <a:gridCol w="1949837"/>
              </a:tblGrid>
              <a:tr h="1936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 pitchFamily="18" charset="0"/>
                          <a:cs typeface="Times New Roman" pitchFamily="18" charset="0"/>
                        </a:rPr>
                        <a:t>Československo – první republika</a:t>
                      </a:r>
                      <a:endParaRPr lang="cs-CZ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doba trvání (od - do)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státní zřízení: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prezident: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premiér: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ministr zahraničí: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" name="TextovéPole 25"/>
          <p:cNvSpPr txBox="1"/>
          <p:nvPr/>
        </p:nvSpPr>
        <p:spPr>
          <a:xfrm>
            <a:off x="142844" y="4143386"/>
            <a:ext cx="378621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Tato fotografie pochází ze ZŠ Na Stráni v Děčíně. Víte, jaké děti v tomto městě za první republiky žily? Která národnost tu převažovala?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Vysvětli proč.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357172"/>
            <a:ext cx="4570382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Něco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85720" y="1000114"/>
            <a:ext cx="2928958" cy="400110"/>
          </a:xfrm>
          <a:prstGeom prst="rect">
            <a:avLst/>
          </a:prstGeom>
          <a:solidFill>
            <a:srgbClr val="A8D19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Československé legie</a:t>
            </a:r>
            <a:endParaRPr lang="cs-CZ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85720" y="1500180"/>
            <a:ext cx="8643998" cy="3323987"/>
          </a:xfrm>
          <a:prstGeom prst="rect">
            <a:avLst/>
          </a:prstGeom>
          <a:solidFill>
            <a:srgbClr val="A8D19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Obrovský význam pro vznik samostatného Československa měly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Československé legie. Byly to vojenské jednotky v Rusku,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Francii aj., které vznikaly z Čechů zběhlých z rakousko-uherské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armády k nepříteli, protože za R-U bojovat nechtěli.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Nejznámější byla 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Česká družina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která vznikla v Rusku.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Vyhrála zde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bitvu u </a:t>
            </a:r>
            <a:r>
              <a:rPr lang="cs-CZ" sz="1400" b="1" u="sng" dirty="0" err="1" smtClean="0">
                <a:latin typeface="Times New Roman" pitchFamily="18" charset="0"/>
                <a:cs typeface="Times New Roman" pitchFamily="18" charset="0"/>
              </a:rPr>
              <a:t>Zborova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 česká jednotka v rámci ruské armády zvítězila nad rakousko-uherskými vojáky. Nebyla to nijak významná bitva, ale měla význam pro národ. V důsledku toho proběhla vlna stávek a demonstrací Čechů v Rakousku-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hersku a v mezinárodní politice Češi dokázali, že nestojí na straně R-U.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 Po pádu východní fronty (1917) neměly legie kde bojovat – a neměly se ani kam vrátit (na západní frontu se přes území nepřítele (Německo, R-U) nedostaly. Bylo rozhodnuto, že se na západ dostanou druhou stranou – přes Vladivostok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transsibiřskou magistrálou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lodí přes oceán. Trvalo to dlouho; poslední vojáci opouštěli Vladivostok až v roce 1920. Legie se v Rusku střetly s novou ruskou bolševickou vládou, což přerostlo v ozbrojený konflikt. Legie obsadily transsibiřskou magistrálu a některá města, svrhly tam bolševiky (komunismus) a nastolily demokracii. Mělo to velký ohlas v USA; T. G Masaryk byl  nazýván „pánem Sibiře“ a v novinách byla oslavována „armáda státu, který neexistuje“. 					Videodokument: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Můj děda byl voják, válčil na 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Piavě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g3.ct24.cz/multimedia/images/13/1268/middle/1267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10"/>
            <a:ext cx="3738562" cy="2074902"/>
          </a:xfrm>
          <a:prstGeom prst="rect">
            <a:avLst/>
          </a:prstGeom>
          <a:noFill/>
        </p:spPr>
      </p:pic>
      <p:pic>
        <p:nvPicPr>
          <p:cNvPr id="9220" name="Picture 4" descr="Soubor:Legionarsky odznak cepic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7172"/>
            <a:ext cx="1161615" cy="1242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File:Czechoslovakia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52"/>
            <a:ext cx="4867204" cy="2214577"/>
          </a:xfrm>
          <a:prstGeom prst="rect">
            <a:avLst/>
          </a:prstGeom>
          <a:noFill/>
        </p:spPr>
      </p:pic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885828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29.7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CLIL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Carpathian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Ruthenia</a:t>
            </a:r>
          </a:p>
        </p:txBody>
      </p:sp>
      <p:sp>
        <p:nvSpPr>
          <p:cNvPr id="27650" name="TextovéPole 10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>
              <a:defRPr/>
            </a:pP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43504" y="1071552"/>
            <a:ext cx="3786214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It was a region, which was a part of our state during the period Czechoslovakia between the first and the second world wars. The leader of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Rusyns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 Gregory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Zatkovich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 signed the "Philadelphia Agreement" with Czech President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Tomáš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Masaryk,  guaranteeing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Rusyn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autonomy upon unification with Czechoslovakia.  </a:t>
            </a:r>
          </a:p>
          <a:p>
            <a:pPr algn="just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 this region, 70% of population was illiterate, there were no industry and herdsman way of life. Thousands of Czech teachers, policemen, clerks and businessmen went to the region. The Czechoslovak government used a lot of money to build thousands of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of railways, roads, airports, hundreds of schools and residential buildings.</a:t>
            </a:r>
          </a:p>
        </p:txBody>
      </p:sp>
      <p:pic>
        <p:nvPicPr>
          <p:cNvPr id="7172" name="Picture 4" descr="File:CarpathianRutheniaCoA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00444"/>
            <a:ext cx="1000132" cy="1212468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357568"/>
            <a:ext cx="1785950" cy="161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357568"/>
            <a:ext cx="1768732" cy="158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563938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29.8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72423"/>
              </p:ext>
            </p:extLst>
          </p:nvPr>
        </p:nvGraphicFramePr>
        <p:xfrm>
          <a:off x="714348" y="1214428"/>
          <a:ext cx="6336704" cy="36271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Jakým </a:t>
                      </a:r>
                      <a:r>
                        <a:rPr lang="cs-CZ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dokumentem se k ČSR připojilo Slovensko? </a:t>
                      </a:r>
                      <a:endParaRPr lang="cs-CZ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a) Washingtonskou deklarací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b) Martinskou deklarací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c) Ženevskou deklarací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d) Deklarací 28. října</a:t>
                      </a: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Která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národnost převažovala v pohraničí?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a)  Češi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b)  Židé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c)  Němci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d)  Slováci</a:t>
                      </a: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Rozhodující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moc v období první republiky měli: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Masaryk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 Beneš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Masaryk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 Švehla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Masaryk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 Kramář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Beneš a Švehla</a:t>
                      </a:r>
                    </a:p>
                    <a:p>
                      <a:pPr marL="0" indent="0" algn="just"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Kdo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 řídil heslem „Dohodli jsme se, že se dohodneme“?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a)  Komunistická strana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b)  Hrad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c)  Pětka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d)  Parlament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5720" y="1071552"/>
            <a:ext cx="8358246" cy="3929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http://cs.wikipedia.org/wiki/Soubor:Flag_of_Czechoslovakia.svg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http://cs.wikipedia.org/wiki/Soubor:Czechoslovakia_COA_small_2.svg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http://upload.wikimedia.org/wikipedia/commons/0/02/Trp%C3%ADc%C3%ADmu_lidu.jpg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http://upload.wikimedia.org/wikipedia/commons/b/b2/Milan_Rastislav_%C5%A0tef%C3%A1nik.jpg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http://upload.wikimedia.org/wikipedia/commons/9/98/Edvard_Bene%C5%A1.jpg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http://upload.wikimedia.org/wikipedia/commons/3/34/Akce_na_podporu_%C4%8Ceskoslovenska_ve_VB.jpg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sudetsti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nemci.cz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pictures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/mapa1.png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http://upload.wikimedia.org/wikipedia/commons/4/4f/Anton%C3%ADn_%C5%A0vehla.jpg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http://upload.wikimedia.org/wikipedia/commons/f/f5/Austria-Hungary_map_cs.svg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2)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http://upload.wikimedia.org/wikipedia/commons/b/bb/28._%C5%99%C3%ADjen_1918.jpg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2)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http://upload.wikimedia.org/wikipedia/commons/4/42/Karel_Zita.jpg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2)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http://upload.wikimedia.org/wikipedia/commons/9/9c/Prvni3AD_C48CeskoslovenskaC3A1_republika_do_1928.jpg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2)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http://dum.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rvp.cz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materialy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prvni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-republika.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5)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SOKA Děčín (slide 5)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http://img3.ct24.cz/multimedia/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images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/13/1268/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middle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/126703.jpg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6)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http://ceska-druzina.wz.cz/44.gif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6)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http://upload.wikimedia.org/wikipedia/commons/5/52/Czechoslovakia01.png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7)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http://upload.wikimedia.org/wikipedia/commons/1/18/CarpathianRutheniaCoA.svg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7)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http://pohledy.prodejce.cz/p28932.jpg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7)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http://holosy.sk/system/files/u3/smigel2_2.jpg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(slide 7)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00048"/>
            <a:ext cx="4857752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Použité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1187</Words>
  <Application>Microsoft Office PowerPoint</Application>
  <PresentationFormat>Předvádění na obrazovce (16:9)</PresentationFormat>
  <Paragraphs>208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29.1  Vznik ČSR, Češi za války</vt:lpstr>
      <vt:lpstr>29.2  Co již víme?</vt:lpstr>
      <vt:lpstr>29.3  Jaké si řekneme nové termíny a názvy?</vt:lpstr>
      <vt:lpstr>29.4  Co si řekneme nového?</vt:lpstr>
      <vt:lpstr>29.5  Procvičení a příklady</vt:lpstr>
      <vt:lpstr>29.6  Něco navíc pro šikovné</vt:lpstr>
      <vt:lpstr>29.7  CLIL – Carpathian Ruthenia</vt:lpstr>
      <vt:lpstr>29.8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278</cp:revision>
  <dcterms:created xsi:type="dcterms:W3CDTF">2010-10-18T18:21:56Z</dcterms:created>
  <dcterms:modified xsi:type="dcterms:W3CDTF">2012-01-28T13:37:22Z</dcterms:modified>
</cp:coreProperties>
</file>