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8"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D279"/>
    <a:srgbClr val="FFCC66"/>
    <a:srgbClr val="FFFF99"/>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28E34B-6A1A-4A88-92C4-A9C20F30FA21}"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F07B03D-748D-42B2-94BD-236D0C36E1A1}" type="slidenum">
              <a:rPr lang="cs-CZ"/>
              <a:pPr>
                <a:defRPr/>
              </a:pPr>
              <a:t>‹#›</a:t>
            </a:fld>
            <a:endParaRPr lang="cs-CZ"/>
          </a:p>
        </p:txBody>
      </p:sp>
    </p:spTree>
    <p:extLst>
      <p:ext uri="{BB962C8B-B14F-4D97-AF65-F5344CB8AC3E}">
        <p14:creationId xmlns:p14="http://schemas.microsoft.com/office/powerpoint/2010/main" val="136582133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346B72A-A68C-4720-A05C-267F94EC6AE0}"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F22F35-12F0-4F2F-86C8-9E1E5552223E}" type="slidenum">
              <a:rPr lang="cs-CZ"/>
              <a:pPr>
                <a:defRPr/>
              </a:pPr>
              <a:t>‹#›</a:t>
            </a:fld>
            <a:endParaRPr lang="cs-CZ"/>
          </a:p>
        </p:txBody>
      </p:sp>
    </p:spTree>
    <p:extLst>
      <p:ext uri="{BB962C8B-B14F-4D97-AF65-F5344CB8AC3E}">
        <p14:creationId xmlns:p14="http://schemas.microsoft.com/office/powerpoint/2010/main" val="572249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64143-CD5E-4762-9B07-B56BB61A8583}"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49E37E-9794-4969-9891-8691E441E0D7}"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ED6DD-07BC-4E5A-98E4-C86C3774A4C4}"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EFF13-7DC6-49E5-A075-917CEAFD7BBC}"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A6121-4D48-488F-81F5-70E7C06E6F95}"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8A79A-8ECE-4367-A8E7-C4A59724D98C}"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0DD090-FA41-4CA6-945D-969F54142209}"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0220C-BC5C-4E78-A2C1-30D05B485B82}"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B07FDCA1-4F3F-4ECC-984B-CF36F571E0EA}"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5C266C9-ADE7-4FD2-B6BE-1D0E4A36D78C}"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77FC45C-1E40-4A1A-A52F-D689F982952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728896E-46F1-450D-8FCC-60B5241DDC5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277886D-4F01-4730-ADC9-BA4C8AEDB2E0}"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5FEF710-9405-47E6-87F9-3F6206010F95}"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6146B97-6CF5-47EE-B6CB-A868B53C4E3D}"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7BA967B-8AD6-4D49-B1EA-17E5357ADDDE}"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0ECF4A0-922B-4BF9-B790-BE0E06E85C28}"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7AC2071-DF0D-4A4A-8C17-DFB8ED75ACB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9E622FF-5EE2-4BC8-9061-58D94560A775}"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51D802B-BE10-4C7A-A7B1-A964473C120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95F25FCF-5975-4FE2-97D4-A28595005C89}"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2EFD31D2-E53C-4085-868F-32835E14A513}"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311A8CDA-217F-4A01-9979-8DB07F18F248}"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CB7B7149-F9FA-4D0F-8F7D-F6CE265E20CB}"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3EBDDC1-C2E0-4A6C-8E3C-C3A4EA2FAD25}"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FB8EA64-09A8-4041-8CBA-CD4F8218DB2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90794FF-43C6-4E9F-8482-BBB716FB94D9}"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B71C664-F72A-426A-A78D-2533F8CF9C9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8E1D963-0C9A-49C2-9A35-D76560682792}"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391F922-8690-4F02-9AFB-058DFA387B19}"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8D940B-93E0-446B-9063-42CB8593F26B}"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F955C0-EBC6-42F0-9F1B-75B72B540EB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moderni-dejiny.cz/clanek-ruske-revoluce-1917-72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vstupnistranka.wz.cz/prvnisvetovavalka/zivot.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tn.nova.cz/magazin/historie/lide/stedry-vecer-v-zakopech-jak-se-valcilo-v-dobe-vanocni.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watch?index=8&amp;playnext=1&amp;v=7OpZH9dzL8w&amp;list=PLCBFF58690EF5204B" TargetMode="External"/><Relationship Id="rId3" Type="http://schemas.openxmlformats.org/officeDocument/2006/relationships/hyperlink" Target="http://commons.wikimedia.org/wiki/File:Franz_Ferdinand_with_Princess_Sophie.jpg" TargetMode="External"/><Relationship Id="rId7" Type="http://schemas.openxmlformats.org/officeDocument/2006/relationships/hyperlink" Target="http://www.moderni-dejiny.cz/clanek-ruske-revoluce-1917-723/" TargetMode="External"/><Relationship Id="rId12" Type="http://schemas.openxmlformats.org/officeDocument/2006/relationships/hyperlink" Target="http://necyklopedie.wikia.com/wiki/Soubor:FFerdinand.jpg" TargetMode="External"/><Relationship Id="rId2" Type="http://schemas.openxmlformats.org/officeDocument/2006/relationships/hyperlink" Target="http://tessaszwarnowska.blogspot.com/2011/02/design-background.html" TargetMode="External"/><Relationship Id="rId1" Type="http://schemas.openxmlformats.org/officeDocument/2006/relationships/slideLayout" Target="../slideLayouts/slideLayout2.xml"/><Relationship Id="rId6" Type="http://schemas.openxmlformats.org/officeDocument/2006/relationships/hyperlink" Target="http://en.wikipedia.org/wiki/File:Cheshire_Regiment_trench_Somme_1916.jpg" TargetMode="External"/><Relationship Id="rId11" Type="http://schemas.openxmlformats.org/officeDocument/2006/relationships/hyperlink" Target="http://www.esuhistoryprof.com/world_war_i.htm" TargetMode="External"/><Relationship Id="rId5" Type="http://schemas.openxmlformats.org/officeDocument/2006/relationships/hyperlink" Target="http://alfetta.blog.cz/0902/tanky-uvod" TargetMode="External"/><Relationship Id="rId10" Type="http://schemas.openxmlformats.org/officeDocument/2006/relationships/hyperlink" Target="http://wwipoetry.wikispaces.com/home" TargetMode="External"/><Relationship Id="rId4" Type="http://schemas.openxmlformats.org/officeDocument/2006/relationships/hyperlink" Target="http://vstupnistranka.wz.cz/prvnisvetovavalka/zivot.php" TargetMode="External"/><Relationship Id="rId9" Type="http://schemas.openxmlformats.org/officeDocument/2006/relationships/hyperlink" Target="http://cs.wikipedia.org/wiki/Soubor:Western_front_1915-1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1" y="484188"/>
            <a:ext cx="6826250" cy="593725"/>
          </a:xfrm>
        </p:spPr>
        <p:txBody>
          <a:bodyPr/>
          <a:lstStyle/>
          <a:p>
            <a:pPr algn="l" eaLnBrk="1" hangingPunct="1"/>
            <a:r>
              <a:rPr lang="cs-CZ" sz="2500" b="1" dirty="0" smtClean="0">
                <a:latin typeface="Times New Roman" pitchFamily="18" charset="0"/>
                <a:cs typeface="Times New Roman" pitchFamily="18" charset="0"/>
              </a:rPr>
              <a:t>28.1 První světová válka, Versailleský systém</a:t>
            </a:r>
          </a:p>
        </p:txBody>
      </p:sp>
      <p:sp>
        <p:nvSpPr>
          <p:cNvPr id="24" name="TextovéPole 23"/>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Dějepis</a:t>
            </a:r>
          </a:p>
          <a:p>
            <a:pPr>
              <a:defRPr/>
            </a:pPr>
            <a:endParaRPr lang="cs-CZ" sz="100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Hana Cvejnová</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285750" y="3071813"/>
            <a:ext cx="2786063" cy="1362075"/>
          </a:xfrm>
          <a:prstGeom prst="rect">
            <a:avLst/>
          </a:prstGeom>
          <a:noFill/>
          <a:ln w="9525">
            <a:noFill/>
            <a:miter lim="800000"/>
            <a:headEnd/>
            <a:tailEnd/>
          </a:ln>
        </p:spPr>
      </p:pic>
      <p:pic>
        <p:nvPicPr>
          <p:cNvPr id="15366" name="Picture 5"/>
          <p:cNvPicPr>
            <a:picLocks noChangeAspect="1" noChangeArrowheads="1"/>
          </p:cNvPicPr>
          <p:nvPr/>
        </p:nvPicPr>
        <p:blipFill>
          <a:blip r:embed="rId5"/>
          <a:srcRect/>
          <a:stretch>
            <a:fillRect/>
          </a:stretch>
        </p:blipFill>
        <p:spPr bwMode="auto">
          <a:xfrm>
            <a:off x="6215063" y="1071563"/>
            <a:ext cx="2343150" cy="3214687"/>
          </a:xfrm>
          <a:prstGeom prst="rect">
            <a:avLst/>
          </a:prstGeom>
          <a:noFill/>
          <a:ln w="9525">
            <a:noFill/>
            <a:miter lim="800000"/>
            <a:headEnd/>
            <a:tailEnd/>
          </a:ln>
        </p:spPr>
      </p:pic>
      <p:pic>
        <p:nvPicPr>
          <p:cNvPr id="15367" name="Picture 6"/>
          <p:cNvPicPr>
            <a:picLocks noChangeAspect="1" noChangeArrowheads="1"/>
          </p:cNvPicPr>
          <p:nvPr/>
        </p:nvPicPr>
        <p:blipFill>
          <a:blip r:embed="rId6"/>
          <a:srcRect/>
          <a:stretch>
            <a:fillRect/>
          </a:stretch>
        </p:blipFill>
        <p:spPr bwMode="auto">
          <a:xfrm>
            <a:off x="3429000" y="1071563"/>
            <a:ext cx="2436813" cy="1790700"/>
          </a:xfrm>
          <a:prstGeom prst="rect">
            <a:avLst/>
          </a:prstGeom>
          <a:noFill/>
          <a:ln w="9525">
            <a:noFill/>
            <a:miter lim="800000"/>
            <a:headEnd/>
            <a:tailEnd/>
          </a:ln>
        </p:spPr>
      </p:pic>
      <p:pic>
        <p:nvPicPr>
          <p:cNvPr id="15368" name="Picture 11" descr="http://www.esuhistoryprof.com/World%20War%20I.jpg"/>
          <p:cNvPicPr>
            <a:picLocks noChangeAspect="1" noChangeArrowheads="1"/>
          </p:cNvPicPr>
          <p:nvPr/>
        </p:nvPicPr>
        <p:blipFill>
          <a:blip r:embed="rId7"/>
          <a:srcRect/>
          <a:stretch>
            <a:fillRect/>
          </a:stretch>
        </p:blipFill>
        <p:spPr bwMode="auto">
          <a:xfrm>
            <a:off x="285750" y="1071563"/>
            <a:ext cx="2857500" cy="1892300"/>
          </a:xfrm>
          <a:prstGeom prst="rect">
            <a:avLst/>
          </a:prstGeom>
          <a:noFill/>
          <a:ln w="9525">
            <a:noFill/>
            <a:miter lim="800000"/>
            <a:headEnd/>
            <a:tailEnd/>
          </a:ln>
        </p:spPr>
      </p:pic>
      <p:pic>
        <p:nvPicPr>
          <p:cNvPr id="15369" name="Picture 7"/>
          <p:cNvPicPr>
            <a:picLocks noChangeAspect="1" noChangeArrowheads="1"/>
          </p:cNvPicPr>
          <p:nvPr/>
        </p:nvPicPr>
        <p:blipFill>
          <a:blip r:embed="rId8"/>
          <a:srcRect/>
          <a:stretch>
            <a:fillRect/>
          </a:stretch>
        </p:blipFill>
        <p:spPr bwMode="auto">
          <a:xfrm>
            <a:off x="2714625" y="2357438"/>
            <a:ext cx="3681413" cy="129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Zeměpis</a:t>
            </a: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474800817"/>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Hana Cvejnová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07</a:t>
                      </a:r>
                      <a:r>
                        <a:rPr lang="cs-CZ" baseline="0" dirty="0" smtClean="0">
                          <a:latin typeface="Times New Roman" pitchFamily="18" charset="0"/>
                          <a:cs typeface="Times New Roman" pitchFamily="18" charset="0"/>
                        </a:rPr>
                        <a:t> – 12/2011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9.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první světová válka, atentát, Trojspolek, nacionalismus, Sarajevo, zákopy, mobilizace, válečná fronta</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a:t>
                      </a:r>
                      <a:r>
                        <a:rPr lang="cs-CZ" baseline="0" dirty="0" smtClean="0">
                          <a:latin typeface="Times New Roman" pitchFamily="18" charset="0"/>
                          <a:cs typeface="Times New Roman" pitchFamily="18" charset="0"/>
                        </a:rPr>
                        <a:t> hlavní události, příčiny a důsledky první světové války a život v této době.</a:t>
                      </a:r>
                      <a:endParaRPr lang="cs-CZ" dirty="0">
                        <a:latin typeface="Times New Roman" pitchFamily="18" charset="0"/>
                        <a:cs typeface="Times New Roman" pitchFamily="18" charset="0"/>
                      </a:endParaRPr>
                    </a:p>
                  </a:txBody>
                  <a:tcPr/>
                </a:tc>
              </a:tr>
            </a:tbl>
          </a:graphicData>
        </a:graphic>
      </p:graphicFrame>
      <p:sp>
        <p:nvSpPr>
          <p:cNvPr id="5" name="Nadpis 1"/>
          <p:cNvSpPr txBox="1">
            <a:spLocks/>
          </p:cNvSpPr>
          <p:nvPr/>
        </p:nvSpPr>
        <p:spPr>
          <a:xfrm>
            <a:off x="107504" y="500048"/>
            <a:ext cx="345223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28.10 Anotace</a:t>
            </a:r>
            <a:endParaRPr lang="cs-CZ"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74537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dirty="0" smtClean="0">
                <a:latin typeface="Times New Roman" pitchFamily="18" charset="0"/>
                <a:cs typeface="Times New Roman" pitchFamily="18" charset="0"/>
              </a:rPr>
              <a:t>28.2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8" name="TextovéPole 17"/>
          <p:cNvSpPr txBox="1"/>
          <p:nvPr/>
        </p:nvSpPr>
        <p:spPr>
          <a:xfrm>
            <a:off x="285750" y="1071563"/>
            <a:ext cx="5500688" cy="3389312"/>
          </a:xfrm>
          <a:prstGeom prst="rect">
            <a:avLst/>
          </a:prstGeom>
          <a:solidFill>
            <a:schemeClr val="accent6">
              <a:lumMod val="40000"/>
              <a:lumOff val="60000"/>
            </a:schemeClr>
          </a:solidFill>
        </p:spPr>
        <p:txBody>
          <a:bodyPr>
            <a:spAutoFit/>
          </a:bodyPr>
          <a:lstStyle/>
          <a:p>
            <a:pPr marL="228600" indent="-228600"/>
            <a:r>
              <a:rPr lang="cs-CZ" sz="1600">
                <a:latin typeface="Times New Roman" pitchFamily="18" charset="0"/>
                <a:cs typeface="Times New Roman" pitchFamily="18" charset="0"/>
              </a:rPr>
              <a:t>První světová válka byl první celosvětový konflikt. </a:t>
            </a:r>
          </a:p>
          <a:p>
            <a:pPr marL="228600" indent="-228600"/>
            <a:r>
              <a:rPr lang="cs-CZ" sz="1600">
                <a:latin typeface="Times New Roman" pitchFamily="18" charset="0"/>
                <a:cs typeface="Times New Roman" pitchFamily="18" charset="0"/>
              </a:rPr>
              <a:t>Trval 4 roky: </a:t>
            </a:r>
            <a:r>
              <a:rPr lang="cs-CZ" sz="2400" b="1">
                <a:latin typeface="Times New Roman" pitchFamily="18" charset="0"/>
                <a:cs typeface="Times New Roman" pitchFamily="18" charset="0"/>
              </a:rPr>
              <a:t>1914 – 1918</a:t>
            </a:r>
            <a:endParaRPr lang="cs-CZ" sz="1600" b="1">
              <a:latin typeface="Times New Roman" pitchFamily="18" charset="0"/>
              <a:cs typeface="Times New Roman" pitchFamily="18" charset="0"/>
            </a:endParaRPr>
          </a:p>
          <a:p>
            <a:pPr marL="228600" indent="-228600"/>
            <a:r>
              <a:rPr lang="cs-CZ" sz="1600">
                <a:latin typeface="Times New Roman" pitchFamily="18" charset="0"/>
                <a:cs typeface="Times New Roman" pitchFamily="18" charset="0"/>
              </a:rPr>
              <a:t>… a změnil uspořádání evropských států.</a:t>
            </a:r>
          </a:p>
          <a:p>
            <a:pPr marL="228600" indent="-228600"/>
            <a:endParaRPr lang="cs-CZ" sz="1600">
              <a:latin typeface="Times New Roman" pitchFamily="18" charset="0"/>
              <a:cs typeface="Times New Roman" pitchFamily="18" charset="0"/>
            </a:endParaRPr>
          </a:p>
          <a:p>
            <a:pPr marL="228600" indent="-228600"/>
            <a:r>
              <a:rPr lang="cs-CZ" sz="1600">
                <a:latin typeface="Times New Roman" pitchFamily="18" charset="0"/>
                <a:cs typeface="Times New Roman" pitchFamily="18" charset="0"/>
              </a:rPr>
              <a:t>Padlo v ní nejvíce vojáků ze všech válek; její hlavní příčinou byla touha po moci a rozšíření území vůdců některých států. </a:t>
            </a:r>
          </a:p>
          <a:p>
            <a:pPr marL="228600" indent="-228600"/>
            <a:endParaRPr lang="cs-CZ" sz="1600">
              <a:latin typeface="Times New Roman" pitchFamily="18" charset="0"/>
              <a:cs typeface="Times New Roman" pitchFamily="18" charset="0"/>
            </a:endParaRPr>
          </a:p>
          <a:p>
            <a:pPr marL="228600" indent="-228600"/>
            <a:r>
              <a:rPr lang="cs-CZ" sz="1600">
                <a:latin typeface="Times New Roman" pitchFamily="18" charset="0"/>
                <a:cs typeface="Times New Roman" pitchFamily="18" charset="0"/>
              </a:rPr>
              <a:t>Stály proti sobě 2 velké koalice: </a:t>
            </a:r>
          </a:p>
          <a:p>
            <a:pPr marL="685800" lvl="1" indent="-228600">
              <a:buFont typeface="Wingdings" pitchFamily="2" charset="2"/>
              <a:buChar char="§"/>
            </a:pPr>
            <a:r>
              <a:rPr lang="cs-CZ">
                <a:latin typeface="Times New Roman" pitchFamily="18" charset="0"/>
                <a:cs typeface="Times New Roman" pitchFamily="18" charset="0"/>
              </a:rPr>
              <a:t>Trojspolek</a:t>
            </a:r>
            <a:r>
              <a:rPr lang="cs-CZ" sz="1600">
                <a:latin typeface="Times New Roman" pitchFamily="18" charset="0"/>
                <a:cs typeface="Times New Roman" pitchFamily="18" charset="0"/>
              </a:rPr>
              <a:t> : Rakousko-Uhersko, Německo, Itálie</a:t>
            </a:r>
          </a:p>
          <a:p>
            <a:pPr marL="685800" lvl="1" indent="-228600">
              <a:buFont typeface="Wingdings" pitchFamily="2" charset="2"/>
              <a:buChar char="§"/>
            </a:pPr>
            <a:r>
              <a:rPr lang="cs-CZ">
                <a:latin typeface="Times New Roman" pitchFamily="18" charset="0"/>
                <a:cs typeface="Times New Roman" pitchFamily="18" charset="0"/>
              </a:rPr>
              <a:t>Trojdohoda</a:t>
            </a:r>
            <a:r>
              <a:rPr lang="cs-CZ" sz="1600">
                <a:latin typeface="Times New Roman" pitchFamily="18" charset="0"/>
                <a:cs typeface="Times New Roman" pitchFamily="18" charset="0"/>
              </a:rPr>
              <a:t>: V. Británie, Francie, Rusko</a:t>
            </a:r>
            <a:r>
              <a:rPr lang="el-GR" sz="1600">
                <a:latin typeface="Times New Roman" pitchFamily="18" charset="0"/>
                <a:cs typeface="Times New Roman" pitchFamily="18" charset="0"/>
              </a:rPr>
              <a:t>;</a:t>
            </a:r>
            <a:r>
              <a:rPr lang="cs-CZ" sz="1600">
                <a:latin typeface="Times New Roman" pitchFamily="18" charset="0"/>
                <a:cs typeface="Times New Roman" pitchFamily="18" charset="0"/>
              </a:rPr>
              <a:t> později USA</a:t>
            </a:r>
          </a:p>
          <a:p>
            <a:pPr marL="228600" indent="-228600">
              <a:buFontTx/>
              <a:buChar char="-"/>
            </a:pPr>
            <a:endParaRPr lang="cs-CZ" sz="1600">
              <a:latin typeface="Times New Roman" pitchFamily="18" charset="0"/>
              <a:cs typeface="Times New Roman" pitchFamily="18" charset="0"/>
            </a:endParaRPr>
          </a:p>
          <a:p>
            <a:pPr marL="228600" indent="-228600"/>
            <a:r>
              <a:rPr lang="cs-CZ" sz="1600">
                <a:latin typeface="Times New Roman" pitchFamily="18" charset="0"/>
                <a:cs typeface="Times New Roman" pitchFamily="18" charset="0"/>
              </a:rPr>
              <a:t>Před válkou byla Evropa v neustálém napětí.</a:t>
            </a:r>
          </a:p>
          <a:p>
            <a:pPr marL="228600" indent="-228600">
              <a:buFontTx/>
              <a:buAutoNum type="arabicPeriod"/>
            </a:pPr>
            <a:endParaRPr lang="cs-CZ" sz="1200" b="1">
              <a:latin typeface="Times New Roman" pitchFamily="18" charset="0"/>
              <a:cs typeface="Times New Roman" pitchFamily="18" charset="0"/>
            </a:endParaRPr>
          </a:p>
        </p:txBody>
      </p:sp>
      <p:pic>
        <p:nvPicPr>
          <p:cNvPr id="17410" name="Picture 2" descr="http://images1.wikia.nocookie.net/__cb20070501082347/necyklopedie/images/e/e5/FFerdinand.jpg"/>
          <p:cNvPicPr>
            <a:picLocks noChangeAspect="1" noChangeArrowheads="1"/>
          </p:cNvPicPr>
          <p:nvPr/>
        </p:nvPicPr>
        <p:blipFill>
          <a:blip r:embed="rId3"/>
          <a:srcRect/>
          <a:stretch>
            <a:fillRect/>
          </a:stretch>
        </p:blipFill>
        <p:spPr bwMode="auto">
          <a:xfrm>
            <a:off x="5929313" y="1071563"/>
            <a:ext cx="3017837"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20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20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20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fade">
                                      <p:cBhvr>
                                        <p:cTn id="32" dur="2000"/>
                                        <p:tgtEl>
                                          <p:spTgt spid="18">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animEffect transition="in" filter="fade">
                                      <p:cBhvr>
                                        <p:cTn id="35" dur="2000"/>
                                        <p:tgtEl>
                                          <p:spTgt spid="18">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xEl>
                                              <p:pRg st="8" end="8"/>
                                            </p:txEl>
                                          </p:spTgt>
                                        </p:tgtEl>
                                        <p:attrNameLst>
                                          <p:attrName>style.visibility</p:attrName>
                                        </p:attrNameLst>
                                      </p:cBhvr>
                                      <p:to>
                                        <p:strVal val="visible"/>
                                      </p:to>
                                    </p:set>
                                    <p:animEffect transition="in" filter="fade">
                                      <p:cBhvr>
                                        <p:cTn id="38" dur="2000"/>
                                        <p:tgtEl>
                                          <p:spTgt spid="18">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xEl>
                                              <p:pRg st="10" end="10"/>
                                            </p:txEl>
                                          </p:spTgt>
                                        </p:tgtEl>
                                        <p:attrNameLst>
                                          <p:attrName>style.visibility</p:attrName>
                                        </p:attrNameLst>
                                      </p:cBhvr>
                                      <p:to>
                                        <p:strVal val="visible"/>
                                      </p:to>
                                    </p:set>
                                    <p:animEffect transition="in" filter="fade">
                                      <p:cBhvr>
                                        <p:cTn id="43" dur="2000"/>
                                        <p:tgtEl>
                                          <p:spTgt spid="18">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410"/>
                                        </p:tgtEl>
                                        <p:attrNameLst>
                                          <p:attrName>style.visibility</p:attrName>
                                        </p:attrNameLst>
                                      </p:cBhvr>
                                      <p:to>
                                        <p:strVal val="visible"/>
                                      </p:to>
                                    </p:set>
                                    <p:animEffect transition="in" filter="fade">
                                      <p:cBhvr>
                                        <p:cTn id="48"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a:xfrm>
            <a:off x="0" y="428625"/>
            <a:ext cx="6786563" cy="500063"/>
          </a:xfrm>
        </p:spPr>
        <p:txBody>
          <a:bodyPr/>
          <a:lstStyle/>
          <a:p>
            <a:pPr algn="l" eaLnBrk="1" hangingPunct="1"/>
            <a:r>
              <a:rPr lang="cs-CZ" sz="2500" b="1" dirty="0" smtClean="0">
                <a:latin typeface="Times New Roman" pitchFamily="18" charset="0"/>
                <a:cs typeface="Times New Roman" pitchFamily="18" charset="0"/>
              </a:rPr>
              <a:t>28.3 Jaké si řekneme nové termíny a názvy?</a:t>
            </a:r>
          </a:p>
        </p:txBody>
      </p:sp>
      <p:sp>
        <p:nvSpPr>
          <p:cNvPr id="4" name="Zástupný symbol pro obsah 3"/>
          <p:cNvSpPr>
            <a:spLocks noGrp="1"/>
          </p:cNvSpPr>
          <p:nvPr>
            <p:ph idx="1"/>
          </p:nvPr>
        </p:nvSpPr>
        <p:spPr>
          <a:xfrm>
            <a:off x="142875" y="1000125"/>
            <a:ext cx="3857625" cy="4000500"/>
          </a:xfrm>
        </p:spPr>
        <p:txBody>
          <a:bodyPr/>
          <a:lstStyle/>
          <a:p>
            <a:pPr marL="0" indent="0" algn="just">
              <a:buFont typeface="Arial" charset="0"/>
              <a:buNone/>
            </a:pPr>
            <a:r>
              <a:rPr lang="cs-CZ" sz="1400" b="1" dirty="0" smtClean="0">
                <a:latin typeface="Times New Roman" pitchFamily="18" charset="0"/>
                <a:cs typeface="Times New Roman" pitchFamily="18" charset="0"/>
              </a:rPr>
              <a:t>„Velká válka“ </a:t>
            </a:r>
            <a:r>
              <a:rPr lang="cs-CZ" sz="1400" dirty="0" smtClean="0">
                <a:latin typeface="Times New Roman" pitchFamily="18" charset="0"/>
                <a:cs typeface="Times New Roman" pitchFamily="18" charset="0"/>
              </a:rPr>
              <a:t>= tehdejší označení pro 1. světovou válku. O té druhé se totiž ještě nevědělo…</a:t>
            </a:r>
          </a:p>
          <a:p>
            <a:pPr marL="0" indent="0" algn="just">
              <a:buFont typeface="Arial" charset="0"/>
              <a:buNone/>
            </a:pPr>
            <a:r>
              <a:rPr lang="cs-CZ" sz="1400" b="1" dirty="0" smtClean="0">
                <a:latin typeface="Times New Roman" pitchFamily="18" charset="0"/>
                <a:cs typeface="Times New Roman" pitchFamily="18" charset="0"/>
              </a:rPr>
              <a:t>„sud střelného prachu“ </a:t>
            </a:r>
            <a:r>
              <a:rPr lang="cs-CZ" sz="1400" dirty="0" smtClean="0">
                <a:latin typeface="Times New Roman" pitchFamily="18" charset="0"/>
                <a:cs typeface="Times New Roman" pitchFamily="18" charset="0"/>
              </a:rPr>
              <a:t>= označení pro Balkánský poloostrov. Bylo zde mnoho různých národů, které žily v napětí. Stačila záminka a tento „sud vybouchl“ a spustil světovou válku. </a:t>
            </a:r>
          </a:p>
          <a:p>
            <a:pPr marL="0" indent="0" algn="just">
              <a:buFont typeface="Arial" charset="0"/>
              <a:buNone/>
            </a:pPr>
            <a:r>
              <a:rPr lang="cs-CZ" sz="1400" b="1" dirty="0" smtClean="0">
                <a:latin typeface="Times New Roman" pitchFamily="18" charset="0"/>
                <a:cs typeface="Times New Roman" pitchFamily="18" charset="0"/>
              </a:rPr>
              <a:t>atentát </a:t>
            </a:r>
            <a:r>
              <a:rPr lang="cs-CZ" sz="1400" dirty="0" smtClean="0">
                <a:latin typeface="Times New Roman" pitchFamily="18" charset="0"/>
                <a:cs typeface="Times New Roman" pitchFamily="18" charset="0"/>
              </a:rPr>
              <a:t>= útok na významnou osobu z politických důvodů</a:t>
            </a:r>
          </a:p>
          <a:p>
            <a:pPr marL="0" indent="0" algn="just">
              <a:buFont typeface="Arial" charset="0"/>
              <a:buNone/>
            </a:pPr>
            <a:r>
              <a:rPr lang="cs-CZ" sz="1400" b="1" dirty="0" smtClean="0">
                <a:latin typeface="Times New Roman" pitchFamily="18" charset="0"/>
                <a:cs typeface="Times New Roman" pitchFamily="18" charset="0"/>
              </a:rPr>
              <a:t>nacionalismus</a:t>
            </a:r>
            <a:r>
              <a:rPr lang="cs-CZ" sz="1400" dirty="0" smtClean="0">
                <a:latin typeface="Times New Roman" pitchFamily="18" charset="0"/>
                <a:cs typeface="Times New Roman" pitchFamily="18" charset="0"/>
              </a:rPr>
              <a:t> = přesvědčení o nadřazenosti národa</a:t>
            </a:r>
          </a:p>
          <a:p>
            <a:pPr marL="0" indent="0" algn="just">
              <a:buFont typeface="Arial" charset="0"/>
              <a:buNone/>
            </a:pPr>
            <a:r>
              <a:rPr lang="cs-CZ" sz="1400" b="1" dirty="0" smtClean="0">
                <a:latin typeface="Times New Roman" pitchFamily="18" charset="0"/>
                <a:cs typeface="Times New Roman" pitchFamily="18" charset="0"/>
              </a:rPr>
              <a:t>zbrojení</a:t>
            </a:r>
            <a:r>
              <a:rPr lang="cs-CZ" sz="1400" dirty="0" smtClean="0">
                <a:latin typeface="Times New Roman" pitchFamily="18" charset="0"/>
                <a:cs typeface="Times New Roman" pitchFamily="18" charset="0"/>
              </a:rPr>
              <a:t> = snaha získat vojenskou převahu zvyšováním počtu a kvality zbraní a počtu vojáků</a:t>
            </a:r>
          </a:p>
          <a:p>
            <a:pPr marL="0" indent="0" algn="just">
              <a:buFont typeface="Arial" charset="0"/>
              <a:buNone/>
            </a:pPr>
            <a:r>
              <a:rPr lang="cs-CZ" sz="1400" b="1" dirty="0" smtClean="0">
                <a:latin typeface="Times New Roman" pitchFamily="18" charset="0"/>
                <a:cs typeface="Times New Roman" pitchFamily="18" charset="0"/>
              </a:rPr>
              <a:t>militarismus</a:t>
            </a:r>
            <a:r>
              <a:rPr lang="cs-CZ" sz="1400" dirty="0" smtClean="0">
                <a:latin typeface="Times New Roman" pitchFamily="18" charset="0"/>
                <a:cs typeface="Times New Roman" pitchFamily="18" charset="0"/>
              </a:rPr>
              <a:t> = politika, která klade důraz na armádu a zbrojení</a:t>
            </a:r>
          </a:p>
          <a:p>
            <a:pPr marL="0" indent="0" algn="just">
              <a:buFont typeface="Arial" charset="0"/>
              <a:buNone/>
            </a:pPr>
            <a:r>
              <a:rPr lang="cs-CZ" sz="1400" b="1" dirty="0" smtClean="0">
                <a:latin typeface="Times New Roman" pitchFamily="18" charset="0"/>
                <a:cs typeface="Times New Roman" pitchFamily="18" charset="0"/>
              </a:rPr>
              <a:t>Sarajevo </a:t>
            </a:r>
            <a:r>
              <a:rPr lang="cs-CZ" sz="1400" dirty="0" smtClean="0">
                <a:latin typeface="Times New Roman" pitchFamily="18" charset="0"/>
                <a:cs typeface="Times New Roman" pitchFamily="18" charset="0"/>
              </a:rPr>
              <a:t>= hlavní město Bosny a Hercegoviny</a:t>
            </a:r>
          </a:p>
          <a:p>
            <a:pPr marL="0" indent="0" algn="just">
              <a:buFont typeface="Arial" charset="0"/>
              <a:buNone/>
            </a:pPr>
            <a:r>
              <a:rPr lang="cs-CZ" sz="1400" b="1" dirty="0" smtClean="0">
                <a:latin typeface="Times New Roman" pitchFamily="18" charset="0"/>
                <a:cs typeface="Times New Roman" pitchFamily="18" charset="0"/>
              </a:rPr>
              <a:t>fronta </a:t>
            </a:r>
            <a:r>
              <a:rPr lang="cs-CZ" sz="1400" dirty="0" smtClean="0">
                <a:latin typeface="Times New Roman" pitchFamily="18" charset="0"/>
                <a:cs typeface="Times New Roman" pitchFamily="18" charset="0"/>
              </a:rPr>
              <a:t>= linie, na níž bojují znepřátelené strany </a:t>
            </a:r>
            <a:r>
              <a:rPr lang="cs-CZ" sz="1400" dirty="0" smtClean="0">
                <a:latin typeface="Times New Roman" pitchFamily="18" charset="0"/>
                <a:cs typeface="Times New Roman" pitchFamily="18" charset="0"/>
                <a:sym typeface="Wingdings" pitchFamily="2" charset="2"/>
              </a:rPr>
              <a:t></a:t>
            </a:r>
            <a:endParaRPr lang="cs-CZ" sz="1400" dirty="0" smtClean="0">
              <a:latin typeface="Times New Roman" pitchFamily="18" charset="0"/>
              <a:cs typeface="Times New Roman" pitchFamily="18" charset="0"/>
            </a:endParaRPr>
          </a:p>
          <a:p>
            <a:pPr marL="0" indent="0">
              <a:buFont typeface="Arial" charset="0"/>
              <a:buNone/>
            </a:pPr>
            <a:endParaRPr lang="cs-CZ" sz="1800" dirty="0" smtClean="0">
              <a:latin typeface="Times New Roman" pitchFamily="18" charset="0"/>
              <a:cs typeface="Times New Roman" pitchFamily="18" charset="0"/>
            </a:endParaRPr>
          </a:p>
          <a:p>
            <a:pPr marL="0" indent="0">
              <a:buFont typeface="Arial" charset="0"/>
              <a:buNone/>
            </a:pPr>
            <a:endParaRPr lang="cs-CZ" sz="1800" dirty="0" smtClean="0">
              <a:latin typeface="Times New Roman" pitchFamily="18" charset="0"/>
              <a:cs typeface="Times New Roman" pitchFamily="18" charset="0"/>
            </a:endParaRP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5" name="Zástupný symbol pro obsah 3"/>
          <p:cNvSpPr txBox="1">
            <a:spLocks/>
          </p:cNvSpPr>
          <p:nvPr/>
        </p:nvSpPr>
        <p:spPr bwMode="auto">
          <a:xfrm>
            <a:off x="4071938" y="1000125"/>
            <a:ext cx="4786312" cy="4000500"/>
          </a:xfrm>
          <a:prstGeom prst="rect">
            <a:avLst/>
          </a:prstGeom>
          <a:solidFill>
            <a:srgbClr val="FFD279"/>
          </a:solidFill>
          <a:ln w="9525">
            <a:noFill/>
            <a:miter lim="800000"/>
            <a:headEnd/>
            <a:tailEnd/>
          </a:ln>
        </p:spPr>
        <p:txBody>
          <a:bodyPr/>
          <a:lstStyle/>
          <a:p>
            <a:pPr algn="just"/>
            <a:r>
              <a:rPr lang="cs-CZ" sz="1400" b="1">
                <a:latin typeface="Times New Roman" pitchFamily="18" charset="0"/>
                <a:cs typeface="Times New Roman" pitchFamily="18" charset="0"/>
              </a:rPr>
              <a:t>zákopová válka </a:t>
            </a:r>
            <a:r>
              <a:rPr lang="cs-CZ" sz="1400">
                <a:latin typeface="Times New Roman" pitchFamily="18" charset="0"/>
                <a:cs typeface="Times New Roman" pitchFamily="18" charset="0"/>
              </a:rPr>
              <a:t>= nepohyblivá válka – vojáci jsou schovaní v zákopech a jen po sobě střílejí</a:t>
            </a:r>
          </a:p>
          <a:p>
            <a:pPr algn="just"/>
            <a:r>
              <a:rPr lang="cs-CZ" sz="1400" b="1">
                <a:latin typeface="Times New Roman" pitchFamily="18" charset="0"/>
                <a:cs typeface="Times New Roman" pitchFamily="18" charset="0"/>
              </a:rPr>
              <a:t>ofenzíva </a:t>
            </a:r>
            <a:r>
              <a:rPr lang="cs-CZ" sz="1400">
                <a:latin typeface="Times New Roman" pitchFamily="18" charset="0"/>
                <a:cs typeface="Times New Roman" pitchFamily="18" charset="0"/>
              </a:rPr>
              <a:t>= rozsáhlý protiútok</a:t>
            </a:r>
          </a:p>
          <a:p>
            <a:pPr algn="just"/>
            <a:r>
              <a:rPr lang="cs-CZ" sz="1400" b="1">
                <a:latin typeface="Times New Roman" pitchFamily="18" charset="0"/>
                <a:cs typeface="Times New Roman" pitchFamily="18" charset="0"/>
              </a:rPr>
              <a:t>právo na sebeurčení národů </a:t>
            </a:r>
            <a:r>
              <a:rPr lang="cs-CZ" sz="1400">
                <a:latin typeface="Times New Roman" pitchFamily="18" charset="0"/>
                <a:cs typeface="Times New Roman" pitchFamily="18" charset="0"/>
              </a:rPr>
              <a:t>= právo národa mít svůj vlastní stát</a:t>
            </a:r>
          </a:p>
          <a:p>
            <a:pPr algn="just" eaLnBrk="0" hangingPunct="0">
              <a:spcBef>
                <a:spcPct val="20000"/>
              </a:spcBef>
              <a:buFont typeface="Arial" charset="0"/>
              <a:buNone/>
            </a:pPr>
            <a:r>
              <a:rPr lang="cs-CZ" sz="1400" b="1">
                <a:latin typeface="Times New Roman" pitchFamily="18" charset="0"/>
                <a:cs typeface="Times New Roman" pitchFamily="18" charset="0"/>
              </a:rPr>
              <a:t>okupovaný</a:t>
            </a:r>
            <a:r>
              <a:rPr lang="cs-CZ" sz="1400">
                <a:latin typeface="Times New Roman" pitchFamily="18" charset="0"/>
                <a:cs typeface="Times New Roman" pitchFamily="18" charset="0"/>
              </a:rPr>
              <a:t> = násilně obsazený vojskem</a:t>
            </a:r>
          </a:p>
          <a:p>
            <a:pPr algn="just" eaLnBrk="0" hangingPunct="0">
              <a:spcBef>
                <a:spcPct val="20000"/>
              </a:spcBef>
              <a:buFont typeface="Arial" charset="0"/>
              <a:buNone/>
            </a:pPr>
            <a:r>
              <a:rPr lang="cs-CZ" sz="1400" b="1">
                <a:latin typeface="Times New Roman" pitchFamily="18" charset="0"/>
                <a:cs typeface="Times New Roman" pitchFamily="18" charset="0"/>
              </a:rPr>
              <a:t>agresor</a:t>
            </a:r>
            <a:r>
              <a:rPr lang="cs-CZ" sz="1400">
                <a:latin typeface="Times New Roman" pitchFamily="18" charset="0"/>
                <a:cs typeface="Times New Roman" pitchFamily="18" charset="0"/>
              </a:rPr>
              <a:t> = útočník, ten, kdo rozpoutal válku</a:t>
            </a:r>
          </a:p>
          <a:p>
            <a:pPr algn="just" eaLnBrk="0" hangingPunct="0">
              <a:spcBef>
                <a:spcPct val="20000"/>
              </a:spcBef>
              <a:buFont typeface="Arial" charset="0"/>
              <a:buNone/>
            </a:pPr>
            <a:r>
              <a:rPr lang="cs-CZ" sz="1400" b="1">
                <a:latin typeface="Times New Roman" pitchFamily="18" charset="0"/>
                <a:cs typeface="Times New Roman" pitchFamily="18" charset="0"/>
              </a:rPr>
              <a:t>exil</a:t>
            </a:r>
            <a:r>
              <a:rPr lang="cs-CZ" sz="1400">
                <a:latin typeface="Times New Roman" pitchFamily="18" charset="0"/>
                <a:cs typeface="Times New Roman" pitchFamily="18" charset="0"/>
              </a:rPr>
              <a:t> = nedobrovolný pobyt v zahraničí</a:t>
            </a:r>
          </a:p>
          <a:p>
            <a:pPr algn="just" eaLnBrk="0" hangingPunct="0">
              <a:spcBef>
                <a:spcPct val="20000"/>
              </a:spcBef>
              <a:buFont typeface="Arial" charset="0"/>
              <a:buNone/>
            </a:pPr>
            <a:r>
              <a:rPr lang="cs-CZ" sz="1400" b="1">
                <a:latin typeface="Times New Roman" pitchFamily="18" charset="0"/>
                <a:cs typeface="Times New Roman" pitchFamily="18" charset="0"/>
              </a:rPr>
              <a:t>ultimatum</a:t>
            </a:r>
            <a:r>
              <a:rPr lang="cs-CZ" sz="1400">
                <a:latin typeface="Times New Roman" pitchFamily="18" charset="0"/>
                <a:cs typeface="Times New Roman" pitchFamily="18" charset="0"/>
              </a:rPr>
              <a:t> = požadavek, jehož splnění je časově omezeno</a:t>
            </a:r>
          </a:p>
          <a:p>
            <a:pPr algn="just" eaLnBrk="0" hangingPunct="0">
              <a:spcBef>
                <a:spcPct val="20000"/>
              </a:spcBef>
              <a:buFont typeface="Arial" charset="0"/>
              <a:buNone/>
            </a:pPr>
            <a:r>
              <a:rPr lang="cs-CZ" sz="1400" b="1">
                <a:latin typeface="Times New Roman" pitchFamily="18" charset="0"/>
                <a:cs typeface="Times New Roman" pitchFamily="18" charset="0"/>
              </a:rPr>
              <a:t>mobilizace</a:t>
            </a:r>
            <a:r>
              <a:rPr lang="cs-CZ" sz="1400">
                <a:latin typeface="Times New Roman" pitchFamily="18" charset="0"/>
                <a:cs typeface="Times New Roman" pitchFamily="18" charset="0"/>
              </a:rPr>
              <a:t> = uvedení vojenských sil do stavu pohotovosti</a:t>
            </a:r>
          </a:p>
          <a:p>
            <a:pPr algn="just" eaLnBrk="0" hangingPunct="0">
              <a:spcBef>
                <a:spcPct val="20000"/>
              </a:spcBef>
              <a:buFont typeface="Arial" charset="0"/>
              <a:buNone/>
            </a:pPr>
            <a:r>
              <a:rPr lang="cs-CZ" sz="1400" b="1">
                <a:latin typeface="Times New Roman" pitchFamily="18" charset="0"/>
                <a:cs typeface="Times New Roman" pitchFamily="18" charset="0"/>
              </a:rPr>
              <a:t>záminka války </a:t>
            </a:r>
            <a:r>
              <a:rPr lang="cs-CZ" sz="1400">
                <a:latin typeface="Times New Roman" pitchFamily="18" charset="0"/>
                <a:cs typeface="Times New Roman" pitchFamily="18" charset="0"/>
              </a:rPr>
              <a:t>= událost, která je využita jako důvod k vyhlášení války</a:t>
            </a:r>
          </a:p>
          <a:p>
            <a:pPr algn="just" eaLnBrk="0" hangingPunct="0">
              <a:spcBef>
                <a:spcPct val="20000"/>
              </a:spcBef>
              <a:buFont typeface="Arial" charset="0"/>
              <a:buNone/>
            </a:pPr>
            <a:r>
              <a:rPr lang="cs-CZ" sz="1400" b="1">
                <a:latin typeface="Times New Roman" pitchFamily="18" charset="0"/>
                <a:cs typeface="Times New Roman" pitchFamily="18" charset="0"/>
              </a:rPr>
              <a:t>příčina války </a:t>
            </a:r>
            <a:r>
              <a:rPr lang="cs-CZ" sz="1400">
                <a:latin typeface="Times New Roman" pitchFamily="18" charset="0"/>
                <a:cs typeface="Times New Roman" pitchFamily="18" charset="0"/>
              </a:rPr>
              <a:t>= skutečný důvod vypuknutí války</a:t>
            </a:r>
          </a:p>
          <a:p>
            <a:pPr algn="just" eaLnBrk="0" hangingPunct="0">
              <a:spcBef>
                <a:spcPct val="20000"/>
              </a:spcBef>
              <a:buFont typeface="Arial" charset="0"/>
              <a:buNone/>
            </a:pPr>
            <a:r>
              <a:rPr lang="cs-CZ" sz="1400" b="1">
                <a:latin typeface="Times New Roman" pitchFamily="18" charset="0"/>
                <a:cs typeface="Times New Roman" pitchFamily="18" charset="0"/>
              </a:rPr>
              <a:t>Versailleský systém </a:t>
            </a:r>
            <a:r>
              <a:rPr lang="cs-CZ" sz="1400">
                <a:latin typeface="Times New Roman" pitchFamily="18" charset="0"/>
                <a:cs typeface="Times New Roman" pitchFamily="18" charset="0"/>
              </a:rPr>
              <a:t>= systém poválečného uspořádání Evropy</a:t>
            </a:r>
          </a:p>
          <a:p>
            <a:pPr algn="just" eaLnBrk="0" hangingPunct="0">
              <a:spcBef>
                <a:spcPct val="20000"/>
              </a:spcBef>
              <a:buFont typeface="Arial" charset="0"/>
              <a:buNone/>
            </a:pPr>
            <a:r>
              <a:rPr lang="cs-CZ" sz="1400" b="1">
                <a:latin typeface="Times New Roman" pitchFamily="18" charset="0"/>
                <a:cs typeface="Times New Roman" pitchFamily="18" charset="0"/>
              </a:rPr>
              <a:t>chemická zbraň </a:t>
            </a:r>
            <a:r>
              <a:rPr lang="cs-CZ" sz="1400">
                <a:latin typeface="Times New Roman" pitchFamily="18" charset="0"/>
                <a:cs typeface="Times New Roman" pitchFamily="18" charset="0"/>
              </a:rPr>
              <a:t>= zbraň, která působí ničivě na organismus; lze tak oslabit či zlikvidovat velkou část armády</a:t>
            </a:r>
          </a:p>
          <a:p>
            <a:pPr eaLnBrk="0" hangingPunct="0">
              <a:spcBef>
                <a:spcPct val="20000"/>
              </a:spcBef>
              <a:buFont typeface="Arial" charset="0"/>
              <a:buNone/>
            </a:pPr>
            <a:endParaRPr lang="cs-CZ">
              <a:latin typeface="Times New Roman" pitchFamily="18" charset="0"/>
              <a:cs typeface="Times New Roman" pitchFamily="18" charset="0"/>
            </a:endParaRPr>
          </a:p>
          <a:p>
            <a:pPr eaLnBrk="0" hangingPunct="0">
              <a:spcBef>
                <a:spcPct val="20000"/>
              </a:spcBef>
              <a:buFont typeface="Arial" charset="0"/>
              <a:buNone/>
            </a:pPr>
            <a:endParaRPr lang="cs-CZ">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2000"/>
                                        <p:tgtEl>
                                          <p:spTgt spid="5">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20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20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20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20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20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2000"/>
                                        <p:tgtEl>
                                          <p:spTgt spid="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2000"/>
                                        <p:tgtEl>
                                          <p:spTgt spid="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2000"/>
                                        <p:tgtEl>
                                          <p:spTgt spid="5">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animEffect transition="in" filter="fade">
                                      <p:cBhvr>
                                        <p:cTn id="92" dur="2000"/>
                                        <p:tgtEl>
                                          <p:spTgt spid="5">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9" end="9"/>
                                            </p:txEl>
                                          </p:spTgt>
                                        </p:tgtEl>
                                        <p:attrNameLst>
                                          <p:attrName>style.visibility</p:attrName>
                                        </p:attrNameLst>
                                      </p:cBhvr>
                                      <p:to>
                                        <p:strVal val="visible"/>
                                      </p:to>
                                    </p:set>
                                    <p:animEffect transition="in" filter="fade">
                                      <p:cBhvr>
                                        <p:cTn id="97" dur="2000"/>
                                        <p:tgtEl>
                                          <p:spTgt spid="5">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10" end="10"/>
                                            </p:txEl>
                                          </p:spTgt>
                                        </p:tgtEl>
                                        <p:attrNameLst>
                                          <p:attrName>style.visibility</p:attrName>
                                        </p:attrNameLst>
                                      </p:cBhvr>
                                      <p:to>
                                        <p:strVal val="visible"/>
                                      </p:to>
                                    </p:set>
                                    <p:animEffect transition="in" filter="fade">
                                      <p:cBhvr>
                                        <p:cTn id="102" dur="2000"/>
                                        <p:tgtEl>
                                          <p:spTgt spid="5">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11" end="11"/>
                                            </p:txEl>
                                          </p:spTgt>
                                        </p:tgtEl>
                                        <p:attrNameLst>
                                          <p:attrName>style.visibility</p:attrName>
                                        </p:attrNameLst>
                                      </p:cBhvr>
                                      <p:to>
                                        <p:strVal val="visible"/>
                                      </p:to>
                                    </p:set>
                                    <p:animEffect transition="in" filter="fade">
                                      <p:cBhvr>
                                        <p:cTn id="10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obsah 3"/>
          <p:cNvSpPr txBox="1">
            <a:spLocks/>
          </p:cNvSpPr>
          <p:nvPr/>
        </p:nvSpPr>
        <p:spPr bwMode="auto">
          <a:xfrm>
            <a:off x="2195736" y="4227934"/>
            <a:ext cx="6786562" cy="857250"/>
          </a:xfrm>
          <a:prstGeom prst="rect">
            <a:avLst/>
          </a:prstGeom>
          <a:solidFill>
            <a:schemeClr val="accent4">
              <a:lumMod val="40000"/>
              <a:lumOff val="60000"/>
            </a:schemeClr>
          </a:solidFill>
          <a:ln w="9525">
            <a:noFill/>
            <a:miter lim="800000"/>
            <a:headEnd/>
            <a:tailEnd/>
          </a:ln>
        </p:spPr>
        <p:txBody>
          <a:bodyPr/>
          <a:lstStyle/>
          <a:p>
            <a:pPr marL="342900" indent="-342900" algn="just" eaLnBrk="0" hangingPunct="0">
              <a:spcBef>
                <a:spcPct val="20000"/>
              </a:spcBef>
            </a:pPr>
            <a:r>
              <a:rPr lang="cs-CZ" sz="1200" b="1" u="sng">
                <a:latin typeface="Times New Roman" pitchFamily="18" charset="0"/>
                <a:cs typeface="Times New Roman" pitchFamily="18" charset="0"/>
              </a:rPr>
              <a:t>Konec války</a:t>
            </a:r>
            <a:r>
              <a:rPr lang="cs-CZ" sz="1200" b="1">
                <a:latin typeface="Times New Roman" pitchFamily="18" charset="0"/>
                <a:cs typeface="Times New Roman" pitchFamily="18" charset="0"/>
              </a:rPr>
              <a:t>: </a:t>
            </a:r>
            <a:r>
              <a:rPr lang="cs-CZ" sz="1000">
                <a:latin typeface="Times New Roman" pitchFamily="18" charset="0"/>
                <a:cs typeface="Times New Roman" pitchFamily="18" charset="0"/>
              </a:rPr>
              <a:t>po pádu V fronty se německá vojska přesunula na Z frontu. Ostřelovala Paříž, dále se však nedostala.</a:t>
            </a:r>
          </a:p>
          <a:p>
            <a:pPr marL="342900" indent="-342900" algn="just" eaLnBrk="0" hangingPunct="0">
              <a:spcBef>
                <a:spcPct val="20000"/>
              </a:spcBef>
            </a:pPr>
            <a:r>
              <a:rPr lang="cs-CZ" sz="1000">
                <a:latin typeface="Times New Roman" pitchFamily="18" charset="0"/>
                <a:cs typeface="Times New Roman" pitchFamily="18" charset="0"/>
              </a:rPr>
              <a:t>Celková vyčerpanost + nedostatek surovin + nástup čerstvých amerických sil = vojska Trojdohody přešla do protiútoku a postupně vytlačovala Němce z okupovaných území. </a:t>
            </a:r>
            <a:r>
              <a:rPr lang="cs-CZ" sz="1200" b="1">
                <a:solidFill>
                  <a:srgbClr val="C00000"/>
                </a:solidFill>
                <a:effectLst>
                  <a:outerShdw blurRad="38100" dist="38100" dir="2700000" algn="tl">
                    <a:srgbClr val="000000"/>
                  </a:outerShdw>
                </a:effectLst>
                <a:latin typeface="Times New Roman" pitchFamily="18" charset="0"/>
                <a:cs typeface="Times New Roman" pitchFamily="18" charset="0"/>
              </a:rPr>
              <a:t>11. 11. 1918 </a:t>
            </a:r>
            <a:r>
              <a:rPr lang="cs-CZ" sz="1000">
                <a:latin typeface="Times New Roman" pitchFamily="18" charset="0"/>
                <a:cs typeface="Times New Roman" pitchFamily="18" charset="0"/>
              </a:rPr>
              <a:t>byl uzavřen mír. Rakousko-Uhersko se rozpadlo, Německo bylo velmi tvrdě potrestáno. Evropu nově uspořádal tzv. </a:t>
            </a:r>
            <a:r>
              <a:rPr lang="cs-CZ" sz="1100" b="1" u="sng">
                <a:latin typeface="Times New Roman" pitchFamily="18" charset="0"/>
                <a:cs typeface="Times New Roman" pitchFamily="18" charset="0"/>
              </a:rPr>
              <a:t>Versailleský systém. </a:t>
            </a:r>
            <a:endParaRPr lang="cs-CZ" sz="1200" b="1" u="sng">
              <a:latin typeface="Times New Roman" pitchFamily="18" charset="0"/>
              <a:cs typeface="Times New Roman" pitchFamily="18" charset="0"/>
              <a:sym typeface="Wingdings 3" pitchFamily="18" charset="2"/>
            </a:endParaRPr>
          </a:p>
        </p:txBody>
      </p:sp>
      <p:sp>
        <p:nvSpPr>
          <p:cNvPr id="21506" name="Nadpis 1"/>
          <p:cNvSpPr>
            <a:spLocks noGrp="1"/>
          </p:cNvSpPr>
          <p:nvPr>
            <p:ph type="title"/>
          </p:nvPr>
        </p:nvSpPr>
        <p:spPr>
          <a:xfrm>
            <a:off x="1" y="357188"/>
            <a:ext cx="4859338" cy="642937"/>
          </a:xfrm>
        </p:spPr>
        <p:txBody>
          <a:bodyPr/>
          <a:lstStyle/>
          <a:p>
            <a:pPr algn="l" eaLnBrk="1" hangingPunct="1"/>
            <a:r>
              <a:rPr lang="cs-CZ" sz="2500" b="1" dirty="0" smtClean="0">
                <a:latin typeface="Times New Roman" pitchFamily="18" charset="0"/>
                <a:cs typeface="Times New Roman" pitchFamily="18" charset="0"/>
              </a:rPr>
              <a:t>28.4 Co si řekneme nového?</a:t>
            </a:r>
          </a:p>
        </p:txBody>
      </p:sp>
      <p:sp>
        <p:nvSpPr>
          <p:cNvPr id="4" name="Zástupný symbol pro obsah 3"/>
          <p:cNvSpPr>
            <a:spLocks noGrp="1"/>
          </p:cNvSpPr>
          <p:nvPr>
            <p:ph idx="1"/>
          </p:nvPr>
        </p:nvSpPr>
        <p:spPr>
          <a:xfrm>
            <a:off x="142875" y="857250"/>
            <a:ext cx="3071813" cy="2000250"/>
          </a:xfrm>
          <a:solidFill>
            <a:srgbClr val="FFFF99"/>
          </a:solidFill>
        </p:spPr>
        <p:txBody>
          <a:bodyPr/>
          <a:lstStyle/>
          <a:p>
            <a:pPr algn="just">
              <a:buFont typeface="Arial" charset="0"/>
              <a:buNone/>
            </a:pPr>
            <a:r>
              <a:rPr lang="cs-CZ" sz="1200" b="1" u="sng" dirty="0" smtClean="0">
                <a:latin typeface="Times New Roman" pitchFamily="18" charset="0"/>
                <a:cs typeface="Times New Roman" pitchFamily="18" charset="0"/>
              </a:rPr>
              <a:t>Příčiny</a:t>
            </a:r>
            <a:r>
              <a:rPr lang="cs-CZ" sz="1200" b="1" dirty="0" smtClean="0">
                <a:latin typeface="Times New Roman" pitchFamily="18" charset="0"/>
                <a:cs typeface="Times New Roman" pitchFamily="18" charset="0"/>
              </a:rPr>
              <a:t>: </a:t>
            </a:r>
            <a:r>
              <a:rPr lang="cs-CZ" sz="1000" dirty="0" smtClean="0">
                <a:latin typeface="Times New Roman" pitchFamily="18" charset="0"/>
                <a:cs typeface="Times New Roman" pitchFamily="18" charset="0"/>
              </a:rPr>
              <a:t>boj </a:t>
            </a:r>
            <a:r>
              <a:rPr lang="cs-CZ" sz="1000" dirty="0" err="1" smtClean="0">
                <a:latin typeface="Times New Roman" pitchFamily="18" charset="0"/>
                <a:cs typeface="Times New Roman" pitchFamily="18" charset="0"/>
              </a:rPr>
              <a:t>evr</a:t>
            </a:r>
            <a:r>
              <a:rPr lang="cs-CZ" sz="1000" dirty="0" smtClean="0">
                <a:latin typeface="Times New Roman" pitchFamily="18" charset="0"/>
                <a:cs typeface="Times New Roman" pitchFamily="18" charset="0"/>
              </a:rPr>
              <a:t>. mocností o suroviny, kolonie, vliv:</a:t>
            </a:r>
            <a:endParaRPr lang="cs-CZ" sz="1200" dirty="0" smtClean="0">
              <a:latin typeface="Times New Roman" pitchFamily="18" charset="0"/>
              <a:cs typeface="Times New Roman" pitchFamily="18" charset="0"/>
            </a:endParaRPr>
          </a:p>
          <a:p>
            <a:pPr algn="just">
              <a:buFont typeface="Wingdings" pitchFamily="2" charset="2"/>
              <a:buChar char="Ø"/>
            </a:pPr>
            <a:r>
              <a:rPr lang="cs-CZ" sz="1000" dirty="0" smtClean="0">
                <a:latin typeface="Times New Roman" pitchFamily="18" charset="0"/>
                <a:cs typeface="Times New Roman" pitchFamily="18" charset="0"/>
              </a:rPr>
              <a:t>Velká Británie: vlastní největší koloniální říši</a:t>
            </a:r>
          </a:p>
          <a:p>
            <a:pPr algn="just">
              <a:buFont typeface="Wingdings" pitchFamily="2" charset="2"/>
              <a:buChar char="Ø"/>
            </a:pPr>
            <a:r>
              <a:rPr lang="cs-CZ" sz="1000" dirty="0" smtClean="0">
                <a:latin typeface="Times New Roman" pitchFamily="18" charset="0"/>
                <a:cs typeface="Times New Roman" pitchFamily="18" charset="0"/>
              </a:rPr>
              <a:t>Francie: špatné vztahy s Německem</a:t>
            </a:r>
          </a:p>
          <a:p>
            <a:pPr algn="just">
              <a:buFont typeface="Wingdings" pitchFamily="2" charset="2"/>
              <a:buChar char="Ø"/>
            </a:pPr>
            <a:r>
              <a:rPr lang="cs-CZ" sz="1000" dirty="0" smtClean="0">
                <a:latin typeface="Times New Roman" pitchFamily="18" charset="0"/>
                <a:cs typeface="Times New Roman" pitchFamily="18" charset="0"/>
              </a:rPr>
              <a:t>Německo: nejvyspělejší, nacionalismus, zbrojení, militarismus, v čele Vilém II. </a:t>
            </a:r>
          </a:p>
          <a:p>
            <a:pPr algn="just">
              <a:buFont typeface="Wingdings" pitchFamily="2" charset="2"/>
              <a:buChar char="Ø"/>
            </a:pPr>
            <a:r>
              <a:rPr lang="cs-CZ" sz="1000" dirty="0" smtClean="0">
                <a:latin typeface="Times New Roman" pitchFamily="18" charset="0"/>
                <a:cs typeface="Times New Roman" pitchFamily="18" charset="0"/>
              </a:rPr>
              <a:t>R–U: mnohonárodnostní -&gt; problémy s menšinami</a:t>
            </a:r>
          </a:p>
          <a:p>
            <a:pPr algn="just">
              <a:buFont typeface="Wingdings" pitchFamily="2" charset="2"/>
              <a:buChar char="Ø"/>
            </a:pPr>
            <a:r>
              <a:rPr lang="cs-CZ" sz="1000" dirty="0" smtClean="0">
                <a:latin typeface="Times New Roman" pitchFamily="18" charset="0"/>
                <a:cs typeface="Times New Roman" pitchFamily="18" charset="0"/>
              </a:rPr>
              <a:t>Rusko: touha stát se velmocí, získat Balkán</a:t>
            </a:r>
          </a:p>
          <a:p>
            <a:pPr algn="just">
              <a:buFont typeface="Wingdings" pitchFamily="2" charset="2"/>
              <a:buChar char="Ø"/>
            </a:pPr>
            <a:r>
              <a:rPr lang="cs-CZ" sz="1000" dirty="0" smtClean="0">
                <a:latin typeface="Times New Roman" pitchFamily="18" charset="0"/>
                <a:cs typeface="Times New Roman" pitchFamily="18" charset="0"/>
              </a:rPr>
              <a:t>Balkán: malé balkánské státy válčí s Turky, sílí zde vliv R-U a Ruska</a:t>
            </a:r>
          </a:p>
          <a:p>
            <a:pPr algn="just">
              <a:buFont typeface="Wingdings 3" pitchFamily="18" charset="2"/>
              <a:buChar char="]"/>
            </a:pPr>
            <a:r>
              <a:rPr lang="cs-CZ" sz="1200" dirty="0" smtClean="0">
                <a:latin typeface="Times New Roman" pitchFamily="18" charset="0"/>
                <a:cs typeface="Times New Roman" pitchFamily="18" charset="0"/>
                <a:sym typeface="Wingdings 3" pitchFamily="18" charset="2"/>
              </a:rPr>
              <a:t>Trojspolek a Trojdohoda</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9512" y="2787774"/>
            <a:ext cx="1897062" cy="2428875"/>
          </a:xfrm>
          <a:prstGeom prst="rect">
            <a:avLst/>
          </a:prstGeom>
          <a:noFill/>
          <a:ln w="9525">
            <a:noFill/>
            <a:miter lim="800000"/>
            <a:headEnd/>
            <a:tailEnd/>
          </a:ln>
        </p:spPr>
      </p:pic>
      <p:sp>
        <p:nvSpPr>
          <p:cNvPr id="7" name="Zástupný symbol pro obsah 3">
            <a:hlinkClick r:id="rId4"/>
          </p:cNvPr>
          <p:cNvSpPr txBox="1">
            <a:spLocks/>
          </p:cNvSpPr>
          <p:nvPr/>
        </p:nvSpPr>
        <p:spPr bwMode="auto">
          <a:xfrm>
            <a:off x="3286125" y="857250"/>
            <a:ext cx="2428875" cy="1571625"/>
          </a:xfrm>
          <a:prstGeom prst="rect">
            <a:avLst/>
          </a:prstGeom>
          <a:solidFill>
            <a:srgbClr val="FFCC99"/>
          </a:solidFill>
          <a:ln w="9525">
            <a:noFill/>
            <a:miter lim="800000"/>
            <a:headEnd/>
            <a:tailEnd/>
          </a:ln>
        </p:spPr>
        <p:txBody>
          <a:bodyPr/>
          <a:lstStyle/>
          <a:p>
            <a:pPr marL="342900" indent="-342900" eaLnBrk="0" hangingPunct="0">
              <a:spcBef>
                <a:spcPct val="20000"/>
              </a:spcBef>
              <a:buFont typeface="Arial" charset="0"/>
              <a:buNone/>
              <a:defRPr/>
            </a:pPr>
            <a:r>
              <a:rPr lang="cs-CZ" sz="1100" b="1" u="sng" dirty="0">
                <a:latin typeface="Times New Roman" pitchFamily="18" charset="0"/>
                <a:cs typeface="Times New Roman" pitchFamily="18" charset="0"/>
                <a:sym typeface="Wingdings 3"/>
              </a:rPr>
              <a:t>Záminka</a:t>
            </a:r>
            <a:r>
              <a:rPr lang="cs-CZ" sz="1100" b="1" dirty="0">
                <a:latin typeface="Times New Roman" pitchFamily="18" charset="0"/>
                <a:cs typeface="Times New Roman" pitchFamily="18" charset="0"/>
                <a:sym typeface="Wingdings 3"/>
              </a:rPr>
              <a:t>: </a:t>
            </a:r>
          </a:p>
          <a:p>
            <a:pPr marL="342900" indent="-342900" eaLnBrk="0" hangingPunct="0">
              <a:spcBef>
                <a:spcPct val="20000"/>
              </a:spcBef>
              <a:buFont typeface="Arial" charset="0"/>
              <a:buNone/>
              <a:defRPr/>
            </a:pPr>
            <a:r>
              <a:rPr lang="cs-CZ" sz="1100" b="1" dirty="0">
                <a:latin typeface="Times New Roman" pitchFamily="18" charset="0"/>
                <a:cs typeface="Times New Roman" pitchFamily="18" charset="0"/>
                <a:sym typeface="Wingdings 3"/>
              </a:rPr>
              <a:t>		</a:t>
            </a:r>
            <a:r>
              <a:rPr lang="cs-CZ" sz="12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3"/>
              </a:rPr>
              <a:t>28. července 1914 </a:t>
            </a:r>
            <a:endParaRPr lang="cs-CZ" sz="11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3"/>
            </a:endParaRPr>
          </a:p>
          <a:p>
            <a:pPr marL="342900" indent="-342900" eaLnBrk="0" hangingPunct="0">
              <a:spcBef>
                <a:spcPct val="20000"/>
              </a:spcBef>
              <a:buFont typeface="Arial" charset="0"/>
              <a:buNone/>
              <a:defRPr/>
            </a:pPr>
            <a:r>
              <a:rPr lang="cs-CZ" sz="1100" dirty="0">
                <a:latin typeface="Times New Roman" pitchFamily="18" charset="0"/>
                <a:cs typeface="Times New Roman" pitchFamily="18" charset="0"/>
                <a:sym typeface="Wingdings 3"/>
              </a:rPr>
              <a:t>- vyhlásilo R-U Srbsku válku.</a:t>
            </a:r>
          </a:p>
          <a:p>
            <a:pPr marL="342900" indent="-342900" eaLnBrk="0" hangingPunct="0">
              <a:spcBef>
                <a:spcPts val="0"/>
              </a:spcBef>
              <a:defRPr/>
            </a:pPr>
            <a:r>
              <a:rPr lang="cs-CZ" sz="1100" dirty="0">
                <a:latin typeface="Times New Roman" pitchFamily="18" charset="0"/>
                <a:cs typeface="Times New Roman" pitchFamily="18" charset="0"/>
                <a:sym typeface="Wingdings 3"/>
              </a:rPr>
              <a:t> </a:t>
            </a:r>
            <a:r>
              <a:rPr lang="pt-BR" sz="1100" dirty="0">
                <a:latin typeface="Times New Roman" pitchFamily="18" charset="0"/>
                <a:cs typeface="Times New Roman" pitchFamily="18" charset="0"/>
                <a:sym typeface="Wingdings 3"/>
              </a:rPr>
              <a:t>Postupně do války vta</a:t>
            </a:r>
            <a:r>
              <a:rPr lang="cs-CZ" sz="1100" dirty="0">
                <a:latin typeface="Times New Roman" pitchFamily="18" charset="0"/>
                <a:cs typeface="Times New Roman" pitchFamily="18" charset="0"/>
                <a:sym typeface="Wingdings 3"/>
              </a:rPr>
              <a:t>ž</a:t>
            </a:r>
            <a:r>
              <a:rPr lang="pt-BR" sz="1100" dirty="0">
                <a:latin typeface="Times New Roman" pitchFamily="18" charset="0"/>
                <a:cs typeface="Times New Roman" pitchFamily="18" charset="0"/>
                <a:sym typeface="Wingdings 3"/>
              </a:rPr>
              <a:t>eno 38 států. </a:t>
            </a:r>
            <a:r>
              <a:rPr lang="cs-CZ" sz="1100" dirty="0">
                <a:latin typeface="Times New Roman" pitchFamily="18" charset="0"/>
                <a:cs typeface="Times New Roman" pitchFamily="18" charset="0"/>
                <a:sym typeface="Wingdings 3"/>
              </a:rPr>
              <a:t> </a:t>
            </a:r>
          </a:p>
          <a:p>
            <a:pPr marL="342900" indent="-342900" eaLnBrk="0" hangingPunct="0">
              <a:spcBef>
                <a:spcPts val="0"/>
              </a:spcBef>
              <a:defRPr/>
            </a:pPr>
            <a:r>
              <a:rPr lang="cs-CZ" sz="1100" dirty="0">
                <a:latin typeface="Times New Roman" pitchFamily="18" charset="0"/>
                <a:cs typeface="Times New Roman" pitchFamily="18" charset="0"/>
                <a:sym typeface="Wingdings 3"/>
              </a:rPr>
              <a:t> 	</a:t>
            </a:r>
            <a:r>
              <a:rPr lang="cs-CZ" sz="1400" dirty="0">
                <a:solidFill>
                  <a:srgbClr val="C00000"/>
                </a:solidFill>
                <a:latin typeface="Times New Roman" pitchFamily="18" charset="0"/>
                <a:cs typeface="Times New Roman" pitchFamily="18" charset="0"/>
                <a:sym typeface="Wingdings"/>
              </a:rPr>
              <a:t> </a:t>
            </a:r>
            <a:r>
              <a:rPr lang="cs-CZ" sz="1050" dirty="0">
                <a:latin typeface="Times New Roman" pitchFamily="18" charset="0"/>
                <a:cs typeface="Times New Roman" pitchFamily="18" charset="0"/>
                <a:sym typeface="Wingdings 3"/>
              </a:rPr>
              <a:t>budování </a:t>
            </a:r>
            <a:r>
              <a:rPr lang="cs-CZ" sz="1050" b="1" dirty="0">
                <a:latin typeface="Times New Roman" pitchFamily="18" charset="0"/>
                <a:cs typeface="Times New Roman" pitchFamily="18" charset="0"/>
                <a:sym typeface="Wingdings 3"/>
                <a:hlinkClick r:id="rId4"/>
              </a:rPr>
              <a:t>zákopů</a:t>
            </a:r>
            <a:r>
              <a:rPr lang="cs-CZ" sz="1050" dirty="0">
                <a:latin typeface="Times New Roman" pitchFamily="18" charset="0"/>
                <a:cs typeface="Times New Roman" pitchFamily="18" charset="0"/>
                <a:sym typeface="Wingdings 3"/>
              </a:rPr>
              <a:t>, betonových bunkrů, minových polí</a:t>
            </a:r>
          </a:p>
          <a:p>
            <a:pPr marL="342900" indent="-342900" eaLnBrk="0" hangingPunct="0">
              <a:spcBef>
                <a:spcPts val="0"/>
              </a:spcBef>
              <a:defRPr/>
            </a:pPr>
            <a:r>
              <a:rPr lang="cs-CZ" sz="1050" dirty="0">
                <a:latin typeface="Times New Roman" pitchFamily="18" charset="0"/>
                <a:cs typeface="Times New Roman" pitchFamily="18" charset="0"/>
                <a:sym typeface="Wingdings 3"/>
              </a:rPr>
              <a:t>	</a:t>
            </a:r>
            <a:r>
              <a:rPr lang="cs-CZ" sz="1400" dirty="0">
                <a:solidFill>
                  <a:srgbClr val="C00000"/>
                </a:solidFill>
                <a:latin typeface="Times New Roman" pitchFamily="18" charset="0"/>
                <a:cs typeface="Times New Roman" pitchFamily="18" charset="0"/>
                <a:sym typeface="Wingdings"/>
              </a:rPr>
              <a:t></a:t>
            </a:r>
            <a:r>
              <a:rPr lang="cs-CZ" sz="1050" dirty="0">
                <a:solidFill>
                  <a:srgbClr val="C00000"/>
                </a:solidFill>
                <a:latin typeface="Times New Roman" pitchFamily="18" charset="0"/>
                <a:cs typeface="Times New Roman" pitchFamily="18" charset="0"/>
                <a:sym typeface="Wingdings"/>
              </a:rPr>
              <a:t> </a:t>
            </a:r>
            <a:r>
              <a:rPr lang="cs-CZ" sz="1050" dirty="0">
                <a:latin typeface="Times New Roman" pitchFamily="18" charset="0"/>
                <a:cs typeface="Times New Roman" pitchFamily="18" charset="0"/>
                <a:sym typeface="Wingdings 3"/>
              </a:rPr>
              <a:t>obě strany používaly nejnovější techniku (kulomety, tanky)</a:t>
            </a:r>
          </a:p>
          <a:p>
            <a:pPr marL="342900" indent="-342900" eaLnBrk="0" hangingPunct="0">
              <a:spcBef>
                <a:spcPts val="0"/>
              </a:spcBef>
              <a:defRPr/>
            </a:pPr>
            <a:endParaRPr lang="cs-CZ" sz="1050" dirty="0">
              <a:latin typeface="Times New Roman" pitchFamily="18" charset="0"/>
              <a:cs typeface="Times New Roman" pitchFamily="18" charset="0"/>
              <a:sym typeface="Wingdings 3"/>
            </a:endParaRPr>
          </a:p>
          <a:p>
            <a:pPr marL="342900" indent="-342900" eaLnBrk="0" hangingPunct="0">
              <a:spcBef>
                <a:spcPts val="1200"/>
              </a:spcBef>
              <a:defRPr/>
            </a:pPr>
            <a:endParaRPr lang="cs-CZ" sz="1600" dirty="0">
              <a:latin typeface="Times New Roman" pitchFamily="18" charset="0"/>
              <a:cs typeface="Times New Roman" pitchFamily="18" charset="0"/>
            </a:endParaRPr>
          </a:p>
          <a:p>
            <a:pPr marL="342900" indent="-342900" eaLnBrk="0" hangingPunct="0">
              <a:spcBef>
                <a:spcPct val="20000"/>
              </a:spcBef>
              <a:buFont typeface="Arial" charset="0"/>
              <a:buNone/>
              <a:defRPr/>
            </a:pPr>
            <a:endParaRPr lang="cs-CZ"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23728" y="2499742"/>
            <a:ext cx="2116138" cy="1857375"/>
          </a:xfrm>
          <a:prstGeom prst="rect">
            <a:avLst/>
          </a:prstGeom>
          <a:noFill/>
          <a:ln w="9525">
            <a:noFill/>
            <a:miter lim="800000"/>
            <a:headEnd/>
            <a:tailEnd/>
          </a:ln>
        </p:spPr>
      </p:pic>
      <p:cxnSp>
        <p:nvCxnSpPr>
          <p:cNvPr id="12" name="Zakřivená spojovací čára 11"/>
          <p:cNvCxnSpPr/>
          <p:nvPr/>
        </p:nvCxnSpPr>
        <p:spPr>
          <a:xfrm rot="5400000">
            <a:off x="2643174" y="1142990"/>
            <a:ext cx="1571636" cy="1285884"/>
          </a:xfrm>
          <a:prstGeom prst="curvedConnector3">
            <a:avLst>
              <a:gd name="adj1" fmla="val 50000"/>
            </a:avLst>
          </a:prstGeom>
          <a:ln>
            <a:solidFill>
              <a:schemeClr val="tx1"/>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6"/>
          <a:srcRect/>
          <a:stretch>
            <a:fillRect/>
          </a:stretch>
        </p:blipFill>
        <p:spPr bwMode="auto">
          <a:xfrm>
            <a:off x="4357688" y="2400300"/>
            <a:ext cx="1214437" cy="1701800"/>
          </a:xfrm>
          <a:prstGeom prst="rect">
            <a:avLst/>
          </a:prstGeom>
          <a:noFill/>
          <a:ln w="9525">
            <a:noFill/>
            <a:miter lim="800000"/>
            <a:headEnd/>
            <a:tailEnd/>
          </a:ln>
        </p:spPr>
      </p:pic>
      <p:sp>
        <p:nvSpPr>
          <p:cNvPr id="17" name="Zástupný symbol pro obsah 3">
            <a:hlinkClick r:id="rId4"/>
          </p:cNvPr>
          <p:cNvSpPr txBox="1">
            <a:spLocks/>
          </p:cNvSpPr>
          <p:nvPr/>
        </p:nvSpPr>
        <p:spPr bwMode="auto">
          <a:xfrm>
            <a:off x="5786438" y="857250"/>
            <a:ext cx="3214687" cy="3214688"/>
          </a:xfrm>
          <a:prstGeom prst="rect">
            <a:avLst/>
          </a:prstGeom>
          <a:solidFill>
            <a:schemeClr val="accent2">
              <a:lumMod val="40000"/>
              <a:lumOff val="60000"/>
            </a:schemeClr>
          </a:solidFill>
          <a:ln w="9525">
            <a:noFill/>
            <a:miter lim="800000"/>
            <a:headEnd/>
            <a:tailEnd/>
          </a:ln>
        </p:spPr>
        <p:txBody>
          <a:bodyPr/>
          <a:lstStyle/>
          <a:p>
            <a:pPr marL="342900" indent="-342900" algn="just" eaLnBrk="0" hangingPunct="0">
              <a:spcBef>
                <a:spcPct val="20000"/>
              </a:spcBef>
              <a:buFont typeface="Arial" charset="0"/>
              <a:buNone/>
            </a:pPr>
            <a:r>
              <a:rPr lang="cs-CZ" sz="1200" b="1" u="sng" dirty="0">
                <a:latin typeface="Times New Roman" pitchFamily="18" charset="0"/>
                <a:cs typeface="Times New Roman" pitchFamily="18" charset="0"/>
                <a:sym typeface="Wingdings 3" pitchFamily="18" charset="2"/>
              </a:rPr>
              <a:t>Průběh</a:t>
            </a:r>
            <a:r>
              <a:rPr lang="cs-CZ" sz="1200" b="1" dirty="0">
                <a:latin typeface="Times New Roman" pitchFamily="18" charset="0"/>
                <a:cs typeface="Times New Roman" pitchFamily="18" charset="0"/>
                <a:sym typeface="Wingdings 3" pitchFamily="18" charset="2"/>
              </a:rPr>
              <a:t>: </a:t>
            </a:r>
            <a:r>
              <a:rPr lang="cs-CZ" sz="1100" dirty="0">
                <a:latin typeface="Times New Roman" pitchFamily="18" charset="0"/>
                <a:cs typeface="Times New Roman" pitchFamily="18" charset="0"/>
                <a:sym typeface="Wingdings 3" pitchFamily="18" charset="2"/>
              </a:rPr>
              <a:t>vzniklo několik válečných front: </a:t>
            </a:r>
            <a:endParaRPr lang="cs-CZ" sz="1200" dirty="0">
              <a:latin typeface="Times New Roman" pitchFamily="18" charset="0"/>
              <a:cs typeface="Times New Roman" pitchFamily="18" charset="0"/>
              <a:sym typeface="Wingdings 3" pitchFamily="18" charset="2"/>
            </a:endParaRPr>
          </a:p>
          <a:p>
            <a:pPr marL="342900" indent="-342900" algn="just" eaLnBrk="0" hangingPunct="0"/>
            <a:r>
              <a:rPr lang="cs-CZ" sz="1100" b="1" dirty="0">
                <a:latin typeface="Times New Roman" pitchFamily="18" charset="0"/>
                <a:cs typeface="Times New Roman" pitchFamily="18" charset="0"/>
                <a:sym typeface="Wingdings 3" pitchFamily="18" charset="2"/>
              </a:rPr>
              <a:t>Východní: </a:t>
            </a:r>
            <a:r>
              <a:rPr lang="cs-CZ" sz="1100" dirty="0">
                <a:latin typeface="Times New Roman" pitchFamily="18" charset="0"/>
                <a:cs typeface="Times New Roman" pitchFamily="18" charset="0"/>
                <a:sym typeface="Wingdings 3" pitchFamily="18" charset="2"/>
              </a:rPr>
              <a:t>Německo + R-U proti Rusku</a:t>
            </a:r>
          </a:p>
          <a:p>
            <a:pPr marL="342900" indent="-342900" algn="just" eaLnBrk="0" hangingPunct="0"/>
            <a:r>
              <a:rPr lang="cs-CZ" sz="1100" b="1" dirty="0">
                <a:latin typeface="Times New Roman" pitchFamily="18" charset="0"/>
                <a:cs typeface="Times New Roman" pitchFamily="18" charset="0"/>
                <a:sym typeface="Wingdings 3" pitchFamily="18" charset="2"/>
              </a:rPr>
              <a:t>Jižní (Srbská): </a:t>
            </a:r>
            <a:r>
              <a:rPr lang="cs-CZ" sz="1100" dirty="0">
                <a:latin typeface="Times New Roman" pitchFamily="18" charset="0"/>
                <a:cs typeface="Times New Roman" pitchFamily="18" charset="0"/>
                <a:sym typeface="Wingdings 3" pitchFamily="18" charset="2"/>
              </a:rPr>
              <a:t>R-U proti Srbsku, menší význam</a:t>
            </a:r>
          </a:p>
          <a:p>
            <a:pPr marL="342900" indent="-342900" algn="just" eaLnBrk="0" hangingPunct="0"/>
            <a:r>
              <a:rPr lang="cs-CZ" sz="1100" b="1" dirty="0">
                <a:latin typeface="Times New Roman" pitchFamily="18" charset="0"/>
                <a:cs typeface="Times New Roman" pitchFamily="18" charset="0"/>
                <a:sym typeface="Wingdings 3" pitchFamily="18" charset="2"/>
              </a:rPr>
              <a:t>Západní: </a:t>
            </a:r>
            <a:r>
              <a:rPr lang="cs-CZ" sz="1100" dirty="0">
                <a:latin typeface="Times New Roman" pitchFamily="18" charset="0"/>
                <a:cs typeface="Times New Roman" pitchFamily="18" charset="0"/>
                <a:sym typeface="Wingdings 3" pitchFamily="18" charset="2"/>
              </a:rPr>
              <a:t>Německo proti Francii – zákopová válka</a:t>
            </a:r>
          </a:p>
          <a:p>
            <a:pPr marL="342900" indent="-342900" algn="just" eaLnBrk="0" hangingPunct="0">
              <a:buFont typeface="Wingdings 3" pitchFamily="18" charset="2"/>
              <a:buChar char="9"/>
            </a:pPr>
            <a:r>
              <a:rPr lang="cs-CZ" sz="1100" dirty="0">
                <a:latin typeface="Times New Roman" pitchFamily="18" charset="0"/>
                <a:cs typeface="Times New Roman" pitchFamily="18" charset="0"/>
                <a:sym typeface="Wingdings 3" pitchFamily="18" charset="2"/>
              </a:rPr>
              <a:t>zde byla poprvé v dějinách použita chemická zbraň – jedovatý plyn u města </a:t>
            </a:r>
            <a:r>
              <a:rPr lang="cs-CZ" sz="1100" b="1" dirty="0" err="1">
                <a:latin typeface="Times New Roman" pitchFamily="18" charset="0"/>
                <a:cs typeface="Times New Roman" pitchFamily="18" charset="0"/>
                <a:sym typeface="Wingdings 3" pitchFamily="18" charset="2"/>
              </a:rPr>
              <a:t>Ypres</a:t>
            </a:r>
            <a:r>
              <a:rPr lang="cs-CZ" sz="1100" dirty="0">
                <a:latin typeface="Times New Roman" pitchFamily="18" charset="0"/>
                <a:cs typeface="Times New Roman" pitchFamily="18" charset="0"/>
                <a:sym typeface="Wingdings 3" pitchFamily="18" charset="2"/>
              </a:rPr>
              <a:t>. </a:t>
            </a:r>
          </a:p>
          <a:p>
            <a:pPr marL="342900" indent="-342900" algn="just" eaLnBrk="0" hangingPunct="0"/>
            <a:r>
              <a:rPr lang="cs-CZ" sz="1100" b="1" dirty="0">
                <a:latin typeface="Times New Roman" pitchFamily="18" charset="0"/>
                <a:cs typeface="Times New Roman" pitchFamily="18" charset="0"/>
                <a:sym typeface="Wingdings 3" pitchFamily="18" charset="2"/>
              </a:rPr>
              <a:t>Italská: </a:t>
            </a:r>
            <a:r>
              <a:rPr lang="cs-CZ" sz="1100" dirty="0">
                <a:latin typeface="Times New Roman" pitchFamily="18" charset="0"/>
                <a:cs typeface="Times New Roman" pitchFamily="18" charset="0"/>
                <a:sym typeface="Wingdings 3" pitchFamily="18" charset="2"/>
              </a:rPr>
              <a:t>vzniká později. </a:t>
            </a:r>
          </a:p>
          <a:p>
            <a:pPr marL="342900" indent="-342900" algn="just" eaLnBrk="0" hangingPunct="0"/>
            <a:endParaRPr lang="cs-CZ" sz="500" dirty="0">
              <a:latin typeface="Times New Roman" pitchFamily="18" charset="0"/>
              <a:cs typeface="Times New Roman" pitchFamily="18" charset="0"/>
              <a:sym typeface="Wingdings 3" pitchFamily="18" charset="2"/>
            </a:endParaRPr>
          </a:p>
          <a:p>
            <a:pPr marL="342900" indent="-342900" algn="just"/>
            <a:r>
              <a:rPr lang="cs-CZ" sz="1100" b="1" u="sng" dirty="0">
                <a:latin typeface="Times New Roman" pitchFamily="18" charset="0"/>
                <a:cs typeface="Times New Roman" pitchFamily="18" charset="0"/>
              </a:rPr>
              <a:t>Bitva o </a:t>
            </a:r>
            <a:r>
              <a:rPr lang="cs-CZ" sz="1100" b="1" u="sng" dirty="0" err="1">
                <a:latin typeface="Times New Roman" pitchFamily="18" charset="0"/>
                <a:cs typeface="Times New Roman" pitchFamily="18" charset="0"/>
              </a:rPr>
              <a:t>Verdun</a:t>
            </a:r>
            <a:r>
              <a:rPr lang="cs-CZ" sz="1100" b="1" dirty="0">
                <a:latin typeface="Times New Roman" pitchFamily="18" charset="0"/>
                <a:cs typeface="Times New Roman" pitchFamily="18" charset="0"/>
              </a:rPr>
              <a:t>: </a:t>
            </a:r>
            <a:r>
              <a:rPr lang="cs-CZ" sz="1100" dirty="0">
                <a:latin typeface="Times New Roman" pitchFamily="18" charset="0"/>
                <a:cs typeface="Times New Roman" pitchFamily="18" charset="0"/>
                <a:sym typeface="Wingdings 3" pitchFamily="18" charset="2"/>
              </a:rPr>
              <a:t>600 000 padlých na straně Německa a 360 000 na straně </a:t>
            </a:r>
            <a:r>
              <a:rPr lang="cs-CZ" sz="1100">
                <a:latin typeface="Times New Roman" pitchFamily="18" charset="0"/>
                <a:cs typeface="Times New Roman" pitchFamily="18" charset="0"/>
                <a:sym typeface="Wingdings 3" pitchFamily="18" charset="2"/>
              </a:rPr>
              <a:t>Francie</a:t>
            </a:r>
            <a:r>
              <a:rPr lang="cs-CZ" sz="1100" smtClean="0">
                <a:latin typeface="Times New Roman" pitchFamily="18" charset="0"/>
                <a:cs typeface="Times New Roman" pitchFamily="18" charset="0"/>
                <a:sym typeface="Wingdings 3" pitchFamily="18" charset="2"/>
              </a:rPr>
              <a:t>. </a:t>
            </a:r>
            <a:endParaRPr lang="cs-CZ" sz="1100" dirty="0">
              <a:latin typeface="Times New Roman" pitchFamily="18" charset="0"/>
              <a:cs typeface="Times New Roman" pitchFamily="18" charset="0"/>
              <a:sym typeface="Wingdings 3" pitchFamily="18" charset="2"/>
            </a:endParaRPr>
          </a:p>
          <a:p>
            <a:pPr marL="342900" indent="-342900" algn="just"/>
            <a:r>
              <a:rPr lang="cs-CZ" sz="1100" b="1" u="sng" dirty="0">
                <a:latin typeface="Times New Roman" pitchFamily="18" charset="0"/>
                <a:cs typeface="Times New Roman" pitchFamily="18" charset="0"/>
                <a:sym typeface="Wingdings 3" pitchFamily="18" charset="2"/>
              </a:rPr>
              <a:t>Ofenziva na řece </a:t>
            </a:r>
            <a:r>
              <a:rPr lang="cs-CZ" sz="1100" b="1" u="sng" dirty="0" err="1">
                <a:latin typeface="Times New Roman" pitchFamily="18" charset="0"/>
                <a:cs typeface="Times New Roman" pitchFamily="18" charset="0"/>
                <a:sym typeface="Wingdings 3" pitchFamily="18" charset="2"/>
              </a:rPr>
              <a:t>Sommě</a:t>
            </a:r>
            <a:r>
              <a:rPr lang="cs-CZ" sz="1100" b="1" u="sng" dirty="0">
                <a:latin typeface="Times New Roman" pitchFamily="18" charset="0"/>
                <a:cs typeface="Times New Roman" pitchFamily="18" charset="0"/>
                <a:sym typeface="Wingdings 3" pitchFamily="18" charset="2"/>
              </a:rPr>
              <a:t>: </a:t>
            </a:r>
            <a:r>
              <a:rPr lang="cs-CZ" sz="1100" dirty="0">
                <a:latin typeface="Times New Roman" pitchFamily="18" charset="0"/>
                <a:cs typeface="Times New Roman" pitchFamily="18" charset="0"/>
                <a:sym typeface="Wingdings 3" pitchFamily="18" charset="2"/>
              </a:rPr>
              <a:t>francouzsko-anglická armáda proti Německu - poprvé použity tanky. </a:t>
            </a:r>
          </a:p>
          <a:p>
            <a:pPr marL="342900" indent="-342900" algn="just"/>
            <a:r>
              <a:rPr lang="cs-CZ" sz="1100" b="1" u="sng" dirty="0" err="1">
                <a:latin typeface="Times New Roman" pitchFamily="18" charset="0"/>
                <a:cs typeface="Times New Roman" pitchFamily="18" charset="0"/>
                <a:sym typeface="Wingdings 3" pitchFamily="18" charset="2"/>
              </a:rPr>
              <a:t>Brusilovova</a:t>
            </a:r>
            <a:r>
              <a:rPr lang="cs-CZ" sz="1100" b="1" u="sng" dirty="0">
                <a:latin typeface="Times New Roman" pitchFamily="18" charset="0"/>
                <a:cs typeface="Times New Roman" pitchFamily="18" charset="0"/>
                <a:sym typeface="Wingdings 3" pitchFamily="18" charset="2"/>
              </a:rPr>
              <a:t> ofenziva: </a:t>
            </a:r>
            <a:r>
              <a:rPr lang="cs-CZ" sz="1100" dirty="0">
                <a:latin typeface="Times New Roman" pitchFamily="18" charset="0"/>
                <a:cs typeface="Times New Roman" pitchFamily="18" charset="0"/>
                <a:sym typeface="Wingdings 3" pitchFamily="18" charset="2"/>
              </a:rPr>
              <a:t>snaha ulehčit u </a:t>
            </a:r>
            <a:r>
              <a:rPr lang="cs-CZ" sz="1100" dirty="0" err="1">
                <a:latin typeface="Times New Roman" pitchFamily="18" charset="0"/>
                <a:cs typeface="Times New Roman" pitchFamily="18" charset="0"/>
                <a:sym typeface="Wingdings 3" pitchFamily="18" charset="2"/>
              </a:rPr>
              <a:t>Verdunu</a:t>
            </a:r>
            <a:r>
              <a:rPr lang="cs-CZ" sz="1100" dirty="0">
                <a:latin typeface="Times New Roman" pitchFamily="18" charset="0"/>
                <a:cs typeface="Times New Roman" pitchFamily="18" charset="0"/>
                <a:sym typeface="Wingdings 3" pitchFamily="18" charset="2"/>
              </a:rPr>
              <a:t> prostřednictvím východní fronty -  rozsáhlá ofenziva Ruska proti R-U armádě</a:t>
            </a:r>
          </a:p>
          <a:p>
            <a:pPr marL="342900" indent="-342900" algn="just"/>
            <a:r>
              <a:rPr lang="cs-CZ" sz="1000" dirty="0">
                <a:latin typeface="Times New Roman" pitchFamily="18" charset="0"/>
                <a:cs typeface="Times New Roman" pitchFamily="18" charset="0"/>
                <a:sym typeface="Wingdings 3" pitchFamily="18" charset="2"/>
              </a:rPr>
              <a:t>V roce 1917 proběhly v Rusku </a:t>
            </a:r>
            <a:r>
              <a:rPr lang="cs-CZ" sz="1000" dirty="0">
                <a:latin typeface="Times New Roman" pitchFamily="18" charset="0"/>
                <a:cs typeface="Times New Roman" pitchFamily="18" charset="0"/>
                <a:sym typeface="Wingdings 3" pitchFamily="18" charset="2"/>
                <a:hlinkClick r:id="rId7"/>
              </a:rPr>
              <a:t>2 revoluce</a:t>
            </a:r>
            <a:r>
              <a:rPr lang="cs-CZ" sz="1000" dirty="0">
                <a:latin typeface="Times New Roman" pitchFamily="18" charset="0"/>
                <a:cs typeface="Times New Roman" pitchFamily="18" charset="0"/>
                <a:sym typeface="Wingdings 3" pitchFamily="18" charset="2"/>
              </a:rPr>
              <a:t>. V důsledku toho uzavřelo Rusko separátní mír </a:t>
            </a:r>
            <a:r>
              <a:rPr lang="cs-CZ" sz="1000" b="1" u="sng" dirty="0">
                <a:solidFill>
                  <a:srgbClr val="C00000"/>
                </a:solidFill>
                <a:latin typeface="Times New Roman" pitchFamily="18" charset="0"/>
                <a:cs typeface="Times New Roman" pitchFamily="18" charset="0"/>
                <a:sym typeface="Wingdings 3" pitchFamily="18" charset="2"/>
              </a:rPr>
              <a:t>(</a:t>
            </a:r>
            <a:r>
              <a:rPr lang="cs-CZ" sz="1000" b="1" u="sng" dirty="0" smtClean="0">
                <a:solidFill>
                  <a:srgbClr val="C00000"/>
                </a:solidFill>
                <a:latin typeface="Times New Roman" pitchFamily="18" charset="0"/>
                <a:cs typeface="Times New Roman" pitchFamily="18" charset="0"/>
                <a:sym typeface="Wingdings 3" pitchFamily="18" charset="2"/>
              </a:rPr>
              <a:t>Brestlitevský</a:t>
            </a:r>
            <a:r>
              <a:rPr lang="cs-CZ" sz="1000" dirty="0" smtClean="0">
                <a:latin typeface="Times New Roman" pitchFamily="18" charset="0"/>
                <a:cs typeface="Times New Roman" pitchFamily="18" charset="0"/>
                <a:sym typeface="Wingdings 3" pitchFamily="18" charset="2"/>
              </a:rPr>
              <a:t>) </a:t>
            </a:r>
            <a:r>
              <a:rPr lang="cs-CZ" sz="1000" dirty="0">
                <a:latin typeface="Times New Roman" pitchFamily="18" charset="0"/>
                <a:cs typeface="Times New Roman" pitchFamily="18" charset="0"/>
                <a:sym typeface="Wingdings 3" pitchFamily="18" charset="2"/>
              </a:rPr>
              <a:t>a vystoupilo z války. Východní fronta padla. </a:t>
            </a:r>
          </a:p>
          <a:p>
            <a:pPr marL="342900" indent="-342900" algn="just"/>
            <a:r>
              <a:rPr lang="cs-CZ" sz="1100" b="1" dirty="0">
                <a:latin typeface="Times New Roman" pitchFamily="18" charset="0"/>
                <a:cs typeface="Times New Roman" pitchFamily="18" charset="0"/>
                <a:sym typeface="Wingdings 3" pitchFamily="18" charset="2"/>
              </a:rPr>
              <a:t>Do války vstoupily v roce 1917 USA.</a:t>
            </a:r>
            <a:r>
              <a:rPr lang="cs-CZ" sz="1100" dirty="0">
                <a:latin typeface="Times New Roman" pitchFamily="18" charset="0"/>
                <a:cs typeface="Times New Roman" pitchFamily="18" charset="0"/>
                <a:sym typeface="Wingdings 3" pitchFamily="18" charset="2"/>
              </a:rPr>
              <a:t> </a:t>
            </a:r>
            <a:endParaRPr lang="cs-CZ" sz="1000" dirty="0">
              <a:latin typeface="Times New Roman" pitchFamily="18" charset="0"/>
              <a:cs typeface="Times New Roman" pitchFamily="18" charset="0"/>
              <a:sym typeface="Wingdings 3" pitchFamily="18" charset="2"/>
            </a:endParaRPr>
          </a:p>
          <a:p>
            <a:pPr marL="342900" indent="-342900" eaLnBrk="0" hangingPunct="0"/>
            <a:endParaRPr lang="cs-CZ" sz="1100" dirty="0">
              <a:latin typeface="Times New Roman" pitchFamily="18" charset="0"/>
              <a:cs typeface="Times New Roman" pitchFamily="18" charset="0"/>
              <a:sym typeface="Wingdings 3" pitchFamily="18" charset="2"/>
            </a:endParaRPr>
          </a:p>
          <a:p>
            <a:pPr marL="342900" indent="-342900" eaLnBrk="0" hangingPunct="0">
              <a:spcBef>
                <a:spcPct val="20000"/>
              </a:spcBef>
              <a:buFont typeface="Arial" charset="0"/>
              <a:buNone/>
            </a:pPr>
            <a:endParaRPr lang="cs-CZ" sz="1100" b="1" dirty="0">
              <a:latin typeface="Times New Roman" pitchFamily="18" charset="0"/>
              <a:cs typeface="Times New Roman" pitchFamily="18" charset="0"/>
              <a:sym typeface="Wingdings 3" pitchFamily="18" charset="2"/>
            </a:endParaRPr>
          </a:p>
          <a:p>
            <a:pPr marL="342900" indent="-342900" eaLnBrk="0" hangingPunct="0">
              <a:spcBef>
                <a:spcPct val="20000"/>
              </a:spcBef>
              <a:buFont typeface="Arial" charset="0"/>
              <a:buNone/>
            </a:pPr>
            <a:endParaRPr lang="cs-CZ" sz="1000" dirty="0">
              <a:latin typeface="Times New Roman" pitchFamily="18" charset="0"/>
              <a:cs typeface="Times New Roman" pitchFamily="18" charset="0"/>
              <a:sym typeface="Wingdings 3" pitchFamily="18" charset="2"/>
            </a:endParaRPr>
          </a:p>
          <a:p>
            <a:pPr marL="342900" indent="-342900" eaLnBrk="0" hangingPunct="0"/>
            <a:endParaRPr lang="cs-CZ" sz="1000" dirty="0">
              <a:latin typeface="Times New Roman" pitchFamily="18" charset="0"/>
              <a:cs typeface="Times New Roman" pitchFamily="18" charset="0"/>
              <a:sym typeface="Wingdings 3" pitchFamily="18" charset="2"/>
            </a:endParaRPr>
          </a:p>
          <a:p>
            <a:pPr marL="342900" indent="-342900" eaLnBrk="0" hangingPunct="0">
              <a:spcBef>
                <a:spcPts val="1200"/>
              </a:spcBef>
            </a:pPr>
            <a:endParaRPr lang="cs-CZ" sz="1600" dirty="0">
              <a:latin typeface="Times New Roman" pitchFamily="18" charset="0"/>
              <a:cs typeface="Times New Roman" pitchFamily="18" charset="0"/>
            </a:endParaRPr>
          </a:p>
          <a:p>
            <a:pPr marL="342900" indent="-342900" eaLnBrk="0" hangingPunct="0">
              <a:spcBef>
                <a:spcPct val="20000"/>
              </a:spcBef>
              <a:buFont typeface="Arial" charset="0"/>
              <a:buNone/>
            </a:pPr>
            <a:endParaRPr lang="cs-CZ"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51"/>
                                        </p:tgtEl>
                                        <p:attrNameLst>
                                          <p:attrName>style.visibility</p:attrName>
                                        </p:attrNameLst>
                                      </p:cBhvr>
                                      <p:to>
                                        <p:strVal val="visible"/>
                                      </p:to>
                                    </p:set>
                                    <p:anim calcmode="lin" valueType="num">
                                      <p:cBhvr additive="base">
                                        <p:cTn id="52" dur="500" fill="hold"/>
                                        <p:tgtEl>
                                          <p:spTgt spid="2051"/>
                                        </p:tgtEl>
                                        <p:attrNameLst>
                                          <p:attrName>ppt_x</p:attrName>
                                        </p:attrNameLst>
                                      </p:cBhvr>
                                      <p:tavLst>
                                        <p:tav tm="0">
                                          <p:val>
                                            <p:strVal val="#ppt_x"/>
                                          </p:val>
                                        </p:tav>
                                        <p:tav tm="100000">
                                          <p:val>
                                            <p:strVal val="#ppt_x"/>
                                          </p:val>
                                        </p:tav>
                                      </p:tavLst>
                                    </p:anim>
                                    <p:anim calcmode="lin" valueType="num">
                                      <p:cBhvr additive="base">
                                        <p:cTn id="53" dur="500" fill="hold"/>
                                        <p:tgtEl>
                                          <p:spTgt spid="205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20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bg/>
                                          </p:spTgt>
                                        </p:tgtEl>
                                        <p:attrNameLst>
                                          <p:attrName>style.visibility</p:attrName>
                                        </p:attrNameLst>
                                      </p:cBhvr>
                                      <p:to>
                                        <p:strVal val="visible"/>
                                      </p:to>
                                    </p:set>
                                    <p:animEffect transition="in" filter="fade">
                                      <p:cBhvr>
                                        <p:cTn id="73" dur="2000"/>
                                        <p:tgtEl>
                                          <p:spTgt spid="7">
                                            <p:bg/>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txEl>
                                              <p:pRg st="1" end="1"/>
                                            </p:txEl>
                                          </p:spTgt>
                                        </p:tgtEl>
                                        <p:attrNameLst>
                                          <p:attrName>style.visibility</p:attrName>
                                        </p:attrNameLst>
                                      </p:cBhvr>
                                      <p:to>
                                        <p:strVal val="visible"/>
                                      </p:to>
                                    </p:set>
                                    <p:animEffect transition="in" filter="fade">
                                      <p:cBhvr>
                                        <p:cTn id="76" dur="2000"/>
                                        <p:tgtEl>
                                          <p:spTgt spid="7">
                                            <p:txEl>
                                              <p:pRg st="1" end="1"/>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Effect transition="in" filter="fade">
                                      <p:cBhvr>
                                        <p:cTn id="79" dur="2000"/>
                                        <p:tgtEl>
                                          <p:spTgt spid="7">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
                                            <p:txEl>
                                              <p:pRg st="3" end="3"/>
                                            </p:txEl>
                                          </p:spTgt>
                                        </p:tgtEl>
                                        <p:attrNameLst>
                                          <p:attrName>style.visibility</p:attrName>
                                        </p:attrNameLst>
                                      </p:cBhvr>
                                      <p:to>
                                        <p:strVal val="visible"/>
                                      </p:to>
                                    </p:set>
                                    <p:animEffect transition="in" filter="fade">
                                      <p:cBhvr>
                                        <p:cTn id="84" dur="2000"/>
                                        <p:tgtEl>
                                          <p:spTgt spid="7">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nodeType="clickEffect">
                                  <p:stCondLst>
                                    <p:cond delay="0"/>
                                  </p:stCondLst>
                                  <p:childTnLst>
                                    <p:set>
                                      <p:cBhvr>
                                        <p:cTn id="88" dur="1" fill="hold">
                                          <p:stCondLst>
                                            <p:cond delay="0"/>
                                          </p:stCondLst>
                                        </p:cTn>
                                        <p:tgtEl>
                                          <p:spTgt spid="2054"/>
                                        </p:tgtEl>
                                        <p:attrNameLst>
                                          <p:attrName>style.visibility</p:attrName>
                                        </p:attrNameLst>
                                      </p:cBhvr>
                                      <p:to>
                                        <p:strVal val="visible"/>
                                      </p:to>
                                    </p:set>
                                    <p:animEffect transition="in" filter="wedge">
                                      <p:cBhvr>
                                        <p:cTn id="89" dur="2000"/>
                                        <p:tgtEl>
                                          <p:spTgt spid="20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
                                            <p:txEl>
                                              <p:pRg st="4" end="4"/>
                                            </p:txEl>
                                          </p:spTgt>
                                        </p:tgtEl>
                                        <p:attrNameLst>
                                          <p:attrName>style.visibility</p:attrName>
                                        </p:attrNameLst>
                                      </p:cBhvr>
                                      <p:to>
                                        <p:strVal val="visible"/>
                                      </p:to>
                                    </p:set>
                                    <p:animEffect transition="in" filter="fade">
                                      <p:cBhvr>
                                        <p:cTn id="94" dur="2000"/>
                                        <p:tgtEl>
                                          <p:spTgt spid="7">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
                                            <p:txEl>
                                              <p:pRg st="5" end="5"/>
                                            </p:txEl>
                                          </p:spTgt>
                                        </p:tgtEl>
                                        <p:attrNameLst>
                                          <p:attrName>style.visibility</p:attrName>
                                        </p:attrNameLst>
                                      </p:cBhvr>
                                      <p:to>
                                        <p:strVal val="visible"/>
                                      </p:to>
                                    </p:set>
                                    <p:animEffect transition="in" filter="fade">
                                      <p:cBhvr>
                                        <p:cTn id="99" dur="2000"/>
                                        <p:tgtEl>
                                          <p:spTgt spid="7">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
                                            <p:bg/>
                                          </p:spTgt>
                                        </p:tgtEl>
                                        <p:attrNameLst>
                                          <p:attrName>style.visibility</p:attrName>
                                        </p:attrNameLst>
                                      </p:cBhvr>
                                      <p:to>
                                        <p:strVal val="visible"/>
                                      </p:to>
                                    </p:set>
                                    <p:animEffect transition="in" filter="fade">
                                      <p:cBhvr>
                                        <p:cTn id="104" dur="2000"/>
                                        <p:tgtEl>
                                          <p:spTgt spid="17">
                                            <p:bg/>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7">
                                            <p:txEl>
                                              <p:pRg st="0" end="0"/>
                                            </p:txEl>
                                          </p:spTgt>
                                        </p:tgtEl>
                                        <p:attrNameLst>
                                          <p:attrName>style.visibility</p:attrName>
                                        </p:attrNameLst>
                                      </p:cBhvr>
                                      <p:to>
                                        <p:strVal val="visible"/>
                                      </p:to>
                                    </p:set>
                                    <p:animEffect transition="in" filter="fade">
                                      <p:cBhvr>
                                        <p:cTn id="109" dur="2000"/>
                                        <p:tgtEl>
                                          <p:spTgt spid="1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7">
                                            <p:txEl>
                                              <p:pRg st="1" end="1"/>
                                            </p:txEl>
                                          </p:spTgt>
                                        </p:tgtEl>
                                        <p:attrNameLst>
                                          <p:attrName>style.visibility</p:attrName>
                                        </p:attrNameLst>
                                      </p:cBhvr>
                                      <p:to>
                                        <p:strVal val="visible"/>
                                      </p:to>
                                    </p:set>
                                    <p:animEffect transition="in" filter="fade">
                                      <p:cBhvr>
                                        <p:cTn id="114" dur="2000"/>
                                        <p:tgtEl>
                                          <p:spTgt spid="17">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7">
                                            <p:txEl>
                                              <p:pRg st="2" end="2"/>
                                            </p:txEl>
                                          </p:spTgt>
                                        </p:tgtEl>
                                        <p:attrNameLst>
                                          <p:attrName>style.visibility</p:attrName>
                                        </p:attrNameLst>
                                      </p:cBhvr>
                                      <p:to>
                                        <p:strVal val="visible"/>
                                      </p:to>
                                    </p:set>
                                    <p:animEffect transition="in" filter="fade">
                                      <p:cBhvr>
                                        <p:cTn id="119" dur="2000"/>
                                        <p:tgtEl>
                                          <p:spTgt spid="17">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7">
                                            <p:txEl>
                                              <p:pRg st="3" end="3"/>
                                            </p:txEl>
                                          </p:spTgt>
                                        </p:tgtEl>
                                        <p:attrNameLst>
                                          <p:attrName>style.visibility</p:attrName>
                                        </p:attrNameLst>
                                      </p:cBhvr>
                                      <p:to>
                                        <p:strVal val="visible"/>
                                      </p:to>
                                    </p:set>
                                    <p:animEffect transition="in" filter="fade">
                                      <p:cBhvr>
                                        <p:cTn id="124" dur="2000"/>
                                        <p:tgtEl>
                                          <p:spTgt spid="17">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7">
                                            <p:txEl>
                                              <p:pRg st="4" end="4"/>
                                            </p:txEl>
                                          </p:spTgt>
                                        </p:tgtEl>
                                        <p:attrNameLst>
                                          <p:attrName>style.visibility</p:attrName>
                                        </p:attrNameLst>
                                      </p:cBhvr>
                                      <p:to>
                                        <p:strVal val="visible"/>
                                      </p:to>
                                    </p:set>
                                    <p:animEffect transition="in" filter="fade">
                                      <p:cBhvr>
                                        <p:cTn id="129" dur="2000"/>
                                        <p:tgtEl>
                                          <p:spTgt spid="17">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7">
                                            <p:txEl>
                                              <p:pRg st="5" end="5"/>
                                            </p:txEl>
                                          </p:spTgt>
                                        </p:tgtEl>
                                        <p:attrNameLst>
                                          <p:attrName>style.visibility</p:attrName>
                                        </p:attrNameLst>
                                      </p:cBhvr>
                                      <p:to>
                                        <p:strVal val="visible"/>
                                      </p:to>
                                    </p:set>
                                    <p:animEffect transition="in" filter="fade">
                                      <p:cBhvr>
                                        <p:cTn id="134" dur="2000"/>
                                        <p:tgtEl>
                                          <p:spTgt spid="17">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7">
                                            <p:txEl>
                                              <p:pRg st="7" end="7"/>
                                            </p:txEl>
                                          </p:spTgt>
                                        </p:tgtEl>
                                        <p:attrNameLst>
                                          <p:attrName>style.visibility</p:attrName>
                                        </p:attrNameLst>
                                      </p:cBhvr>
                                      <p:to>
                                        <p:strVal val="visible"/>
                                      </p:to>
                                    </p:set>
                                    <p:animEffect transition="in" filter="fade">
                                      <p:cBhvr>
                                        <p:cTn id="139" dur="2000"/>
                                        <p:tgtEl>
                                          <p:spTgt spid="17">
                                            <p:txEl>
                                              <p:pRg st="7" end="7"/>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7">
                                            <p:txEl>
                                              <p:pRg st="8" end="8"/>
                                            </p:txEl>
                                          </p:spTgt>
                                        </p:tgtEl>
                                        <p:attrNameLst>
                                          <p:attrName>style.visibility</p:attrName>
                                        </p:attrNameLst>
                                      </p:cBhvr>
                                      <p:to>
                                        <p:strVal val="visible"/>
                                      </p:to>
                                    </p:set>
                                    <p:animEffect transition="in" filter="fade">
                                      <p:cBhvr>
                                        <p:cTn id="144" dur="2000"/>
                                        <p:tgtEl>
                                          <p:spTgt spid="17">
                                            <p:txEl>
                                              <p:pRg st="8" end="8"/>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7">
                                            <p:txEl>
                                              <p:pRg st="9" end="9"/>
                                            </p:txEl>
                                          </p:spTgt>
                                        </p:tgtEl>
                                        <p:attrNameLst>
                                          <p:attrName>style.visibility</p:attrName>
                                        </p:attrNameLst>
                                      </p:cBhvr>
                                      <p:to>
                                        <p:strVal val="visible"/>
                                      </p:to>
                                    </p:set>
                                    <p:animEffect transition="in" filter="fade">
                                      <p:cBhvr>
                                        <p:cTn id="149" dur="2000"/>
                                        <p:tgtEl>
                                          <p:spTgt spid="17">
                                            <p:txEl>
                                              <p:pRg st="9" end="9"/>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7">
                                            <p:txEl>
                                              <p:pRg st="10" end="10"/>
                                            </p:txEl>
                                          </p:spTgt>
                                        </p:tgtEl>
                                        <p:attrNameLst>
                                          <p:attrName>style.visibility</p:attrName>
                                        </p:attrNameLst>
                                      </p:cBhvr>
                                      <p:to>
                                        <p:strVal val="visible"/>
                                      </p:to>
                                    </p:set>
                                    <p:animEffect transition="in" filter="fade">
                                      <p:cBhvr>
                                        <p:cTn id="154" dur="2000"/>
                                        <p:tgtEl>
                                          <p:spTgt spid="17">
                                            <p:txEl>
                                              <p:pRg st="10" end="1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7">
                                            <p:txEl>
                                              <p:pRg st="11" end="11"/>
                                            </p:txEl>
                                          </p:spTgt>
                                        </p:tgtEl>
                                        <p:attrNameLst>
                                          <p:attrName>style.visibility</p:attrName>
                                        </p:attrNameLst>
                                      </p:cBhvr>
                                      <p:to>
                                        <p:strVal val="visible"/>
                                      </p:to>
                                    </p:set>
                                    <p:animEffect transition="in" filter="fade">
                                      <p:cBhvr>
                                        <p:cTn id="159" dur="2000"/>
                                        <p:tgtEl>
                                          <p:spTgt spid="17">
                                            <p:txEl>
                                              <p:pRg st="11" end="11"/>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9">
                                            <p:bg/>
                                          </p:spTgt>
                                        </p:tgtEl>
                                        <p:attrNameLst>
                                          <p:attrName>style.visibility</p:attrName>
                                        </p:attrNameLst>
                                      </p:cBhvr>
                                      <p:to>
                                        <p:strVal val="visible"/>
                                      </p:to>
                                    </p:set>
                                    <p:animEffect transition="in" filter="fade">
                                      <p:cBhvr>
                                        <p:cTn id="164" dur="2000"/>
                                        <p:tgtEl>
                                          <p:spTgt spid="19">
                                            <p:bg/>
                                          </p:spTgt>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9">
                                            <p:txEl>
                                              <p:pRg st="0" end="0"/>
                                            </p:txEl>
                                          </p:spTgt>
                                        </p:tgtEl>
                                        <p:attrNameLst>
                                          <p:attrName>style.visibility</p:attrName>
                                        </p:attrNameLst>
                                      </p:cBhvr>
                                      <p:to>
                                        <p:strVal val="visible"/>
                                      </p:to>
                                    </p:set>
                                    <p:animEffect transition="in" filter="fade">
                                      <p:cBhvr>
                                        <p:cTn id="169" dur="2000"/>
                                        <p:tgtEl>
                                          <p:spTgt spid="19">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9">
                                            <p:txEl>
                                              <p:pRg st="1" end="1"/>
                                            </p:txEl>
                                          </p:spTgt>
                                        </p:tgtEl>
                                        <p:attrNameLst>
                                          <p:attrName>style.visibility</p:attrName>
                                        </p:attrNameLst>
                                      </p:cBhvr>
                                      <p:to>
                                        <p:strVal val="visible"/>
                                      </p:to>
                                    </p:set>
                                    <p:animEffect transition="in" filter="fade">
                                      <p:cBhvr>
                                        <p:cTn id="174"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4" grpId="0" build="p" animBg="1"/>
      <p:bldP spid="7" grpId="0" uiExpand="1" build="p" animBg="1"/>
      <p:bldP spid="1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dirty="0" smtClean="0">
                <a:latin typeface="Times New Roman" pitchFamily="18" charset="0"/>
                <a:cs typeface="Times New Roman" pitchFamily="18" charset="0"/>
              </a:rPr>
              <a:t>28.5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3"/>
          <a:srcRect/>
          <a:stretch>
            <a:fillRect/>
          </a:stretch>
        </p:blipFill>
        <p:spPr bwMode="auto">
          <a:xfrm>
            <a:off x="214313" y="1000125"/>
            <a:ext cx="4357687" cy="3101975"/>
          </a:xfrm>
          <a:prstGeom prst="rect">
            <a:avLst/>
          </a:prstGeom>
          <a:noFill/>
          <a:ln w="9525">
            <a:noFill/>
            <a:miter lim="800000"/>
            <a:headEnd/>
            <a:tailEnd/>
          </a:ln>
        </p:spPr>
      </p:pic>
      <p:sp>
        <p:nvSpPr>
          <p:cNvPr id="6" name="TextovéPole 5"/>
          <p:cNvSpPr txBox="1"/>
          <p:nvPr/>
        </p:nvSpPr>
        <p:spPr>
          <a:xfrm>
            <a:off x="285750" y="1071563"/>
            <a:ext cx="4214813" cy="276225"/>
          </a:xfrm>
          <a:prstGeom prst="rect">
            <a:avLst/>
          </a:prstGeom>
          <a:solidFill>
            <a:schemeClr val="bg1">
              <a:lumMod val="65000"/>
            </a:schemeClr>
          </a:solidFill>
        </p:spPr>
        <p:txBody>
          <a:bodyPr>
            <a:spAutoFit/>
          </a:bodyPr>
          <a:lstStyle/>
          <a:p>
            <a:pPr>
              <a:defRPr/>
            </a:pPr>
            <a:r>
              <a:rPr lang="cs-CZ" sz="1200" b="1" dirty="0">
                <a:latin typeface="Times New Roman" pitchFamily="18" charset="0"/>
                <a:cs typeface="Times New Roman" pitchFamily="18" charset="0"/>
              </a:rPr>
              <a:t>Vyznač státy Trojspolku a Trojdohody. </a:t>
            </a:r>
          </a:p>
        </p:txBody>
      </p:sp>
      <p:sp>
        <p:nvSpPr>
          <p:cNvPr id="7" name="TextovéPole 6"/>
          <p:cNvSpPr txBox="1"/>
          <p:nvPr/>
        </p:nvSpPr>
        <p:spPr>
          <a:xfrm>
            <a:off x="4714875" y="714375"/>
            <a:ext cx="4214813" cy="1816100"/>
          </a:xfrm>
          <a:prstGeom prst="rect">
            <a:avLst/>
          </a:prstGeom>
          <a:solidFill>
            <a:schemeClr val="accent6">
              <a:lumMod val="40000"/>
              <a:lumOff val="60000"/>
            </a:schemeClr>
          </a:solidFill>
        </p:spPr>
        <p:txBody>
          <a:bodyPr>
            <a:spAutoFit/>
          </a:bodyPr>
          <a:lstStyle/>
          <a:p>
            <a:pPr>
              <a:defRPr/>
            </a:pPr>
            <a:r>
              <a:rPr lang="cs-CZ" sz="1400" b="1" dirty="0">
                <a:latin typeface="Times New Roman" pitchFamily="18" charset="0"/>
                <a:cs typeface="Times New Roman" pitchFamily="18" charset="0"/>
              </a:rPr>
              <a:t>Spoj co k čemu patří:</a:t>
            </a:r>
          </a:p>
          <a:p>
            <a:pPr>
              <a:defRPr/>
            </a:pPr>
            <a:r>
              <a:rPr lang="cs-CZ" sz="1400" dirty="0">
                <a:latin typeface="Times New Roman" pitchFamily="18" charset="0"/>
                <a:cs typeface="Times New Roman" pitchFamily="18" charset="0"/>
              </a:rPr>
              <a:t>„sud střelného prachu“		</a:t>
            </a:r>
            <a:r>
              <a:rPr lang="cs-CZ" sz="1400" dirty="0" err="1">
                <a:latin typeface="Times New Roman" pitchFamily="18" charset="0"/>
                <a:cs typeface="Times New Roman" pitchFamily="18" charset="0"/>
              </a:rPr>
              <a:t>Ypres</a:t>
            </a:r>
            <a:endParaRPr lang="cs-CZ" sz="1400" dirty="0">
              <a:latin typeface="Times New Roman" pitchFamily="18" charset="0"/>
              <a:cs typeface="Times New Roman" pitchFamily="18" charset="0"/>
            </a:endParaRPr>
          </a:p>
          <a:p>
            <a:pPr>
              <a:defRPr/>
            </a:pPr>
            <a:r>
              <a:rPr lang="cs-CZ" sz="1400" dirty="0">
                <a:latin typeface="Times New Roman" pitchFamily="18" charset="0"/>
                <a:cs typeface="Times New Roman" pitchFamily="18" charset="0"/>
              </a:rPr>
              <a:t>militarismus, nacionalismus	Rusko</a:t>
            </a:r>
          </a:p>
          <a:p>
            <a:pPr>
              <a:defRPr/>
            </a:pPr>
            <a:r>
              <a:rPr lang="cs-CZ" sz="1400" dirty="0">
                <a:latin typeface="Times New Roman" pitchFamily="18" charset="0"/>
                <a:cs typeface="Times New Roman" pitchFamily="18" charset="0"/>
              </a:rPr>
              <a:t>ofenziva na řece </a:t>
            </a:r>
            <a:r>
              <a:rPr lang="cs-CZ" sz="1400" dirty="0" err="1">
                <a:latin typeface="Times New Roman" pitchFamily="18" charset="0"/>
                <a:cs typeface="Times New Roman" pitchFamily="18" charset="0"/>
              </a:rPr>
              <a:t>Sommě</a:t>
            </a:r>
            <a:r>
              <a:rPr lang="cs-CZ" sz="1400" dirty="0">
                <a:latin typeface="Times New Roman" pitchFamily="18" charset="0"/>
                <a:cs typeface="Times New Roman" pitchFamily="18" charset="0"/>
              </a:rPr>
              <a:t>		mír</a:t>
            </a:r>
          </a:p>
          <a:p>
            <a:pPr>
              <a:defRPr/>
            </a:pPr>
            <a:r>
              <a:rPr lang="cs-CZ" sz="1400" dirty="0">
                <a:latin typeface="Times New Roman" pitchFamily="18" charset="0"/>
                <a:cs typeface="Times New Roman" pitchFamily="18" charset="0"/>
              </a:rPr>
              <a:t>František Ferdinand d'Este	Balkán</a:t>
            </a:r>
          </a:p>
          <a:p>
            <a:pPr>
              <a:defRPr/>
            </a:pPr>
            <a:r>
              <a:rPr lang="cs-CZ" sz="1400" dirty="0">
                <a:latin typeface="Times New Roman" pitchFamily="18" charset="0"/>
                <a:cs typeface="Times New Roman" pitchFamily="18" charset="0"/>
              </a:rPr>
              <a:t>Versailleský systém 		atentát</a:t>
            </a:r>
          </a:p>
          <a:p>
            <a:pPr>
              <a:defRPr/>
            </a:pPr>
            <a:r>
              <a:rPr lang="cs-CZ" sz="1400" dirty="0">
                <a:latin typeface="Times New Roman" pitchFamily="18" charset="0"/>
                <a:cs typeface="Times New Roman" pitchFamily="18" charset="0"/>
              </a:rPr>
              <a:t>chemická zbraň		tanky</a:t>
            </a:r>
          </a:p>
          <a:p>
            <a:pPr>
              <a:defRPr/>
            </a:pPr>
            <a:r>
              <a:rPr lang="cs-CZ" sz="1400" dirty="0">
                <a:latin typeface="Times New Roman" pitchFamily="18" charset="0"/>
                <a:cs typeface="Times New Roman" pitchFamily="18" charset="0"/>
              </a:rPr>
              <a:t>revoluce			Německo</a:t>
            </a:r>
            <a:endParaRPr lang="cs-CZ" sz="1200" b="1" dirty="0">
              <a:solidFill>
                <a:schemeClr val="accent3">
                  <a:lumMod val="50000"/>
                </a:schemeClr>
              </a:solidFill>
            </a:endParaRPr>
          </a:p>
        </p:txBody>
      </p:sp>
      <p:sp>
        <p:nvSpPr>
          <p:cNvPr id="9" name="TextovéPole 8"/>
          <p:cNvSpPr txBox="1"/>
          <p:nvPr/>
        </p:nvSpPr>
        <p:spPr>
          <a:xfrm>
            <a:off x="4714875" y="2643188"/>
            <a:ext cx="4214843" cy="2246769"/>
          </a:xfrm>
          <a:prstGeom prst="rect">
            <a:avLst/>
          </a:prstGeom>
          <a:solidFill>
            <a:schemeClr val="accent6">
              <a:lumMod val="40000"/>
              <a:lumOff val="60000"/>
            </a:schemeClr>
          </a:solidFill>
        </p:spPr>
        <p:txBody>
          <a:bodyPr wrap="square">
            <a:spAutoFit/>
          </a:bodyPr>
          <a:lstStyle/>
          <a:p>
            <a:r>
              <a:rPr lang="cs-CZ" sz="1400" b="1" dirty="0">
                <a:latin typeface="Times New Roman" pitchFamily="18" charset="0"/>
                <a:cs typeface="Times New Roman" pitchFamily="18" charset="0"/>
              </a:rPr>
              <a:t>Doplň: </a:t>
            </a:r>
          </a:p>
          <a:p>
            <a:pPr algn="just"/>
            <a:r>
              <a:rPr lang="cs-CZ" sz="1400" dirty="0">
                <a:latin typeface="Times New Roman" pitchFamily="18" charset="0"/>
                <a:cs typeface="Times New Roman" pitchFamily="18" charset="0"/>
              </a:rPr>
              <a:t>První válečný mír byl uzavřen roku ______ v </a:t>
            </a:r>
            <a:r>
              <a:rPr lang="cs-CZ" sz="1400" dirty="0" smtClean="0">
                <a:latin typeface="Times New Roman" pitchFamily="18" charset="0"/>
                <a:cs typeface="Times New Roman" pitchFamily="18" charset="0"/>
              </a:rPr>
              <a:t>litevském Brestu mezi </a:t>
            </a:r>
            <a:r>
              <a:rPr lang="cs-CZ" sz="1400" dirty="0">
                <a:latin typeface="Times New Roman" pitchFamily="18" charset="0"/>
                <a:cs typeface="Times New Roman" pitchFamily="18" charset="0"/>
              </a:rPr>
              <a:t>Německem a ___________, které přijalo podmínky a vystoupilo tak z války. Tento mír uzavřel pouze jeden stát bez ohledu na ostatní, proto mu říkáme _____________. V důsledku toho byla uzavřena ______________ fronta a německá vojska se přesunula na ____________. Příčinou bylo vypuknutí dvou ____________ v _____________. </a:t>
            </a:r>
          </a:p>
          <a:p>
            <a:pPr algn="just"/>
            <a:endParaRPr lang="cs-CZ"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fade">
                                      <p:cBhvr>
                                        <p:cTn id="18" dur="2000"/>
                                        <p:tgtEl>
                                          <p:spTgt spid="7">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20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20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2000"/>
                                        <p:tgtEl>
                                          <p:spTgt spid="7">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2000"/>
                                        <p:tgtEl>
                                          <p:spTgt spid="7">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fade">
                                      <p:cBhvr>
                                        <p:cTn id="47" dur="2000"/>
                                        <p:tgtEl>
                                          <p:spTgt spid="9">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fade">
                                      <p:cBhvr>
                                        <p:cTn id="50" dur="2000"/>
                                        <p:tgtEl>
                                          <p:spTgt spid="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allAtOnce" animBg="1"/>
      <p:bldP spid="9"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title"/>
          </p:nvPr>
        </p:nvSpPr>
        <p:spPr>
          <a:xfrm>
            <a:off x="31898" y="428625"/>
            <a:ext cx="4900465" cy="428625"/>
          </a:xfrm>
        </p:spPr>
        <p:txBody>
          <a:bodyPr/>
          <a:lstStyle/>
          <a:p>
            <a:pPr algn="l" eaLnBrk="1" hangingPunct="1"/>
            <a:r>
              <a:rPr lang="cs-CZ" sz="2500" b="1" dirty="0" smtClean="0">
                <a:latin typeface="Times New Roman" pitchFamily="18" charset="0"/>
                <a:cs typeface="Times New Roman" pitchFamily="18" charset="0"/>
              </a:rPr>
              <a:t>28.6 Něco navíc pro šikovné</a:t>
            </a:r>
          </a:p>
        </p:txBody>
      </p:sp>
      <p:sp>
        <p:nvSpPr>
          <p:cNvPr id="25602" name="Zástupný symbol pro obsah 3"/>
          <p:cNvSpPr>
            <a:spLocks noGrp="1"/>
          </p:cNvSpPr>
          <p:nvPr>
            <p:ph idx="1"/>
          </p:nvPr>
        </p:nvSpPr>
        <p:spPr/>
        <p:txBody>
          <a:bodyPr/>
          <a:lstStyle/>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a:p>
            <a:pPr>
              <a:buFont typeface="Arial" charset="0"/>
              <a:buNone/>
            </a:pPr>
            <a:r>
              <a:rPr lang="cs-CZ" sz="1600" smtClean="0">
                <a:latin typeface="Times New Roman" pitchFamily="18" charset="0"/>
                <a:cs typeface="Times New Roman" pitchFamily="18" charset="0"/>
              </a:rPr>
              <a:t>Zajímavý článek: </a:t>
            </a:r>
            <a:r>
              <a:rPr lang="cs-CZ" sz="1600" b="1" smtClean="0">
                <a:latin typeface="Times New Roman" pitchFamily="18" charset="0"/>
                <a:cs typeface="Times New Roman" pitchFamily="18" charset="0"/>
                <a:hlinkClick r:id="rId3"/>
              </a:rPr>
              <a:t>Štědrý večer v zákopech</a:t>
            </a:r>
            <a:endParaRPr lang="cs-CZ" sz="1600" b="1" smtClean="0">
              <a:latin typeface="Times New Roman" pitchFamily="18" charset="0"/>
              <a:cs typeface="Times New Roman" pitchFamily="18" charset="0"/>
            </a:endParaRPr>
          </a:p>
          <a:p>
            <a:pPr>
              <a:buFont typeface="Arial" charset="0"/>
              <a:buNone/>
            </a:pPr>
            <a:endParaRPr lang="cs-CZ" sz="1600" smtClean="0">
              <a:latin typeface="Times New Roman" pitchFamily="18" charset="0"/>
              <a:cs typeface="Times New Roman" pitchFamily="18"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5" name="TextovéPole 4"/>
          <p:cNvSpPr txBox="1"/>
          <p:nvPr/>
        </p:nvSpPr>
        <p:spPr>
          <a:xfrm>
            <a:off x="214313" y="857250"/>
            <a:ext cx="6215062" cy="4154984"/>
          </a:xfrm>
          <a:prstGeom prst="rect">
            <a:avLst/>
          </a:prstGeom>
          <a:solidFill>
            <a:schemeClr val="accent6">
              <a:lumMod val="40000"/>
              <a:lumOff val="60000"/>
            </a:schemeClr>
          </a:solidFill>
        </p:spPr>
        <p:txBody>
          <a:bodyPr>
            <a:spAutoFit/>
          </a:bodyPr>
          <a:lstStyle/>
          <a:p>
            <a:pPr algn="just"/>
            <a:r>
              <a:rPr lang="cs-CZ" sz="1200" b="1" dirty="0">
                <a:latin typeface="Times New Roman" pitchFamily="18" charset="0"/>
                <a:cs typeface="Times New Roman" pitchFamily="18" charset="0"/>
              </a:rPr>
              <a:t>Představ si, že jsi voják bojující v 1. světové válce (příp. sestra ošetřující raněné). Pokus se vymyslet dopis, který píšeš domů své rodině a ve kterém popisuješ situaci na základě informací, které o této válce víš. Př.: </a:t>
            </a:r>
          </a:p>
          <a:p>
            <a:pPr algn="just"/>
            <a:r>
              <a:rPr lang="cs-CZ" sz="1200" dirty="0">
                <a:latin typeface="Times New Roman" pitchFamily="18" charset="0"/>
                <a:cs typeface="Times New Roman" pitchFamily="18" charset="0"/>
              </a:rPr>
              <a:t>Ahoj Mami,</a:t>
            </a:r>
          </a:p>
          <a:p>
            <a:pPr algn="just"/>
            <a:r>
              <a:rPr lang="cs-CZ" sz="1200" dirty="0">
                <a:latin typeface="Times New Roman" pitchFamily="18" charset="0"/>
                <a:cs typeface="Times New Roman" pitchFamily="18" charset="0"/>
              </a:rPr>
              <a:t>dnes jsme byli vybaveni plynovými maskami. Jistě se ptáš proč. Protože Němci použili chemickou zbraň v podobě chloru. Je to poprvé v historii, kdy se použila chemická zbraň. Ale to hlavní - postoupili jsme o velký kus k Německu!! Vůbec nevěděli, kde jsou, jak jsme je hnali. Bohužel se ten útok proměnil v neřestná jatka, při kterých zemřela spousta mých kamarádů. Náš velící důstojník také nežije. Viděl jsem, jak ho roztrhla mina za ostnatým drátem. Nepříjemný pohled… Dostali jsme také konečně nové zbraně v podobě těžkých kulometů. Bylo to znát, když jsme se bránili před protiútokem. Nikdy jsem neviděl více krve a mrtvol než na tomhle poli, kde se sehrála tahle jatka. Děs a hrůza. Když jsem se šel podívat po bojišti po nějaké munici a granátech, nalezl jsem útržky dopisů psané v němčině. Najednou jsem cítil takový zvláštní pocit lítosti i nad těmi Němci, i když jsou to taková zvířata. Ale to už k válce patří. Ještě horší je, že prší a není vidět ani na 20 metrů, takže máme všichni strach, jestli se za tou deštivou stěnou neskrývá německý útok. Doufejme, že ne. Slyšel jsem, že byly také poprvé použity tanky, avšak prý to nebylo tolik znát. Nám se teď bude hodit každá ruka a ta železná mnohokrát víc. Pozítří, pokud nepřijde německá odpověď, se budeme přesouvat na jižnější část fronty. Prý tam mají velké problémy. Jsme momentálně v přesile, takže by Němci neměli útočit, ale my nevíme, čeho jsou schopni. Víme jen, že válčí podle </a:t>
            </a:r>
            <a:r>
              <a:rPr lang="cs-CZ" sz="1200" dirty="0" smtClean="0">
                <a:latin typeface="Times New Roman" pitchFamily="18" charset="0"/>
                <a:cs typeface="Times New Roman" pitchFamily="18" charset="0"/>
              </a:rPr>
              <a:t>hodinek, </a:t>
            </a:r>
            <a:r>
              <a:rPr lang="cs-CZ" sz="1200" dirty="0">
                <a:latin typeface="Times New Roman" pitchFamily="18" charset="0"/>
                <a:cs typeface="Times New Roman" pitchFamily="18" charset="0"/>
              </a:rPr>
              <a:t>a to nám hraje do karet.</a:t>
            </a:r>
          </a:p>
          <a:p>
            <a:pPr algn="just"/>
            <a:endParaRPr lang="cs-CZ" sz="1200" dirty="0">
              <a:latin typeface="Times New Roman" pitchFamily="18" charset="0"/>
              <a:cs typeface="Times New Roman" pitchFamily="18" charset="0"/>
            </a:endParaRPr>
          </a:p>
          <a:p>
            <a:r>
              <a:rPr lang="cs-CZ" sz="1200" b="1" dirty="0">
                <a:latin typeface="Times New Roman" pitchFamily="18" charset="0"/>
                <a:cs typeface="Times New Roman" pitchFamily="18" charset="0"/>
              </a:rPr>
              <a:t>Ze kterého státu mohl pocházet autor tohoto dopisu? </a:t>
            </a:r>
          </a:p>
        </p:txBody>
      </p:sp>
      <p:pic>
        <p:nvPicPr>
          <p:cNvPr id="25605" name="Obrázek 5"/>
          <p:cNvPicPr>
            <a:picLocks noChangeAspect="1" noChangeArrowheads="1"/>
          </p:cNvPicPr>
          <p:nvPr/>
        </p:nvPicPr>
        <p:blipFill>
          <a:blip r:embed="rId4"/>
          <a:srcRect/>
          <a:stretch>
            <a:fillRect/>
          </a:stretch>
        </p:blipFill>
        <p:spPr bwMode="auto">
          <a:xfrm>
            <a:off x="6429375" y="642938"/>
            <a:ext cx="2476500" cy="1785937"/>
          </a:xfrm>
          <a:prstGeom prst="rect">
            <a:avLst/>
          </a:prstGeom>
          <a:noFill/>
          <a:ln w="9525">
            <a:noFill/>
            <a:miter lim="800000"/>
            <a:headEnd/>
            <a:tailEnd/>
          </a:ln>
        </p:spPr>
      </p:pic>
      <p:pic>
        <p:nvPicPr>
          <p:cNvPr id="25606" name="obrázek 1" descr="http://www.greatwar.nl/children/child01.jpg"/>
          <p:cNvPicPr>
            <a:picLocks noChangeAspect="1" noChangeArrowheads="1"/>
          </p:cNvPicPr>
          <p:nvPr/>
        </p:nvPicPr>
        <p:blipFill>
          <a:blip r:embed="rId5"/>
          <a:srcRect/>
          <a:stretch>
            <a:fillRect/>
          </a:stretch>
        </p:blipFill>
        <p:spPr bwMode="auto">
          <a:xfrm>
            <a:off x="6430963" y="2500313"/>
            <a:ext cx="2451100" cy="242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5429250" cy="593725"/>
          </a:xfrm>
        </p:spPr>
        <p:txBody>
          <a:bodyPr/>
          <a:lstStyle/>
          <a:p>
            <a:pPr algn="l" eaLnBrk="1" hangingPunct="1"/>
            <a:r>
              <a:rPr lang="cs-CZ" sz="2500" b="1" dirty="0" smtClean="0">
                <a:latin typeface="Times New Roman" pitchFamily="18" charset="0"/>
                <a:cs typeface="Times New Roman" pitchFamily="18" charset="0"/>
              </a:rPr>
              <a:t>28.7 </a:t>
            </a:r>
            <a:r>
              <a:rPr lang="cs-CZ" sz="2500" b="1" dirty="0" err="1" smtClean="0">
                <a:latin typeface="Times New Roman" pitchFamily="18" charset="0"/>
                <a:cs typeface="Times New Roman" pitchFamily="18" charset="0"/>
              </a:rPr>
              <a:t>The</a:t>
            </a:r>
            <a:r>
              <a:rPr lang="cs-CZ" sz="2500" b="1" dirty="0" smtClean="0">
                <a:latin typeface="Times New Roman" pitchFamily="18" charset="0"/>
                <a:cs typeface="Times New Roman" pitchFamily="18" charset="0"/>
              </a:rPr>
              <a:t> </a:t>
            </a:r>
            <a:r>
              <a:rPr lang="cs-CZ" sz="2500" b="1" dirty="0" err="1">
                <a:latin typeface="Times New Roman" pitchFamily="18" charset="0"/>
                <a:cs typeface="Times New Roman" pitchFamily="18" charset="0"/>
              </a:rPr>
              <a:t>F</a:t>
            </a:r>
            <a:r>
              <a:rPr lang="cs-CZ" sz="2500" b="1" dirty="0" err="1" smtClean="0">
                <a:latin typeface="Times New Roman" pitchFamily="18" charset="0"/>
                <a:cs typeface="Times New Roman" pitchFamily="18" charset="0"/>
              </a:rPr>
              <a:t>irst</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World</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War</a:t>
            </a:r>
            <a:endParaRPr lang="cs-CZ" sz="2500" b="1" dirty="0" smtClean="0">
              <a:latin typeface="Times New Roman" pitchFamily="18" charset="0"/>
              <a:cs typeface="Times New Roman" pitchFamily="18" charset="0"/>
            </a:endParaRPr>
          </a:p>
        </p:txBody>
      </p:sp>
      <p:sp>
        <p:nvSpPr>
          <p:cNvPr id="27650"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History</a:t>
            </a:r>
          </a:p>
          <a:p>
            <a:pPr>
              <a:defRPr/>
            </a:pPr>
            <a:endParaRPr lang="cs-CZ" sz="100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4"/>
          <a:srcRect/>
          <a:stretch>
            <a:fillRect/>
          </a:stretch>
        </p:blipFill>
        <p:spPr bwMode="auto">
          <a:xfrm>
            <a:off x="285750" y="1000125"/>
            <a:ext cx="5513388" cy="3929063"/>
          </a:xfrm>
          <a:prstGeom prst="rect">
            <a:avLst/>
          </a:prstGeom>
          <a:noFill/>
          <a:ln w="9525">
            <a:noFill/>
            <a:miter lim="800000"/>
            <a:headEnd/>
            <a:tailEnd/>
          </a:ln>
        </p:spPr>
      </p:pic>
      <p:sp>
        <p:nvSpPr>
          <p:cNvPr id="7" name="TextovéPole 6"/>
          <p:cNvSpPr txBox="1">
            <a:spLocks noChangeArrowheads="1"/>
          </p:cNvSpPr>
          <p:nvPr/>
        </p:nvSpPr>
        <p:spPr bwMode="auto">
          <a:xfrm>
            <a:off x="5214938" y="714375"/>
            <a:ext cx="3643312" cy="4286250"/>
          </a:xfrm>
          <a:prstGeom prst="rect">
            <a:avLst/>
          </a:prstGeom>
          <a:solidFill>
            <a:srgbClr val="FFCC99"/>
          </a:solidFill>
          <a:ln w="9525">
            <a:noFill/>
            <a:miter lim="800000"/>
            <a:headEnd/>
            <a:tailEnd/>
          </a:ln>
        </p:spPr>
        <p:txBody>
          <a:bodyPr>
            <a:spAutoFit/>
          </a:bodyPr>
          <a:lstStyle/>
          <a:p>
            <a:r>
              <a:rPr lang="cs-CZ" sz="1400">
                <a:latin typeface="Times New Roman" pitchFamily="18" charset="0"/>
                <a:cs typeface="Times New Roman" pitchFamily="18" charset="0"/>
              </a:rPr>
              <a:t>Down in these trenches</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poison gas fills the air</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machine guns are being shot over head</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every soldier in despair.</a:t>
            </a:r>
          </a:p>
          <a:p>
            <a:endParaRPr lang="cs-CZ" sz="1400">
              <a:latin typeface="Times New Roman" pitchFamily="18" charset="0"/>
              <a:cs typeface="Times New Roman" pitchFamily="18" charset="0"/>
            </a:endParaRPr>
          </a:p>
          <a:p>
            <a:r>
              <a:rPr lang="cs-CZ" sz="1400">
                <a:latin typeface="Times New Roman" pitchFamily="18" charset="0"/>
                <a:cs typeface="Times New Roman" pitchFamily="18" charset="0"/>
              </a:rPr>
              <a:t>Even if I lay here</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facing my worst fear</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get up and leave the trench</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following my order</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to get to the wounded</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in the middle of a war.</a:t>
            </a:r>
          </a:p>
          <a:p>
            <a:r>
              <a:rPr lang="cs-CZ" sz="1400">
                <a:latin typeface="Times New Roman" pitchFamily="18" charset="0"/>
                <a:cs typeface="Times New Roman" pitchFamily="18" charset="0"/>
              </a:rPr>
              <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Remember....</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I'm your only brother</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you depended up on</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your only child</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the one you called my son</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your shoulder when you cry</a:t>
            </a:r>
            <a:br>
              <a:rPr lang="cs-CZ" sz="1400">
                <a:latin typeface="Times New Roman" pitchFamily="18" charset="0"/>
                <a:cs typeface="Times New Roman" pitchFamily="18" charset="0"/>
              </a:rPr>
            </a:br>
            <a:r>
              <a:rPr lang="cs-CZ" sz="1400">
                <a:latin typeface="Times New Roman" pitchFamily="18" charset="0"/>
                <a:cs typeface="Times New Roman" pitchFamily="18" charset="0"/>
              </a:rPr>
              <a:t>your friend, your best man.</a:t>
            </a:r>
            <a:endParaRPr lang="cs-CZ" sz="1600"/>
          </a:p>
        </p:txBody>
      </p:sp>
      <p:sp>
        <p:nvSpPr>
          <p:cNvPr id="9" name="TextovéPole 8"/>
          <p:cNvSpPr txBox="1">
            <a:spLocks noChangeArrowheads="1"/>
          </p:cNvSpPr>
          <p:nvPr/>
        </p:nvSpPr>
        <p:spPr bwMode="auto">
          <a:xfrm>
            <a:off x="285750" y="4643438"/>
            <a:ext cx="4786313" cy="307975"/>
          </a:xfrm>
          <a:prstGeom prst="rect">
            <a:avLst/>
          </a:prstGeom>
          <a:solidFill>
            <a:schemeClr val="tx1"/>
          </a:solidFill>
          <a:ln w="9525">
            <a:noFill/>
            <a:miter lim="800000"/>
            <a:headEnd/>
            <a:tailEnd/>
          </a:ln>
        </p:spPr>
        <p:txBody>
          <a:bodyPr>
            <a:spAutoFit/>
          </a:bodyPr>
          <a:lstStyle/>
          <a:p>
            <a:r>
              <a:rPr lang="cs-CZ" sz="1400" b="1" dirty="0">
                <a:solidFill>
                  <a:schemeClr val="bg1"/>
                </a:solidFill>
                <a:latin typeface="Times New Roman" pitchFamily="18" charset="0"/>
                <a:cs typeface="Times New Roman" pitchFamily="18" charset="0"/>
              </a:rPr>
              <a:t>…a </a:t>
            </a:r>
            <a:r>
              <a:rPr lang="cs-CZ" sz="1400" b="1" dirty="0" err="1">
                <a:solidFill>
                  <a:schemeClr val="bg1"/>
                </a:solidFill>
                <a:latin typeface="Times New Roman" pitchFamily="18" charset="0"/>
                <a:cs typeface="Times New Roman" pitchFamily="18" charset="0"/>
              </a:rPr>
              <a:t>B</a:t>
            </a:r>
            <a:r>
              <a:rPr lang="cs-CZ" sz="1400" b="1" dirty="0" err="1" smtClean="0">
                <a:solidFill>
                  <a:schemeClr val="bg1"/>
                </a:solidFill>
                <a:latin typeface="Times New Roman" pitchFamily="18" charset="0"/>
                <a:cs typeface="Times New Roman" pitchFamily="18" charset="0"/>
              </a:rPr>
              <a:t>ritish</a:t>
            </a:r>
            <a:r>
              <a:rPr lang="cs-CZ" sz="1400" b="1" dirty="0" smtClean="0">
                <a:solidFill>
                  <a:schemeClr val="bg1"/>
                </a:solidFill>
                <a:latin typeface="Times New Roman" pitchFamily="18" charset="0"/>
                <a:cs typeface="Times New Roman" pitchFamily="18" charset="0"/>
              </a:rPr>
              <a:t> </a:t>
            </a:r>
            <a:r>
              <a:rPr lang="cs-CZ" sz="1400" b="1" dirty="0" err="1">
                <a:solidFill>
                  <a:schemeClr val="bg1"/>
                </a:solidFill>
                <a:latin typeface="Times New Roman" pitchFamily="18" charset="0"/>
                <a:cs typeface="Times New Roman" pitchFamily="18" charset="0"/>
              </a:rPr>
              <a:t>military</a:t>
            </a:r>
            <a:r>
              <a:rPr lang="cs-CZ" sz="1400" b="1" dirty="0">
                <a:solidFill>
                  <a:schemeClr val="bg1"/>
                </a:solidFill>
                <a:latin typeface="Times New Roman" pitchFamily="18" charset="0"/>
                <a:cs typeface="Times New Roman" pitchFamily="18" charset="0"/>
              </a:rPr>
              <a:t> </a:t>
            </a:r>
            <a:r>
              <a:rPr lang="cs-CZ" sz="1400" b="1" dirty="0" err="1">
                <a:solidFill>
                  <a:schemeClr val="bg1"/>
                </a:solidFill>
                <a:latin typeface="Times New Roman" pitchFamily="18" charset="0"/>
                <a:cs typeface="Times New Roman" pitchFamily="18" charset="0"/>
              </a:rPr>
              <a:t>uniform</a:t>
            </a:r>
            <a:endParaRPr lang="cs-CZ"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69"/>
                                        </p:tgtEl>
                                        <p:attrNameLst>
                                          <p:attrName>style.visibility</p:attrName>
                                        </p:attrNameLst>
                                      </p:cBhvr>
                                      <p:to>
                                        <p:strVal val="visible"/>
                                      </p:to>
                                    </p:set>
                                    <p:animEffect transition="in" filter="fade">
                                      <p:cBhvr>
                                        <p:cTn id="27" dur="2000"/>
                                        <p:tgtEl>
                                          <p:spTgt spid="71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fade">
                                      <p:cBhvr>
                                        <p:cTn id="32" dur="2000"/>
                                        <p:tgtEl>
                                          <p:spTgt spid="9">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563938" cy="593725"/>
          </a:xfrm>
        </p:spPr>
        <p:txBody>
          <a:bodyPr/>
          <a:lstStyle/>
          <a:p>
            <a:pPr algn="l" eaLnBrk="1" hangingPunct="1"/>
            <a:r>
              <a:rPr lang="cs-CZ" sz="2500" b="1" dirty="0" smtClean="0">
                <a:latin typeface="Times New Roman" pitchFamily="18" charset="0"/>
                <a:cs typeface="Times New Roman" pitchFamily="18" charset="0"/>
              </a:rPr>
              <a:t>28.8 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a:solidFill>
                  <a:srgbClr val="813763"/>
                </a:solidFill>
                <a:latin typeface="Times New Roman" pitchFamily="18" charset="0"/>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2322261814"/>
              </p:ext>
            </p:extLst>
          </p:nvPr>
        </p:nvGraphicFramePr>
        <p:xfrm>
          <a:off x="755576" y="1419622"/>
          <a:ext cx="6336704" cy="3505200"/>
        </p:xfrm>
        <a:graphic>
          <a:graphicData uri="http://schemas.openxmlformats.org/drawingml/2006/table">
            <a:tbl>
              <a:tblPr bandRow="1">
                <a:tableStyleId>{775DCB02-9BB8-47FD-8907-85C794F793BA}</a:tableStyleId>
              </a:tblPr>
              <a:tblGrid>
                <a:gridCol w="3048000"/>
                <a:gridCol w="328870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latin typeface="Times New Roman" pitchFamily="18" charset="0"/>
                          <a:cs typeface="Times New Roman" pitchFamily="18" charset="0"/>
                        </a:rPr>
                        <a:t>1. Kde se snažilo Rakousko-Uhersko získat začátkem 20. století nová území?</a:t>
                      </a:r>
                      <a:endParaRPr lang="cs-CZ" sz="1400" baseline="0" dirty="0" smtClean="0">
                        <a:latin typeface="Times New Roman" pitchFamily="18" charset="0"/>
                        <a:cs typeface="Times New Roman" pitchFamily="18" charset="0"/>
                      </a:endParaRP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na</a:t>
                      </a:r>
                      <a:r>
                        <a:rPr lang="cs-CZ" sz="1200" baseline="0" dirty="0" smtClean="0">
                          <a:latin typeface="Times New Roman" pitchFamily="18" charset="0"/>
                          <a:cs typeface="Times New Roman" pitchFamily="18" charset="0"/>
                        </a:rPr>
                        <a:t> Balkánském poloostrově</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v Anglii</a:t>
                      </a:r>
                      <a:endParaRPr lang="cs-CZ" sz="1200" baseline="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c/  v Rusku</a:t>
                      </a:r>
                    </a:p>
                    <a:p>
                      <a:pPr marL="342900" indent="-342900" algn="l"/>
                      <a:r>
                        <a:rPr lang="cs-CZ" sz="1200" dirty="0" smtClean="0">
                          <a:latin typeface="Times New Roman" pitchFamily="18" charset="0"/>
                          <a:cs typeface="Times New Roman" pitchFamily="18" charset="0"/>
                        </a:rPr>
                        <a:t>d/  v jižním</a:t>
                      </a:r>
                      <a:r>
                        <a:rPr lang="cs-CZ" sz="1200" baseline="0" dirty="0" smtClean="0">
                          <a:latin typeface="Times New Roman" pitchFamily="18" charset="0"/>
                          <a:cs typeface="Times New Roman" pitchFamily="18" charset="0"/>
                        </a:rPr>
                        <a:t> Německu</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a:txBody>
                    <a:bodyPr/>
                    <a:lstStyle/>
                    <a:p>
                      <a:pPr marL="0" indent="0" algn="l">
                        <a:buNone/>
                      </a:pPr>
                      <a:r>
                        <a:rPr lang="cs-CZ" sz="1400" dirty="0" smtClean="0">
                          <a:latin typeface="Times New Roman" pitchFamily="18" charset="0"/>
                          <a:cs typeface="Times New Roman" pitchFamily="18" charset="0"/>
                        </a:rPr>
                        <a:t>3. Které státy do války vstoupily později a které z něj vystoupily dříve?</a:t>
                      </a:r>
                    </a:p>
                    <a:p>
                      <a:pPr marL="342900" indent="-342900" algn="l">
                        <a:buAutoNum type="arabicPeriod" startAt="3"/>
                      </a:pPr>
                      <a:endParaRPr lang="cs-CZ" sz="16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Německo vystoupilo, V. Británie vstoupila</a:t>
                      </a:r>
                      <a:endParaRPr lang="cs-CZ" sz="1200" baseline="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V. Británie vstoupila, Německo vystoupilo</a:t>
                      </a:r>
                    </a:p>
                    <a:p>
                      <a:pPr marL="342900" indent="-342900" algn="l"/>
                      <a:r>
                        <a:rPr lang="cs-CZ" sz="1200" dirty="0" smtClean="0">
                          <a:latin typeface="Times New Roman" pitchFamily="18" charset="0"/>
                          <a:cs typeface="Times New Roman" pitchFamily="18" charset="0"/>
                        </a:rPr>
                        <a:t>c/  USA vystoupily, Rusko vstoupilo</a:t>
                      </a:r>
                    </a:p>
                    <a:p>
                      <a:pPr marL="342900" indent="-342900" algn="l"/>
                      <a:r>
                        <a:rPr lang="cs-CZ" sz="1200" dirty="0" smtClean="0">
                          <a:latin typeface="Times New Roman" pitchFamily="18" charset="0"/>
                          <a:cs typeface="Times New Roman" pitchFamily="18" charset="0"/>
                        </a:rPr>
                        <a:t>d/  Rusko vystoupilo, USA vstoupily</a:t>
                      </a:r>
                    </a:p>
                    <a:p>
                      <a:pPr marL="342900" indent="-342900" algn="l"/>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r>
              <a:tr h="370840">
                <a:tc>
                  <a:txBody>
                    <a:bodyPr/>
                    <a:lstStyle/>
                    <a:p>
                      <a:pPr marL="0" indent="0" algn="l">
                        <a:buNone/>
                      </a:pPr>
                      <a:r>
                        <a:rPr lang="cs-CZ" sz="1400" b="0" dirty="0" smtClean="0">
                          <a:latin typeface="Times New Roman" pitchFamily="18" charset="0"/>
                          <a:cs typeface="Times New Roman" pitchFamily="18" charset="0"/>
                        </a:rPr>
                        <a:t>2. Které státy tvořily v 1. světové válce uskupení zvané Dohoda?</a:t>
                      </a:r>
                    </a:p>
                    <a:p>
                      <a:pPr marL="342900" indent="-342900" algn="l">
                        <a:buNone/>
                      </a:pPr>
                      <a:endParaRPr lang="cs-CZ" sz="1400" b="1"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Rusko,</a:t>
                      </a:r>
                      <a:r>
                        <a:rPr lang="cs-CZ" sz="1200" baseline="0" dirty="0" smtClean="0">
                          <a:latin typeface="Times New Roman" pitchFamily="18" charset="0"/>
                          <a:cs typeface="Times New Roman" pitchFamily="18" charset="0"/>
                        </a:rPr>
                        <a:t> USA, Rakousko-Uhersko</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b/  Německo, </a:t>
                      </a:r>
                      <a:r>
                        <a:rPr lang="cs-CZ" sz="1200" dirty="0" err="1" smtClean="0">
                          <a:latin typeface="Times New Roman" pitchFamily="18" charset="0"/>
                          <a:cs typeface="Times New Roman" pitchFamily="18" charset="0"/>
                        </a:rPr>
                        <a:t>Rakousko</a:t>
                      </a:r>
                      <a:r>
                        <a:rPr lang="cs-CZ" sz="1200" dirty="0" smtClean="0">
                          <a:latin typeface="Times New Roman" pitchFamily="18" charset="0"/>
                          <a:cs typeface="Times New Roman" pitchFamily="18" charset="0"/>
                        </a:rPr>
                        <a:t>-Uhersko, Itálie</a:t>
                      </a:r>
                    </a:p>
                    <a:p>
                      <a:pPr marL="342900" marR="0" indent="-34290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a:t>
                      </a:r>
                      <a:r>
                        <a:rPr lang="es-ES" sz="1200" dirty="0" smtClean="0">
                          <a:latin typeface="Times New Roman" pitchFamily="18" charset="0"/>
                          <a:cs typeface="Times New Roman" pitchFamily="18" charset="0"/>
                        </a:rPr>
                        <a:t>Velká Británie, Francie, Rusko, USA</a:t>
                      </a: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d/  Francie,</a:t>
                      </a:r>
                      <a:r>
                        <a:rPr lang="cs-CZ" sz="1200" baseline="0" dirty="0" smtClean="0">
                          <a:latin typeface="Times New Roman" pitchFamily="18" charset="0"/>
                          <a:cs typeface="Times New Roman" pitchFamily="18" charset="0"/>
                        </a:rPr>
                        <a:t> Německo, Velká Británie</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latin typeface="Times New Roman" pitchFamily="18" charset="0"/>
                          <a:cs typeface="Times New Roman" pitchFamily="18" charset="0"/>
                        </a:rPr>
                        <a:t>4. Při které vojenské operaci byly poprvé použity tanky?</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v bitvě o</a:t>
                      </a:r>
                      <a:r>
                        <a:rPr lang="cs-CZ" sz="1200" baseline="0" dirty="0" smtClean="0">
                          <a:latin typeface="Times New Roman" pitchFamily="18" charset="0"/>
                          <a:cs typeface="Times New Roman" pitchFamily="18" charset="0"/>
                        </a:rPr>
                        <a:t> </a:t>
                      </a:r>
                      <a:r>
                        <a:rPr lang="cs-CZ" sz="1200" baseline="0" dirty="0" err="1" smtClean="0">
                          <a:latin typeface="Times New Roman" pitchFamily="18" charset="0"/>
                          <a:cs typeface="Times New Roman" pitchFamily="18" charset="0"/>
                        </a:rPr>
                        <a:t>Verdun</a:t>
                      </a:r>
                      <a:endParaRPr lang="cs-CZ"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v</a:t>
                      </a:r>
                      <a:r>
                        <a:rPr lang="cs-CZ" sz="1200" baseline="0" dirty="0" smtClean="0">
                          <a:latin typeface="Times New Roman" pitchFamily="18" charset="0"/>
                          <a:cs typeface="Times New Roman" pitchFamily="18" charset="0"/>
                        </a:rPr>
                        <a:t> ofenzivě na řece </a:t>
                      </a:r>
                      <a:r>
                        <a:rPr lang="cs-CZ" sz="1200" baseline="0" dirty="0" err="1" smtClean="0">
                          <a:latin typeface="Times New Roman" pitchFamily="18" charset="0"/>
                          <a:cs typeface="Times New Roman" pitchFamily="18" charset="0"/>
                        </a:rPr>
                        <a:t>Sommě</a:t>
                      </a:r>
                      <a:endParaRPr lang="cs-CZ"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v</a:t>
                      </a:r>
                      <a:r>
                        <a:rPr lang="cs-CZ" sz="1200" baseline="0" dirty="0" smtClean="0">
                          <a:latin typeface="Times New Roman" pitchFamily="18" charset="0"/>
                          <a:cs typeface="Times New Roman" pitchFamily="18" charset="0"/>
                        </a:rPr>
                        <a:t> </a:t>
                      </a:r>
                      <a:r>
                        <a:rPr lang="cs-CZ" sz="1200" baseline="0" dirty="0" err="1" smtClean="0">
                          <a:latin typeface="Times New Roman" pitchFamily="18" charset="0"/>
                          <a:cs typeface="Times New Roman" pitchFamily="18" charset="0"/>
                        </a:rPr>
                        <a:t>Brusilovově</a:t>
                      </a:r>
                      <a:r>
                        <a:rPr lang="cs-CZ" sz="1200" baseline="0" dirty="0" smtClean="0">
                          <a:latin typeface="Times New Roman" pitchFamily="18" charset="0"/>
                          <a:cs typeface="Times New Roman" pitchFamily="18" charset="0"/>
                        </a:rPr>
                        <a:t> ofenzivě</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v bitvě u </a:t>
                      </a:r>
                      <a:r>
                        <a:rPr lang="cs-CZ" sz="1200" baseline="0" dirty="0" err="1" smtClean="0">
                          <a:latin typeface="Times New Roman" pitchFamily="18" charset="0"/>
                          <a:cs typeface="Times New Roman" pitchFamily="18" charset="0"/>
                        </a:rPr>
                        <a:t>Ypres</a:t>
                      </a:r>
                      <a:endParaRPr lang="cs-CZ" sz="1200" dirty="0" smtClean="0">
                        <a:latin typeface="Times New Roman" pitchFamily="18" charset="0"/>
                        <a:cs typeface="Times New Roman" pitchFamily="18" charset="0"/>
                      </a:endParaRPr>
                    </a:p>
                    <a:p>
                      <a:pPr algn="l"/>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419225"/>
            <a:ext cx="504825" cy="1187450"/>
          </a:xfrm>
          <a:prstGeom prst="rect">
            <a:avLst/>
          </a:prstGeom>
          <a:noFill/>
          <a:ln w="9525">
            <a:noFill/>
            <a:miter lim="800000"/>
            <a:headEnd/>
            <a:tailEnd/>
          </a:ln>
        </p:spPr>
        <p:txBody>
          <a:bodyPr>
            <a:spAutoFit/>
          </a:bodyPr>
          <a:lstStyle/>
          <a:p>
            <a:pPr marL="228600" indent="-228600">
              <a:buFontTx/>
              <a:buAutoNum type="arabicPeriod"/>
            </a:pPr>
            <a:endParaRPr lang="cs-CZ" sz="1200">
              <a:latin typeface="Calibri" pitchFamily="34" charset="0"/>
            </a:endParaRPr>
          </a:p>
          <a:p>
            <a:pPr marL="228600" indent="-228600">
              <a:buFontTx/>
              <a:buAutoNum type="arabicPeriod"/>
            </a:pPr>
            <a:r>
              <a:rPr lang="cs-CZ" sz="1200">
                <a:latin typeface="Times New Roman" pitchFamily="18" charset="0"/>
              </a:rPr>
              <a:t>a</a:t>
            </a:r>
          </a:p>
          <a:p>
            <a:pPr marL="228600" indent="-228600">
              <a:buFontTx/>
              <a:buAutoNum type="arabicPeriod"/>
            </a:pPr>
            <a:r>
              <a:rPr lang="cs-CZ" sz="1200">
                <a:latin typeface="Times New Roman" pitchFamily="18" charset="0"/>
              </a:rPr>
              <a:t>c</a:t>
            </a:r>
          </a:p>
          <a:p>
            <a:pPr marL="228600" indent="-228600">
              <a:buFontTx/>
              <a:buAutoNum type="arabicPeriod"/>
            </a:pPr>
            <a:r>
              <a:rPr lang="cs-CZ" sz="1200">
                <a:latin typeface="Times New Roman" pitchFamily="18" charset="0"/>
              </a:rPr>
              <a:t>d</a:t>
            </a:r>
          </a:p>
          <a:p>
            <a:pPr marL="228600" indent="-228600">
              <a:buFontTx/>
              <a:buAutoNum type="arabicPeriod"/>
            </a:pPr>
            <a:r>
              <a:rPr lang="cs-CZ" sz="1200">
                <a:latin typeface="Times New Roman" pitchFamily="18" charset="0"/>
              </a:rPr>
              <a:t>b</a:t>
            </a:r>
          </a:p>
          <a:p>
            <a:pPr marL="228600" indent="-228600"/>
            <a:endParaRPr lang="cs-CZ" sz="120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a:solidFill>
                  <a:srgbClr val="813763"/>
                </a:solidFill>
                <a:latin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ro obsah 2"/>
          <p:cNvSpPr>
            <a:spLocks noGrp="1"/>
          </p:cNvSpPr>
          <p:nvPr>
            <p:ph idx="1"/>
          </p:nvPr>
        </p:nvSpPr>
        <p:spPr>
          <a:xfrm>
            <a:off x="179512" y="1077913"/>
            <a:ext cx="8507288" cy="3516312"/>
          </a:xfrm>
        </p:spPr>
        <p:style>
          <a:lnRef idx="1">
            <a:schemeClr val="accent1"/>
          </a:lnRef>
          <a:fillRef idx="2">
            <a:schemeClr val="accent1"/>
          </a:fillRef>
          <a:effectRef idx="1">
            <a:schemeClr val="accent1"/>
          </a:effectRef>
          <a:fontRef idx="minor">
            <a:schemeClr val="dk1"/>
          </a:fontRef>
        </p:style>
        <p:txBody>
          <a:bodyPr/>
          <a:lstStyle/>
          <a:p>
            <a:pPr>
              <a:lnSpc>
                <a:spcPct val="150000"/>
              </a:lnSpc>
              <a:buFont typeface="+mj-lt"/>
              <a:buAutoNum type="arabicPeriod"/>
            </a:pPr>
            <a:r>
              <a:rPr lang="cs-CZ" sz="1200" dirty="0" smtClean="0">
                <a:latin typeface="Times New Roman" pitchFamily="18" charset="0"/>
                <a:cs typeface="Times New Roman" pitchFamily="18" charset="0"/>
                <a:hlinkClick r:id="rId2"/>
              </a:rPr>
              <a:t>http</a:t>
            </a:r>
            <a:r>
              <a:rPr lang="cs-CZ" sz="1200" dirty="0" smtClean="0">
                <a:latin typeface="Times New Roman" pitchFamily="18" charset="0"/>
                <a:cs typeface="Times New Roman" pitchFamily="18" charset="0"/>
                <a:hlinkClick r:id="rId2"/>
              </a:rPr>
              <a:t>://tessaszwarnowska.blogspot.com/2011/02/design-background.html</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3"/>
              </a:rPr>
              <a:t>http://commons.wikimedia.org/wiki/File:Franz_Ferdinand_with_Princess_Sophie.jpg</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4"/>
              </a:rPr>
              <a:t>http://vstupnistranka.wz.cz/prvnisvetovavalka/zivot.php</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5"/>
              </a:rPr>
              <a:t>http://alfetta.blog.cz/0902/tanky-uvod</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6"/>
              </a:rPr>
              <a:t>http://en.wikipedia.org/wiki/File:Cheshire_Regiment_trench_Somme_1916.jpg</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7"/>
              </a:rPr>
              <a:t>http://www.</a:t>
            </a:r>
            <a:r>
              <a:rPr lang="cs-CZ" sz="1200" dirty="0" err="1" smtClean="0">
                <a:latin typeface="Times New Roman" pitchFamily="18" charset="0"/>
                <a:cs typeface="Times New Roman" pitchFamily="18" charset="0"/>
                <a:hlinkClick r:id="rId7"/>
              </a:rPr>
              <a:t>moderni</a:t>
            </a:r>
            <a:r>
              <a:rPr lang="cs-CZ" sz="1200" dirty="0" smtClean="0">
                <a:latin typeface="Times New Roman" pitchFamily="18" charset="0"/>
                <a:cs typeface="Times New Roman" pitchFamily="18" charset="0"/>
                <a:hlinkClick r:id="rId7"/>
              </a:rPr>
              <a:t>-</a:t>
            </a:r>
            <a:r>
              <a:rPr lang="cs-CZ" sz="1200" dirty="0" err="1" smtClean="0">
                <a:latin typeface="Times New Roman" pitchFamily="18" charset="0"/>
                <a:cs typeface="Times New Roman" pitchFamily="18" charset="0"/>
                <a:hlinkClick r:id="rId7"/>
              </a:rPr>
              <a:t>dejiny.cz</a:t>
            </a:r>
            <a:r>
              <a:rPr lang="cs-CZ" sz="1200" dirty="0" smtClean="0">
                <a:latin typeface="Times New Roman" pitchFamily="18" charset="0"/>
                <a:cs typeface="Times New Roman" pitchFamily="18" charset="0"/>
                <a:hlinkClick r:id="rId7"/>
              </a:rPr>
              <a:t>/</a:t>
            </a:r>
            <a:r>
              <a:rPr lang="cs-CZ" sz="1200" dirty="0" err="1" smtClean="0">
                <a:latin typeface="Times New Roman" pitchFamily="18" charset="0"/>
                <a:cs typeface="Times New Roman" pitchFamily="18" charset="0"/>
                <a:hlinkClick r:id="rId7"/>
              </a:rPr>
              <a:t>clanek</a:t>
            </a:r>
            <a:r>
              <a:rPr lang="cs-CZ" sz="1200" dirty="0" smtClean="0">
                <a:latin typeface="Times New Roman" pitchFamily="18" charset="0"/>
                <a:cs typeface="Times New Roman" pitchFamily="18" charset="0"/>
                <a:hlinkClick r:id="rId7"/>
              </a:rPr>
              <a:t>-</a:t>
            </a:r>
            <a:r>
              <a:rPr lang="cs-CZ" sz="1200" dirty="0" err="1" smtClean="0">
                <a:latin typeface="Times New Roman" pitchFamily="18" charset="0"/>
                <a:cs typeface="Times New Roman" pitchFamily="18" charset="0"/>
                <a:hlinkClick r:id="rId7"/>
              </a:rPr>
              <a:t>ruske</a:t>
            </a:r>
            <a:r>
              <a:rPr lang="cs-CZ" sz="1200" dirty="0" smtClean="0">
                <a:latin typeface="Times New Roman" pitchFamily="18" charset="0"/>
                <a:cs typeface="Times New Roman" pitchFamily="18" charset="0"/>
                <a:hlinkClick r:id="rId7"/>
              </a:rPr>
              <a:t>-revoluce-1917-723/</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8"/>
              </a:rPr>
              <a:t>http://www.</a:t>
            </a:r>
            <a:r>
              <a:rPr lang="cs-CZ" sz="1200" dirty="0" err="1" smtClean="0">
                <a:latin typeface="Times New Roman" pitchFamily="18" charset="0"/>
                <a:cs typeface="Times New Roman" pitchFamily="18" charset="0"/>
                <a:hlinkClick r:id="rId8"/>
              </a:rPr>
              <a:t>youtube.com</a:t>
            </a:r>
            <a:r>
              <a:rPr lang="cs-CZ" sz="1200" dirty="0" smtClean="0">
                <a:latin typeface="Times New Roman" pitchFamily="18" charset="0"/>
                <a:cs typeface="Times New Roman" pitchFamily="18" charset="0"/>
                <a:hlinkClick r:id="rId8"/>
              </a:rPr>
              <a:t>/</a:t>
            </a:r>
            <a:r>
              <a:rPr lang="cs-CZ" sz="1200" dirty="0" err="1" smtClean="0">
                <a:latin typeface="Times New Roman" pitchFamily="18" charset="0"/>
                <a:cs typeface="Times New Roman" pitchFamily="18" charset="0"/>
                <a:hlinkClick r:id="rId8"/>
              </a:rPr>
              <a:t>watch</a:t>
            </a:r>
            <a:r>
              <a:rPr lang="cs-CZ" sz="1200" dirty="0" smtClean="0">
                <a:latin typeface="Times New Roman" pitchFamily="18" charset="0"/>
                <a:cs typeface="Times New Roman" pitchFamily="18" charset="0"/>
                <a:hlinkClick r:id="rId8"/>
              </a:rPr>
              <a:t>?index=8&amp;</a:t>
            </a:r>
            <a:r>
              <a:rPr lang="cs-CZ" sz="1200" dirty="0" err="1" smtClean="0">
                <a:latin typeface="Times New Roman" pitchFamily="18" charset="0"/>
                <a:cs typeface="Times New Roman" pitchFamily="18" charset="0"/>
                <a:hlinkClick r:id="rId8"/>
              </a:rPr>
              <a:t>playnext</a:t>
            </a:r>
            <a:r>
              <a:rPr lang="cs-CZ" sz="1200" dirty="0" smtClean="0">
                <a:latin typeface="Times New Roman" pitchFamily="18" charset="0"/>
                <a:cs typeface="Times New Roman" pitchFamily="18" charset="0"/>
                <a:hlinkClick r:id="rId8"/>
              </a:rPr>
              <a:t>=1&amp;v=7OpZH9dzL8w&amp;list=PLCBFF58690EF5204B</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9"/>
              </a:rPr>
              <a:t>http://cs.wikipedia.org/wiki/Soubor:Western_front_1915-16.jpg</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10"/>
              </a:rPr>
              <a:t>http://wwipoetry.wikispaces.com/home</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11"/>
              </a:rPr>
              <a:t>http://www.</a:t>
            </a:r>
            <a:r>
              <a:rPr lang="cs-CZ" sz="1200" dirty="0" err="1" smtClean="0">
                <a:latin typeface="Times New Roman" pitchFamily="18" charset="0"/>
                <a:cs typeface="Times New Roman" pitchFamily="18" charset="0"/>
                <a:hlinkClick r:id="rId11"/>
              </a:rPr>
              <a:t>esuhistoryprof.com</a:t>
            </a:r>
            <a:r>
              <a:rPr lang="cs-CZ" sz="1200" dirty="0" smtClean="0">
                <a:latin typeface="Times New Roman" pitchFamily="18" charset="0"/>
                <a:cs typeface="Times New Roman" pitchFamily="18" charset="0"/>
                <a:hlinkClick r:id="rId11"/>
              </a:rPr>
              <a:t>/</a:t>
            </a:r>
            <a:r>
              <a:rPr lang="cs-CZ" sz="1200" dirty="0" err="1" smtClean="0">
                <a:latin typeface="Times New Roman" pitchFamily="18" charset="0"/>
                <a:cs typeface="Times New Roman" pitchFamily="18" charset="0"/>
                <a:hlinkClick r:id="rId11"/>
              </a:rPr>
              <a:t>world</a:t>
            </a:r>
            <a:r>
              <a:rPr lang="cs-CZ" sz="1200" dirty="0" smtClean="0">
                <a:latin typeface="Times New Roman" pitchFamily="18" charset="0"/>
                <a:cs typeface="Times New Roman" pitchFamily="18" charset="0"/>
                <a:hlinkClick r:id="rId11"/>
              </a:rPr>
              <a:t>_</a:t>
            </a:r>
            <a:r>
              <a:rPr lang="cs-CZ" sz="1200" dirty="0" err="1" smtClean="0">
                <a:latin typeface="Times New Roman" pitchFamily="18" charset="0"/>
                <a:cs typeface="Times New Roman" pitchFamily="18" charset="0"/>
                <a:hlinkClick r:id="rId11"/>
              </a:rPr>
              <a:t>war</a:t>
            </a:r>
            <a:r>
              <a:rPr lang="cs-CZ" sz="1200" dirty="0" smtClean="0">
                <a:latin typeface="Times New Roman" pitchFamily="18" charset="0"/>
                <a:cs typeface="Times New Roman" pitchFamily="18" charset="0"/>
                <a:hlinkClick r:id="rId11"/>
              </a:rPr>
              <a:t>_i.</a:t>
            </a:r>
            <a:r>
              <a:rPr lang="cs-CZ" sz="1200" dirty="0" err="1" smtClean="0">
                <a:latin typeface="Times New Roman" pitchFamily="18" charset="0"/>
                <a:cs typeface="Times New Roman" pitchFamily="18" charset="0"/>
                <a:hlinkClick r:id="rId11"/>
              </a:rPr>
              <a:t>htm</a:t>
            </a:r>
            <a:endParaRPr lang="cs-CZ" sz="1200" dirty="0" smtClean="0">
              <a:latin typeface="Times New Roman" pitchFamily="18" charset="0"/>
              <a:cs typeface="Times New Roman" pitchFamily="18" charset="0"/>
            </a:endParaRPr>
          </a:p>
          <a:p>
            <a:pPr>
              <a:lnSpc>
                <a:spcPct val="150000"/>
              </a:lnSpc>
              <a:buFont typeface="+mj-lt"/>
              <a:buAutoNum type="arabicPeriod"/>
            </a:pPr>
            <a:r>
              <a:rPr lang="cs-CZ" sz="1200" dirty="0" smtClean="0">
                <a:latin typeface="Times New Roman" pitchFamily="18" charset="0"/>
                <a:cs typeface="Times New Roman" pitchFamily="18" charset="0"/>
                <a:hlinkClick r:id="rId12"/>
              </a:rPr>
              <a:t>http://necyklopedie.wikia.com/wiki/Soubor:FFerdinand.jpg</a:t>
            </a:r>
            <a:endParaRPr lang="cs-CZ" sz="1200" dirty="0" smtClean="0">
              <a:latin typeface="Times New Roman" pitchFamily="18" charset="0"/>
              <a:cs typeface="Times New Roman" pitchFamily="18" charset="0"/>
            </a:endParaRPr>
          </a:p>
          <a:p>
            <a:endParaRPr lang="cs-CZ" sz="1200" dirty="0" smtClean="0">
              <a:latin typeface="Times New Roman" pitchFamily="18" charset="0"/>
              <a:cs typeface="Times New Roman" pitchFamily="18" charset="0"/>
            </a:endParaRPr>
          </a:p>
          <a:p>
            <a:endParaRPr lang="cs-CZ" sz="1200" dirty="0" smtClean="0">
              <a:latin typeface="Times New Roman" pitchFamily="18" charset="0"/>
              <a:cs typeface="Times New Roman" pitchFamily="18" charset="0"/>
            </a:endParaRPr>
          </a:p>
          <a:p>
            <a:pPr>
              <a:buFont typeface="Arial" charset="0"/>
              <a:buNone/>
            </a:pPr>
            <a:endParaRPr lang="cs-CZ" sz="1200" dirty="0" smtClean="0">
              <a:latin typeface="Times New Roman" pitchFamily="18" charset="0"/>
              <a:cs typeface="Times New Roman" pitchFamily="18" charset="0"/>
            </a:endParaRPr>
          </a:p>
          <a:p>
            <a:pPr>
              <a:buFont typeface="Arial" charset="0"/>
              <a:buNone/>
            </a:pPr>
            <a:endParaRPr lang="cs-CZ" sz="1200" dirty="0" smtClean="0">
              <a:latin typeface="Times New Roman" pitchFamily="18" charset="0"/>
              <a:cs typeface="Times New Roman" pitchFamily="18" charset="0"/>
            </a:endParaRPr>
          </a:p>
          <a:p>
            <a:pPr>
              <a:buFont typeface="Arial" charset="0"/>
              <a:buNone/>
            </a:pPr>
            <a:endParaRPr lang="cs-CZ" dirty="0" smtClean="0">
              <a:latin typeface="Times New Roman" pitchFamily="18" charset="0"/>
              <a:cs typeface="Times New Roman" pitchFamily="18" charset="0"/>
            </a:endParaRPr>
          </a:p>
        </p:txBody>
      </p:sp>
      <p:sp>
        <p:nvSpPr>
          <p:cNvPr id="3" name="Nadpis 1"/>
          <p:cNvSpPr txBox="1">
            <a:spLocks/>
          </p:cNvSpPr>
          <p:nvPr/>
        </p:nvSpPr>
        <p:spPr bwMode="auto">
          <a:xfrm>
            <a:off x="0" y="484188"/>
            <a:ext cx="5364088"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cs-CZ" sz="2500" b="1" dirty="0" smtClean="0">
                <a:latin typeface="Times New Roman" pitchFamily="18" charset="0"/>
                <a:cs typeface="Times New Roman" pitchFamily="18" charset="0"/>
              </a:rPr>
              <a:t>28.9 Použité zdroje, citace</a:t>
            </a:r>
            <a:endParaRPr lang="cs-CZ" sz="2500" b="1" dirty="0" smtClean="0">
              <a:latin typeface="Times New Roman" pitchFamily="18" charset="0"/>
              <a:cs typeface="Times New Roman" pitchFamily="18" charset="0"/>
            </a:endParaRPr>
          </a:p>
        </p:txBody>
      </p:sp>
      <p:sp>
        <p:nvSpPr>
          <p:cNvPr id="4" name="TextovéPole 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1279</Words>
  <Application>Microsoft Office PowerPoint</Application>
  <PresentationFormat>Předvádění na obrazovce (16:9)</PresentationFormat>
  <Paragraphs>187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28.1 První světová válka, Versailleský systém</vt:lpstr>
      <vt:lpstr>28.2 Co již víme?</vt:lpstr>
      <vt:lpstr>28.3 Jaké si řekneme nové termíny a názvy?</vt:lpstr>
      <vt:lpstr>28.4 Co si řekneme nového?</vt:lpstr>
      <vt:lpstr>28.5 Procvičení a příklady</vt:lpstr>
      <vt:lpstr>28.6 Něco navíc pro šikovné</vt:lpstr>
      <vt:lpstr>28.7 The First World War</vt:lpstr>
      <vt:lpstr>28.8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239</cp:revision>
  <dcterms:created xsi:type="dcterms:W3CDTF">2010-10-18T18:21:56Z</dcterms:created>
  <dcterms:modified xsi:type="dcterms:W3CDTF">2012-02-04T21:15:23Z</dcterms:modified>
</cp:coreProperties>
</file>