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5050"/>
    <a:srgbClr val="813763"/>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780" y="-10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26.5.2013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26.5.2013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26.5.2013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26.5.2013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26.5.2013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26.5.2013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26.5.2013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26.5.2013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26.5.2013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26.5.2013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26.5.2013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26.5.2013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26.5.2013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00">
            <a:alpha val="5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26.5.2013</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cs.wikipedia.org/wiki/Liberalismus" TargetMode="External"/><Relationship Id="rId7" Type="http://schemas.openxmlformats.org/officeDocument/2006/relationships/hyperlink" Target="http://cs.wikipedia.org/wiki/Anarchismu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cs.wikipedia.org/wiki/Nacionalismus" TargetMode="External"/><Relationship Id="rId5" Type="http://schemas.openxmlformats.org/officeDocument/2006/relationships/hyperlink" Target="http://cs.wikipedia.org/wiki/Konzervativismus" TargetMode="External"/><Relationship Id="rId4" Type="http://schemas.openxmlformats.org/officeDocument/2006/relationships/hyperlink" Target="http://cs.wikipedia.org/wiki/Utopick%C3%BD_socialism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cs.wikipedia.org/wiki/Komunismus"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cs.wikipedia.org/wiki/Karl_Marx" TargetMode="External"/><Relationship Id="rId2" Type="http://schemas.openxmlformats.org/officeDocument/2006/relationships/hyperlink" Target="http://cs.wikipedia.org/wiki/Utopick%C3%BD_socialismus" TargetMode="External"/><Relationship Id="rId1" Type="http://schemas.openxmlformats.org/officeDocument/2006/relationships/slideLayout" Target="../slideLayouts/slideLayout7.xml"/><Relationship Id="rId5" Type="http://schemas.openxmlformats.org/officeDocument/2006/relationships/hyperlink" Target="http://en.wikipedia.org/wiki/Communism" TargetMode="External"/><Relationship Id="rId4" Type="http://schemas.openxmlformats.org/officeDocument/2006/relationships/hyperlink" Target="http://cs.wikipedia.org/wiki/Friedrich_Enge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6660232" cy="594066"/>
          </a:xfrm>
        </p:spPr>
        <p:txBody>
          <a:bodyPr>
            <a:normAutofit/>
          </a:bodyPr>
          <a:lstStyle/>
          <a:p>
            <a:pPr algn="l"/>
            <a:r>
              <a:rPr lang="cs-CZ" sz="2500" b="1" dirty="0" smtClean="0">
                <a:latin typeface="Times New Roman" pitchFamily="18" charset="0"/>
                <a:cs typeface="Times New Roman" pitchFamily="18" charset="0"/>
              </a:rPr>
              <a:t>27.1 Myšlenkové proudy přelomu století</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000" dirty="0">
                <a:solidFill>
                  <a:schemeClr val="accent3">
                    <a:lumMod val="50000"/>
                  </a:schemeClr>
                </a:solidFill>
                <a:latin typeface="Times New Roman" pitchFamily="18" charset="0"/>
                <a:cs typeface="Times New Roman" pitchFamily="18" charset="0"/>
              </a:rPr>
              <a:t> </a:t>
            </a:r>
            <a:r>
              <a:rPr lang="cs-CZ" sz="1000" dirty="0" smtClean="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Dějepis</a:t>
            </a:r>
          </a:p>
          <a:p>
            <a:endParaRPr lang="cs-CZ" sz="1000" dirty="0">
              <a:latin typeface="Times New Roman" pitchFamily="18" charset="0"/>
              <a:cs typeface="Times New Roman" pitchFamily="18" charset="0"/>
            </a:endParaRPr>
          </a:p>
        </p:txBody>
      </p:sp>
      <p:sp>
        <p:nvSpPr>
          <p:cNvPr id="10" name="TextovéPole 9"/>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 Mgr. Zuzana Kadlecová</a:t>
            </a:r>
          </a:p>
          <a:p>
            <a:endParaRPr lang="cs-CZ" sz="1000" dirty="0">
              <a:latin typeface="Times New Roman" pitchFamily="18" charset="0"/>
              <a:cs typeface="Times New Roman" pitchFamily="18" charset="0"/>
            </a:endParaRPr>
          </a:p>
        </p:txBody>
      </p:sp>
      <p:pic>
        <p:nvPicPr>
          <p:cNvPr id="11"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090981" y="4550290"/>
            <a:ext cx="3053019" cy="593210"/>
          </a:xfrm>
          <a:prstGeom prst="rect">
            <a:avLst/>
          </a:prstGeom>
          <a:noFill/>
          <a:ln>
            <a:noFill/>
          </a:ln>
        </p:spPr>
      </p:pic>
      <p:sp>
        <p:nvSpPr>
          <p:cNvPr id="3" name="Vodorovný svitek 2"/>
          <p:cNvSpPr/>
          <p:nvPr/>
        </p:nvSpPr>
        <p:spPr>
          <a:xfrm>
            <a:off x="1772816" y="2291294"/>
            <a:ext cx="1647056" cy="1033272"/>
          </a:xfrm>
          <a:prstGeom prst="horizontalScroll">
            <a:avLst/>
          </a:prstGeom>
          <a:solidFill>
            <a:srgbClr val="FF5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liberalismus</a:t>
            </a:r>
            <a:endParaRPr lang="cs-CZ" b="1" dirty="0">
              <a:solidFill>
                <a:schemeClr val="tx1"/>
              </a:solidFill>
              <a:latin typeface="Times New Roman" pitchFamily="18" charset="0"/>
              <a:cs typeface="Times New Roman" pitchFamily="18" charset="0"/>
            </a:endParaRPr>
          </a:p>
        </p:txBody>
      </p:sp>
      <p:sp>
        <p:nvSpPr>
          <p:cNvPr id="4" name="Vodorovný svitek 3"/>
          <p:cNvSpPr/>
          <p:nvPr/>
        </p:nvSpPr>
        <p:spPr>
          <a:xfrm>
            <a:off x="4582202" y="2260998"/>
            <a:ext cx="2808312" cy="1033272"/>
          </a:xfrm>
          <a:prstGeom prst="horizontalScroll">
            <a:avLst/>
          </a:prstGeom>
          <a:solidFill>
            <a:srgbClr val="FF5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solidFill>
                  <a:schemeClr val="tx1"/>
                </a:solidFill>
                <a:latin typeface="Times New Roman" pitchFamily="18" charset="0"/>
                <a:cs typeface="Times New Roman" pitchFamily="18" charset="0"/>
              </a:rPr>
              <a:t>u</a:t>
            </a:r>
            <a:r>
              <a:rPr lang="cs-CZ" b="1" dirty="0" smtClean="0">
                <a:solidFill>
                  <a:schemeClr val="tx1"/>
                </a:solidFill>
                <a:latin typeface="Times New Roman" pitchFamily="18" charset="0"/>
                <a:cs typeface="Times New Roman" pitchFamily="18" charset="0"/>
              </a:rPr>
              <a:t>topický socialismus</a:t>
            </a:r>
            <a:endParaRPr lang="cs-CZ" b="1" dirty="0">
              <a:solidFill>
                <a:schemeClr val="tx1"/>
              </a:solidFill>
              <a:latin typeface="Times New Roman" pitchFamily="18" charset="0"/>
              <a:cs typeface="Times New Roman" pitchFamily="18" charset="0"/>
            </a:endParaRPr>
          </a:p>
        </p:txBody>
      </p:sp>
      <p:sp>
        <p:nvSpPr>
          <p:cNvPr id="5" name="Vodorovný svitek 4"/>
          <p:cNvSpPr/>
          <p:nvPr/>
        </p:nvSpPr>
        <p:spPr>
          <a:xfrm>
            <a:off x="6646433" y="3294270"/>
            <a:ext cx="2160240" cy="1033272"/>
          </a:xfrm>
          <a:prstGeom prst="horizontalScroll">
            <a:avLst/>
          </a:prstGeom>
          <a:solidFill>
            <a:srgbClr val="FF5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konzervativismus</a:t>
            </a:r>
            <a:endParaRPr lang="cs-CZ" b="1" dirty="0">
              <a:solidFill>
                <a:schemeClr val="tx1"/>
              </a:solidFill>
              <a:latin typeface="Times New Roman" pitchFamily="18" charset="0"/>
              <a:cs typeface="Times New Roman" pitchFamily="18" charset="0"/>
            </a:endParaRPr>
          </a:p>
        </p:txBody>
      </p:sp>
      <p:sp>
        <p:nvSpPr>
          <p:cNvPr id="7" name="Vodorovný svitek 6"/>
          <p:cNvSpPr/>
          <p:nvPr/>
        </p:nvSpPr>
        <p:spPr>
          <a:xfrm>
            <a:off x="368565" y="3400368"/>
            <a:ext cx="2160240" cy="1033272"/>
          </a:xfrm>
          <a:prstGeom prst="horizontalScroll">
            <a:avLst/>
          </a:prstGeom>
          <a:solidFill>
            <a:srgbClr val="FF5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solidFill>
                  <a:schemeClr val="tx1"/>
                </a:solidFill>
                <a:latin typeface="Times New Roman" pitchFamily="18" charset="0"/>
                <a:cs typeface="Times New Roman" pitchFamily="18" charset="0"/>
              </a:rPr>
              <a:t>a</a:t>
            </a:r>
            <a:r>
              <a:rPr lang="cs-CZ" b="1" dirty="0" smtClean="0">
                <a:solidFill>
                  <a:schemeClr val="tx1"/>
                </a:solidFill>
                <a:latin typeface="Times New Roman" pitchFamily="18" charset="0"/>
                <a:cs typeface="Times New Roman" pitchFamily="18" charset="0"/>
              </a:rPr>
              <a:t>narchismus</a:t>
            </a:r>
            <a:endParaRPr lang="cs-CZ" b="1" dirty="0">
              <a:solidFill>
                <a:schemeClr val="tx1"/>
              </a:solidFill>
              <a:latin typeface="Times New Roman" pitchFamily="18" charset="0"/>
              <a:cs typeface="Times New Roman" pitchFamily="18" charset="0"/>
            </a:endParaRPr>
          </a:p>
        </p:txBody>
      </p:sp>
      <p:sp>
        <p:nvSpPr>
          <p:cNvPr id="8" name="Vodorovný svitek 7"/>
          <p:cNvSpPr/>
          <p:nvPr/>
        </p:nvSpPr>
        <p:spPr>
          <a:xfrm>
            <a:off x="3419872" y="3400368"/>
            <a:ext cx="2020788" cy="1033272"/>
          </a:xfrm>
          <a:prstGeom prst="horizontalScroll">
            <a:avLst/>
          </a:prstGeom>
          <a:solidFill>
            <a:srgbClr val="FF5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nacionalismus</a:t>
            </a:r>
            <a:endParaRPr lang="cs-CZ" b="1" dirty="0">
              <a:solidFill>
                <a:schemeClr val="tx1"/>
              </a:solidFill>
              <a:latin typeface="Times New Roman" pitchFamily="18" charset="0"/>
              <a:cs typeface="Times New Roman" pitchFamily="18" charset="0"/>
            </a:endParaRPr>
          </a:p>
        </p:txBody>
      </p:sp>
      <p:sp>
        <p:nvSpPr>
          <p:cNvPr id="9" name="TextovéPole 8"/>
          <p:cNvSpPr txBox="1"/>
          <p:nvPr/>
        </p:nvSpPr>
        <p:spPr>
          <a:xfrm>
            <a:off x="279390" y="1216372"/>
            <a:ext cx="8613089" cy="923330"/>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lin ang="8100000" scaled="1"/>
            <a:tileRect/>
          </a:gradFill>
          <a:ln w="28575">
            <a:solidFill>
              <a:schemeClr val="tx1"/>
            </a:solidFill>
          </a:ln>
        </p:spPr>
        <p:txBody>
          <a:bodyPr wrap="square" rtlCol="0">
            <a:spAutoFit/>
          </a:bodyPr>
          <a:lstStyle/>
          <a:p>
            <a:r>
              <a:rPr lang="cs-CZ" b="1" dirty="0" smtClean="0">
                <a:latin typeface="Times New Roman" pitchFamily="18" charset="0"/>
                <a:cs typeface="Times New Roman" pitchFamily="18" charset="0"/>
              </a:rPr>
              <a:t>Průmyslová revoluce v krátkém čase změnila podobu celé společnosti. Zatímco dříve většina obyvatel žila na venkově, s rozvojem průmyslu nastal bouřlivý rozmach měst. Vznikly nové politické směry a hnutí jako např.:</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       Dějepis</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27.10 Anotace</a:t>
            </a:r>
            <a:endParaRPr lang="cs-CZ" sz="2500" b="1"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2954955647"/>
              </p:ext>
            </p:extLst>
          </p:nvPr>
        </p:nvGraphicFramePr>
        <p:xfrm>
          <a:off x="1043608" y="1275606"/>
          <a:ext cx="7272808" cy="3249978"/>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Zuzana Kadlecová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01</a:t>
                      </a:r>
                      <a:r>
                        <a:rPr lang="cs-CZ" baseline="0" dirty="0" smtClean="0">
                          <a:latin typeface="Times New Roman" pitchFamily="18" charset="0"/>
                          <a:cs typeface="Times New Roman" pitchFamily="18" charset="0"/>
                        </a:rPr>
                        <a:t> – 06/2013</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8.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Liberalismus</a:t>
                      </a:r>
                      <a:r>
                        <a:rPr lang="cs-CZ" smtClean="0">
                          <a:latin typeface="Times New Roman" pitchFamily="18" charset="0"/>
                          <a:cs typeface="Times New Roman" pitchFamily="18" charset="0"/>
                        </a:rPr>
                        <a:t>, (utopický) </a:t>
                      </a:r>
                      <a:r>
                        <a:rPr lang="cs-CZ" dirty="0" smtClean="0">
                          <a:latin typeface="Times New Roman" pitchFamily="18" charset="0"/>
                          <a:cs typeface="Times New Roman" pitchFamily="18" charset="0"/>
                        </a:rPr>
                        <a:t>socialismus, nacionalismus,</a:t>
                      </a:r>
                      <a:r>
                        <a:rPr lang="cs-CZ" baseline="0"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konzervatismus, anarchismus.</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pPr algn="just"/>
                      <a:r>
                        <a:rPr lang="cs-CZ" dirty="0" smtClean="0">
                          <a:latin typeface="Times New Roman" pitchFamily="18" charset="0"/>
                          <a:cs typeface="Times New Roman" pitchFamily="18" charset="0"/>
                        </a:rPr>
                        <a:t>Prezentace přibližuje hlavní myšlenkové</a:t>
                      </a:r>
                      <a:r>
                        <a:rPr lang="cs-CZ" baseline="0" dirty="0" smtClean="0">
                          <a:latin typeface="Times New Roman" pitchFamily="18" charset="0"/>
                          <a:cs typeface="Times New Roman" pitchFamily="18" charset="0"/>
                        </a:rPr>
                        <a:t> proudy přelomu 19. a 20. století a jejich vliv na soudobou společnost.</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839515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2699792" cy="594066"/>
          </a:xfrm>
        </p:spPr>
        <p:txBody>
          <a:bodyPr>
            <a:normAutofit/>
          </a:bodyPr>
          <a:lstStyle/>
          <a:p>
            <a:pPr algn="l"/>
            <a:r>
              <a:rPr lang="cs-CZ" sz="2500" b="1" dirty="0" smtClean="0">
                <a:latin typeface="Times New Roman" pitchFamily="18" charset="0"/>
                <a:cs typeface="Times New Roman" pitchFamily="18" charset="0"/>
              </a:rPr>
              <a:t>27.2 Co již víme?</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Dějepis</a:t>
            </a:r>
          </a:p>
          <a:p>
            <a:endParaRPr lang="cs-CZ" sz="1000" dirty="0">
              <a:latin typeface="Times New Roman" pitchFamily="18" charset="0"/>
              <a:cs typeface="Times New Roman" pitchFamily="18" charset="0"/>
            </a:endParaRPr>
          </a:p>
        </p:txBody>
      </p:sp>
      <p:sp>
        <p:nvSpPr>
          <p:cNvPr id="3" name="TextovéPole 2"/>
          <p:cNvSpPr txBox="1"/>
          <p:nvPr/>
        </p:nvSpPr>
        <p:spPr>
          <a:xfrm>
            <a:off x="395536" y="1310739"/>
            <a:ext cx="3082895" cy="646331"/>
          </a:xfrm>
          <a:prstGeom prst="rect">
            <a:avLst/>
          </a:prstGeom>
          <a:solidFill>
            <a:srgbClr val="FF5050"/>
          </a:solidFill>
          <a:scene3d>
            <a:camera prst="orthographicFront"/>
            <a:lightRig rig="threePt" dir="t"/>
          </a:scene3d>
          <a:sp3d>
            <a:bevelT prst="relaxedInset"/>
          </a:sp3d>
        </p:spPr>
        <p:txBody>
          <a:bodyPr wrap="none" rtlCol="0">
            <a:spAutoFit/>
          </a:bodyPr>
          <a:lstStyle/>
          <a:p>
            <a:r>
              <a:rPr lang="cs-CZ" b="1" dirty="0" smtClean="0">
                <a:latin typeface="Times New Roman" pitchFamily="18" charset="0"/>
                <a:cs typeface="Times New Roman" pitchFamily="18" charset="0"/>
              </a:rPr>
              <a:t>Liberalismus</a:t>
            </a:r>
          </a:p>
          <a:p>
            <a:r>
              <a:rPr lang="cs-CZ" b="1" dirty="0">
                <a:latin typeface="Times New Roman" pitchFamily="18" charset="0"/>
                <a:cs typeface="Times New Roman" pitchFamily="18" charset="0"/>
              </a:rPr>
              <a:t>z</a:t>
            </a:r>
            <a:r>
              <a:rPr lang="cs-CZ" b="1" dirty="0" smtClean="0">
                <a:latin typeface="Times New Roman" pitchFamily="18" charset="0"/>
                <a:cs typeface="Times New Roman" pitchFamily="18" charset="0"/>
              </a:rPr>
              <a:t> lat. LIBER svobodný, volný</a:t>
            </a:r>
          </a:p>
        </p:txBody>
      </p:sp>
      <p:sp>
        <p:nvSpPr>
          <p:cNvPr id="4" name="TextovéPole 3"/>
          <p:cNvSpPr txBox="1"/>
          <p:nvPr/>
        </p:nvSpPr>
        <p:spPr>
          <a:xfrm>
            <a:off x="3478431" y="2339592"/>
            <a:ext cx="4096571" cy="646331"/>
          </a:xfrm>
          <a:prstGeom prst="rect">
            <a:avLst/>
          </a:prstGeom>
          <a:solidFill>
            <a:srgbClr val="FF5050"/>
          </a:solidFill>
          <a:scene3d>
            <a:camera prst="orthographicFront"/>
            <a:lightRig rig="threePt" dir="t"/>
          </a:scene3d>
          <a:sp3d>
            <a:bevelT prst="relaxedInset"/>
          </a:sp3d>
        </p:spPr>
        <p:txBody>
          <a:bodyPr wrap="none" rtlCol="0">
            <a:spAutoFit/>
          </a:bodyPr>
          <a:lstStyle/>
          <a:p>
            <a:r>
              <a:rPr lang="cs-CZ" b="1" dirty="0" smtClean="0">
                <a:latin typeface="Times New Roman" pitchFamily="18" charset="0"/>
                <a:cs typeface="Times New Roman" pitchFamily="18" charset="0"/>
              </a:rPr>
              <a:t>Konzervatismus</a:t>
            </a:r>
          </a:p>
          <a:p>
            <a:r>
              <a:rPr lang="cs-CZ" b="1" dirty="0">
                <a:latin typeface="Times New Roman" pitchFamily="18" charset="0"/>
                <a:cs typeface="Times New Roman" pitchFamily="18" charset="0"/>
              </a:rPr>
              <a:t>z</a:t>
            </a:r>
            <a:r>
              <a:rPr lang="cs-CZ" b="1" dirty="0" smtClean="0">
                <a:latin typeface="Times New Roman" pitchFamily="18" charset="0"/>
                <a:cs typeface="Times New Roman" pitchFamily="18" charset="0"/>
              </a:rPr>
              <a:t> lat. CONSERVARE uchovat, uchránit</a:t>
            </a:r>
          </a:p>
        </p:txBody>
      </p:sp>
      <p:sp>
        <p:nvSpPr>
          <p:cNvPr id="5" name="TextovéPole 4"/>
          <p:cNvSpPr txBox="1"/>
          <p:nvPr/>
        </p:nvSpPr>
        <p:spPr>
          <a:xfrm>
            <a:off x="4807231" y="984547"/>
            <a:ext cx="3865161" cy="646331"/>
          </a:xfrm>
          <a:prstGeom prst="rect">
            <a:avLst/>
          </a:prstGeom>
          <a:solidFill>
            <a:srgbClr val="FF5050"/>
          </a:solidFill>
          <a:scene3d>
            <a:camera prst="orthographicFront"/>
            <a:lightRig rig="threePt" dir="t"/>
          </a:scene3d>
          <a:sp3d>
            <a:bevelT prst="relaxedInset"/>
          </a:sp3d>
        </p:spPr>
        <p:txBody>
          <a:bodyPr wrap="none" rtlCol="0">
            <a:spAutoFit/>
          </a:bodyPr>
          <a:lstStyle/>
          <a:p>
            <a:r>
              <a:rPr lang="cs-CZ" b="1" dirty="0" smtClean="0">
                <a:latin typeface="Times New Roman" pitchFamily="18" charset="0"/>
                <a:cs typeface="Times New Roman" pitchFamily="18" charset="0"/>
              </a:rPr>
              <a:t>Socialismus</a:t>
            </a:r>
          </a:p>
          <a:p>
            <a:r>
              <a:rPr lang="cs-CZ" b="1" dirty="0">
                <a:latin typeface="Times New Roman" pitchFamily="18" charset="0"/>
                <a:cs typeface="Times New Roman" pitchFamily="18" charset="0"/>
              </a:rPr>
              <a:t>z</a:t>
            </a:r>
            <a:r>
              <a:rPr lang="cs-CZ" b="1" dirty="0" smtClean="0">
                <a:latin typeface="Times New Roman" pitchFamily="18" charset="0"/>
                <a:cs typeface="Times New Roman" pitchFamily="18" charset="0"/>
              </a:rPr>
              <a:t> lat. SOCIALIS družný, společenský</a:t>
            </a:r>
          </a:p>
        </p:txBody>
      </p:sp>
      <p:sp>
        <p:nvSpPr>
          <p:cNvPr id="6" name="TextovéPole 5"/>
          <p:cNvSpPr txBox="1"/>
          <p:nvPr/>
        </p:nvSpPr>
        <p:spPr>
          <a:xfrm>
            <a:off x="5356483" y="3795886"/>
            <a:ext cx="2766655" cy="646331"/>
          </a:xfrm>
          <a:prstGeom prst="rect">
            <a:avLst/>
          </a:prstGeom>
          <a:solidFill>
            <a:srgbClr val="FF5050"/>
          </a:solidFill>
          <a:scene3d>
            <a:camera prst="orthographicFront"/>
            <a:lightRig rig="threePt" dir="t"/>
          </a:scene3d>
          <a:sp3d>
            <a:bevelT prst="relaxedInset"/>
          </a:sp3d>
        </p:spPr>
        <p:txBody>
          <a:bodyPr wrap="none" rtlCol="0">
            <a:spAutoFit/>
          </a:bodyPr>
          <a:lstStyle/>
          <a:p>
            <a:r>
              <a:rPr lang="cs-CZ" b="1" dirty="0" smtClean="0">
                <a:latin typeface="Times New Roman" pitchFamily="18" charset="0"/>
                <a:cs typeface="Times New Roman" pitchFamily="18" charset="0"/>
              </a:rPr>
              <a:t>Nacionalismus</a:t>
            </a:r>
          </a:p>
          <a:p>
            <a:r>
              <a:rPr lang="cs-CZ" b="1" dirty="0">
                <a:latin typeface="Times New Roman" pitchFamily="18" charset="0"/>
                <a:cs typeface="Times New Roman" pitchFamily="18" charset="0"/>
              </a:rPr>
              <a:t>z</a:t>
            </a:r>
            <a:r>
              <a:rPr lang="cs-CZ" b="1" dirty="0" smtClean="0">
                <a:latin typeface="Times New Roman" pitchFamily="18" charset="0"/>
                <a:cs typeface="Times New Roman" pitchFamily="18" charset="0"/>
              </a:rPr>
              <a:t> lat. NATIO národ, kmen</a:t>
            </a:r>
          </a:p>
        </p:txBody>
      </p:sp>
      <p:sp>
        <p:nvSpPr>
          <p:cNvPr id="7" name="TextovéPole 6"/>
          <p:cNvSpPr txBox="1"/>
          <p:nvPr/>
        </p:nvSpPr>
        <p:spPr>
          <a:xfrm>
            <a:off x="611762" y="3976775"/>
            <a:ext cx="3236848" cy="646331"/>
          </a:xfrm>
          <a:prstGeom prst="rect">
            <a:avLst/>
          </a:prstGeom>
          <a:solidFill>
            <a:srgbClr val="FF5050"/>
          </a:solidFill>
          <a:scene3d>
            <a:camera prst="orthographicFront"/>
            <a:lightRig rig="threePt" dir="t"/>
          </a:scene3d>
          <a:sp3d>
            <a:bevelT prst="relaxedInset"/>
          </a:sp3d>
        </p:spPr>
        <p:txBody>
          <a:bodyPr wrap="none" rtlCol="0">
            <a:spAutoFit/>
          </a:bodyPr>
          <a:lstStyle/>
          <a:p>
            <a:r>
              <a:rPr lang="cs-CZ" b="1" dirty="0" smtClean="0">
                <a:latin typeface="Times New Roman" pitchFamily="18" charset="0"/>
                <a:cs typeface="Times New Roman" pitchFamily="18" charset="0"/>
              </a:rPr>
              <a:t>Anarchismus</a:t>
            </a:r>
          </a:p>
          <a:p>
            <a:r>
              <a:rPr lang="cs-CZ" b="1" dirty="0">
                <a:latin typeface="Times New Roman" pitchFamily="18" charset="0"/>
                <a:cs typeface="Times New Roman" pitchFamily="18" charset="0"/>
              </a:rPr>
              <a:t>z</a:t>
            </a:r>
            <a:r>
              <a:rPr lang="cs-CZ" b="1" dirty="0" smtClean="0">
                <a:latin typeface="Times New Roman" pitchFamily="18" charset="0"/>
                <a:cs typeface="Times New Roman" pitchFamily="18" charset="0"/>
              </a:rPr>
              <a:t> </a:t>
            </a:r>
            <a:r>
              <a:rPr lang="cs-CZ" b="1" dirty="0" err="1" smtClean="0">
                <a:latin typeface="Times New Roman" pitchFamily="18" charset="0"/>
                <a:cs typeface="Times New Roman" pitchFamily="18" charset="0"/>
              </a:rPr>
              <a:t>řec</a:t>
            </a:r>
            <a:r>
              <a:rPr lang="cs-CZ" b="1" dirty="0" smtClean="0">
                <a:latin typeface="Times New Roman" pitchFamily="18" charset="0"/>
                <a:cs typeface="Times New Roman" pitchFamily="18" charset="0"/>
              </a:rPr>
              <a:t>. ANARCHOS bez  vládců</a:t>
            </a:r>
          </a:p>
        </p:txBody>
      </p:sp>
      <p:sp>
        <p:nvSpPr>
          <p:cNvPr id="9" name="Tlačítko akce: Informace 8">
            <a:hlinkClick r:id="rId3" highlightClick="1"/>
          </p:cNvPr>
          <p:cNvSpPr>
            <a:spLocks noChangeAspect="1"/>
          </p:cNvSpPr>
          <p:nvPr/>
        </p:nvSpPr>
        <p:spPr>
          <a:xfrm>
            <a:off x="560930" y="2117849"/>
            <a:ext cx="360000" cy="360000"/>
          </a:xfrm>
          <a:prstGeom prst="actionButtonInformation">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lačítko akce: Informace 9">
            <a:hlinkClick r:id="rId4" highlightClick="1"/>
          </p:cNvPr>
          <p:cNvSpPr>
            <a:spLocks noChangeAspect="1"/>
          </p:cNvSpPr>
          <p:nvPr/>
        </p:nvSpPr>
        <p:spPr>
          <a:xfrm>
            <a:off x="8062498" y="1777070"/>
            <a:ext cx="360000" cy="360000"/>
          </a:xfrm>
          <a:prstGeom prst="actionButtonInformation">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Tlačítko akce: Informace 10">
            <a:hlinkClick r:id="rId5" highlightClick="1"/>
          </p:cNvPr>
          <p:cNvSpPr>
            <a:spLocks noChangeAspect="1"/>
          </p:cNvSpPr>
          <p:nvPr/>
        </p:nvSpPr>
        <p:spPr>
          <a:xfrm>
            <a:off x="4567127" y="3137822"/>
            <a:ext cx="360000" cy="360000"/>
          </a:xfrm>
          <a:prstGeom prst="actionButtonInformation">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lačítko akce: Informace 11">
            <a:hlinkClick r:id="rId6" highlightClick="1"/>
          </p:cNvPr>
          <p:cNvSpPr>
            <a:spLocks noChangeAspect="1"/>
          </p:cNvSpPr>
          <p:nvPr/>
        </p:nvSpPr>
        <p:spPr>
          <a:xfrm>
            <a:off x="8259093" y="4413909"/>
            <a:ext cx="360000" cy="360000"/>
          </a:xfrm>
          <a:prstGeom prst="actionButtonInformation">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lačítko akce: Informace 12">
            <a:hlinkClick r:id="rId7" highlightClick="1"/>
          </p:cNvPr>
          <p:cNvSpPr>
            <a:spLocks noChangeAspect="1"/>
          </p:cNvSpPr>
          <p:nvPr/>
        </p:nvSpPr>
        <p:spPr>
          <a:xfrm>
            <a:off x="4056551" y="4442217"/>
            <a:ext cx="360000" cy="360000"/>
          </a:xfrm>
          <a:prstGeom prst="actionButtonInformation">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6" name="Picture 2" descr="C:\Users\Zuzka\AppData\Local\Microsoft\Windows\Temporary Internet Files\Content.IE5\UMFW8Q5A\MC900441902[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44723" y="2175961"/>
            <a:ext cx="1370926" cy="1619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80" y="492443"/>
            <a:ext cx="6804248" cy="594066"/>
          </a:xfrm>
        </p:spPr>
        <p:txBody>
          <a:bodyPr>
            <a:normAutofit/>
          </a:bodyPr>
          <a:lstStyle/>
          <a:p>
            <a:pPr algn="l"/>
            <a:r>
              <a:rPr lang="cs-CZ" sz="2500" b="1" dirty="0" smtClean="0">
                <a:latin typeface="Times New Roman" pitchFamily="18" charset="0"/>
                <a:cs typeface="Times New Roman" pitchFamily="18" charset="0"/>
              </a:rPr>
              <a:t>27.3 Jaké si řekneme nové termíny a názvy?</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Dějepis</a:t>
            </a:r>
          </a:p>
          <a:p>
            <a:endParaRPr lang="cs-CZ" sz="1000" dirty="0">
              <a:latin typeface="Times New Roman" pitchFamily="18" charset="0"/>
              <a:cs typeface="Times New Roman" pitchFamily="18" charset="0"/>
            </a:endParaRPr>
          </a:p>
        </p:txBody>
      </p:sp>
      <p:sp>
        <p:nvSpPr>
          <p:cNvPr id="3" name="TextovéPole 2"/>
          <p:cNvSpPr txBox="1"/>
          <p:nvPr/>
        </p:nvSpPr>
        <p:spPr>
          <a:xfrm>
            <a:off x="233931" y="1059582"/>
            <a:ext cx="4338069" cy="1631216"/>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a:solidFill>
              <a:srgbClr val="FF5050"/>
            </a:solidFill>
          </a:ln>
          <a:scene3d>
            <a:camera prst="orthographicFront"/>
            <a:lightRig rig="threePt" dir="t"/>
          </a:scene3d>
          <a:sp3d>
            <a:bevelT prst="angle"/>
          </a:sp3d>
        </p:spPr>
        <p:txBody>
          <a:bodyPr wrap="square" rtlCol="0">
            <a:spAutoFit/>
          </a:bodyPr>
          <a:lstStyle/>
          <a:p>
            <a:pPr algn="just"/>
            <a:r>
              <a:rPr lang="cs-CZ" sz="1600" b="1" dirty="0" smtClean="0">
                <a:latin typeface="Times New Roman" pitchFamily="18" charset="0"/>
                <a:cs typeface="Times New Roman" pitchFamily="18" charset="0"/>
              </a:rPr>
              <a:t>Liberalismus </a:t>
            </a:r>
          </a:p>
          <a:p>
            <a:pPr marL="171450" indent="-171450" algn="just">
              <a:buFont typeface="Arial" pitchFamily="34" charset="0"/>
              <a:buChar char="•"/>
            </a:pPr>
            <a:r>
              <a:rPr lang="cs-CZ" sz="1400" b="1" dirty="0" smtClean="0">
                <a:latin typeface="Times New Roman" pitchFamily="18" charset="0"/>
                <a:cs typeface="Times New Roman" pitchFamily="18" charset="0"/>
              </a:rPr>
              <a:t>požadoval odstranění všech překážek, které by bránily svobodnému podnikání</a:t>
            </a:r>
          </a:p>
          <a:p>
            <a:pPr marL="171450" indent="-171450" algn="just">
              <a:buFont typeface="Arial" pitchFamily="34" charset="0"/>
              <a:buChar char="•"/>
            </a:pPr>
            <a:r>
              <a:rPr lang="cs-CZ" sz="1400" b="1" dirty="0">
                <a:latin typeface="Times New Roman" pitchFamily="18" charset="0"/>
                <a:cs typeface="Times New Roman" pitchFamily="18" charset="0"/>
              </a:rPr>
              <a:t>d</a:t>
            </a:r>
            <a:r>
              <a:rPr lang="cs-CZ" sz="1400" b="1" dirty="0" smtClean="0">
                <a:latin typeface="Times New Roman" pitchFamily="18" charset="0"/>
                <a:cs typeface="Times New Roman" pitchFamily="18" charset="0"/>
              </a:rPr>
              <a:t>ůležitou zásadou je ochrana soukromého vlastnictví</a:t>
            </a:r>
          </a:p>
          <a:p>
            <a:pPr marL="171450" indent="-171450" algn="just">
              <a:buFont typeface="Arial" pitchFamily="34" charset="0"/>
              <a:buChar char="•"/>
            </a:pPr>
            <a:r>
              <a:rPr lang="cs-CZ" sz="1400" b="1" dirty="0">
                <a:latin typeface="Times New Roman" pitchFamily="18" charset="0"/>
                <a:cs typeface="Times New Roman" pitchFamily="18" charset="0"/>
              </a:rPr>
              <a:t>s</a:t>
            </a:r>
            <a:r>
              <a:rPr lang="cs-CZ" sz="1400" b="1" dirty="0" smtClean="0">
                <a:latin typeface="Times New Roman" pitchFamily="18" charset="0"/>
                <a:cs typeface="Times New Roman" pitchFamily="18" charset="0"/>
              </a:rPr>
              <a:t>naha prosadit, aby každý plátce daní mohl ovlivňovat skrze politiku chod státu</a:t>
            </a:r>
          </a:p>
        </p:txBody>
      </p:sp>
      <p:sp>
        <p:nvSpPr>
          <p:cNvPr id="4" name="TextovéPole 3"/>
          <p:cNvSpPr txBox="1"/>
          <p:nvPr/>
        </p:nvSpPr>
        <p:spPr>
          <a:xfrm>
            <a:off x="4788024" y="1059582"/>
            <a:ext cx="4248472" cy="1846659"/>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a:solidFill>
              <a:srgbClr val="FF5050"/>
            </a:solidFill>
          </a:ln>
          <a:scene3d>
            <a:camera prst="orthographicFront"/>
            <a:lightRig rig="threePt" dir="t"/>
          </a:scene3d>
          <a:sp3d>
            <a:bevelT prst="angle"/>
          </a:sp3d>
        </p:spPr>
        <p:txBody>
          <a:bodyPr wrap="square" rtlCol="0">
            <a:spAutoFit/>
          </a:bodyPr>
          <a:lstStyle/>
          <a:p>
            <a:pPr algn="just"/>
            <a:r>
              <a:rPr lang="cs-CZ" sz="1600" b="1" dirty="0" smtClean="0">
                <a:latin typeface="Times New Roman" pitchFamily="18" charset="0"/>
                <a:cs typeface="Times New Roman" pitchFamily="18" charset="0"/>
              </a:rPr>
              <a:t>Socialismus</a:t>
            </a:r>
          </a:p>
          <a:p>
            <a:pPr marL="285750" indent="-285750" algn="just">
              <a:buFont typeface="Arial" pitchFamily="34" charset="0"/>
              <a:buChar char="•"/>
            </a:pPr>
            <a:r>
              <a:rPr lang="cs-CZ" sz="1400" b="1" dirty="0">
                <a:latin typeface="Times New Roman" pitchFamily="18" charset="0"/>
                <a:cs typeface="Times New Roman" pitchFamily="18" charset="0"/>
              </a:rPr>
              <a:t>n</a:t>
            </a:r>
            <a:r>
              <a:rPr lang="cs-CZ" sz="1400" b="1" dirty="0" smtClean="0">
                <a:latin typeface="Times New Roman" pitchFamily="18" charset="0"/>
                <a:cs typeface="Times New Roman" pitchFamily="18" charset="0"/>
              </a:rPr>
              <a:t>ázor, že bohatství není spravedlivě rozděleno, a proto jej nelze považovat za nedotknutelné</a:t>
            </a:r>
          </a:p>
          <a:p>
            <a:pPr marL="285750" indent="-285750" algn="just">
              <a:buFont typeface="Arial" pitchFamily="34" charset="0"/>
              <a:buChar char="•"/>
            </a:pPr>
            <a:r>
              <a:rPr lang="cs-CZ" sz="1400" b="1" dirty="0">
                <a:latin typeface="Times New Roman" pitchFamily="18" charset="0"/>
                <a:cs typeface="Times New Roman" pitchFamily="18" charset="0"/>
              </a:rPr>
              <a:t>u</a:t>
            </a:r>
            <a:r>
              <a:rPr lang="cs-CZ" sz="1400" b="1" dirty="0" smtClean="0">
                <a:latin typeface="Times New Roman" pitchFamily="18" charset="0"/>
                <a:cs typeface="Times New Roman" pitchFamily="18" charset="0"/>
              </a:rPr>
              <a:t>spořádání státu a společnosti by mělo být takové, aby zmenšilo majetkové rozdíly mezi lidmi</a:t>
            </a:r>
          </a:p>
          <a:p>
            <a:pPr marL="285750" indent="-285750" algn="just">
              <a:buFont typeface="Arial" pitchFamily="34" charset="0"/>
              <a:buChar char="•"/>
            </a:pPr>
            <a:r>
              <a:rPr lang="cs-CZ" sz="1400" b="1" dirty="0">
                <a:latin typeface="Times New Roman" pitchFamily="18" charset="0"/>
                <a:cs typeface="Times New Roman" pitchFamily="18" charset="0"/>
              </a:rPr>
              <a:t>s</a:t>
            </a:r>
            <a:r>
              <a:rPr lang="cs-CZ" sz="1400" b="1" dirty="0" smtClean="0">
                <a:latin typeface="Times New Roman" pitchFamily="18" charset="0"/>
                <a:cs typeface="Times New Roman" pitchFamily="18" charset="0"/>
              </a:rPr>
              <a:t>naha o státní zásahy do vztahů mezi podnikateli a dělníky</a:t>
            </a:r>
          </a:p>
        </p:txBody>
      </p:sp>
      <p:sp>
        <p:nvSpPr>
          <p:cNvPr id="5" name="TextovéPole 4"/>
          <p:cNvSpPr txBox="1"/>
          <p:nvPr/>
        </p:nvSpPr>
        <p:spPr>
          <a:xfrm>
            <a:off x="251521" y="2966286"/>
            <a:ext cx="4320480" cy="984885"/>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a:solidFill>
              <a:srgbClr val="FF5050"/>
            </a:solidFill>
          </a:ln>
          <a:scene3d>
            <a:camera prst="orthographicFront"/>
            <a:lightRig rig="threePt" dir="t"/>
          </a:scene3d>
          <a:sp3d>
            <a:bevelT prst="angle"/>
          </a:sp3d>
        </p:spPr>
        <p:txBody>
          <a:bodyPr wrap="square" rtlCol="0">
            <a:spAutoFit/>
          </a:bodyPr>
          <a:lstStyle/>
          <a:p>
            <a:pPr algn="just"/>
            <a:r>
              <a:rPr lang="cs-CZ" sz="1600" b="1" dirty="0" smtClean="0">
                <a:latin typeface="Times New Roman" pitchFamily="18" charset="0"/>
                <a:cs typeface="Times New Roman" pitchFamily="18" charset="0"/>
              </a:rPr>
              <a:t>Konzervatismus</a:t>
            </a:r>
          </a:p>
          <a:p>
            <a:pPr marL="285750" indent="-285750" algn="just">
              <a:buFont typeface="Arial" pitchFamily="34" charset="0"/>
              <a:buChar char="•"/>
            </a:pPr>
            <a:r>
              <a:rPr lang="cs-CZ" sz="1400" b="1" dirty="0">
                <a:latin typeface="Times New Roman" pitchFamily="18" charset="0"/>
                <a:cs typeface="Times New Roman" pitchFamily="18" charset="0"/>
              </a:rPr>
              <a:t>d</a:t>
            </a:r>
            <a:r>
              <a:rPr lang="cs-CZ" sz="1400" b="1" dirty="0" smtClean="0">
                <a:latin typeface="Times New Roman" pitchFamily="18" charset="0"/>
                <a:cs typeface="Times New Roman" pitchFamily="18" charset="0"/>
              </a:rPr>
              <a:t>ůraz na pořádek a neměnný řád</a:t>
            </a:r>
          </a:p>
          <a:p>
            <a:pPr marL="285750" indent="-285750" algn="just">
              <a:buFont typeface="Arial" pitchFamily="34" charset="0"/>
              <a:buChar char="•"/>
            </a:pPr>
            <a:r>
              <a:rPr lang="cs-CZ" sz="1400" b="1" dirty="0">
                <a:latin typeface="Times New Roman" pitchFamily="18" charset="0"/>
                <a:cs typeface="Times New Roman" pitchFamily="18" charset="0"/>
              </a:rPr>
              <a:t>z</a:t>
            </a:r>
            <a:r>
              <a:rPr lang="cs-CZ" sz="1400" b="1" dirty="0" smtClean="0">
                <a:latin typeface="Times New Roman" pitchFamily="18" charset="0"/>
                <a:cs typeface="Times New Roman" pitchFamily="18" charset="0"/>
              </a:rPr>
              <a:t>achovávání osvědčených tradičních hodnot a jejich vyznávání</a:t>
            </a:r>
          </a:p>
        </p:txBody>
      </p:sp>
      <p:sp>
        <p:nvSpPr>
          <p:cNvPr id="6" name="TextovéPole 5"/>
          <p:cNvSpPr txBox="1"/>
          <p:nvPr/>
        </p:nvSpPr>
        <p:spPr>
          <a:xfrm>
            <a:off x="4788024" y="3181730"/>
            <a:ext cx="4248472" cy="769441"/>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a:solidFill>
              <a:srgbClr val="FF5050"/>
            </a:solidFill>
          </a:ln>
          <a:scene3d>
            <a:camera prst="orthographicFront"/>
            <a:lightRig rig="threePt" dir="t"/>
          </a:scene3d>
          <a:sp3d>
            <a:bevelT prst="angle"/>
          </a:sp3d>
        </p:spPr>
        <p:txBody>
          <a:bodyPr wrap="square" rtlCol="0">
            <a:spAutoFit/>
          </a:bodyPr>
          <a:lstStyle/>
          <a:p>
            <a:pPr algn="just"/>
            <a:r>
              <a:rPr lang="cs-CZ" sz="1600" b="1" dirty="0" smtClean="0">
                <a:latin typeface="Times New Roman" pitchFamily="18" charset="0"/>
                <a:cs typeface="Times New Roman" pitchFamily="18" charset="0"/>
              </a:rPr>
              <a:t>Nacionalismus</a:t>
            </a:r>
          </a:p>
          <a:p>
            <a:pPr marL="285750" indent="-285750" algn="just">
              <a:buFont typeface="Arial" pitchFamily="34" charset="0"/>
              <a:buChar char="•"/>
            </a:pPr>
            <a:r>
              <a:rPr lang="cs-CZ" sz="1400" b="1" dirty="0">
                <a:latin typeface="Times New Roman" pitchFamily="18" charset="0"/>
                <a:cs typeface="Times New Roman" pitchFamily="18" charset="0"/>
              </a:rPr>
              <a:t>i</a:t>
            </a:r>
            <a:r>
              <a:rPr lang="cs-CZ" sz="1400" b="1" dirty="0" smtClean="0">
                <a:latin typeface="Times New Roman" pitchFamily="18" charset="0"/>
                <a:cs typeface="Times New Roman" pitchFamily="18" charset="0"/>
              </a:rPr>
              <a:t>deologie, která jednostranně zdůrazňuje význam národa</a:t>
            </a:r>
          </a:p>
        </p:txBody>
      </p:sp>
      <p:sp>
        <p:nvSpPr>
          <p:cNvPr id="7" name="TextovéPole 6"/>
          <p:cNvSpPr txBox="1"/>
          <p:nvPr/>
        </p:nvSpPr>
        <p:spPr>
          <a:xfrm>
            <a:off x="251521" y="4299942"/>
            <a:ext cx="8802565" cy="769441"/>
          </a:xfrm>
          <a:prstGeom prst="rect">
            <a:avLst/>
          </a:prstGeom>
          <a:gradFill flip="none" rotWithShape="1">
            <a:gsLst>
              <a:gs pos="0">
                <a:srgbClr val="813763">
                  <a:tint val="66000"/>
                  <a:satMod val="160000"/>
                </a:srgbClr>
              </a:gs>
              <a:gs pos="50000">
                <a:srgbClr val="813763">
                  <a:tint val="44500"/>
                  <a:satMod val="160000"/>
                </a:srgbClr>
              </a:gs>
              <a:gs pos="100000">
                <a:srgbClr val="813763">
                  <a:tint val="23500"/>
                  <a:satMod val="160000"/>
                </a:srgbClr>
              </a:gs>
            </a:gsLst>
            <a:path path="circle">
              <a:fillToRect l="50000" t="50000" r="50000" b="50000"/>
            </a:path>
            <a:tileRect/>
          </a:gradFill>
          <a:ln>
            <a:solidFill>
              <a:srgbClr val="FF5050"/>
            </a:solidFill>
          </a:ln>
          <a:scene3d>
            <a:camera prst="orthographicFront"/>
            <a:lightRig rig="threePt" dir="t"/>
          </a:scene3d>
          <a:sp3d>
            <a:bevelT prst="angle"/>
          </a:sp3d>
        </p:spPr>
        <p:txBody>
          <a:bodyPr wrap="square" rtlCol="0">
            <a:spAutoFit/>
          </a:bodyPr>
          <a:lstStyle/>
          <a:p>
            <a:pPr algn="just"/>
            <a:r>
              <a:rPr lang="cs-CZ" sz="1600" b="1" dirty="0" smtClean="0">
                <a:latin typeface="Times New Roman" pitchFamily="18" charset="0"/>
                <a:cs typeface="Times New Roman" pitchFamily="18" charset="0"/>
              </a:rPr>
              <a:t>Anarchismus</a:t>
            </a:r>
          </a:p>
          <a:p>
            <a:pPr marL="285750" indent="-285750" algn="just">
              <a:buFont typeface="Arial" pitchFamily="34" charset="0"/>
              <a:buChar char="•"/>
            </a:pPr>
            <a:r>
              <a:rPr lang="cs-CZ" sz="1400" b="1" dirty="0">
                <a:latin typeface="Times New Roman" pitchFamily="18" charset="0"/>
                <a:cs typeface="Times New Roman" pitchFamily="18" charset="0"/>
              </a:rPr>
              <a:t>s</a:t>
            </a:r>
            <a:r>
              <a:rPr lang="cs-CZ" sz="1400" b="1" dirty="0" smtClean="0">
                <a:latin typeface="Times New Roman" pitchFamily="18" charset="0"/>
                <a:cs typeface="Times New Roman" pitchFamily="18" charset="0"/>
              </a:rPr>
              <a:t>naha o vytvoření společnosti bez sociální, ekonomické a politické hierarchie a jiných forem nadvlády člověka nad člověkem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284984" cy="594066"/>
          </a:xfrm>
        </p:spPr>
        <p:txBody>
          <a:bodyPr>
            <a:normAutofit/>
          </a:bodyPr>
          <a:lstStyle/>
          <a:p>
            <a:pPr algn="l"/>
            <a:r>
              <a:rPr lang="cs-CZ" sz="2500" b="1" dirty="0" smtClean="0">
                <a:latin typeface="Times New Roman" pitchFamily="18" charset="0"/>
                <a:cs typeface="Times New Roman" pitchFamily="18" charset="0"/>
              </a:rPr>
              <a:t>27.4 Co si řekneme nového?</a:t>
            </a:r>
            <a:endParaRPr lang="cs-CZ" sz="25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Dějepis</a:t>
            </a:r>
          </a:p>
          <a:p>
            <a:endParaRPr lang="cs-CZ" sz="1000" dirty="0">
              <a:latin typeface="Times New Roman" pitchFamily="18" charset="0"/>
              <a:cs typeface="Times New Roman" pitchFamily="18" charset="0"/>
            </a:endParaRPr>
          </a:p>
        </p:txBody>
      </p:sp>
      <p:sp>
        <p:nvSpPr>
          <p:cNvPr id="3" name="TextovéPole 2"/>
          <p:cNvSpPr txBox="1"/>
          <p:nvPr/>
        </p:nvSpPr>
        <p:spPr>
          <a:xfrm>
            <a:off x="251521" y="1131590"/>
            <a:ext cx="8748970" cy="1415772"/>
          </a:xfrm>
          <a:prstGeom prst="rect">
            <a:avLst/>
          </a:prstGeom>
          <a:solidFill>
            <a:srgbClr val="92D050"/>
          </a:solidFill>
          <a:ln w="28575">
            <a:solidFill>
              <a:srgbClr val="FFCC00"/>
            </a:solidFill>
          </a:ln>
        </p:spPr>
        <p:txBody>
          <a:bodyPr wrap="square" rtlCol="0">
            <a:spAutoFit/>
          </a:bodyPr>
          <a:lstStyle/>
          <a:p>
            <a:pPr algn="just"/>
            <a:r>
              <a:rPr lang="cs-CZ" sz="1400" b="1" dirty="0" smtClean="0">
                <a:latin typeface="Times New Roman" pitchFamily="18" charset="0"/>
                <a:cs typeface="Times New Roman" pitchFamily="18" charset="0"/>
              </a:rPr>
              <a:t>LIBERALISMUS</a:t>
            </a:r>
            <a:endParaRPr lang="cs-CZ" sz="1400" b="1" dirty="0">
              <a:latin typeface="Times New Roman" pitchFamily="18" charset="0"/>
              <a:cs typeface="Times New Roman" pitchFamily="18" charset="0"/>
            </a:endParaRPr>
          </a:p>
          <a:p>
            <a:pPr marL="285750" indent="-285750" algn="just">
              <a:buFontTx/>
              <a:buChar char="-"/>
            </a:pPr>
            <a:r>
              <a:rPr lang="cs-CZ" sz="1200" dirty="0" smtClean="0">
                <a:latin typeface="Times New Roman" pitchFamily="18" charset="0"/>
                <a:cs typeface="Times New Roman" pitchFamily="18" charset="0"/>
              </a:rPr>
              <a:t>směr</a:t>
            </a:r>
            <a:r>
              <a:rPr lang="cs-CZ" sz="1200" dirty="0">
                <a:latin typeface="Times New Roman" pitchFamily="18" charset="0"/>
                <a:cs typeface="Times New Roman" pitchFamily="18" charset="0"/>
              </a:rPr>
              <a:t>, který zdůrazňuje svobody </a:t>
            </a:r>
            <a:r>
              <a:rPr lang="cs-CZ" sz="1200" dirty="0" smtClean="0">
                <a:latin typeface="Times New Roman" pitchFamily="18" charset="0"/>
                <a:cs typeface="Times New Roman" pitchFamily="18" charset="0"/>
              </a:rPr>
              <a:t>člověka – vychází </a:t>
            </a:r>
            <a:r>
              <a:rPr lang="cs-CZ" sz="1200" dirty="0">
                <a:latin typeface="Times New Roman" pitchFamily="18" charset="0"/>
                <a:cs typeface="Times New Roman" pitchFamily="18" charset="0"/>
              </a:rPr>
              <a:t>hlavně z Deklarace nezávislosti </a:t>
            </a:r>
            <a:r>
              <a:rPr lang="cs-CZ" sz="1200" dirty="0" smtClean="0">
                <a:latin typeface="Times New Roman" pitchFamily="18" charset="0"/>
                <a:cs typeface="Times New Roman" pitchFamily="18" charset="0"/>
              </a:rPr>
              <a:t>USA</a:t>
            </a:r>
          </a:p>
          <a:p>
            <a:pPr marL="285750" indent="-285750" algn="just">
              <a:buFontTx/>
              <a:buChar char="-"/>
            </a:pPr>
            <a:r>
              <a:rPr lang="cs-CZ" sz="1200" dirty="0" smtClean="0">
                <a:latin typeface="Times New Roman" pitchFamily="18" charset="0"/>
                <a:cs typeface="Times New Roman" pitchFamily="18" charset="0"/>
              </a:rPr>
              <a:t>jedinec </a:t>
            </a:r>
            <a:r>
              <a:rPr lang="cs-CZ" sz="1200" dirty="0">
                <a:latin typeface="Times New Roman" pitchFamily="18" charset="0"/>
                <a:cs typeface="Times New Roman" pitchFamily="18" charset="0"/>
              </a:rPr>
              <a:t>nemá být omezován státem, pokud neporušuje </a:t>
            </a:r>
            <a:r>
              <a:rPr lang="cs-CZ" sz="1200" dirty="0" smtClean="0">
                <a:latin typeface="Times New Roman" pitchFamily="18" charset="0"/>
                <a:cs typeface="Times New Roman" pitchFamily="18" charset="0"/>
              </a:rPr>
              <a:t>zákon</a:t>
            </a:r>
          </a:p>
          <a:p>
            <a:pPr marL="285750" indent="-285750" algn="just">
              <a:buFontTx/>
              <a:buChar char="-"/>
            </a:pPr>
            <a:r>
              <a:rPr lang="cs-CZ" sz="1200" dirty="0" smtClean="0">
                <a:latin typeface="Times New Roman" pitchFamily="18" charset="0"/>
                <a:cs typeface="Times New Roman" pitchFamily="18" charset="0"/>
              </a:rPr>
              <a:t>společenské </a:t>
            </a:r>
            <a:r>
              <a:rPr lang="cs-CZ" sz="1200" dirty="0">
                <a:latin typeface="Times New Roman" pitchFamily="18" charset="0"/>
                <a:cs typeface="Times New Roman" pitchFamily="18" charset="0"/>
              </a:rPr>
              <a:t>změny pomocí </a:t>
            </a:r>
            <a:r>
              <a:rPr lang="cs-CZ" sz="1200" dirty="0" smtClean="0">
                <a:latin typeface="Times New Roman" pitchFamily="18" charset="0"/>
                <a:cs typeface="Times New Roman" pitchFamily="18" charset="0"/>
              </a:rPr>
              <a:t>reforem</a:t>
            </a:r>
          </a:p>
          <a:p>
            <a:pPr marL="285750" indent="-285750" algn="just">
              <a:buFontTx/>
              <a:buChar char="-"/>
            </a:pPr>
            <a:r>
              <a:rPr lang="cs-CZ" sz="1200" dirty="0" smtClean="0">
                <a:latin typeface="Times New Roman" pitchFamily="18" charset="0"/>
                <a:cs typeface="Times New Roman" pitchFamily="18" charset="0"/>
              </a:rPr>
              <a:t>představitelé: John </a:t>
            </a:r>
            <a:r>
              <a:rPr lang="cs-CZ" sz="1200" dirty="0" err="1">
                <a:latin typeface="Times New Roman" pitchFamily="18" charset="0"/>
                <a:cs typeface="Times New Roman" pitchFamily="18" charset="0"/>
              </a:rPr>
              <a:t>Lock</a:t>
            </a:r>
            <a:r>
              <a:rPr lang="cs-CZ" sz="1200" dirty="0">
                <a:latin typeface="Times New Roman" pitchFamily="18" charset="0"/>
                <a:cs typeface="Times New Roman" pitchFamily="18" charset="0"/>
              </a:rPr>
              <a:t> – teoretik, stát vznikl na základě smlouvy s občany, </a:t>
            </a:r>
            <a:r>
              <a:rPr lang="cs-CZ" sz="1200" dirty="0" smtClean="0">
                <a:latin typeface="Times New Roman" pitchFamily="18" charset="0"/>
                <a:cs typeface="Times New Roman" pitchFamily="18" charset="0"/>
              </a:rPr>
              <a:t>kteří </a:t>
            </a:r>
            <a:r>
              <a:rPr lang="cs-CZ" sz="1200" dirty="0">
                <a:latin typeface="Times New Roman" pitchFamily="18" charset="0"/>
                <a:cs typeface="Times New Roman" pitchFamily="18" charset="0"/>
              </a:rPr>
              <a:t>přenesli své osobní </a:t>
            </a:r>
            <a:r>
              <a:rPr lang="cs-CZ" sz="1200" dirty="0" smtClean="0">
                <a:latin typeface="Times New Roman" pitchFamily="18" charset="0"/>
                <a:cs typeface="Times New Roman" pitchFamily="18" charset="0"/>
              </a:rPr>
              <a:t>svobody částečně na státní moc,</a:t>
            </a:r>
          </a:p>
          <a:p>
            <a:pPr algn="just"/>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aby je chránila		 </a:t>
            </a:r>
          </a:p>
          <a:p>
            <a:pPr algn="just"/>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Adam </a:t>
            </a:r>
            <a:r>
              <a:rPr lang="cs-CZ" sz="1200" dirty="0">
                <a:latin typeface="Times New Roman" pitchFamily="18" charset="0"/>
                <a:cs typeface="Times New Roman" pitchFamily="18" charset="0"/>
              </a:rPr>
              <a:t>Smith – ekonom </a:t>
            </a:r>
            <a:r>
              <a:rPr lang="cs-CZ" sz="1200" b="1" i="1" dirty="0">
                <a:latin typeface="Times New Roman" pitchFamily="18" charset="0"/>
                <a:cs typeface="Times New Roman" pitchFamily="18" charset="0"/>
              </a:rPr>
              <a:t>(„Neviditelná ruka trhu</a:t>
            </a:r>
            <a:r>
              <a:rPr lang="cs-CZ" sz="1200" b="1" i="1" dirty="0" smtClean="0">
                <a:latin typeface="Times New Roman" pitchFamily="18" charset="0"/>
                <a:cs typeface="Times New Roman" pitchFamily="18" charset="0"/>
              </a:rPr>
              <a:t>.“)</a:t>
            </a:r>
            <a:endParaRPr lang="cs-CZ" sz="1200" b="1" i="1" dirty="0">
              <a:latin typeface="Times New Roman" pitchFamily="18" charset="0"/>
              <a:cs typeface="Times New Roman" pitchFamily="18" charset="0"/>
            </a:endParaRPr>
          </a:p>
        </p:txBody>
      </p:sp>
      <p:sp>
        <p:nvSpPr>
          <p:cNvPr id="4" name="TextovéPole 3"/>
          <p:cNvSpPr txBox="1"/>
          <p:nvPr/>
        </p:nvSpPr>
        <p:spPr>
          <a:xfrm>
            <a:off x="4367985" y="699541"/>
            <a:ext cx="3727302" cy="307777"/>
          </a:xfrm>
          <a:prstGeom prst="rect">
            <a:avLst/>
          </a:prstGeom>
          <a:solidFill>
            <a:srgbClr val="92D050"/>
          </a:solidFill>
          <a:ln>
            <a:solidFill>
              <a:srgbClr val="FFCC00"/>
            </a:solidFill>
          </a:ln>
        </p:spPr>
        <p:txBody>
          <a:bodyPr wrap="none" rtlCol="0">
            <a:spAutoFit/>
          </a:bodyPr>
          <a:lstStyle/>
          <a:p>
            <a:r>
              <a:rPr lang="cs-CZ" sz="1400" b="1" i="1" dirty="0" smtClean="0">
                <a:latin typeface="Times New Roman" pitchFamily="18" charset="0"/>
                <a:cs typeface="Times New Roman" pitchFamily="18" charset="0"/>
              </a:rPr>
              <a:t>„</a:t>
            </a:r>
            <a:r>
              <a:rPr lang="cs-CZ" sz="1400" b="1" i="1" dirty="0" smtClean="0">
                <a:latin typeface="Times New Roman" pitchFamily="18" charset="0"/>
                <a:cs typeface="Times New Roman" pitchFamily="18" charset="0"/>
              </a:rPr>
              <a:t>Svoboda </a:t>
            </a:r>
            <a:r>
              <a:rPr lang="cs-CZ" sz="1400" b="1" i="1" dirty="0">
                <a:latin typeface="Times New Roman" pitchFamily="18" charset="0"/>
                <a:cs typeface="Times New Roman" pitchFamily="18" charset="0"/>
              </a:rPr>
              <a:t>tvé pěsti končí na špičce mého </a:t>
            </a:r>
            <a:r>
              <a:rPr lang="cs-CZ" sz="1400" b="1" i="1" dirty="0" smtClean="0">
                <a:latin typeface="Times New Roman" pitchFamily="18" charset="0"/>
                <a:cs typeface="Times New Roman" pitchFamily="18" charset="0"/>
              </a:rPr>
              <a:t>nosu</a:t>
            </a:r>
            <a:r>
              <a:rPr lang="cs-CZ" sz="1400" b="1" i="1" dirty="0" smtClean="0">
                <a:latin typeface="Times New Roman" pitchFamily="18" charset="0"/>
                <a:cs typeface="Times New Roman" pitchFamily="18" charset="0"/>
              </a:rPr>
              <a:t>.“</a:t>
            </a:r>
            <a:endParaRPr lang="cs-CZ" sz="1400" b="1" dirty="0" smtClean="0">
              <a:solidFill>
                <a:schemeClr val="accent3">
                  <a:lumMod val="50000"/>
                </a:schemeClr>
              </a:solidFill>
              <a:latin typeface="Times New Roman" pitchFamily="18" charset="0"/>
              <a:cs typeface="Times New Roman" pitchFamily="18" charset="0"/>
            </a:endParaRPr>
          </a:p>
        </p:txBody>
      </p:sp>
      <p:sp>
        <p:nvSpPr>
          <p:cNvPr id="5" name="TextovéPole 4"/>
          <p:cNvSpPr txBox="1"/>
          <p:nvPr/>
        </p:nvSpPr>
        <p:spPr>
          <a:xfrm>
            <a:off x="251520" y="2804398"/>
            <a:ext cx="8748971" cy="2154436"/>
          </a:xfrm>
          <a:prstGeom prst="rect">
            <a:avLst/>
          </a:prstGeom>
          <a:solidFill>
            <a:srgbClr val="FFC000"/>
          </a:solidFill>
          <a:ln>
            <a:solidFill>
              <a:srgbClr val="92D050"/>
            </a:solidFill>
          </a:ln>
        </p:spPr>
        <p:txBody>
          <a:bodyPr wrap="square" rtlCol="0">
            <a:spAutoFit/>
          </a:bodyPr>
          <a:lstStyle/>
          <a:p>
            <a:r>
              <a:rPr lang="cs-CZ" sz="1400" b="1" dirty="0" smtClean="0">
                <a:latin typeface="Times New Roman" pitchFamily="18" charset="0"/>
                <a:cs typeface="Times New Roman" pitchFamily="18" charset="0"/>
              </a:rPr>
              <a:t>UTOPICKÝ SOCIALISMUS</a:t>
            </a:r>
          </a:p>
          <a:p>
            <a:pPr marL="285750" indent="-285750" algn="just">
              <a:buFontTx/>
              <a:buChar char="-"/>
            </a:pPr>
            <a:r>
              <a:rPr lang="cs-CZ" sz="1200" dirty="0" smtClean="0">
                <a:latin typeface="Times New Roman" pitchFamily="18" charset="0"/>
                <a:cs typeface="Times New Roman" pitchFamily="18" charset="0"/>
              </a:rPr>
              <a:t>Evropa </a:t>
            </a:r>
            <a:r>
              <a:rPr lang="cs-CZ" sz="1200" dirty="0">
                <a:latin typeface="Times New Roman" pitchFamily="18" charset="0"/>
                <a:cs typeface="Times New Roman" pitchFamily="18" charset="0"/>
              </a:rPr>
              <a:t>prožívá industrializaci </a:t>
            </a:r>
            <a:r>
              <a:rPr lang="cs-CZ" sz="1200" dirty="0" smtClean="0">
                <a:latin typeface="Times New Roman" pitchFamily="18" charset="0"/>
                <a:cs typeface="Times New Roman" pitchFamily="18" charset="0"/>
              </a:rPr>
              <a:t>=&gt; velmi </a:t>
            </a:r>
            <a:r>
              <a:rPr lang="cs-CZ" sz="1200" dirty="0">
                <a:latin typeface="Times New Roman" pitchFamily="18" charset="0"/>
                <a:cs typeface="Times New Roman" pitchFamily="18" charset="0"/>
              </a:rPr>
              <a:t>špatné podmínky dělníků </a:t>
            </a:r>
            <a:r>
              <a:rPr lang="cs-CZ" sz="1200" dirty="0" smtClean="0">
                <a:latin typeface="Times New Roman" pitchFamily="18" charset="0"/>
                <a:cs typeface="Times New Roman" pitchFamily="18" charset="0"/>
              </a:rPr>
              <a:t>=&gt; roste </a:t>
            </a:r>
            <a:r>
              <a:rPr lang="cs-CZ" sz="1200" dirty="0">
                <a:latin typeface="Times New Roman" pitchFamily="18" charset="0"/>
                <a:cs typeface="Times New Roman" pitchFamily="18" charset="0"/>
              </a:rPr>
              <a:t>zájem o sociální </a:t>
            </a:r>
            <a:r>
              <a:rPr lang="cs-CZ" sz="1200" dirty="0" smtClean="0">
                <a:latin typeface="Times New Roman" pitchFamily="18" charset="0"/>
                <a:cs typeface="Times New Roman" pitchFamily="18" charset="0"/>
              </a:rPr>
              <a:t>otázky – snaha omezit „vykořisťování“ dělníků</a:t>
            </a:r>
          </a:p>
          <a:p>
            <a:pPr marL="285750" indent="-285750" algn="just">
              <a:buFontTx/>
              <a:buChar char="-"/>
            </a:pPr>
            <a:r>
              <a:rPr lang="cs-CZ" sz="1200" dirty="0">
                <a:latin typeface="Times New Roman" pitchFamily="18" charset="0"/>
                <a:cs typeface="Times New Roman" pitchFamily="18" charset="0"/>
              </a:rPr>
              <a:t>s</a:t>
            </a:r>
            <a:r>
              <a:rPr lang="cs-CZ" sz="1200" dirty="0" smtClean="0">
                <a:latin typeface="Times New Roman" pitchFamily="18" charset="0"/>
                <a:cs typeface="Times New Roman" pitchFamily="18" charset="0"/>
              </a:rPr>
              <a:t>naha o vytvoření dokonalého společenského systému</a:t>
            </a:r>
            <a:endParaRPr lang="cs-CZ" sz="1200" dirty="0">
              <a:latin typeface="Times New Roman" pitchFamily="18" charset="0"/>
              <a:cs typeface="Times New Roman" pitchFamily="18" charset="0"/>
            </a:endParaRPr>
          </a:p>
          <a:p>
            <a:pPr marL="285750" indent="-285750" algn="just">
              <a:buFontTx/>
              <a:buChar char="-"/>
            </a:pPr>
            <a:r>
              <a:rPr lang="cs-CZ" sz="1200" dirty="0" smtClean="0">
                <a:latin typeface="Times New Roman" pitchFamily="18" charset="0"/>
                <a:cs typeface="Times New Roman" pitchFamily="18" charset="0"/>
              </a:rPr>
              <a:t>návaznost </a:t>
            </a:r>
            <a:r>
              <a:rPr lang="cs-CZ" sz="1200" dirty="0">
                <a:latin typeface="Times New Roman" pitchFamily="18" charset="0"/>
                <a:cs typeface="Times New Roman" pitchFamily="18" charset="0"/>
              </a:rPr>
              <a:t>na díla renesančních autorů – Thomas </a:t>
            </a:r>
            <a:r>
              <a:rPr lang="cs-CZ" sz="1200" dirty="0" err="1">
                <a:latin typeface="Times New Roman" pitchFamily="18" charset="0"/>
                <a:cs typeface="Times New Roman" pitchFamily="18" charset="0"/>
              </a:rPr>
              <a:t>Moor</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a:t>
            </a:r>
          </a:p>
          <a:p>
            <a:pPr marL="285750" indent="-285750" algn="just">
              <a:buFontTx/>
              <a:buChar char="-"/>
            </a:pPr>
            <a:r>
              <a:rPr lang="cs-CZ" sz="1200" dirty="0" smtClean="0">
                <a:latin typeface="Times New Roman" pitchFamily="18" charset="0"/>
                <a:cs typeface="Times New Roman" pitchFamily="18" charset="0"/>
              </a:rPr>
              <a:t>představitelé: Henry </a:t>
            </a:r>
            <a:r>
              <a:rPr lang="cs-CZ" sz="1200" dirty="0">
                <a:latin typeface="Times New Roman" pitchFamily="18" charset="0"/>
                <a:cs typeface="Times New Roman" pitchFamily="18" charset="0"/>
              </a:rPr>
              <a:t>de Saint–Simon – klade důraz na křesťanskou morálku</a:t>
            </a:r>
          </a:p>
          <a:p>
            <a:pPr algn="just"/>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 pro </a:t>
            </a:r>
            <a:r>
              <a:rPr lang="cs-CZ" sz="1200" dirty="0">
                <a:latin typeface="Times New Roman" pitchFamily="18" charset="0"/>
                <a:cs typeface="Times New Roman" pitchFamily="18" charset="0"/>
              </a:rPr>
              <a:t>soukromé vlastnictví, ale všichni se musí chovat v podle </a:t>
            </a:r>
            <a:r>
              <a:rPr lang="cs-CZ" sz="1200" dirty="0" smtClean="0">
                <a:latin typeface="Times New Roman" pitchFamily="18" charset="0"/>
                <a:cs typeface="Times New Roman" pitchFamily="18" charset="0"/>
              </a:rPr>
              <a:t>křesťanských zásad </a:t>
            </a:r>
          </a:p>
          <a:p>
            <a:pPr algn="just"/>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Robert </a:t>
            </a:r>
            <a:r>
              <a:rPr lang="cs-CZ" sz="1200" dirty="0" err="1">
                <a:latin typeface="Times New Roman" pitchFamily="18" charset="0"/>
                <a:cs typeface="Times New Roman" pitchFamily="18" charset="0"/>
              </a:rPr>
              <a:t>Owen</a:t>
            </a:r>
            <a:r>
              <a:rPr lang="cs-CZ" sz="1200" dirty="0">
                <a:latin typeface="Times New Roman" pitchFamily="18" charset="0"/>
                <a:cs typeface="Times New Roman" pitchFamily="18" charset="0"/>
              </a:rPr>
              <a:t> – anglický průmyslník</a:t>
            </a:r>
          </a:p>
          <a:p>
            <a:pPr algn="just"/>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 odešel </a:t>
            </a:r>
            <a:r>
              <a:rPr lang="cs-CZ" sz="1200" dirty="0">
                <a:latin typeface="Times New Roman" pitchFamily="18" charset="0"/>
                <a:cs typeface="Times New Roman" pitchFamily="18" charset="0"/>
              </a:rPr>
              <a:t>do USA a vybudoval tam kolonii New </a:t>
            </a:r>
            <a:r>
              <a:rPr lang="cs-CZ" sz="1200" dirty="0" err="1" smtClean="0">
                <a:latin typeface="Times New Roman" pitchFamily="18" charset="0"/>
                <a:cs typeface="Times New Roman" pitchFamily="18" charset="0"/>
              </a:rPr>
              <a:t>Harmony</a:t>
            </a:r>
            <a:r>
              <a:rPr lang="cs-CZ" sz="1200" dirty="0" smtClean="0">
                <a:latin typeface="Times New Roman" pitchFamily="18" charset="0"/>
                <a:cs typeface="Times New Roman" pitchFamily="18" charset="0"/>
              </a:rPr>
              <a:t> </a:t>
            </a:r>
            <a:r>
              <a:rPr lang="cs-CZ" sz="1200" dirty="0">
                <a:latin typeface="Times New Roman" pitchFamily="18" charset="0"/>
                <a:cs typeface="Times New Roman" pitchFamily="18" charset="0"/>
              </a:rPr>
              <a:t>– měla být vzorem pro upořádání  vztahů </a:t>
            </a:r>
            <a:r>
              <a:rPr lang="cs-CZ" sz="1200" dirty="0" smtClean="0">
                <a:latin typeface="Times New Roman" pitchFamily="18" charset="0"/>
                <a:cs typeface="Times New Roman" pitchFamily="18" charset="0"/>
              </a:rPr>
              <a:t>dělníků</a:t>
            </a:r>
          </a:p>
          <a:p>
            <a:pPr algn="just"/>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a:t>
            </a:r>
            <a:r>
              <a:rPr lang="cs-CZ" sz="1200" dirty="0">
                <a:latin typeface="Times New Roman" pitchFamily="18" charset="0"/>
                <a:cs typeface="Times New Roman" pitchFamily="18" charset="0"/>
              </a:rPr>
              <a:t>a kapitalistů </a:t>
            </a:r>
            <a:r>
              <a:rPr lang="cs-CZ" sz="1200" dirty="0" smtClean="0">
                <a:latin typeface="Times New Roman" pitchFamily="18" charset="0"/>
                <a:cs typeface="Times New Roman" pitchFamily="18" charset="0"/>
              </a:rPr>
              <a:t>=&gt; zkrátil </a:t>
            </a:r>
            <a:r>
              <a:rPr lang="cs-CZ" sz="1200" dirty="0">
                <a:latin typeface="Times New Roman" pitchFamily="18" charset="0"/>
                <a:cs typeface="Times New Roman" pitchFamily="18" charset="0"/>
              </a:rPr>
              <a:t>pracovní dobu (8 hodin</a:t>
            </a:r>
            <a:r>
              <a:rPr lang="cs-CZ" sz="1200" dirty="0" smtClean="0">
                <a:latin typeface="Times New Roman" pitchFamily="18" charset="0"/>
                <a:cs typeface="Times New Roman" pitchFamily="18" charset="0"/>
              </a:rPr>
              <a:t>), založil </a:t>
            </a:r>
            <a:r>
              <a:rPr lang="cs-CZ" sz="1200" dirty="0">
                <a:latin typeface="Times New Roman" pitchFamily="18" charset="0"/>
                <a:cs typeface="Times New Roman" pitchFamily="18" charset="0"/>
              </a:rPr>
              <a:t>školy, čítárny, knihovny, obchody s </a:t>
            </a:r>
            <a:r>
              <a:rPr lang="cs-CZ" sz="1200" dirty="0" smtClean="0">
                <a:latin typeface="Times New Roman" pitchFamily="18" charset="0"/>
                <a:cs typeface="Times New Roman" pitchFamily="18" charset="0"/>
              </a:rPr>
              <a:t>levnými</a:t>
            </a:r>
          </a:p>
          <a:p>
            <a:pPr algn="just"/>
            <a:r>
              <a:rPr lang="cs-CZ" sz="1200" dirty="0" smtClean="0">
                <a:latin typeface="Times New Roman" pitchFamily="18" charset="0"/>
                <a:cs typeface="Times New Roman" pitchFamily="18" charset="0"/>
              </a:rPr>
              <a:t>		        potravinami; osada po čase zkrachovala</a:t>
            </a:r>
            <a:endParaRPr lang="cs-CZ" sz="1200" b="1" dirty="0" smtClean="0">
              <a:solidFill>
                <a:schemeClr val="accent3">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96" y="492443"/>
            <a:ext cx="3996952" cy="594066"/>
          </a:xfrm>
        </p:spPr>
        <p:txBody>
          <a:bodyPr>
            <a:normAutofit/>
          </a:bodyPr>
          <a:lstStyle/>
          <a:p>
            <a:pPr algn="l"/>
            <a:r>
              <a:rPr lang="cs-CZ" sz="2500" b="1" dirty="0" smtClean="0">
                <a:latin typeface="Times New Roman" pitchFamily="18" charset="0"/>
                <a:cs typeface="Times New Roman" pitchFamily="18" charset="0"/>
              </a:rPr>
              <a:t>27.5 Procvičení a příklady</a:t>
            </a:r>
            <a:endParaRPr lang="cs-CZ" sz="2500" b="1" dirty="0">
              <a:latin typeface="Times New Roman" pitchFamily="18" charset="0"/>
              <a:cs typeface="Times New Roman" pitchFamily="18" charset="0"/>
            </a:endParaRPr>
          </a:p>
        </p:txBody>
      </p:sp>
      <p:sp>
        <p:nvSpPr>
          <p:cNvPr id="10" name="TextovéPole 9"/>
          <p:cNvSpPr txBox="1"/>
          <p:nvPr/>
        </p:nvSpPr>
        <p:spPr>
          <a:xfrm>
            <a:off x="395536" y="1635646"/>
            <a:ext cx="3816424" cy="369332"/>
          </a:xfrm>
          <a:prstGeom prst="rect">
            <a:avLst/>
          </a:prstGeom>
          <a:noFill/>
        </p:spPr>
        <p:txBody>
          <a:bodyPr wrap="square" rtlCol="0">
            <a:spAutoFit/>
          </a:bodyPr>
          <a:lstStyle/>
          <a:p>
            <a:endParaRPr lang="cs-CZ" dirty="0"/>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Dějepis</a:t>
            </a:r>
          </a:p>
          <a:p>
            <a:endParaRPr lang="cs-CZ" sz="1000" dirty="0">
              <a:latin typeface="Times New Roman" pitchFamily="18" charset="0"/>
              <a:cs typeface="Times New Roman" pitchFamily="18" charset="0"/>
            </a:endParaRPr>
          </a:p>
        </p:txBody>
      </p:sp>
      <p:sp>
        <p:nvSpPr>
          <p:cNvPr id="8" name="Rectangle 1"/>
          <p:cNvSpPr>
            <a:spLocks noChangeArrowheads="1"/>
          </p:cNvSpPr>
          <p:nvPr/>
        </p:nvSpPr>
        <p:spPr bwMode="auto">
          <a:xfrm>
            <a:off x="263896" y="1281703"/>
            <a:ext cx="3384376" cy="1077218"/>
          </a:xfrm>
          <a:prstGeom prst="rect">
            <a:avLst/>
          </a:prstGeom>
          <a:solidFill>
            <a:srgbClr val="00B0F0"/>
          </a:solidFill>
          <a:ln>
            <a:noFill/>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dirty="0" smtClean="0">
                <a:ln>
                  <a:noFill/>
                </a:ln>
                <a:effectLst/>
                <a:latin typeface="Times New Roman" pitchFamily="18" charset="0"/>
                <a:cs typeface="Times New Roman" pitchFamily="18" charset="0"/>
              </a:rPr>
              <a:t>Komunistický manifest </a:t>
            </a:r>
            <a:r>
              <a:rPr kumimoji="0" lang="cs-CZ" sz="1600" b="0" i="0" u="none" strike="noStrike" cap="none" normalizeH="0" baseline="0" dirty="0" smtClean="0">
                <a:ln>
                  <a:noFill/>
                </a:ln>
                <a:effectLst/>
                <a:latin typeface="Times New Roman" pitchFamily="18" charset="0"/>
                <a:cs typeface="Times New Roman" pitchFamily="18" charset="0"/>
              </a:rPr>
              <a:t>autorů Marxe a Engelse, vydaný roku 1848, byl prvním dílem, kde byl termín utopický socialismus použit</a:t>
            </a:r>
            <a:r>
              <a:rPr kumimoji="0" lang="cs-CZ" sz="1400" b="0" i="0" u="none" strike="noStrike" cap="none" normalizeH="0" baseline="0" dirty="0" smtClean="0">
                <a:ln>
                  <a:noFill/>
                </a:ln>
                <a:solidFill>
                  <a:schemeClr val="tx1"/>
                </a:solidFill>
                <a:effectLst/>
                <a:latin typeface="Arial" charset="0"/>
                <a:cs typeface="Arial" charset="0"/>
              </a:rPr>
              <a:t>.</a:t>
            </a:r>
          </a:p>
        </p:txBody>
      </p:sp>
      <p:pic>
        <p:nvPicPr>
          <p:cNvPr id="2050" name="Picture 2" descr="C:\Program Files (x86)\Microsoft Office\MEDIA\CAGCAT10\j029912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3735" y="630537"/>
            <a:ext cx="813311" cy="1334561"/>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251521" y="2634627"/>
            <a:ext cx="8568952" cy="2246769"/>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path path="circle">
              <a:fillToRect l="50000" t="50000" r="50000" b="50000"/>
            </a:path>
            <a:tileRect/>
          </a:gradFill>
          <a:ln>
            <a:solidFill>
              <a:schemeClr val="tx1"/>
            </a:solidFill>
          </a:ln>
        </p:spPr>
        <p:txBody>
          <a:bodyPr wrap="square" rtlCol="0">
            <a:spAutoFit/>
          </a:bodyPr>
          <a:lstStyle/>
          <a:p>
            <a:pPr algn="just"/>
            <a:r>
              <a:rPr lang="cs-CZ" sz="1400" i="1" dirty="0">
                <a:latin typeface="Times New Roman" pitchFamily="18" charset="0"/>
                <a:cs typeface="Times New Roman" pitchFamily="18" charset="0"/>
              </a:rPr>
              <a:t>Když byl napsán, nemohli jsme jej ovšem nazvat socialistickým manifestem. Roku 1847 byli socialisty nazýváni jednak přívrženci různých utopických systémů: owenovci v Anglii, fourierovci ve Francii, z nichž se dnes staly pouhé sekty, které pomalu odumírají; jednak nejrozmanitější sociální šarlatáni, kteří slibovali, že všelijakým záplatováním odstraní všechny společenské zlořády, aniž nějak ohrozí kapitál a zisky; v obou případech to byli lidé stojící mimo dělnické hnutí a hledající podporu spíše u </a:t>
            </a:r>
            <a:r>
              <a:rPr lang="cs-CZ" sz="1400" i="1" dirty="0" smtClean="0">
                <a:latin typeface="Times New Roman" pitchFamily="18" charset="0"/>
                <a:cs typeface="Times New Roman" pitchFamily="18" charset="0"/>
              </a:rPr>
              <a:t>„vzdělaných</a:t>
            </a:r>
            <a:r>
              <a:rPr lang="cs-CZ" sz="1400" i="1" dirty="0">
                <a:latin typeface="Times New Roman" pitchFamily="18" charset="0"/>
                <a:cs typeface="Times New Roman" pitchFamily="18" charset="0"/>
              </a:rPr>
              <a:t>" tříd. Kdykoli se některá část dělnické třídy přesvědčila o nedostatečnosti pouhých politických převratů a prohlásila, že je nutná úplná přeměna společnosti, tato část se tehdy nazývala komunistická. Byl to ještě jakýsi surový, nepropracovaný, čistě instinktivní komunismus; přesto postihoval stěžejní cíl a měl v dělnické třídě tolik vlivu, že zplodil utopický komunismus, </a:t>
            </a:r>
            <a:r>
              <a:rPr lang="cs-CZ" sz="1400" i="1" dirty="0" err="1">
                <a:latin typeface="Times New Roman" pitchFamily="18" charset="0"/>
                <a:cs typeface="Times New Roman" pitchFamily="18" charset="0"/>
              </a:rPr>
              <a:t>Cabetův</a:t>
            </a:r>
            <a:r>
              <a:rPr lang="cs-CZ" sz="1400" i="1" dirty="0">
                <a:latin typeface="Times New Roman" pitchFamily="18" charset="0"/>
                <a:cs typeface="Times New Roman" pitchFamily="18" charset="0"/>
              </a:rPr>
              <a:t> ve Francii a </a:t>
            </a:r>
            <a:r>
              <a:rPr lang="cs-CZ" sz="1400" i="1" dirty="0" err="1">
                <a:latin typeface="Times New Roman" pitchFamily="18" charset="0"/>
                <a:cs typeface="Times New Roman" pitchFamily="18" charset="0"/>
              </a:rPr>
              <a:t>Weitlingův</a:t>
            </a:r>
            <a:r>
              <a:rPr lang="cs-CZ" sz="1400" i="1" dirty="0">
                <a:latin typeface="Times New Roman" pitchFamily="18" charset="0"/>
                <a:cs typeface="Times New Roman" pitchFamily="18" charset="0"/>
              </a:rPr>
              <a:t> v Německu. Tak byl roku 1847 socialismus hnutím buržoazním, kdežto komunismus hnutím dělnické třídy. Socialismus byl, alespoň na kontinentě, </a:t>
            </a:r>
            <a:r>
              <a:rPr lang="cs-CZ" sz="1400" i="1" dirty="0" smtClean="0">
                <a:latin typeface="Times New Roman" pitchFamily="18" charset="0"/>
                <a:cs typeface="Times New Roman" pitchFamily="18" charset="0"/>
              </a:rPr>
              <a:t>„slušné</a:t>
            </a:r>
            <a:r>
              <a:rPr lang="cs-CZ" sz="1400" i="1" dirty="0">
                <a:latin typeface="Times New Roman" pitchFamily="18" charset="0"/>
                <a:cs typeface="Times New Roman" pitchFamily="18" charset="0"/>
              </a:rPr>
              <a:t>" hnutí; komunismus právě </a:t>
            </a:r>
            <a:r>
              <a:rPr lang="cs-CZ" sz="1400" i="1" dirty="0" smtClean="0">
                <a:latin typeface="Times New Roman" pitchFamily="18" charset="0"/>
                <a:cs typeface="Times New Roman" pitchFamily="18" charset="0"/>
              </a:rPr>
              <a:t>naopak.</a:t>
            </a:r>
            <a:endParaRPr lang="cs-CZ" sz="1400" b="1" dirty="0" smtClean="0">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5" y="630537"/>
            <a:ext cx="1333942" cy="1897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29448" y="630537"/>
            <a:ext cx="1350730" cy="1897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ovéPole 6"/>
          <p:cNvSpPr txBox="1"/>
          <p:nvPr/>
        </p:nvSpPr>
        <p:spPr>
          <a:xfrm>
            <a:off x="7555210" y="2124604"/>
            <a:ext cx="1090363" cy="276999"/>
          </a:xfrm>
          <a:prstGeom prst="rect">
            <a:avLst/>
          </a:prstGeom>
          <a:noFill/>
        </p:spPr>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hlinkClick r:id="rId6"/>
              </a:rPr>
              <a:t>Komunismus</a:t>
            </a:r>
            <a:r>
              <a:rPr lang="cs-CZ" sz="1200" b="1" dirty="0" smtClean="0">
                <a:solidFill>
                  <a:schemeClr val="accent3">
                    <a:lumMod val="50000"/>
                  </a:schemeClr>
                </a:solidFill>
                <a:hlinkClick r:id="rId6"/>
              </a:rPr>
              <a:t> </a:t>
            </a:r>
            <a:endParaRPr lang="cs-CZ" sz="1200" b="1" dirty="0" smtClean="0">
              <a:solidFill>
                <a:schemeClr val="accent3">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284984" cy="594066"/>
          </a:xfrm>
        </p:spPr>
        <p:txBody>
          <a:bodyPr>
            <a:normAutofit/>
          </a:bodyPr>
          <a:lstStyle/>
          <a:p>
            <a:pPr algn="l"/>
            <a:r>
              <a:rPr lang="cs-CZ" sz="2500" b="1" dirty="0" smtClean="0">
                <a:latin typeface="Times New Roman" pitchFamily="18" charset="0"/>
                <a:cs typeface="Times New Roman" pitchFamily="18" charset="0"/>
              </a:rPr>
              <a:t>27.6 Něco navíc pro šikovné</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Dějepis</a:t>
            </a:r>
          </a:p>
          <a:p>
            <a:endParaRPr lang="cs-CZ" sz="1000" dirty="0">
              <a:latin typeface="Times New Roman" pitchFamily="18" charset="0"/>
              <a:cs typeface="Times New Roman" pitchFamily="18" charset="0"/>
            </a:endParaRPr>
          </a:p>
        </p:txBody>
      </p:sp>
      <p:sp>
        <p:nvSpPr>
          <p:cNvPr id="3" name="Vodorovný svitek 2"/>
          <p:cNvSpPr/>
          <p:nvPr/>
        </p:nvSpPr>
        <p:spPr>
          <a:xfrm>
            <a:off x="5328925" y="611201"/>
            <a:ext cx="2232248" cy="1033272"/>
          </a:xfrm>
          <a:prstGeom prst="horizontalScroll">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Znáš i tyto pojmy?</a:t>
            </a:r>
            <a:endParaRPr lang="cs-CZ" b="1" dirty="0">
              <a:solidFill>
                <a:schemeClr val="tx1"/>
              </a:solidFill>
              <a:latin typeface="Times New Roman" pitchFamily="18" charset="0"/>
              <a:cs typeface="Times New Roman" pitchFamily="18" charset="0"/>
            </a:endParaRPr>
          </a:p>
        </p:txBody>
      </p:sp>
      <p:sp>
        <p:nvSpPr>
          <p:cNvPr id="4" name="TextovéPole 3"/>
          <p:cNvSpPr txBox="1"/>
          <p:nvPr/>
        </p:nvSpPr>
        <p:spPr>
          <a:xfrm>
            <a:off x="7452320" y="1778256"/>
            <a:ext cx="864339" cy="307777"/>
          </a:xfrm>
          <a:prstGeom prst="rect">
            <a:avLst/>
          </a:prstGeom>
          <a:solidFill>
            <a:srgbClr val="C00000"/>
          </a:solidFill>
        </p:spPr>
        <p:txBody>
          <a:bodyPr wrap="none" rtlCol="0">
            <a:spAutoFit/>
          </a:bodyPr>
          <a:lstStyle/>
          <a:p>
            <a:r>
              <a:rPr lang="cs-CZ" sz="1400" b="1" dirty="0" smtClean="0">
                <a:latin typeface="Times New Roman" pitchFamily="18" charset="0"/>
                <a:cs typeface="Times New Roman" pitchFamily="18" charset="0"/>
              </a:rPr>
              <a:t>rasismus</a:t>
            </a:r>
          </a:p>
        </p:txBody>
      </p:sp>
      <p:sp>
        <p:nvSpPr>
          <p:cNvPr id="5" name="TextovéPole 4"/>
          <p:cNvSpPr txBox="1"/>
          <p:nvPr/>
        </p:nvSpPr>
        <p:spPr>
          <a:xfrm>
            <a:off x="6365204" y="3661449"/>
            <a:ext cx="2391937" cy="307777"/>
          </a:xfrm>
          <a:prstGeom prst="rect">
            <a:avLst/>
          </a:prstGeom>
          <a:solidFill>
            <a:srgbClr val="FFFF00"/>
          </a:solidFill>
        </p:spPr>
        <p:txBody>
          <a:bodyPr wrap="none" rtlCol="0">
            <a:spAutoFit/>
          </a:bodyPr>
          <a:lstStyle/>
          <a:p>
            <a:r>
              <a:rPr lang="cs-CZ" sz="1400" b="1" dirty="0">
                <a:latin typeface="Times New Roman" pitchFamily="18" charset="0"/>
                <a:cs typeface="Times New Roman" pitchFamily="18" charset="0"/>
              </a:rPr>
              <a:t>t</a:t>
            </a:r>
            <a:r>
              <a:rPr lang="cs-CZ" sz="1400" b="1" dirty="0" smtClean="0">
                <a:latin typeface="Times New Roman" pitchFamily="18" charset="0"/>
                <a:cs typeface="Times New Roman" pitchFamily="18" charset="0"/>
              </a:rPr>
              <a:t>eorie hlásající nerovnost ras</a:t>
            </a:r>
          </a:p>
        </p:txBody>
      </p:sp>
      <p:sp>
        <p:nvSpPr>
          <p:cNvPr id="6" name="TextovéPole 5"/>
          <p:cNvSpPr txBox="1"/>
          <p:nvPr/>
        </p:nvSpPr>
        <p:spPr>
          <a:xfrm>
            <a:off x="3130219" y="1375724"/>
            <a:ext cx="1023037" cy="307777"/>
          </a:xfrm>
          <a:prstGeom prst="rect">
            <a:avLst/>
          </a:prstGeom>
          <a:solidFill>
            <a:srgbClr val="C00000"/>
          </a:solidFill>
        </p:spPr>
        <p:txBody>
          <a:bodyPr wrap="none" rtlCol="0">
            <a:spAutoFit/>
          </a:bodyPr>
          <a:lstStyle/>
          <a:p>
            <a:r>
              <a:rPr lang="cs-CZ" sz="1400" b="1" dirty="0" smtClean="0">
                <a:latin typeface="Times New Roman" pitchFamily="18" charset="0"/>
                <a:cs typeface="Times New Roman" pitchFamily="18" charset="0"/>
              </a:rPr>
              <a:t>šovinismus</a:t>
            </a:r>
          </a:p>
        </p:txBody>
      </p:sp>
      <p:sp>
        <p:nvSpPr>
          <p:cNvPr id="7" name="TextovéPole 6"/>
          <p:cNvSpPr txBox="1"/>
          <p:nvPr/>
        </p:nvSpPr>
        <p:spPr>
          <a:xfrm>
            <a:off x="539552" y="3661449"/>
            <a:ext cx="2951385" cy="738664"/>
          </a:xfrm>
          <a:prstGeom prst="rect">
            <a:avLst/>
          </a:prstGeom>
          <a:solidFill>
            <a:srgbClr val="FFFF00"/>
          </a:solidFill>
        </p:spPr>
        <p:txBody>
          <a:bodyPr wrap="none" rtlCol="0">
            <a:spAutoFit/>
          </a:bodyPr>
          <a:lstStyle/>
          <a:p>
            <a:r>
              <a:rPr lang="cs-CZ" sz="1400" b="1" dirty="0">
                <a:latin typeface="Times New Roman" pitchFamily="18" charset="0"/>
                <a:cs typeface="Times New Roman" pitchFamily="18" charset="0"/>
              </a:rPr>
              <a:t>k</a:t>
            </a:r>
            <a:r>
              <a:rPr lang="cs-CZ" sz="1400" b="1" dirty="0" smtClean="0">
                <a:latin typeface="Times New Roman" pitchFamily="18" charset="0"/>
                <a:cs typeface="Times New Roman" pitchFamily="18" charset="0"/>
              </a:rPr>
              <a:t>rajní, fanatický směr nacionalismu</a:t>
            </a:r>
          </a:p>
          <a:p>
            <a:r>
              <a:rPr lang="cs-CZ" sz="1400" b="1" dirty="0">
                <a:latin typeface="Times New Roman" pitchFamily="18" charset="0"/>
                <a:cs typeface="Times New Roman" pitchFamily="18" charset="0"/>
              </a:rPr>
              <a:t>p</a:t>
            </a:r>
            <a:r>
              <a:rPr lang="cs-CZ" sz="1400" b="1" dirty="0" smtClean="0">
                <a:latin typeface="Times New Roman" pitchFamily="18" charset="0"/>
                <a:cs typeface="Times New Roman" pitchFamily="18" charset="0"/>
              </a:rPr>
              <a:t>řezírání jiných národů</a:t>
            </a:r>
          </a:p>
          <a:p>
            <a:r>
              <a:rPr lang="cs-CZ" sz="1400" b="1" dirty="0">
                <a:latin typeface="Times New Roman" pitchFamily="18" charset="0"/>
                <a:cs typeface="Times New Roman" pitchFamily="18" charset="0"/>
              </a:rPr>
              <a:t>h</a:t>
            </a:r>
            <a:r>
              <a:rPr lang="cs-CZ" sz="1400" b="1" dirty="0" smtClean="0">
                <a:latin typeface="Times New Roman" pitchFamily="18" charset="0"/>
                <a:cs typeface="Times New Roman" pitchFamily="18" charset="0"/>
              </a:rPr>
              <a:t>lásání nenávisti k nim</a:t>
            </a:r>
          </a:p>
        </p:txBody>
      </p:sp>
      <p:sp>
        <p:nvSpPr>
          <p:cNvPr id="8" name="TextovéPole 7"/>
          <p:cNvSpPr txBox="1"/>
          <p:nvPr/>
        </p:nvSpPr>
        <p:spPr>
          <a:xfrm>
            <a:off x="4552492" y="2075360"/>
            <a:ext cx="1290738" cy="307777"/>
          </a:xfrm>
          <a:prstGeom prst="rect">
            <a:avLst/>
          </a:prstGeom>
          <a:solidFill>
            <a:srgbClr val="C00000"/>
          </a:solidFill>
        </p:spPr>
        <p:txBody>
          <a:bodyPr wrap="none" rtlCol="0">
            <a:spAutoFit/>
          </a:bodyPr>
          <a:lstStyle/>
          <a:p>
            <a:r>
              <a:rPr lang="cs-CZ" sz="1400" b="1" dirty="0" smtClean="0">
                <a:latin typeface="Times New Roman" pitchFamily="18" charset="0"/>
                <a:cs typeface="Times New Roman" pitchFamily="18" charset="0"/>
              </a:rPr>
              <a:t>internacionála</a:t>
            </a:r>
          </a:p>
        </p:txBody>
      </p:sp>
      <p:sp>
        <p:nvSpPr>
          <p:cNvPr id="9" name="TextovéPole 8"/>
          <p:cNvSpPr txBox="1"/>
          <p:nvPr/>
        </p:nvSpPr>
        <p:spPr>
          <a:xfrm>
            <a:off x="4453402" y="4400113"/>
            <a:ext cx="2491323" cy="523220"/>
          </a:xfrm>
          <a:prstGeom prst="rect">
            <a:avLst/>
          </a:prstGeom>
          <a:solidFill>
            <a:srgbClr val="FFFF00"/>
          </a:solidFill>
        </p:spPr>
        <p:txBody>
          <a:bodyPr wrap="none" rtlCol="0">
            <a:spAutoFit/>
          </a:bodyPr>
          <a:lstStyle/>
          <a:p>
            <a:r>
              <a:rPr lang="cs-CZ" sz="1400" b="1" dirty="0">
                <a:latin typeface="Times New Roman" pitchFamily="18" charset="0"/>
                <a:cs typeface="Times New Roman" pitchFamily="18" charset="0"/>
              </a:rPr>
              <a:t>o</a:t>
            </a:r>
            <a:r>
              <a:rPr lang="cs-CZ" sz="1400" b="1" dirty="0" smtClean="0">
                <a:latin typeface="Times New Roman" pitchFamily="18" charset="0"/>
                <a:cs typeface="Times New Roman" pitchFamily="18" charset="0"/>
              </a:rPr>
              <a:t>rganizace dělnictva v Evropě</a:t>
            </a:r>
          </a:p>
          <a:p>
            <a:r>
              <a:rPr lang="cs-CZ" sz="1400" b="1" dirty="0">
                <a:latin typeface="Times New Roman" pitchFamily="18" charset="0"/>
                <a:cs typeface="Times New Roman" pitchFamily="18" charset="0"/>
              </a:rPr>
              <a:t>i</a:t>
            </a:r>
            <a:r>
              <a:rPr lang="cs-CZ" sz="1400" b="1" dirty="0" smtClean="0">
                <a:latin typeface="Times New Roman" pitchFamily="18" charset="0"/>
                <a:cs typeface="Times New Roman" pitchFamily="18" charset="0"/>
              </a:rPr>
              <a:t>nter = mezi, </a:t>
            </a:r>
            <a:r>
              <a:rPr lang="cs-CZ" sz="1400" b="1" dirty="0" err="1" smtClean="0">
                <a:latin typeface="Times New Roman" pitchFamily="18" charset="0"/>
                <a:cs typeface="Times New Roman" pitchFamily="18" charset="0"/>
              </a:rPr>
              <a:t>natio</a:t>
            </a:r>
            <a:r>
              <a:rPr lang="cs-CZ" sz="1400" b="1" dirty="0" smtClean="0">
                <a:latin typeface="Times New Roman" pitchFamily="18" charset="0"/>
                <a:cs typeface="Times New Roman" pitchFamily="18" charset="0"/>
              </a:rPr>
              <a:t> = národ</a:t>
            </a:r>
          </a:p>
        </p:txBody>
      </p:sp>
      <p:sp>
        <p:nvSpPr>
          <p:cNvPr id="10" name="TextovéPole 9"/>
          <p:cNvSpPr txBox="1"/>
          <p:nvPr/>
        </p:nvSpPr>
        <p:spPr>
          <a:xfrm>
            <a:off x="1663470" y="2075359"/>
            <a:ext cx="1032655" cy="307777"/>
          </a:xfrm>
          <a:prstGeom prst="rect">
            <a:avLst/>
          </a:prstGeom>
          <a:solidFill>
            <a:srgbClr val="C00000"/>
          </a:solidFill>
        </p:spPr>
        <p:txBody>
          <a:bodyPr wrap="none" rtlCol="0">
            <a:spAutoFit/>
          </a:bodyPr>
          <a:lstStyle/>
          <a:p>
            <a:r>
              <a:rPr lang="cs-CZ" sz="1400" b="1" dirty="0" smtClean="0">
                <a:latin typeface="Times New Roman" pitchFamily="18" charset="0"/>
                <a:cs typeface="Times New Roman" pitchFamily="18" charset="0"/>
              </a:rPr>
              <a:t>marxismus</a:t>
            </a:r>
          </a:p>
        </p:txBody>
      </p:sp>
      <p:sp>
        <p:nvSpPr>
          <p:cNvPr id="11" name="TextovéPole 10"/>
          <p:cNvSpPr txBox="1"/>
          <p:nvPr/>
        </p:nvSpPr>
        <p:spPr>
          <a:xfrm>
            <a:off x="929703" y="2715766"/>
            <a:ext cx="7047398" cy="523220"/>
          </a:xfrm>
          <a:prstGeom prst="rect">
            <a:avLst/>
          </a:prstGeom>
          <a:solidFill>
            <a:srgbClr val="FFFF00"/>
          </a:solidFill>
        </p:spPr>
        <p:txBody>
          <a:bodyPr wrap="square" rtlCol="0">
            <a:spAutoFit/>
          </a:bodyPr>
          <a:lstStyle/>
          <a:p>
            <a:r>
              <a:rPr lang="cs-CZ" sz="1400" b="1" dirty="0">
                <a:latin typeface="Times New Roman" pitchFamily="18" charset="0"/>
                <a:cs typeface="Times New Roman" pitchFamily="18" charset="0"/>
              </a:rPr>
              <a:t>v</a:t>
            </a:r>
            <a:r>
              <a:rPr lang="cs-CZ" sz="1400" b="1" dirty="0" smtClean="0">
                <a:latin typeface="Times New Roman" pitchFamily="18" charset="0"/>
                <a:cs typeface="Times New Roman" pitchFamily="18" charset="0"/>
              </a:rPr>
              <a:t>ývoj společnosti založený na teorii třídního boje</a:t>
            </a:r>
          </a:p>
          <a:p>
            <a:r>
              <a:rPr lang="cs-CZ" sz="1400" b="1" dirty="0">
                <a:latin typeface="Times New Roman" pitchFamily="18" charset="0"/>
                <a:cs typeface="Times New Roman" pitchFamily="18" charset="0"/>
              </a:rPr>
              <a:t>d</a:t>
            </a:r>
            <a:r>
              <a:rPr lang="cs-CZ" sz="1400" b="1" dirty="0" smtClean="0">
                <a:latin typeface="Times New Roman" pitchFamily="18" charset="0"/>
                <a:cs typeface="Times New Roman" pitchFamily="18" charset="0"/>
              </a:rPr>
              <a:t>ělnictvo vedené revoluční stranou má převzít politickou moc a vládu násilím - revolucí </a:t>
            </a:r>
          </a:p>
        </p:txBody>
      </p:sp>
      <p:pic>
        <p:nvPicPr>
          <p:cNvPr id="3074" name="Picture 2" descr="C:\Users\Zuzka\AppData\Local\Microsoft\Windows\Temporary Internet Files\Content.IE5\Y2NR1FYD\MC9004244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111632"/>
            <a:ext cx="1082921" cy="11437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613" y="505915"/>
            <a:ext cx="1944216" cy="594066"/>
          </a:xfrm>
        </p:spPr>
        <p:txBody>
          <a:bodyPr>
            <a:normAutofit/>
          </a:bodyPr>
          <a:lstStyle/>
          <a:p>
            <a:pPr algn="l"/>
            <a:r>
              <a:rPr lang="cs-CZ" sz="2500" b="1" dirty="0" smtClean="0">
                <a:latin typeface="Times New Roman" pitchFamily="18" charset="0"/>
                <a:cs typeface="Times New Roman" pitchFamily="18" charset="0"/>
              </a:rPr>
              <a:t>27.7 CLIL</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err="1" smtClean="0">
                <a:solidFill>
                  <a:schemeClr val="accent3">
                    <a:lumMod val="50000"/>
                  </a:schemeClr>
                </a:solidFill>
                <a:latin typeface="Times New Roman" pitchFamily="18" charset="0"/>
                <a:cs typeface="Times New Roman" pitchFamily="18" charset="0"/>
              </a:rPr>
              <a:t>History</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3" name="TextovéPole 2"/>
          <p:cNvSpPr txBox="1"/>
          <p:nvPr/>
        </p:nvSpPr>
        <p:spPr>
          <a:xfrm>
            <a:off x="323528" y="1210574"/>
            <a:ext cx="5267064" cy="3416320"/>
          </a:xfrm>
          <a:prstGeom prst="rect">
            <a:avLst/>
          </a:prstGeom>
          <a:solidFill>
            <a:srgbClr val="C00000"/>
          </a:solidFill>
          <a:ln w="28575">
            <a:solidFill>
              <a:srgbClr val="FFFF00"/>
            </a:solidFill>
          </a:ln>
        </p:spPr>
        <p:txBody>
          <a:bodyPr wrap="square" rtlCol="0">
            <a:spAutoFit/>
          </a:bodyPr>
          <a:lstStyle/>
          <a:p>
            <a:pPr algn="just"/>
            <a:r>
              <a:rPr lang="en-US" b="1" dirty="0" smtClean="0">
                <a:solidFill>
                  <a:srgbClr val="FFFF00"/>
                </a:solidFill>
                <a:latin typeface="Times New Roman" pitchFamily="18" charset="0"/>
                <a:cs typeface="Times New Roman" pitchFamily="18" charset="0"/>
              </a:rPr>
              <a:t>Communism</a:t>
            </a:r>
            <a:r>
              <a:rPr lang="en-US" dirty="0" smtClean="0">
                <a:solidFill>
                  <a:srgbClr val="FFFF00"/>
                </a:solidFill>
                <a:latin typeface="Times New Roman" pitchFamily="18" charset="0"/>
                <a:cs typeface="Times New Roman" pitchFamily="18" charset="0"/>
              </a:rPr>
              <a:t> (from Latin </a:t>
            </a:r>
            <a:r>
              <a:rPr lang="en-US" i="1" dirty="0" err="1" smtClean="0">
                <a:solidFill>
                  <a:srgbClr val="FFFF00"/>
                </a:solidFill>
                <a:latin typeface="Times New Roman" pitchFamily="18" charset="0"/>
                <a:cs typeface="Times New Roman" pitchFamily="18" charset="0"/>
              </a:rPr>
              <a:t>communis</a:t>
            </a:r>
            <a:r>
              <a:rPr lang="en-US" dirty="0" smtClean="0">
                <a:solidFill>
                  <a:srgbClr val="FFFF00"/>
                </a:solidFill>
                <a:latin typeface="Times New Roman" pitchFamily="18" charset="0"/>
                <a:cs typeface="Times New Roman" pitchFamily="18" charset="0"/>
              </a:rPr>
              <a:t> - common, universal) is a revolutionary socialist movement to create a classless, moneyless and stateless social order structured upon common ownership of the means of production, as well as a social, political and economic ideology that aims at the establishment of this social order. This movement, in its Marxist–Leninist interpretations, significantly influenced the history of the 20th century, which saw intense rivalry between the "socialist world" (socialist states ruled by communist parties) and the "western world" (countries with capitalist economies).</a:t>
            </a:r>
            <a:endParaRPr lang="en-US" b="1" dirty="0" smtClean="0">
              <a:solidFill>
                <a:srgbClr val="FFFF00"/>
              </a:solidFill>
              <a:latin typeface="Times New Roman" pitchFamily="18" charset="0"/>
              <a:cs typeface="Times New Roman" pitchFamily="18" charset="0"/>
            </a:endParaRPr>
          </a:p>
        </p:txBody>
      </p:sp>
      <p:pic>
        <p:nvPicPr>
          <p:cNvPr id="4099" name="Picture 3" descr="C:\Users\Zuzka\AppData\Local\Microsoft\Windows\Temporary Internet Files\Content.IE5\Y2NR1FYD\MC90041554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1499" y="663578"/>
            <a:ext cx="3123384" cy="205218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07373" y="3062077"/>
            <a:ext cx="1611635" cy="1611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2916832" cy="594066"/>
          </a:xfrm>
        </p:spPr>
        <p:txBody>
          <a:bodyPr>
            <a:normAutofit/>
          </a:bodyPr>
          <a:lstStyle/>
          <a:p>
            <a:pPr algn="l"/>
            <a:r>
              <a:rPr lang="cs-CZ" sz="2500" b="1" dirty="0" smtClean="0">
                <a:latin typeface="Times New Roman" pitchFamily="18" charset="0"/>
                <a:cs typeface="Times New Roman" pitchFamily="18" charset="0"/>
              </a:rPr>
              <a:t>27.8</a:t>
            </a:r>
            <a:r>
              <a:rPr lang="cs-CZ" sz="2800" b="1" dirty="0" smtClean="0">
                <a:latin typeface="Times New Roman" pitchFamily="18" charset="0"/>
                <a:cs typeface="Times New Roman" pitchFamily="18" charset="0"/>
              </a:rPr>
              <a:t> </a:t>
            </a:r>
            <a:r>
              <a:rPr lang="cs-CZ" sz="2500" b="1" dirty="0" smtClean="0">
                <a:latin typeface="Times New Roman" pitchFamily="18" charset="0"/>
                <a:cs typeface="Times New Roman" pitchFamily="18" charset="0"/>
              </a:rPr>
              <a:t>Test znalostí</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3" name="TextovéPole 12"/>
          <p:cNvSpPr txBox="1"/>
          <p:nvPr/>
        </p:nvSpPr>
        <p:spPr>
          <a:xfrm>
            <a:off x="7092280"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r>
              <a:rPr lang="cs-CZ" sz="1000" b="1" dirty="0" smtClean="0">
                <a:solidFill>
                  <a:srgbClr val="813763"/>
                </a:solidFill>
              </a:rPr>
              <a:t>:</a:t>
            </a:r>
            <a:endParaRPr lang="cs-CZ" sz="1000" b="1" dirty="0">
              <a:solidFill>
                <a:srgbClr val="813763"/>
              </a:solidFill>
            </a:endParaRPr>
          </a:p>
        </p:txBody>
      </p:sp>
      <p:graphicFrame>
        <p:nvGraphicFramePr>
          <p:cNvPr id="15" name="Tabulka 14"/>
          <p:cNvGraphicFramePr>
            <a:graphicFrameLocks noGrp="1"/>
          </p:cNvGraphicFramePr>
          <p:nvPr>
            <p:extLst>
              <p:ext uri="{D42A27DB-BD31-4B8C-83A1-F6EECF244321}">
                <p14:modId xmlns:p14="http://schemas.microsoft.com/office/powerpoint/2010/main" val="1575848789"/>
              </p:ext>
            </p:extLst>
          </p:nvPr>
        </p:nvGraphicFramePr>
        <p:xfrm>
          <a:off x="395537" y="1338492"/>
          <a:ext cx="6408711" cy="3596640"/>
        </p:xfrm>
        <a:graphic>
          <a:graphicData uri="http://schemas.openxmlformats.org/drawingml/2006/table">
            <a:tbl>
              <a:tblPr bandRow="1">
                <a:tableStyleId>{775DCB02-9BB8-47FD-8907-85C794F793BA}</a:tableStyleId>
              </a:tblPr>
              <a:tblGrid>
                <a:gridCol w="3096343"/>
                <a:gridCol w="3312368"/>
              </a:tblGrid>
              <a:tr h="370840">
                <a:tc>
                  <a:txBody>
                    <a:bodyPr/>
                    <a:lstStyle/>
                    <a:p>
                      <a:pPr marL="342900" indent="-342900" algn="just">
                        <a:buAutoNum type="arabicPeriod"/>
                      </a:pPr>
                      <a:r>
                        <a:rPr lang="cs-CZ" sz="1600" dirty="0" smtClean="0">
                          <a:latin typeface="Times New Roman" pitchFamily="18" charset="0"/>
                          <a:cs typeface="Times New Roman" pitchFamily="18" charset="0"/>
                        </a:rPr>
                        <a:t>Adam</a:t>
                      </a:r>
                      <a:r>
                        <a:rPr lang="cs-CZ" sz="1600" baseline="0" dirty="0" smtClean="0">
                          <a:latin typeface="Times New Roman" pitchFamily="18" charset="0"/>
                          <a:cs typeface="Times New Roman" pitchFamily="18" charset="0"/>
                        </a:rPr>
                        <a:t> Smith je svými názory představitelem?</a:t>
                      </a:r>
                      <a:endParaRPr lang="cs-CZ" sz="1600" dirty="0" smtClean="0">
                        <a:latin typeface="Times New Roman" pitchFamily="18" charset="0"/>
                        <a:cs typeface="Times New Roman" pitchFamily="18" charset="0"/>
                      </a:endParaRPr>
                    </a:p>
                    <a:p>
                      <a:pPr marL="0" indent="0" algn="just">
                        <a:buNone/>
                      </a:pP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a/  konzervativismu</a:t>
                      </a:r>
                    </a:p>
                    <a:p>
                      <a:pPr marL="342900" indent="-342900" algn="just"/>
                      <a:r>
                        <a:rPr lang="cs-CZ" sz="1200" dirty="0" smtClean="0">
                          <a:latin typeface="Times New Roman" pitchFamily="18" charset="0"/>
                          <a:cs typeface="Times New Roman" pitchFamily="18" charset="0"/>
                        </a:rPr>
                        <a:t>b/  liberalismu</a:t>
                      </a:r>
                    </a:p>
                    <a:p>
                      <a:pPr marL="342900" indent="-342900" algn="just"/>
                      <a:r>
                        <a:rPr lang="cs-CZ" sz="1200" dirty="0" smtClean="0">
                          <a:latin typeface="Times New Roman" pitchFamily="18" charset="0"/>
                          <a:cs typeface="Times New Roman" pitchFamily="18" charset="0"/>
                        </a:rPr>
                        <a:t>c/  socialismu</a:t>
                      </a:r>
                    </a:p>
                    <a:p>
                      <a:pPr marL="342900" indent="-342900" algn="just"/>
                      <a:r>
                        <a:rPr lang="cs-CZ" sz="1200" dirty="0" smtClean="0">
                          <a:latin typeface="Times New Roman" pitchFamily="18" charset="0"/>
                          <a:cs typeface="Times New Roman" pitchFamily="18" charset="0"/>
                        </a:rPr>
                        <a:t>d/  nacionalismu</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c>
                  <a:txBody>
                    <a:bodyPr/>
                    <a:lstStyle/>
                    <a:p>
                      <a:pPr marL="342900" indent="-342900" algn="just">
                        <a:buAutoNum type="arabicPeriod" startAt="3"/>
                      </a:pPr>
                      <a:r>
                        <a:rPr lang="cs-CZ" sz="1600" dirty="0" smtClean="0">
                          <a:latin typeface="Times New Roman" pitchFamily="18" charset="0"/>
                          <a:cs typeface="Times New Roman" pitchFamily="18" charset="0"/>
                        </a:rPr>
                        <a:t>Mezi</a:t>
                      </a:r>
                      <a:r>
                        <a:rPr lang="cs-CZ" sz="1600" baseline="0" dirty="0" smtClean="0">
                          <a:latin typeface="Times New Roman" pitchFamily="18" charset="0"/>
                          <a:cs typeface="Times New Roman" pitchFamily="18" charset="0"/>
                        </a:rPr>
                        <a:t> zakladatele komunismu patří?</a:t>
                      </a:r>
                      <a:endParaRPr lang="cs-CZ" sz="1600" dirty="0" smtClean="0">
                        <a:latin typeface="Times New Roman" pitchFamily="18" charset="0"/>
                        <a:cs typeface="Times New Roman" pitchFamily="18" charset="0"/>
                      </a:endParaRPr>
                    </a:p>
                    <a:p>
                      <a:pPr marL="0" indent="0" algn="just">
                        <a:buNone/>
                      </a:pPr>
                      <a:endParaRPr lang="cs-CZ" sz="1600" dirty="0" smtClean="0">
                        <a:latin typeface="Times New Roman" pitchFamily="18" charset="0"/>
                        <a:cs typeface="Times New Roman" pitchFamily="18" charset="0"/>
                      </a:endParaRPr>
                    </a:p>
                    <a:p>
                      <a:pPr marL="0" indent="0" algn="just">
                        <a:buNone/>
                      </a:pPr>
                      <a:r>
                        <a:rPr lang="cs-CZ" sz="1200" dirty="0" smtClean="0">
                          <a:latin typeface="Times New Roman" pitchFamily="18" charset="0"/>
                          <a:cs typeface="Times New Roman" pitchFamily="18" charset="0"/>
                        </a:rPr>
                        <a:t>a/  František Josef</a:t>
                      </a:r>
                      <a:r>
                        <a:rPr lang="cs-CZ" sz="1200" baseline="0" dirty="0" smtClean="0">
                          <a:latin typeface="Times New Roman" pitchFamily="18" charset="0"/>
                          <a:cs typeface="Times New Roman" pitchFamily="18" charset="0"/>
                        </a:rPr>
                        <a:t> I. a Alžběta („</a:t>
                      </a:r>
                      <a:r>
                        <a:rPr lang="cs-CZ" sz="1200" baseline="0" dirty="0" err="1" smtClean="0">
                          <a:latin typeface="Times New Roman" pitchFamily="18" charset="0"/>
                          <a:cs typeface="Times New Roman" pitchFamily="18" charset="0"/>
                        </a:rPr>
                        <a:t>Sissi</a:t>
                      </a:r>
                      <a:r>
                        <a:rPr lang="cs-CZ" sz="1200" baseline="0" dirty="0" smtClean="0">
                          <a:latin typeface="Times New Roman" pitchFamily="18" charset="0"/>
                          <a:cs typeface="Times New Roman" pitchFamily="18" charset="0"/>
                        </a:rPr>
                        <a:t>“)</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b/  Karl Marx, Friedrich Engels</a:t>
                      </a:r>
                    </a:p>
                    <a:p>
                      <a:pPr marL="342900" indent="-342900" algn="just"/>
                      <a:r>
                        <a:rPr lang="cs-CZ" sz="1200" dirty="0" smtClean="0">
                          <a:latin typeface="Times New Roman" pitchFamily="18" charset="0"/>
                          <a:cs typeface="Times New Roman" pitchFamily="18" charset="0"/>
                        </a:rPr>
                        <a:t>c/  A.</a:t>
                      </a:r>
                      <a:r>
                        <a:rPr lang="cs-CZ" sz="1200" baseline="0" dirty="0" smtClean="0">
                          <a:latin typeface="Times New Roman" pitchFamily="18" charset="0"/>
                          <a:cs typeface="Times New Roman" pitchFamily="18" charset="0"/>
                        </a:rPr>
                        <a:t> Hitler</a:t>
                      </a:r>
                    </a:p>
                    <a:p>
                      <a:pPr marL="342900" indent="-342900" algn="just"/>
                      <a:r>
                        <a:rPr lang="cs-CZ" sz="1200" baseline="0"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d/ B. Mussolini</a:t>
                      </a:r>
                    </a:p>
                    <a:p>
                      <a:pPr marL="342900" indent="-342900" algn="just"/>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r>
              <a:tr h="370840">
                <a:tc>
                  <a:txBody>
                    <a:bodyPr/>
                    <a:lstStyle/>
                    <a:p>
                      <a:pPr marL="342900" indent="-342900" algn="just">
                        <a:buAutoNum type="arabicPeriod" startAt="2"/>
                      </a:pPr>
                      <a:r>
                        <a:rPr lang="cs-CZ" sz="1600" dirty="0" smtClean="0">
                          <a:latin typeface="Times New Roman" pitchFamily="18" charset="0"/>
                          <a:cs typeface="Times New Roman" pitchFamily="18" charset="0"/>
                        </a:rPr>
                        <a:t>Rasismus</a:t>
                      </a:r>
                      <a:r>
                        <a:rPr lang="cs-CZ" sz="1600" baseline="0" dirty="0" smtClean="0">
                          <a:latin typeface="Times New Roman" pitchFamily="18" charset="0"/>
                          <a:cs typeface="Times New Roman" pitchFamily="18" charset="0"/>
                        </a:rPr>
                        <a:t> je?</a:t>
                      </a:r>
                      <a:endParaRPr lang="cs-CZ" sz="1600" dirty="0" smtClean="0">
                        <a:latin typeface="Times New Roman" pitchFamily="18" charset="0"/>
                        <a:cs typeface="Times New Roman" pitchFamily="18" charset="0"/>
                      </a:endParaRPr>
                    </a:p>
                    <a:p>
                      <a:pPr marL="0" indent="0" algn="just">
                        <a:buNone/>
                      </a:pPr>
                      <a:endParaRPr lang="cs-CZ" sz="1600" dirty="0" smtClean="0">
                        <a:latin typeface="Times New Roman" pitchFamily="18" charset="0"/>
                        <a:cs typeface="Times New Roman" pitchFamily="18" charset="0"/>
                      </a:endParaRPr>
                    </a:p>
                    <a:p>
                      <a:pPr marL="0" indent="0" algn="just">
                        <a:buNone/>
                      </a:pPr>
                      <a:r>
                        <a:rPr lang="cs-CZ" sz="1200" dirty="0" smtClean="0">
                          <a:latin typeface="Times New Roman" pitchFamily="18" charset="0"/>
                          <a:cs typeface="Times New Roman" pitchFamily="18" charset="0"/>
                        </a:rPr>
                        <a:t>a/  teorie hlásající rovnost všech</a:t>
                      </a:r>
                      <a:r>
                        <a:rPr lang="cs-CZ" sz="1200" baseline="0" dirty="0" smtClean="0">
                          <a:latin typeface="Times New Roman" pitchFamily="18" charset="0"/>
                          <a:cs typeface="Times New Roman" pitchFamily="18" charset="0"/>
                        </a:rPr>
                        <a:t> ras</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b/ teorie hlásající nadřazenost jedné rasy nad ostatními</a:t>
                      </a:r>
                    </a:p>
                    <a:p>
                      <a:pPr marL="342900" indent="-342900" algn="just"/>
                      <a:r>
                        <a:rPr lang="cs-CZ" sz="1200" dirty="0" smtClean="0">
                          <a:latin typeface="Times New Roman" pitchFamily="18" charset="0"/>
                          <a:cs typeface="Times New Roman" pitchFamily="18" charset="0"/>
                        </a:rPr>
                        <a:t>c/  teorie zavrhující</a:t>
                      </a:r>
                      <a:r>
                        <a:rPr lang="cs-CZ" sz="1200" baseline="0" dirty="0" smtClean="0">
                          <a:latin typeface="Times New Roman" pitchFamily="18" charset="0"/>
                          <a:cs typeface="Times New Roman" pitchFamily="18" charset="0"/>
                        </a:rPr>
                        <a:t> blonďaté modrooké lidi</a:t>
                      </a: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d/  teorie </a:t>
                      </a:r>
                      <a:r>
                        <a:rPr lang="cs-CZ" sz="1200" dirty="0" smtClean="0">
                          <a:latin typeface="Times New Roman" pitchFamily="18" charset="0"/>
                          <a:cs typeface="Times New Roman" pitchFamily="18" charset="0"/>
                        </a:rPr>
                        <a:t>snášenlivosti</a:t>
                      </a:r>
                      <a:r>
                        <a:rPr lang="cs-CZ" sz="1200" baseline="0" dirty="0" smtClean="0">
                          <a:latin typeface="Times New Roman" pitchFamily="18" charset="0"/>
                          <a:cs typeface="Times New Roman" pitchFamily="18" charset="0"/>
                        </a:rPr>
                        <a:t> </a:t>
                      </a:r>
                      <a:r>
                        <a:rPr lang="cs-CZ" sz="1200" baseline="0" dirty="0" smtClean="0">
                          <a:latin typeface="Times New Roman" pitchFamily="18" charset="0"/>
                          <a:cs typeface="Times New Roman" pitchFamily="18" charset="0"/>
                        </a:rPr>
                        <a:t>mezi lidmi</a:t>
                      </a:r>
                      <a:endParaRPr lang="cs-CZ" sz="1200" dirty="0" smtClean="0">
                        <a:latin typeface="Times New Roman" pitchFamily="18" charset="0"/>
                        <a:cs typeface="Times New Roman" pitchFamily="18" charset="0"/>
                      </a:endParaRPr>
                    </a:p>
                    <a:p>
                      <a:pPr algn="just"/>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c>
                  <a:txBody>
                    <a:bodyPr/>
                    <a:lstStyle/>
                    <a:p>
                      <a:pPr marL="342900" marR="0" indent="-342900" algn="just" defTabSz="914400" rtl="0" eaLnBrk="1" fontAlgn="auto" latinLnBrk="0" hangingPunct="1">
                        <a:lnSpc>
                          <a:spcPct val="100000"/>
                        </a:lnSpc>
                        <a:spcBef>
                          <a:spcPts val="0"/>
                        </a:spcBef>
                        <a:spcAft>
                          <a:spcPts val="0"/>
                        </a:spcAft>
                        <a:buClrTx/>
                        <a:buSzTx/>
                        <a:buFontTx/>
                        <a:buAutoNum type="arabicPeriod" startAt="4"/>
                        <a:tabLst/>
                        <a:defRPr/>
                      </a:pPr>
                      <a:r>
                        <a:rPr lang="cs-CZ" sz="1600" dirty="0" smtClean="0">
                          <a:latin typeface="Times New Roman" pitchFamily="18" charset="0"/>
                          <a:cs typeface="Times New Roman" pitchFamily="18" charset="0"/>
                        </a:rPr>
                        <a:t>Konzervatismus</a:t>
                      </a:r>
                      <a:r>
                        <a:rPr lang="cs-CZ" sz="1600" baseline="0" dirty="0" smtClean="0">
                          <a:latin typeface="Times New Roman" pitchFamily="18" charset="0"/>
                          <a:cs typeface="Times New Roman" pitchFamily="18" charset="0"/>
                        </a:rPr>
                        <a:t> je směr hlásající?</a:t>
                      </a:r>
                      <a:endParaRPr lang="cs-CZ" sz="16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a:t>
                      </a:r>
                      <a:r>
                        <a:rPr lang="cs-CZ" sz="1200" dirty="0" smtClean="0">
                          <a:latin typeface="Times New Roman" pitchFamily="18" charset="0"/>
                          <a:cs typeface="Times New Roman" pitchFamily="18" charset="0"/>
                        </a:rPr>
                        <a:t>revoluci </a:t>
                      </a:r>
                      <a:r>
                        <a:rPr lang="cs-CZ" sz="1200" dirty="0" smtClean="0">
                          <a:latin typeface="Times New Roman" pitchFamily="18" charset="0"/>
                          <a:cs typeface="Times New Roman" pitchFamily="18" charset="0"/>
                        </a:rPr>
                        <a:t>ve znamení pokroku</a:t>
                      </a: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důležitost tradičních hodnot, neměnnost</a:t>
                      </a:r>
                      <a:r>
                        <a:rPr lang="cs-CZ" sz="1200" baseline="0" dirty="0" smtClean="0">
                          <a:latin typeface="Times New Roman" pitchFamily="18" charset="0"/>
                          <a:cs typeface="Times New Roman" pitchFamily="18" charset="0"/>
                        </a:rPr>
                        <a:t> stavu</a:t>
                      </a:r>
                      <a:endParaRPr lang="cs-CZ" sz="120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formu vlády člověka nad člověkem</a:t>
                      </a:r>
                      <a:endParaRPr lang="cs-CZ" sz="1200" baseline="0"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vyvyšování vlastního národa</a:t>
                      </a:r>
                      <a:endParaRPr lang="cs-CZ"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tcPr>
                </a:tc>
              </a:tr>
            </a:tbl>
          </a:graphicData>
        </a:graphic>
      </p:graphicFrame>
      <p:sp>
        <p:nvSpPr>
          <p:cNvPr id="16" name="TextovéPole 15"/>
          <p:cNvSpPr txBox="1"/>
          <p:nvPr/>
        </p:nvSpPr>
        <p:spPr>
          <a:xfrm>
            <a:off x="7596336" y="1419622"/>
            <a:ext cx="504056" cy="1200329"/>
          </a:xfrm>
          <a:prstGeom prst="rect">
            <a:avLst/>
          </a:prstGeom>
          <a:noFill/>
        </p:spPr>
        <p:txBody>
          <a:bodyPr wrap="square" rtlCol="0">
            <a:spAutoFit/>
          </a:bodyPr>
          <a:lstStyle/>
          <a:p>
            <a:pPr marL="228600" indent="-228600">
              <a:buAutoNum type="arabicPeriod"/>
            </a:pPr>
            <a:endParaRPr lang="cs-CZ" sz="1200" dirty="0" smtClean="0"/>
          </a:p>
          <a:p>
            <a:pPr marL="228600" indent="-228600">
              <a:buAutoNum type="arabicPeriod"/>
            </a:pPr>
            <a:r>
              <a:rPr lang="cs-CZ" sz="1200" dirty="0" smtClean="0">
                <a:latin typeface="Times New Roman" pitchFamily="18" charset="0"/>
                <a:cs typeface="Times New Roman" pitchFamily="18" charset="0"/>
              </a:rPr>
              <a:t>b</a:t>
            </a: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endParaRPr lang="cs-CZ" sz="1200" dirty="0"/>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Dějepis</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638" y="522715"/>
            <a:ext cx="4623858"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27.9 Použité zdroje, citace</a:t>
            </a:r>
            <a:endParaRPr lang="cs-CZ" sz="2500" b="1" dirty="0">
              <a:latin typeface="Times New Roman" pitchFamily="18" charset="0"/>
              <a:cs typeface="Times New Roman" pitchFamily="18" charset="0"/>
            </a:endParaRPr>
          </a:p>
        </p:txBody>
      </p:sp>
      <p:sp>
        <p:nvSpPr>
          <p:cNvPr id="3" name="TextovéPole 2"/>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 </a:t>
            </a:r>
            <a:r>
              <a:rPr lang="cs-CZ" sz="1600" b="1" dirty="0" smtClean="0">
                <a:solidFill>
                  <a:schemeClr val="accent3">
                    <a:lumMod val="50000"/>
                  </a:schemeClr>
                </a:solidFill>
                <a:latin typeface="Times New Roman" pitchFamily="18" charset="0"/>
                <a:cs typeface="Times New Roman" pitchFamily="18" charset="0"/>
              </a:rPr>
              <a:t>  Dějepis</a:t>
            </a:r>
          </a:p>
          <a:p>
            <a:endParaRPr lang="cs-CZ" sz="1000" dirty="0">
              <a:latin typeface="Times New Roman" pitchFamily="18" charset="0"/>
              <a:cs typeface="Times New Roman" pitchFamily="18" charset="0"/>
            </a:endParaRPr>
          </a:p>
        </p:txBody>
      </p:sp>
      <p:sp>
        <p:nvSpPr>
          <p:cNvPr id="4" name="TextovéPole 3"/>
          <p:cNvSpPr txBox="1"/>
          <p:nvPr/>
        </p:nvSpPr>
        <p:spPr>
          <a:xfrm>
            <a:off x="294117" y="1419622"/>
            <a:ext cx="8310331"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171450" indent="-171450">
              <a:buFont typeface="Arial" pitchFamily="34" charset="0"/>
              <a:buChar char="•"/>
            </a:pPr>
            <a:r>
              <a:rPr lang="cs-CZ" sz="1200" dirty="0">
                <a:latin typeface="Times New Roman" pitchFamily="18" charset="0"/>
                <a:cs typeface="Times New Roman" pitchFamily="18" charset="0"/>
              </a:rPr>
              <a:t>Mandelová, H., Kunstová, E., Pařízková, I., Dějiny novověku, Liberec, Dialog </a:t>
            </a:r>
            <a:r>
              <a:rPr lang="cs-CZ" sz="1200" dirty="0" smtClean="0">
                <a:latin typeface="Times New Roman" pitchFamily="18" charset="0"/>
                <a:cs typeface="Times New Roman" pitchFamily="18" charset="0"/>
              </a:rPr>
              <a:t>2003.</a:t>
            </a:r>
            <a:endParaRPr lang="cs-CZ" sz="1200" dirty="0">
              <a:latin typeface="Times New Roman" pitchFamily="18" charset="0"/>
              <a:cs typeface="Times New Roman" pitchFamily="18" charset="0"/>
            </a:endParaRPr>
          </a:p>
          <a:p>
            <a:pPr marL="171450" indent="-171450">
              <a:buFont typeface="Arial" pitchFamily="34" charset="0"/>
              <a:buChar char="•"/>
            </a:pPr>
            <a:r>
              <a:rPr lang="cs-CZ" sz="1200" dirty="0">
                <a:latin typeface="Times New Roman" pitchFamily="18" charset="0"/>
                <a:cs typeface="Times New Roman" pitchFamily="18" charset="0"/>
              </a:rPr>
              <a:t>Kol. autorů, Dějepis 8. Modernizace společnosti. Učebnice pro základní školy a víceletá gymnázia, Plzeň, Fraus </a:t>
            </a:r>
            <a:r>
              <a:rPr lang="cs-CZ" sz="1200" dirty="0" smtClean="0">
                <a:latin typeface="Times New Roman" pitchFamily="18" charset="0"/>
                <a:cs typeface="Times New Roman" pitchFamily="18" charset="0"/>
              </a:rPr>
              <a:t>2010.</a:t>
            </a:r>
          </a:p>
          <a:p>
            <a:pPr marL="171450" indent="-171450">
              <a:buFont typeface="Arial" pitchFamily="34" charset="0"/>
              <a:buChar char="•"/>
            </a:pPr>
            <a:r>
              <a:rPr lang="cs-CZ" sz="1200" dirty="0">
                <a:solidFill>
                  <a:schemeClr val="accent3">
                    <a:lumMod val="50000"/>
                  </a:schemeClr>
                </a:solidFill>
                <a:latin typeface="Times New Roman" pitchFamily="18" charset="0"/>
                <a:cs typeface="Times New Roman" pitchFamily="18" charset="0"/>
                <a:hlinkClick r:id="rId2"/>
              </a:rPr>
              <a:t>http://</a:t>
            </a:r>
            <a:r>
              <a:rPr lang="cs-CZ" sz="1200" dirty="0" smtClean="0">
                <a:solidFill>
                  <a:schemeClr val="accent3">
                    <a:lumMod val="50000"/>
                  </a:schemeClr>
                </a:solidFill>
                <a:latin typeface="Times New Roman" pitchFamily="18" charset="0"/>
                <a:cs typeface="Times New Roman" pitchFamily="18" charset="0"/>
                <a:hlinkClick r:id="rId2"/>
              </a:rPr>
              <a:t>cs.wikipedia.org/wiki/Utopick%C3%BD_socialismus</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slide</a:t>
            </a:r>
            <a:r>
              <a:rPr lang="cs-CZ" sz="1200" dirty="0" smtClean="0">
                <a:solidFill>
                  <a:schemeClr val="accent3">
                    <a:lumMod val="50000"/>
                  </a:schemeClr>
                </a:solidFill>
                <a:latin typeface="Times New Roman" pitchFamily="18" charset="0"/>
                <a:cs typeface="Times New Roman" pitchFamily="18" charset="0"/>
              </a:rPr>
              <a:t> 5)</a:t>
            </a:r>
          </a:p>
          <a:p>
            <a:pPr marL="171450" indent="-171450">
              <a:buFont typeface="Arial" pitchFamily="34" charset="0"/>
              <a:buChar char="•"/>
            </a:pPr>
            <a:r>
              <a:rPr lang="cs-CZ" sz="1200" dirty="0">
                <a:solidFill>
                  <a:schemeClr val="accent3">
                    <a:lumMod val="50000"/>
                  </a:schemeClr>
                </a:solidFill>
                <a:latin typeface="Times New Roman" pitchFamily="18" charset="0"/>
                <a:cs typeface="Times New Roman" pitchFamily="18" charset="0"/>
                <a:hlinkClick r:id="rId3"/>
              </a:rPr>
              <a:t>http://</a:t>
            </a:r>
            <a:r>
              <a:rPr lang="cs-CZ" sz="1200" dirty="0" smtClean="0">
                <a:solidFill>
                  <a:schemeClr val="accent3">
                    <a:lumMod val="50000"/>
                  </a:schemeClr>
                </a:solidFill>
                <a:latin typeface="Times New Roman" pitchFamily="18" charset="0"/>
                <a:cs typeface="Times New Roman" pitchFamily="18" charset="0"/>
                <a:hlinkClick r:id="rId3"/>
              </a:rPr>
              <a:t>cs.wikipedia.org/wiki/Karl_Marx</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slide</a:t>
            </a:r>
            <a:r>
              <a:rPr lang="cs-CZ" sz="1200" dirty="0" smtClean="0">
                <a:solidFill>
                  <a:schemeClr val="accent3">
                    <a:lumMod val="50000"/>
                  </a:schemeClr>
                </a:solidFill>
                <a:latin typeface="Times New Roman" pitchFamily="18" charset="0"/>
                <a:cs typeface="Times New Roman" pitchFamily="18" charset="0"/>
              </a:rPr>
              <a:t> 5)</a:t>
            </a:r>
          </a:p>
          <a:p>
            <a:pPr marL="171450" indent="-171450">
              <a:buFont typeface="Arial" pitchFamily="34" charset="0"/>
              <a:buChar char="•"/>
            </a:pPr>
            <a:r>
              <a:rPr lang="cs-CZ" sz="1200" dirty="0">
                <a:solidFill>
                  <a:schemeClr val="accent3">
                    <a:lumMod val="50000"/>
                  </a:schemeClr>
                </a:solidFill>
                <a:latin typeface="Times New Roman" pitchFamily="18" charset="0"/>
                <a:cs typeface="Times New Roman" pitchFamily="18" charset="0"/>
                <a:hlinkClick r:id="rId4"/>
              </a:rPr>
              <a:t>http://</a:t>
            </a:r>
            <a:r>
              <a:rPr lang="cs-CZ" sz="1200" dirty="0" smtClean="0">
                <a:solidFill>
                  <a:schemeClr val="accent3">
                    <a:lumMod val="50000"/>
                  </a:schemeClr>
                </a:solidFill>
                <a:latin typeface="Times New Roman" pitchFamily="18" charset="0"/>
                <a:cs typeface="Times New Roman" pitchFamily="18" charset="0"/>
                <a:hlinkClick r:id="rId4"/>
              </a:rPr>
              <a:t>cs.wikipedia.org/wiki/Friedrich_Engels</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slide</a:t>
            </a:r>
            <a:r>
              <a:rPr lang="cs-CZ" sz="1200" dirty="0" smtClean="0">
                <a:solidFill>
                  <a:schemeClr val="accent3">
                    <a:lumMod val="50000"/>
                  </a:schemeClr>
                </a:solidFill>
                <a:latin typeface="Times New Roman" pitchFamily="18" charset="0"/>
                <a:cs typeface="Times New Roman" pitchFamily="18" charset="0"/>
              </a:rPr>
              <a:t> 5)</a:t>
            </a:r>
          </a:p>
          <a:p>
            <a:pPr marL="171450" indent="-171450">
              <a:buFont typeface="Arial" pitchFamily="34" charset="0"/>
              <a:buChar char="•"/>
            </a:pPr>
            <a:r>
              <a:rPr lang="cs-CZ" sz="1200" dirty="0">
                <a:solidFill>
                  <a:schemeClr val="accent3">
                    <a:lumMod val="50000"/>
                  </a:schemeClr>
                </a:solidFill>
                <a:latin typeface="Times New Roman" pitchFamily="18" charset="0"/>
                <a:cs typeface="Times New Roman" pitchFamily="18" charset="0"/>
                <a:hlinkClick r:id="rId5"/>
              </a:rPr>
              <a:t>http://</a:t>
            </a:r>
            <a:r>
              <a:rPr lang="cs-CZ" sz="1200" dirty="0" smtClean="0">
                <a:solidFill>
                  <a:schemeClr val="accent3">
                    <a:lumMod val="50000"/>
                  </a:schemeClr>
                </a:solidFill>
                <a:latin typeface="Times New Roman" pitchFamily="18" charset="0"/>
                <a:cs typeface="Times New Roman" pitchFamily="18" charset="0"/>
                <a:hlinkClick r:id="rId5"/>
              </a:rPr>
              <a:t>en.wikipedia.org/wiki/Communism</a:t>
            </a:r>
            <a:r>
              <a:rPr lang="cs-CZ" sz="1200" dirty="0" smtClean="0">
                <a:solidFill>
                  <a:schemeClr val="accent3">
                    <a:lumMod val="50000"/>
                  </a:schemeClr>
                </a:solidFill>
                <a:latin typeface="Times New Roman" pitchFamily="18" charset="0"/>
                <a:cs typeface="Times New Roman" pitchFamily="18" charset="0"/>
              </a:rPr>
              <a:t> (</a:t>
            </a:r>
            <a:r>
              <a:rPr lang="cs-CZ" sz="1200" dirty="0" err="1" smtClean="0">
                <a:solidFill>
                  <a:schemeClr val="accent3">
                    <a:lumMod val="50000"/>
                  </a:schemeClr>
                </a:solidFill>
                <a:latin typeface="Times New Roman" pitchFamily="18" charset="0"/>
                <a:cs typeface="Times New Roman" pitchFamily="18" charset="0"/>
              </a:rPr>
              <a:t>slide</a:t>
            </a:r>
            <a:r>
              <a:rPr lang="cs-CZ" sz="1200" dirty="0" smtClean="0">
                <a:solidFill>
                  <a:schemeClr val="accent3">
                    <a:lumMod val="50000"/>
                  </a:schemeClr>
                </a:solidFill>
                <a:latin typeface="Times New Roman" pitchFamily="18" charset="0"/>
                <a:cs typeface="Times New Roman" pitchFamily="18" charset="0"/>
              </a:rPr>
              <a:t> 7)</a:t>
            </a:r>
          </a:p>
        </p:txBody>
      </p:sp>
    </p:spTree>
    <p:extLst>
      <p:ext uri="{BB962C8B-B14F-4D97-AF65-F5344CB8AC3E}">
        <p14:creationId xmlns:p14="http://schemas.microsoft.com/office/powerpoint/2010/main" val="1497179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1863</TotalTime>
  <Words>1233</Words>
  <Application>Microsoft Office PowerPoint</Application>
  <PresentationFormat>Předvádění na obrazovce (16:9)</PresentationFormat>
  <Paragraphs>151</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27.1 Myšlenkové proudy přelomu století</vt:lpstr>
      <vt:lpstr>27.2 Co již víme?</vt:lpstr>
      <vt:lpstr>27.3 Jaké si řekneme nové termíny a názvy?</vt:lpstr>
      <vt:lpstr>27.4 Co si řekneme nového?</vt:lpstr>
      <vt:lpstr>27.5 Procvičení a příklady</vt:lpstr>
      <vt:lpstr>27.6 Něco navíc pro šikovné</vt:lpstr>
      <vt:lpstr>27.7 CLIL</vt:lpstr>
      <vt:lpstr>27.8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kadlecova</cp:lastModifiedBy>
  <cp:revision>164</cp:revision>
  <dcterms:created xsi:type="dcterms:W3CDTF">2010-10-18T18:21:56Z</dcterms:created>
  <dcterms:modified xsi:type="dcterms:W3CDTF">2013-05-26T15:18:46Z</dcterms:modified>
</cp:coreProperties>
</file>