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47BCC8-2A6A-4F16-BE4A-26E8376D419F}"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EBA982-7E08-48FC-8B47-C90F8854D5E4}" type="slidenum">
              <a:rPr lang="cs-CZ"/>
              <a:pPr>
                <a:defRPr/>
              </a:pPr>
              <a:t>‹#›</a:t>
            </a:fld>
            <a:endParaRPr lang="cs-CZ"/>
          </a:p>
        </p:txBody>
      </p:sp>
    </p:spTree>
    <p:extLst>
      <p:ext uri="{BB962C8B-B14F-4D97-AF65-F5344CB8AC3E}">
        <p14:creationId xmlns:p14="http://schemas.microsoft.com/office/powerpoint/2010/main" val="175647933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2C72FF-6BAD-46C2-B2A1-BF38D09A4311}"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8660D2-855D-46CB-B2AC-3534C235A183}" type="slidenum">
              <a:rPr lang="cs-CZ"/>
              <a:pPr>
                <a:defRPr/>
              </a:pPr>
              <a:t>‹#›</a:t>
            </a:fld>
            <a:endParaRPr lang="cs-CZ"/>
          </a:p>
        </p:txBody>
      </p:sp>
    </p:spTree>
    <p:extLst>
      <p:ext uri="{BB962C8B-B14F-4D97-AF65-F5344CB8AC3E}">
        <p14:creationId xmlns:p14="http://schemas.microsoft.com/office/powerpoint/2010/main" val="63311244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46CAA-FF4A-48B1-8BE2-2BF7BFDF9703}"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90A1D5-0F6F-486C-BBE6-28876C77A076}"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ABCF8D-B614-4A2E-886D-5454CB592A3C}"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C6CFF-514C-4E7E-9260-22F3D56FCCF4}"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BE6D18-0953-4B2C-AEBC-2AF5A2A207A1}"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73DACF-06F5-4C87-A081-99306FA4A7F4}"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FC58E1-72CF-4922-8C78-840B150E2FFA}"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F2A08-34E4-4342-8455-D2E1A1A3BD8B}"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FDA7F05D-3D02-4EE2-9FED-16F5A4F5B8A1}"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7D9D5E5-B636-4F13-8C1E-1A44E026245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E9541B1-8159-4902-99A1-F75747E1782E}"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15E50D8-4D0B-457D-B57D-1F0C37D9C86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C1E9242-9677-4525-9AB1-9D1153214C70}"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2D1108F-D9F5-431A-B9C4-CC84F8971DE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5375357-9061-4547-8079-6FCBA3EB004A}"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BA1CC29-31D6-4FBF-9F54-EDC782F00B87}"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DF960B7-91BA-4DAC-B21E-33890320D7C9}"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A6AB765-B450-4E66-8F81-47CDBFA530F0}"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31F34BD-4D36-4773-86A1-9FD42A7879E2}"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406EAEF-1295-4A3B-ACA2-90E666F8BB53}"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4FFE233F-EC38-441B-B8B9-0D4C33A1C9BC}"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67A8C61B-83F3-4F0A-BD60-650363F6F5EF}"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B852F9D7-CEEC-4DA0-A317-69C2BB734C77}"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5338720-D965-42A2-B162-C4E9B9FAD098}"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5400EA4-B75A-4EF6-AD63-D108B5E3115D}"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160376FE-3CF7-4497-882C-2E005C51CBE1}"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E03A243-DA90-4BE5-B6B3-DE5DA662AE42}"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2074FB2-C488-4377-A834-1FFAC4F42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12AC046-E02A-4320-B244-8AE12603078A}"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D6DBB86-17F2-4DD3-9F9B-F766A9109AE9}"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AAB1443-2FD8-4E2B-8935-C7B4A0793A3C}"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4E1027-A212-4BF5-A101-FF27C50E9D9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s.wikipedia.org/wiki/Soubor:Wappen_Kaisertum_%C3%96sterreich_1867_(Mittel).png" TargetMode="External"/><Relationship Id="rId13"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hyperlink" Target="http://cs.wikipedia.org/wiki/Soubor:Erzsebet_kiralyne_photo_1867.jpg" TargetMode="External"/><Relationship Id="rId2" Type="http://schemas.openxmlformats.org/officeDocument/2006/relationships/notesSlide" Target="../notesSlides/notesSlide1.xml"/><Relationship Id="rId16" Type="http://schemas.openxmlformats.org/officeDocument/2006/relationships/hyperlink" Target="http://www.ceskatelevize.cz/ivysilani/10095687448-historicky-magazin/206452801280026/" TargetMode="External"/><Relationship Id="rId1" Type="http://schemas.openxmlformats.org/officeDocument/2006/relationships/slideLayout" Target="../slideLayouts/slideLayout1.xml"/><Relationship Id="rId6" Type="http://schemas.openxmlformats.org/officeDocument/2006/relationships/hyperlink" Target="http://cs.wikipedia.org/wiki/Soubor:Flag_of_Austria-Hungary_1869-1918.svg" TargetMode="External"/><Relationship Id="rId11" Type="http://schemas.openxmlformats.org/officeDocument/2006/relationships/image" Target="../media/image4.png"/><Relationship Id="rId5" Type="http://schemas.openxmlformats.org/officeDocument/2006/relationships/hyperlink" Target="http://cs.wikipedia.org/wiki/Rakousko-Uhersko" TargetMode="External"/><Relationship Id="rId15" Type="http://schemas.openxmlformats.org/officeDocument/2006/relationships/image" Target="../media/image6.jpeg"/><Relationship Id="rId10" Type="http://schemas.openxmlformats.org/officeDocument/2006/relationships/hyperlink" Target="http://cs.wikipedia.org/wiki/Soubor:Wappen_Kaiser_Franz_Joseph_I.png" TargetMode="External"/><Relationship Id="rId4" Type="http://schemas.openxmlformats.org/officeDocument/2006/relationships/hyperlink" Target="http://cs.wikipedia.org/wiki/Rakousk%C3%A9_c%C3%ADsa%C5%99stv%C3%AD" TargetMode="External"/><Relationship Id="rId9" Type="http://schemas.openxmlformats.org/officeDocument/2006/relationships/image" Target="../media/image3.png"/><Relationship Id="rId14" Type="http://schemas.openxmlformats.org/officeDocument/2006/relationships/hyperlink" Target="http://cs.wikipedia.org/wiki/Soubor:Franz_joseph1.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hyperlink" Target="http://cs.wikipedia.org/wiki/Soubor:Sokol_Symbol.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cs.wikipedia.org/wiki/Bitva_u_Hradce_Kr%C3%A1lov%C3%A9" TargetMode="External"/><Relationship Id="rId5" Type="http://schemas.openxmlformats.org/officeDocument/2006/relationships/hyperlink" Target="//upload.wikimedia.org/wikipedia/commons/f/fd/Battle_of_Koniggratz_by_Georg_Bleibtreu.jpg" TargetMode="External"/><Relationship Id="rId10" Type="http://schemas.openxmlformats.org/officeDocument/2006/relationships/image" Target="../media/image11.jpeg"/><Relationship Id="rId4" Type="http://schemas.openxmlformats.org/officeDocument/2006/relationships/hyperlink" Target="http://www.dejepis.com/index.php?page=000&amp;kap=018&amp;pod=5" TargetMode="Externa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6.jpeg"/><Relationship Id="rId3" Type="http://schemas.openxmlformats.org/officeDocument/2006/relationships/hyperlink" Target="http://www.google.cz/imgres?imgurl=http://www.cesky-jazyk.cz/cjl/pictures/autori/palacky-frantisek-kr.jpg&amp;imgrefurl=http://www.cesky-jazyk.cz/zivotopisy/frantisek-palacky.html&amp;usg=__mZIHt2HKXmv9Fdw2pnq3uKfmrRE=&amp;h=210&amp;w=160&amp;sz=7&amp;hl=cs&amp;start=2&amp;zoom=1&amp;tbnid=t5uH_uaVRBeT5M:&amp;tbnh=106&amp;tbnw=81&amp;ei=TAebTouRMMjvsgaQoonlAw&amp;prev=/images?q=palack%C3%BD&amp;um=1&amp;hl=cs&amp;rls=com.microsoft:cs:IE-SearchBox&amp;tbm=isch&amp;um=1&amp;itbs=1" TargetMode="External"/><Relationship Id="rId7" Type="http://schemas.openxmlformats.org/officeDocument/2006/relationships/hyperlink" Target="http://upload.wikimedia.org/wikipedia/commons/thumb/a/a9/Jan_Vil%C3%ADmek_-_Julius_Gr%C3%A9gr.jpg/220px-Jan_Vil%C3%ADmek_-_Julius_Gr%C3%A9gr.jpg" TargetMode="External"/><Relationship Id="rId12" Type="http://schemas.openxmlformats.org/officeDocument/2006/relationships/hyperlink" Target="http://cs.wikipedia.org/wiki/Soubor:Alexander_von_Bach.jp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hyperlink" Target="http://cs.wikipedia.org/wiki/Rakousko-uhersk%C3%A9_vyrovn%C3%A1n%C3%AD" TargetMode="External"/><Relationship Id="rId5" Type="http://schemas.openxmlformats.org/officeDocument/2006/relationships/hyperlink" Target="http://www.google.cz/imgres?imgurl=http://upload.wikimedia.org/wikipedia/commons/thumb/1/18/Franti%C5%A1ek_Ladislav_Rieger.jpg/225px-Franti%C5%A1ek_Ladislav_Rieger.jpg&amp;imgrefurl=http://cs.wikipedia.org/wiki/Franti%C5%A1ek_Ladislav_Rieger&amp;usg=__W3ZZgXvEhlTIa1qQW_lQzqPh7AY=&amp;h=312&amp;w=225&amp;sz=13&amp;hl=cs&amp;start=1&amp;zoom=1&amp;tbnid=2TQA-TDOuVtRWM:&amp;tbnh=117&amp;tbnw=84&amp;ei=bgebTqD5FYaVswbSy9mKBA&amp;prev=/images?q=f.l.rieger&amp;um=1&amp;hl=cs&amp;rls=com.microsoft:cs:IE-SearchBox&amp;tbm=isch&amp;um=1&amp;itbs=1"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www.google.cz/imgres?imgurl=http://upload.wikimedia.org/wikipedia/commons/thumb/f/fc/Eduard_Gregr_Biza.jpg/250px-Eduard_Gregr_Biza.jpg&amp;imgrefurl=http://cs.wikipedia.org/wiki/Eduard_Gr%C3%A9gr&amp;usg=__l3HmQaV5uohSi9syLsYpT8uxerc=&amp;h=304&amp;w=250&amp;sz=14&amp;hl=cs&amp;start=2&amp;zoom=1&amp;tbnid=4qD1k6jEOpeEYM:&amp;tbnh=116&amp;tbnw=95&amp;ei=IgibTo_7D8nNswbDqqXmAw&amp;prev=/images?q=eduard+gr%C3%A9gr&amp;um=1&amp;hl=cs&amp;rls=com.microsoft:cs:IE-SearchBox&amp;tbm=isch&amp;um=1&amp;itbs=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s.wikipedia.org/wiki/Soubor:Presen%C4%8Dn%C3%AD_listina_Um%C4%9Bleck%C3%A9_besedy_1863.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hubblesite.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cbvk.cz/files/kramerius/narodni_listy.jpg" TargetMode="External"/><Relationship Id="rId13" Type="http://schemas.openxmlformats.org/officeDocument/2006/relationships/hyperlink" Target="http://cs.wikipedia.org/wiki/Soubor:Eduard_Gregr_Biza.jpg" TargetMode="External"/><Relationship Id="rId18" Type="http://schemas.openxmlformats.org/officeDocument/2006/relationships/hyperlink" Target="http://www.policie-cz.eu/cetnik1.jpg" TargetMode="External"/><Relationship Id="rId3" Type="http://schemas.openxmlformats.org/officeDocument/2006/relationships/hyperlink" Target="http://cs.wikipedia.org/wiki/Soubor:Wappen_Kaiser_Franz_Joseph_I.png" TargetMode="External"/><Relationship Id="rId7" Type="http://schemas.openxmlformats.org/officeDocument/2006/relationships/hyperlink" Target="http://leccos.com/pics/pic/rakousko-uhersko-_mapa_1867.jpg" TargetMode="External"/><Relationship Id="rId12" Type="http://schemas.openxmlformats.org/officeDocument/2006/relationships/hyperlink" Target="http://cs.wikipedia.org/wiki/Soubor:Franti%C5%A1ek_Ladislav_Rieger.jpg" TargetMode="External"/><Relationship Id="rId17" Type="http://schemas.openxmlformats.org/officeDocument/2006/relationships/hyperlink" Target="http://cs.wikipedia.org/wiki/Soubor:Presen%C4%8Dn%C3%AD_listina_Um%C4%9Bleck%C3%A9_besedy_1863.jpg" TargetMode="External"/><Relationship Id="rId2" Type="http://schemas.openxmlformats.org/officeDocument/2006/relationships/hyperlink" Target="http://cs.wikipedia.org/wiki/Soubor:Franz_joseph1.jpg" TargetMode="External"/><Relationship Id="rId16" Type="http://schemas.openxmlformats.org/officeDocument/2006/relationships/hyperlink" Target="http://cs.wikipedia.org/wiki/Soubor:Austria-Hungary_map_cs.svg" TargetMode="External"/><Relationship Id="rId1" Type="http://schemas.openxmlformats.org/officeDocument/2006/relationships/slideLayout" Target="../slideLayouts/slideLayout7.xml"/><Relationship Id="rId6" Type="http://schemas.openxmlformats.org/officeDocument/2006/relationships/hyperlink" Target="http://cs.wikipedia.org/wiki/Soubor:Wappen_Kaisertum_%C3%96sterreich_1867_(Mittel).png" TargetMode="External"/><Relationship Id="rId11" Type="http://schemas.openxmlformats.org/officeDocument/2006/relationships/hyperlink" Target="http://cs.wikipedia.org/wiki/Soubor:Franti%C5%A1ek_Palack%C3%BD.jpg" TargetMode="External"/><Relationship Id="rId5" Type="http://schemas.openxmlformats.org/officeDocument/2006/relationships/hyperlink" Target="http://cs.wikipedia.org/wiki/Soubor:Flag_of_Austria-Hungary_1869-1918.svg" TargetMode="External"/><Relationship Id="rId15" Type="http://schemas.openxmlformats.org/officeDocument/2006/relationships/hyperlink" Target="http://www.archiweb.cz/Image/zpravy/2009-11/rip.jpg" TargetMode="External"/><Relationship Id="rId10" Type="http://schemas.openxmlformats.org/officeDocument/2006/relationships/hyperlink" Target="http://cs.wikipedia.org/wiki/Soubor:Alexander_von_Bach.jpg" TargetMode="External"/><Relationship Id="rId19" Type="http://schemas.openxmlformats.org/officeDocument/2006/relationships/hyperlink" Target="http://cs.wikipedia.org/wiki/Soubor:Winterhalter_Elisabeth.jpg" TargetMode="External"/><Relationship Id="rId4" Type="http://schemas.openxmlformats.org/officeDocument/2006/relationships/hyperlink" Target="http://cs.wikipedia.org/wiki/Soubor:Erzsebet_kiralyne_photo_1867.jpg" TargetMode="External"/><Relationship Id="rId9" Type="http://schemas.openxmlformats.org/officeDocument/2006/relationships/hyperlink" Target="http://upload.wikimedia.org/wikipedia/commons/f/fa/Sokol_Symbol.jpg" TargetMode="External"/><Relationship Id="rId14" Type="http://schemas.openxmlformats.org/officeDocument/2006/relationships/hyperlink" Target="http://cs.wikipedia.org/wiki/Soubor:Jan_Vil%C3%ADmek_-_Julius_Gr%C3%A9gr.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4188"/>
            <a:ext cx="7308850" cy="593725"/>
          </a:xfrm>
        </p:spPr>
        <p:txBody>
          <a:bodyPr/>
          <a:lstStyle/>
          <a:p>
            <a:pPr algn="l" eaLnBrk="1" hangingPunct="1"/>
            <a:r>
              <a:rPr lang="cs-CZ" sz="2500" b="1" dirty="0" smtClean="0">
                <a:latin typeface="Times New Roman" pitchFamily="18" charset="0"/>
                <a:cs typeface="Times New Roman" pitchFamily="18" charset="0"/>
              </a:rPr>
              <a:t>26.1 Habsburská monarchie v 2. pol. 19. st.</a:t>
            </a:r>
          </a:p>
        </p:txBody>
      </p:sp>
      <p:sp>
        <p:nvSpPr>
          <p:cNvPr id="24" name="TextovéPole 2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b="1" dirty="0">
              <a:solidFill>
                <a:schemeClr val="accent3">
                  <a:lumMod val="50000"/>
                </a:schemeClr>
              </a:solidFill>
              <a:latin typeface="+mn-lt"/>
            </a:endParaRPr>
          </a:p>
          <a:p>
            <a:pPr fontAlgn="auto">
              <a:spcBef>
                <a:spcPts val="0"/>
              </a:spcBef>
              <a:spcAft>
                <a:spcPts val="0"/>
              </a:spcAft>
              <a:defRPr/>
            </a:pPr>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Zuzana Kadlecová</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3725"/>
          </a:xfrm>
          <a:prstGeom prst="rect">
            <a:avLst/>
          </a:prstGeom>
          <a:noFill/>
          <a:ln w="9525">
            <a:noFill/>
            <a:miter lim="800000"/>
            <a:headEnd/>
            <a:tailEnd/>
          </a:ln>
        </p:spPr>
      </p:pic>
      <p:sp>
        <p:nvSpPr>
          <p:cNvPr id="15365" name="Text Box 6"/>
          <p:cNvSpPr txBox="1">
            <a:spLocks noChangeArrowheads="1"/>
          </p:cNvSpPr>
          <p:nvPr/>
        </p:nvSpPr>
        <p:spPr bwMode="auto">
          <a:xfrm>
            <a:off x="7175500" y="3795713"/>
            <a:ext cx="1968500" cy="366712"/>
          </a:xfrm>
          <a:prstGeom prst="rect">
            <a:avLst/>
          </a:prstGeom>
          <a:noFill/>
          <a:ln w="9525">
            <a:noFill/>
            <a:miter lim="800000"/>
            <a:headEnd/>
            <a:tailEnd/>
          </a:ln>
        </p:spPr>
        <p:txBody>
          <a:bodyPr wrap="none">
            <a:spAutoFit/>
          </a:bodyPr>
          <a:lstStyle/>
          <a:p>
            <a:r>
              <a:rPr lang="cs-CZ">
                <a:latin typeface="Times New Roman" pitchFamily="18" charset="0"/>
                <a:hlinkClick r:id="rId4"/>
              </a:rPr>
              <a:t>Rakouské císařství</a:t>
            </a:r>
            <a:r>
              <a:rPr lang="cs-CZ">
                <a:hlinkClick r:id="rId4"/>
              </a:rPr>
              <a:t> </a:t>
            </a:r>
            <a:endParaRPr lang="cs-CZ"/>
          </a:p>
        </p:txBody>
      </p:sp>
      <p:sp>
        <p:nvSpPr>
          <p:cNvPr id="15366" name="Text Box 7"/>
          <p:cNvSpPr txBox="1">
            <a:spLocks noChangeArrowheads="1"/>
          </p:cNvSpPr>
          <p:nvPr/>
        </p:nvSpPr>
        <p:spPr bwMode="auto">
          <a:xfrm>
            <a:off x="7194550" y="4156075"/>
            <a:ext cx="1949450" cy="366713"/>
          </a:xfrm>
          <a:prstGeom prst="rect">
            <a:avLst/>
          </a:prstGeom>
          <a:noFill/>
          <a:ln w="9525">
            <a:noFill/>
            <a:miter lim="800000"/>
            <a:headEnd/>
            <a:tailEnd/>
          </a:ln>
        </p:spPr>
        <p:txBody>
          <a:bodyPr wrap="none">
            <a:spAutoFit/>
          </a:bodyPr>
          <a:lstStyle/>
          <a:p>
            <a:r>
              <a:rPr lang="cs-CZ">
                <a:latin typeface="Times New Roman" pitchFamily="18" charset="0"/>
                <a:hlinkClick r:id="rId5"/>
              </a:rPr>
              <a:t>Rakousko-Uhersko</a:t>
            </a:r>
            <a:endParaRPr lang="cs-CZ">
              <a:latin typeface="Times New Roman" pitchFamily="18" charset="0"/>
            </a:endParaRPr>
          </a:p>
        </p:txBody>
      </p:sp>
      <p:pic>
        <p:nvPicPr>
          <p:cNvPr id="15367" name="Picture 9" descr="Vlajka státu">
            <a:hlinkClick r:id="rId6" tooltip="Vlajka státu"/>
          </p:cNvPr>
          <p:cNvPicPr>
            <a:picLocks noChangeAspect="1" noChangeArrowheads="1"/>
          </p:cNvPicPr>
          <p:nvPr/>
        </p:nvPicPr>
        <p:blipFill>
          <a:blip r:embed="rId7"/>
          <a:srcRect/>
          <a:stretch>
            <a:fillRect/>
          </a:stretch>
        </p:blipFill>
        <p:spPr bwMode="auto">
          <a:xfrm>
            <a:off x="5076825" y="1106488"/>
            <a:ext cx="1871663" cy="1254125"/>
          </a:xfrm>
          <a:prstGeom prst="rect">
            <a:avLst/>
          </a:prstGeom>
          <a:noFill/>
          <a:ln w="9525">
            <a:noFill/>
            <a:miter lim="800000"/>
            <a:headEnd/>
            <a:tailEnd/>
          </a:ln>
        </p:spPr>
      </p:pic>
      <p:pic>
        <p:nvPicPr>
          <p:cNvPr id="15368" name="Picture 11" descr="Státní znak">
            <a:hlinkClick r:id="rId8" tooltip="Státní znak"/>
          </p:cNvPr>
          <p:cNvPicPr>
            <a:picLocks noChangeAspect="1" noChangeArrowheads="1"/>
          </p:cNvPicPr>
          <p:nvPr/>
        </p:nvPicPr>
        <p:blipFill>
          <a:blip r:embed="rId9"/>
          <a:srcRect/>
          <a:stretch>
            <a:fillRect/>
          </a:stretch>
        </p:blipFill>
        <p:spPr bwMode="auto">
          <a:xfrm>
            <a:off x="7308850" y="842963"/>
            <a:ext cx="1663700" cy="2087562"/>
          </a:xfrm>
          <a:prstGeom prst="rect">
            <a:avLst/>
          </a:prstGeom>
          <a:noFill/>
          <a:ln w="9525">
            <a:noFill/>
            <a:miter lim="800000"/>
            <a:headEnd/>
            <a:tailEnd/>
          </a:ln>
        </p:spPr>
      </p:pic>
      <p:sp>
        <p:nvSpPr>
          <p:cNvPr id="15369" name="Text Box 12"/>
          <p:cNvSpPr txBox="1">
            <a:spLocks noChangeArrowheads="1"/>
          </p:cNvSpPr>
          <p:nvPr/>
        </p:nvSpPr>
        <p:spPr bwMode="auto">
          <a:xfrm>
            <a:off x="5435600" y="2500313"/>
            <a:ext cx="1125538" cy="304800"/>
          </a:xfrm>
          <a:prstGeom prst="rect">
            <a:avLst/>
          </a:prstGeom>
          <a:noFill/>
          <a:ln w="9525">
            <a:noFill/>
            <a:miter lim="800000"/>
            <a:headEnd/>
            <a:tailEnd/>
          </a:ln>
        </p:spPr>
        <p:txBody>
          <a:bodyPr wrap="none">
            <a:spAutoFit/>
          </a:bodyPr>
          <a:lstStyle/>
          <a:p>
            <a:r>
              <a:rPr lang="cs-CZ" sz="1400" b="1">
                <a:latin typeface="Times New Roman" pitchFamily="18" charset="0"/>
              </a:rPr>
              <a:t>státní vlajka</a:t>
            </a:r>
          </a:p>
        </p:txBody>
      </p:sp>
      <p:sp>
        <p:nvSpPr>
          <p:cNvPr id="15370" name="Text Box 13"/>
          <p:cNvSpPr txBox="1">
            <a:spLocks noChangeArrowheads="1"/>
          </p:cNvSpPr>
          <p:nvPr/>
        </p:nvSpPr>
        <p:spPr bwMode="auto">
          <a:xfrm>
            <a:off x="7380288" y="3148013"/>
            <a:ext cx="1398587" cy="304800"/>
          </a:xfrm>
          <a:prstGeom prst="rect">
            <a:avLst/>
          </a:prstGeom>
          <a:noFill/>
          <a:ln w="9525">
            <a:noFill/>
            <a:miter lim="800000"/>
            <a:headEnd/>
            <a:tailEnd/>
          </a:ln>
        </p:spPr>
        <p:txBody>
          <a:bodyPr wrap="none">
            <a:spAutoFit/>
          </a:bodyPr>
          <a:lstStyle/>
          <a:p>
            <a:r>
              <a:rPr lang="cs-CZ" sz="1400" b="1">
                <a:latin typeface="Times New Roman" pitchFamily="18" charset="0"/>
              </a:rPr>
              <a:t>Velký znak R-U</a:t>
            </a:r>
          </a:p>
        </p:txBody>
      </p:sp>
      <p:pic>
        <p:nvPicPr>
          <p:cNvPr id="15371" name="Picture 15" descr="220px-Wappen_Kaiser_Franz_Joseph_I">
            <a:hlinkClick r:id="rId10"/>
          </p:cNvPr>
          <p:cNvPicPr>
            <a:picLocks noChangeAspect="1" noChangeArrowheads="1"/>
          </p:cNvPicPr>
          <p:nvPr/>
        </p:nvPicPr>
        <p:blipFill>
          <a:blip r:embed="rId11"/>
          <a:srcRect/>
          <a:stretch>
            <a:fillRect/>
          </a:stretch>
        </p:blipFill>
        <p:spPr bwMode="auto">
          <a:xfrm>
            <a:off x="5219700" y="3003550"/>
            <a:ext cx="1584325" cy="971550"/>
          </a:xfrm>
          <a:prstGeom prst="rect">
            <a:avLst/>
          </a:prstGeom>
          <a:noFill/>
          <a:ln w="9525">
            <a:noFill/>
            <a:miter lim="800000"/>
            <a:headEnd/>
            <a:tailEnd/>
          </a:ln>
        </p:spPr>
      </p:pic>
      <p:sp>
        <p:nvSpPr>
          <p:cNvPr id="15372" name="Text Box 16"/>
          <p:cNvSpPr txBox="1">
            <a:spLocks noChangeArrowheads="1"/>
          </p:cNvSpPr>
          <p:nvPr/>
        </p:nvSpPr>
        <p:spPr bwMode="auto">
          <a:xfrm>
            <a:off x="5003800" y="4084638"/>
            <a:ext cx="2011363" cy="304800"/>
          </a:xfrm>
          <a:prstGeom prst="rect">
            <a:avLst/>
          </a:prstGeom>
          <a:noFill/>
          <a:ln w="9525">
            <a:noFill/>
            <a:miter lim="800000"/>
            <a:headEnd/>
            <a:tailEnd/>
          </a:ln>
        </p:spPr>
        <p:txBody>
          <a:bodyPr wrap="none">
            <a:spAutoFit/>
          </a:bodyPr>
          <a:lstStyle/>
          <a:p>
            <a:r>
              <a:rPr lang="cs-CZ" sz="1400" b="1">
                <a:latin typeface="Times New Roman" pitchFamily="18" charset="0"/>
              </a:rPr>
              <a:t>znak Františka Josefa I.</a:t>
            </a:r>
          </a:p>
        </p:txBody>
      </p:sp>
      <p:pic>
        <p:nvPicPr>
          <p:cNvPr id="15373" name="Picture 20" descr="Erzsebet kiralyne photo 1867.jpg">
            <a:hlinkClick r:id="rId12"/>
          </p:cNvPr>
          <p:cNvPicPr>
            <a:picLocks noChangeAspect="1" noChangeArrowheads="1"/>
          </p:cNvPicPr>
          <p:nvPr/>
        </p:nvPicPr>
        <p:blipFill>
          <a:blip r:embed="rId13"/>
          <a:srcRect/>
          <a:stretch>
            <a:fillRect/>
          </a:stretch>
        </p:blipFill>
        <p:spPr bwMode="auto">
          <a:xfrm>
            <a:off x="250825" y="1131888"/>
            <a:ext cx="1800225" cy="3240087"/>
          </a:xfrm>
          <a:prstGeom prst="rect">
            <a:avLst/>
          </a:prstGeom>
          <a:noFill/>
          <a:ln w="9525">
            <a:noFill/>
            <a:miter lim="800000"/>
            <a:headEnd/>
            <a:tailEnd/>
          </a:ln>
        </p:spPr>
      </p:pic>
      <p:pic>
        <p:nvPicPr>
          <p:cNvPr id="15374" name="Picture 22" descr="220px-Franz_joseph1">
            <a:hlinkClick r:id="rId14"/>
          </p:cNvPr>
          <p:cNvPicPr>
            <a:picLocks noChangeAspect="1" noChangeArrowheads="1"/>
          </p:cNvPicPr>
          <p:nvPr/>
        </p:nvPicPr>
        <p:blipFill>
          <a:blip r:embed="rId15"/>
          <a:srcRect/>
          <a:stretch>
            <a:fillRect/>
          </a:stretch>
        </p:blipFill>
        <p:spPr bwMode="auto">
          <a:xfrm>
            <a:off x="2484438" y="1131888"/>
            <a:ext cx="1965325" cy="3251200"/>
          </a:xfrm>
          <a:prstGeom prst="rect">
            <a:avLst/>
          </a:prstGeom>
          <a:noFill/>
          <a:ln w="9525">
            <a:noFill/>
            <a:miter lim="800000"/>
            <a:headEnd/>
            <a:tailEnd/>
          </a:ln>
        </p:spPr>
      </p:pic>
      <p:sp>
        <p:nvSpPr>
          <p:cNvPr id="15383" name="AutoShape 23">
            <a:hlinkClick r:id="rId16" highlightClick="1"/>
          </p:cNvPr>
          <p:cNvSpPr>
            <a:spLocks noChangeAspect="1" noChangeArrowheads="1"/>
          </p:cNvSpPr>
          <p:nvPr/>
        </p:nvSpPr>
        <p:spPr bwMode="auto">
          <a:xfrm>
            <a:off x="4643438" y="2932113"/>
            <a:ext cx="360362" cy="360362"/>
          </a:xfrm>
          <a:prstGeom prst="actionButtonMovi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headEnd/>
            <a:tailEnd/>
          </a:ln>
          <a:effectLst/>
        </p:spPr>
        <p:txBody>
          <a:bodyPr wrap="none" anchor="ctr"/>
          <a:lstStyle/>
          <a:p>
            <a:pPr>
              <a:defRPr/>
            </a:pP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32770" name="Nadpis 1"/>
          <p:cNvSpPr txBox="1">
            <a:spLocks/>
          </p:cNvSpPr>
          <p:nvPr/>
        </p:nvSpPr>
        <p:spPr bwMode="auto">
          <a:xfrm>
            <a:off x="20638" y="498475"/>
            <a:ext cx="3830637" cy="593725"/>
          </a:xfrm>
          <a:prstGeom prst="rect">
            <a:avLst/>
          </a:prstGeom>
          <a:noFill/>
          <a:ln w="9525">
            <a:noFill/>
            <a:miter lim="800000"/>
            <a:headEnd/>
            <a:tailEnd/>
          </a:ln>
        </p:spPr>
        <p:txBody>
          <a:bodyPr/>
          <a:lstStyle/>
          <a:p>
            <a:r>
              <a:rPr lang="cs-CZ" sz="2500" b="1" dirty="0" smtClean="0">
                <a:latin typeface="Times New Roman" pitchFamily="18" charset="0"/>
                <a:cs typeface="Times New Roman" pitchFamily="18" charset="0"/>
              </a:rPr>
              <a:t>26.10 </a:t>
            </a:r>
            <a:r>
              <a:rPr lang="cs-CZ" sz="2500" b="1" dirty="0">
                <a:latin typeface="Times New Roman" pitchFamily="18" charset="0"/>
                <a:cs typeface="Times New Roman" pitchFamily="18" charset="0"/>
              </a:rPr>
              <a:t>Anotace</a:t>
            </a:r>
          </a:p>
        </p:txBody>
      </p:sp>
      <p:graphicFrame>
        <p:nvGraphicFramePr>
          <p:cNvPr id="32792" name="Group 24"/>
          <p:cNvGraphicFramePr>
            <a:graphicFrameLocks noGrp="1"/>
          </p:cNvGraphicFramePr>
          <p:nvPr/>
        </p:nvGraphicFramePr>
        <p:xfrm>
          <a:off x="1042988" y="1276350"/>
          <a:ext cx="7272337" cy="3248343"/>
        </p:xfrm>
        <a:graphic>
          <a:graphicData uri="http://schemas.openxmlformats.org/drawingml/2006/table">
            <a:tbl>
              <a:tblPr/>
              <a:tblGrid>
                <a:gridCol w="1906587"/>
                <a:gridCol w="5365750"/>
              </a:tblGrid>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Autor</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Mgr. Zuzana Kadlecová</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Období</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07 – 12/2011</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Ročník</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9. ročník</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Klíčová slova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František Josef I., Rakousko-Uhersko, dualismus, fundamentálky, staročeši a mladočeši, pasivní rezistence</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957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Anotace</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Prezentace popisující Habsburskou monarchii od vzniku Rakouska-Uherska po události před vypuknutím 1. světové války.</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539750" y="484188"/>
            <a:ext cx="2843213" cy="593725"/>
          </a:xfrm>
        </p:spPr>
        <p:txBody>
          <a:bodyPr/>
          <a:lstStyle/>
          <a:p>
            <a:pPr algn="l" eaLnBrk="1" hangingPunct="1"/>
            <a:r>
              <a:rPr lang="cs-CZ" sz="2500" b="1" dirty="0" smtClean="0">
                <a:latin typeface="Times New Roman" pitchFamily="18" charset="0"/>
                <a:cs typeface="Times New Roman" pitchFamily="18" charset="0"/>
              </a:rPr>
              <a:t>26.2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7411" name="Text Box 4"/>
          <p:cNvSpPr txBox="1">
            <a:spLocks noChangeArrowheads="1"/>
          </p:cNvSpPr>
          <p:nvPr/>
        </p:nvSpPr>
        <p:spPr bwMode="auto">
          <a:xfrm>
            <a:off x="395288" y="1131888"/>
            <a:ext cx="2263775" cy="336550"/>
          </a:xfrm>
          <a:prstGeom prst="rect">
            <a:avLst/>
          </a:prstGeom>
          <a:gradFill rotWithShape="1">
            <a:gsLst>
              <a:gs pos="0">
                <a:srgbClr val="FF80FF"/>
              </a:gs>
              <a:gs pos="50000">
                <a:srgbClr val="FFB3FF"/>
              </a:gs>
              <a:gs pos="100000">
                <a:srgbClr val="FFDAFF"/>
              </a:gs>
            </a:gsLst>
            <a:lin ang="2700000" scaled="1"/>
          </a:gradFill>
          <a:ln w="9525">
            <a:noFill/>
            <a:miter lim="800000"/>
            <a:headEnd/>
            <a:tailEnd/>
          </a:ln>
        </p:spPr>
        <p:txBody>
          <a:bodyPr wrap="none">
            <a:spAutoFit/>
          </a:bodyPr>
          <a:lstStyle/>
          <a:p>
            <a:r>
              <a:rPr lang="cs-CZ" sz="1600" b="1" u="sng">
                <a:latin typeface="Times New Roman" pitchFamily="18" charset="0"/>
              </a:rPr>
              <a:t>Monarchie 2. pol. 19. st.</a:t>
            </a:r>
          </a:p>
        </p:txBody>
      </p:sp>
      <p:sp>
        <p:nvSpPr>
          <p:cNvPr id="17412" name="Text Box 5"/>
          <p:cNvSpPr txBox="1">
            <a:spLocks noChangeArrowheads="1"/>
          </p:cNvSpPr>
          <p:nvPr/>
        </p:nvSpPr>
        <p:spPr bwMode="auto">
          <a:xfrm>
            <a:off x="0" y="1708150"/>
            <a:ext cx="5145088" cy="942975"/>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wrap="none">
            <a:spAutoFit/>
          </a:bodyPr>
          <a:lstStyle/>
          <a:p>
            <a:pPr>
              <a:buFontTx/>
              <a:buChar char="-"/>
            </a:pPr>
            <a:r>
              <a:rPr lang="cs-CZ" sz="1400" b="1">
                <a:latin typeface="Times New Roman" pitchFamily="18" charset="0"/>
              </a:rPr>
              <a:t> císař František Josef I.</a:t>
            </a:r>
          </a:p>
          <a:p>
            <a:pPr>
              <a:buFontTx/>
              <a:buChar char="-"/>
            </a:pPr>
            <a:r>
              <a:rPr lang="cs-CZ" sz="1400" b="1">
                <a:latin typeface="Times New Roman" pitchFamily="18" charset="0"/>
              </a:rPr>
              <a:t> </a:t>
            </a:r>
            <a:r>
              <a:rPr lang="cs-CZ" sz="1400" b="1" u="sng">
                <a:latin typeface="Times New Roman" pitchFamily="18" charset="0"/>
              </a:rPr>
              <a:t>bachovský neoabsolutismus: 50. léta 19.st.</a:t>
            </a:r>
          </a:p>
          <a:p>
            <a:r>
              <a:rPr lang="cs-CZ" sz="1400" b="1">
                <a:latin typeface="Times New Roman" pitchFamily="18" charset="0"/>
              </a:rPr>
              <a:t>  ministr vnitra Alexandr Bach</a:t>
            </a:r>
          </a:p>
          <a:p>
            <a:r>
              <a:rPr lang="cs-CZ" sz="1400" b="1">
                <a:latin typeface="Times New Roman" pitchFamily="18" charset="0"/>
              </a:rPr>
              <a:t>  tvrdá cenzura a persekuce (př. K. H. Borovský, B. Němcová, …)</a:t>
            </a:r>
          </a:p>
        </p:txBody>
      </p:sp>
      <p:sp>
        <p:nvSpPr>
          <p:cNvPr id="17413" name="Text Box 6"/>
          <p:cNvSpPr txBox="1">
            <a:spLocks noChangeArrowheads="1"/>
          </p:cNvSpPr>
          <p:nvPr/>
        </p:nvSpPr>
        <p:spPr bwMode="auto">
          <a:xfrm>
            <a:off x="0" y="2859088"/>
            <a:ext cx="6407150" cy="2006600"/>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wrap="none">
            <a:spAutoFit/>
          </a:bodyPr>
          <a:lstStyle/>
          <a:p>
            <a:pPr>
              <a:buFontTx/>
              <a:buChar char="-"/>
            </a:pPr>
            <a:r>
              <a:rPr lang="cs-CZ" sz="1400" b="1">
                <a:latin typeface="Times New Roman" pitchFamily="18" charset="0"/>
              </a:rPr>
              <a:t> porážka v Itálii 1859 = </a:t>
            </a:r>
            <a:r>
              <a:rPr lang="en-US" sz="1400" b="1">
                <a:latin typeface="Times New Roman" pitchFamily="18" charset="0"/>
                <a:cs typeface="Times New Roman" pitchFamily="18" charset="0"/>
              </a:rPr>
              <a:t>&gt;</a:t>
            </a:r>
            <a:r>
              <a:rPr lang="cs-CZ" sz="1400" b="1">
                <a:latin typeface="Times New Roman" pitchFamily="18" charset="0"/>
                <a:cs typeface="Times New Roman" pitchFamily="18" charset="0"/>
              </a:rPr>
              <a:t> finanční krize + odpor proti absolutismu</a:t>
            </a:r>
          </a:p>
          <a:p>
            <a:pPr>
              <a:buFontTx/>
              <a:buChar char="-"/>
            </a:pPr>
            <a:r>
              <a:rPr lang="cs-CZ" sz="1400">
                <a:latin typeface="Times New Roman" pitchFamily="18" charset="0"/>
                <a:cs typeface="Times New Roman" pitchFamily="18" charset="0"/>
              </a:rPr>
              <a:t> </a:t>
            </a:r>
            <a:r>
              <a:rPr lang="cs-CZ" sz="1400" b="1">
                <a:latin typeface="Times New Roman" pitchFamily="18" charset="0"/>
                <a:cs typeface="Times New Roman" pitchFamily="18" charset="0"/>
              </a:rPr>
              <a:t>odvolání A. Bacha = konec absolutismu</a:t>
            </a:r>
          </a:p>
          <a:p>
            <a:pPr>
              <a:buFontTx/>
              <a:buChar char="-"/>
            </a:pPr>
            <a:r>
              <a:rPr lang="cs-CZ" sz="1400" b="1">
                <a:latin typeface="Times New Roman" pitchFamily="18" charset="0"/>
                <a:cs typeface="Times New Roman" pitchFamily="18" charset="0"/>
              </a:rPr>
              <a:t> návrat k ústavnímu systému: </a:t>
            </a:r>
          </a:p>
          <a:p>
            <a:pPr marL="179388" lvl="1"/>
            <a:r>
              <a:rPr lang="cs-CZ" sz="1400" b="1">
                <a:latin typeface="Times New Roman" pitchFamily="18" charset="0"/>
                <a:cs typeface="Times New Roman" pitchFamily="18" charset="0"/>
              </a:rPr>
              <a:t>            </a:t>
            </a:r>
            <a:r>
              <a:rPr lang="cs-CZ" sz="1400" b="1" u="sng">
                <a:latin typeface="Times New Roman" pitchFamily="18" charset="0"/>
                <a:cs typeface="Times New Roman" pitchFamily="18" charset="0"/>
              </a:rPr>
              <a:t>1860 Říjnový diplom (zákoník)</a:t>
            </a:r>
          </a:p>
          <a:p>
            <a:pPr marL="717550" lvl="4"/>
            <a:r>
              <a:rPr lang="cs-CZ" sz="1400" b="1">
                <a:latin typeface="Times New Roman" pitchFamily="18" charset="0"/>
                <a:cs typeface="Times New Roman" pitchFamily="18" charset="0"/>
              </a:rPr>
              <a:t>                      - slib reforem a federativního uspořádání</a:t>
            </a:r>
          </a:p>
          <a:p>
            <a:pPr marL="717550" lvl="4"/>
            <a:r>
              <a:rPr lang="cs-CZ" sz="1400" b="1" u="sng">
                <a:latin typeface="Times New Roman" pitchFamily="18" charset="0"/>
                <a:cs typeface="Times New Roman" pitchFamily="18" charset="0"/>
              </a:rPr>
              <a:t>1861 Únorová ústava</a:t>
            </a:r>
          </a:p>
          <a:p>
            <a:pPr marL="717550" lvl="4"/>
            <a:r>
              <a:rPr lang="cs-CZ" sz="1400" b="1">
                <a:latin typeface="Times New Roman" pitchFamily="18" charset="0"/>
                <a:cs typeface="Times New Roman" pitchFamily="18" charset="0"/>
              </a:rPr>
              <a:t>                      - centralismus, neúplná konstituční monarchie</a:t>
            </a:r>
          </a:p>
          <a:p>
            <a:pPr marL="717550" lvl="4"/>
            <a:r>
              <a:rPr lang="cs-CZ" sz="1400" b="1">
                <a:latin typeface="Times New Roman" pitchFamily="18" charset="0"/>
                <a:cs typeface="Times New Roman" pitchFamily="18" charset="0"/>
              </a:rPr>
              <a:t>                      - celorakouský zákonodárný orgán = říšská rada</a:t>
            </a:r>
          </a:p>
          <a:p>
            <a:pPr marL="717550" lvl="4"/>
            <a:r>
              <a:rPr lang="cs-CZ" sz="1400" b="1">
                <a:latin typeface="Times New Roman" pitchFamily="18" charset="0"/>
                <a:cs typeface="Times New Roman" pitchFamily="18" charset="0"/>
              </a:rPr>
              <a:t>                      - rozvoj kulturní ho života (Národní listy, Hlahol, Sokol, …)</a:t>
            </a:r>
            <a:endParaRPr lang="en-US" sz="1400" b="1">
              <a:latin typeface="Times New Roman" pitchFamily="18" charset="0"/>
              <a:cs typeface="Times New Roman" pitchFamily="18" charset="0"/>
            </a:endParaRPr>
          </a:p>
        </p:txBody>
      </p:sp>
      <p:sp>
        <p:nvSpPr>
          <p:cNvPr id="17414" name="Text Box 7"/>
          <p:cNvSpPr txBox="1">
            <a:spLocks noChangeArrowheads="1"/>
          </p:cNvSpPr>
          <p:nvPr/>
        </p:nvSpPr>
        <p:spPr bwMode="auto">
          <a:xfrm>
            <a:off x="5089525" y="627063"/>
            <a:ext cx="4054475" cy="942975"/>
          </a:xfrm>
          <a:prstGeom prst="rect">
            <a:avLst/>
          </a:prstGeom>
          <a:gradFill rotWithShape="1">
            <a:gsLst>
              <a:gs pos="0">
                <a:srgbClr val="80FFFF"/>
              </a:gs>
              <a:gs pos="50000">
                <a:srgbClr val="B3FFFF"/>
              </a:gs>
              <a:gs pos="100000">
                <a:srgbClr val="DAFFFF"/>
              </a:gs>
            </a:gsLst>
            <a:lin ang="5400000" scaled="1"/>
          </a:gradFill>
          <a:ln w="9525">
            <a:noFill/>
            <a:miter lim="800000"/>
            <a:headEnd/>
            <a:tailEnd/>
          </a:ln>
        </p:spPr>
        <p:txBody>
          <a:bodyPr>
            <a:spAutoFit/>
          </a:bodyPr>
          <a:lstStyle/>
          <a:p>
            <a:pPr>
              <a:buFontTx/>
              <a:buChar char="-"/>
            </a:pPr>
            <a:r>
              <a:rPr lang="cs-CZ" sz="1400" b="1">
                <a:latin typeface="Times New Roman" pitchFamily="18" charset="0"/>
              </a:rPr>
              <a:t> prohraná válka rakousko – pruská 1866</a:t>
            </a:r>
          </a:p>
          <a:p>
            <a:r>
              <a:rPr lang="cs-CZ" sz="1400" b="1">
                <a:latin typeface="Times New Roman" pitchFamily="18" charset="0"/>
              </a:rPr>
              <a:t>  porážka u Hradce Králové</a:t>
            </a:r>
          </a:p>
          <a:p>
            <a:pPr>
              <a:buFontTx/>
              <a:buChar char="-"/>
            </a:pPr>
            <a:r>
              <a:rPr lang="cs-CZ" sz="1400" b="1">
                <a:latin typeface="Times New Roman" pitchFamily="18" charset="0"/>
              </a:rPr>
              <a:t> změna uspořádání: </a:t>
            </a:r>
            <a:r>
              <a:rPr lang="cs-CZ" sz="1400" b="1" u="sng">
                <a:latin typeface="Times New Roman" pitchFamily="18" charset="0"/>
              </a:rPr>
              <a:t>1867</a:t>
            </a:r>
            <a:r>
              <a:rPr lang="cs-CZ" sz="1400" b="1">
                <a:latin typeface="Times New Roman" pitchFamily="18" charset="0"/>
              </a:rPr>
              <a:t> = dualismus </a:t>
            </a:r>
          </a:p>
          <a:p>
            <a:r>
              <a:rPr lang="cs-CZ" sz="1400" b="1">
                <a:latin typeface="Times New Roman" pitchFamily="18" charset="0"/>
              </a:rPr>
              <a:t>                                    </a:t>
            </a:r>
            <a:r>
              <a:rPr lang="cs-CZ" sz="1400" b="1" u="sng">
                <a:latin typeface="Times New Roman" pitchFamily="18" charset="0"/>
              </a:rPr>
              <a:t>Rakousko-Uherské vyrovnání</a:t>
            </a:r>
          </a:p>
        </p:txBody>
      </p:sp>
      <p:pic>
        <p:nvPicPr>
          <p:cNvPr id="17415" name="Picture 11" descr="rakousko-uhersko-_mapa_1867"/>
          <p:cNvPicPr>
            <a:picLocks noChangeAspect="1" noChangeArrowheads="1"/>
          </p:cNvPicPr>
          <p:nvPr/>
        </p:nvPicPr>
        <p:blipFill>
          <a:blip r:embed="rId3"/>
          <a:srcRect/>
          <a:stretch>
            <a:fillRect/>
          </a:stretch>
        </p:blipFill>
        <p:spPr bwMode="auto">
          <a:xfrm>
            <a:off x="5327650" y="1635125"/>
            <a:ext cx="3816350" cy="2293938"/>
          </a:xfrm>
          <a:prstGeom prst="rect">
            <a:avLst/>
          </a:prstGeom>
          <a:noFill/>
          <a:ln w="9525">
            <a:noFill/>
            <a:miter lim="800000"/>
            <a:headEnd/>
            <a:tailEnd/>
          </a:ln>
        </p:spPr>
      </p:pic>
      <p:sp>
        <p:nvSpPr>
          <p:cNvPr id="17420" name="Text Box 12"/>
          <p:cNvSpPr txBox="1">
            <a:spLocks noChangeArrowheads="1"/>
          </p:cNvSpPr>
          <p:nvPr/>
        </p:nvSpPr>
        <p:spPr bwMode="auto">
          <a:xfrm>
            <a:off x="7596188" y="3867150"/>
            <a:ext cx="1417637" cy="1004888"/>
          </a:xfrm>
          <a:prstGeom prst="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miter lim="800000"/>
            <a:headEnd/>
            <a:tailEnd/>
          </a:ln>
          <a:effectLst/>
        </p:spPr>
        <p:txBody>
          <a:bodyPr wrap="none">
            <a:spAutoFit/>
          </a:bodyPr>
          <a:lstStyle/>
          <a:p>
            <a:pPr algn="ctr">
              <a:defRPr/>
            </a:pPr>
            <a:r>
              <a:rPr lang="cs-CZ" sz="1200" b="1" i="1" u="sng" dirty="0">
                <a:latin typeface="Times New Roman" pitchFamily="18" charset="0"/>
              </a:rPr>
              <a:t>společné:</a:t>
            </a:r>
          </a:p>
          <a:p>
            <a:pPr algn="ctr">
              <a:defRPr/>
            </a:pPr>
            <a:r>
              <a:rPr lang="cs-CZ" sz="1200" b="1" dirty="0">
                <a:latin typeface="Times New Roman" pitchFamily="18" charset="0"/>
              </a:rPr>
              <a:t>panovník</a:t>
            </a:r>
          </a:p>
          <a:p>
            <a:pPr algn="ctr">
              <a:defRPr/>
            </a:pPr>
            <a:r>
              <a:rPr lang="cs-CZ" sz="1200" b="1" dirty="0">
                <a:latin typeface="Times New Roman" pitchFamily="18" charset="0"/>
              </a:rPr>
              <a:t>armáda</a:t>
            </a:r>
          </a:p>
          <a:p>
            <a:pPr algn="ctr">
              <a:defRPr/>
            </a:pPr>
            <a:r>
              <a:rPr lang="cs-CZ" sz="1200" b="1" dirty="0">
                <a:latin typeface="Times New Roman" pitchFamily="18" charset="0"/>
              </a:rPr>
              <a:t>finance</a:t>
            </a:r>
          </a:p>
          <a:p>
            <a:pPr algn="ctr">
              <a:defRPr/>
            </a:pPr>
            <a:r>
              <a:rPr lang="cs-CZ" sz="1200" b="1" dirty="0">
                <a:latin typeface="Times New Roman" pitchFamily="18" charset="0"/>
              </a:rPr>
              <a:t>zahraniční politika</a:t>
            </a:r>
          </a:p>
        </p:txBody>
      </p:sp>
      <p:sp>
        <p:nvSpPr>
          <p:cNvPr id="17421" name="AutoShape 13">
            <a:hlinkClick r:id="rId4" highlightClick="1"/>
          </p:cNvPr>
          <p:cNvSpPr>
            <a:spLocks noChangeAspect="1" noChangeArrowheads="1"/>
          </p:cNvSpPr>
          <p:nvPr/>
        </p:nvSpPr>
        <p:spPr bwMode="auto">
          <a:xfrm>
            <a:off x="179388" y="627063"/>
            <a:ext cx="360362" cy="360362"/>
          </a:xfrm>
          <a:prstGeom prst="actionButtonHom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50000" t="50000" r="50000" b="50000"/>
            </a:path>
            <a:tileRect/>
          </a:gradFill>
          <a:ln w="9525">
            <a:noFill/>
            <a:miter lim="800000"/>
            <a:headEnd/>
            <a:tailEnd/>
          </a:ln>
          <a:effectLst/>
        </p:spPr>
        <p:txBody>
          <a:bodyPr wrap="none" anchor="ctr"/>
          <a:lstStyle/>
          <a:p>
            <a:pPr>
              <a:defRPr/>
            </a:pPr>
            <a:endParaRPr lang="cs-CZ"/>
          </a:p>
        </p:txBody>
      </p:sp>
      <p:pic>
        <p:nvPicPr>
          <p:cNvPr id="17422" name="Picture 15" descr="Soubor:Battle of Koniggratz by Georg Bleibtreu.jpg">
            <a:hlinkClick r:id="rId5"/>
          </p:cNvPr>
          <p:cNvPicPr>
            <a:picLocks noChangeAspect="1" noChangeArrowheads="1"/>
          </p:cNvPicPr>
          <p:nvPr/>
        </p:nvPicPr>
        <p:blipFill>
          <a:blip r:embed="rId6"/>
          <a:srcRect/>
          <a:stretch>
            <a:fillRect/>
          </a:stretch>
        </p:blipFill>
        <p:spPr bwMode="auto">
          <a:xfrm>
            <a:off x="3132138" y="627063"/>
            <a:ext cx="2016125" cy="979487"/>
          </a:xfrm>
          <a:prstGeom prst="rect">
            <a:avLst/>
          </a:prstGeom>
          <a:noFill/>
          <a:ln w="9525">
            <a:noFill/>
            <a:miter lim="800000"/>
            <a:headEnd/>
            <a:tailEnd/>
          </a:ln>
        </p:spPr>
      </p:pic>
      <p:pic>
        <p:nvPicPr>
          <p:cNvPr id="17423" name="Picture 17" descr="Sokol_Symbol">
            <a:hlinkClick r:id="rId7"/>
          </p:cNvPr>
          <p:cNvPicPr>
            <a:picLocks noChangeAspect="1" noChangeArrowheads="1"/>
          </p:cNvPicPr>
          <p:nvPr/>
        </p:nvPicPr>
        <p:blipFill>
          <a:blip r:embed="rId8"/>
          <a:srcRect/>
          <a:stretch>
            <a:fillRect/>
          </a:stretch>
        </p:blipFill>
        <p:spPr bwMode="auto">
          <a:xfrm>
            <a:off x="107950" y="4227513"/>
            <a:ext cx="577850" cy="915987"/>
          </a:xfrm>
          <a:prstGeom prst="rect">
            <a:avLst/>
          </a:prstGeom>
          <a:noFill/>
          <a:ln w="9525">
            <a:noFill/>
            <a:miter lim="800000"/>
            <a:headEnd/>
            <a:tailEnd/>
          </a:ln>
        </p:spPr>
      </p:pic>
      <p:pic>
        <p:nvPicPr>
          <p:cNvPr id="17424" name="Picture 19" descr="narodni_listy"/>
          <p:cNvPicPr>
            <a:picLocks noChangeAspect="1" noChangeArrowheads="1"/>
          </p:cNvPicPr>
          <p:nvPr/>
        </p:nvPicPr>
        <p:blipFill>
          <a:blip r:embed="rId9"/>
          <a:srcRect/>
          <a:stretch>
            <a:fillRect/>
          </a:stretch>
        </p:blipFill>
        <p:spPr bwMode="auto">
          <a:xfrm>
            <a:off x="900113" y="4227513"/>
            <a:ext cx="642937" cy="915987"/>
          </a:xfrm>
          <a:prstGeom prst="rect">
            <a:avLst/>
          </a:prstGeom>
          <a:noFill/>
          <a:ln w="9525">
            <a:noFill/>
            <a:miter lim="800000"/>
            <a:headEnd/>
            <a:tailEnd/>
          </a:ln>
        </p:spPr>
      </p:pic>
      <p:pic>
        <p:nvPicPr>
          <p:cNvPr id="17425" name="Picture 23" descr="ústava"/>
          <p:cNvPicPr>
            <a:picLocks noChangeAspect="1" noChangeArrowheads="1"/>
          </p:cNvPicPr>
          <p:nvPr/>
        </p:nvPicPr>
        <p:blipFill>
          <a:blip r:embed="rId10"/>
          <a:srcRect/>
          <a:stretch>
            <a:fillRect/>
          </a:stretch>
        </p:blipFill>
        <p:spPr bwMode="auto">
          <a:xfrm>
            <a:off x="6372225" y="3848100"/>
            <a:ext cx="985838" cy="1295400"/>
          </a:xfrm>
          <a:prstGeom prst="rect">
            <a:avLst/>
          </a:prstGeom>
          <a:noFill/>
          <a:ln w="9525">
            <a:noFill/>
            <a:miter lim="800000"/>
            <a:headEnd/>
            <a:tailEnd/>
          </a:ln>
        </p:spPr>
      </p:pic>
      <p:sp>
        <p:nvSpPr>
          <p:cNvPr id="17426" name="AutoShape 19">
            <a:hlinkClick r:id="rId11" highlightClick="1"/>
          </p:cNvPr>
          <p:cNvSpPr>
            <a:spLocks noChangeAspect="1" noChangeArrowheads="1"/>
          </p:cNvSpPr>
          <p:nvPr/>
        </p:nvSpPr>
        <p:spPr bwMode="auto">
          <a:xfrm>
            <a:off x="8604250" y="700088"/>
            <a:ext cx="360363" cy="360362"/>
          </a:xfrm>
          <a:prstGeom prst="actionButtonInformation">
            <a:avLst/>
          </a:prstGeom>
          <a:solidFill>
            <a:srgbClr val="FF00FF"/>
          </a:solidFill>
          <a:ln w="9525">
            <a:noFill/>
            <a:miter lim="800000"/>
            <a:headEnd/>
            <a:tailEnd/>
          </a:ln>
        </p:spPr>
        <p:txBody>
          <a:bodyPr wrap="none" anchor="ctr"/>
          <a:lstStyle/>
          <a:p>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0" y="484188"/>
            <a:ext cx="7127875" cy="593725"/>
          </a:xfrm>
        </p:spPr>
        <p:txBody>
          <a:bodyPr/>
          <a:lstStyle/>
          <a:p>
            <a:pPr algn="l" eaLnBrk="1" hangingPunct="1"/>
            <a:r>
              <a:rPr lang="cs-CZ" sz="2500" b="1" dirty="0" smtClean="0">
                <a:latin typeface="Times New Roman" pitchFamily="18" charset="0"/>
                <a:cs typeface="Times New Roman" pitchFamily="18" charset="0"/>
              </a:rPr>
              <a:t>26.3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19460" name="Text Box 4"/>
          <p:cNvSpPr txBox="1">
            <a:spLocks noChangeArrowheads="1"/>
          </p:cNvSpPr>
          <p:nvPr/>
        </p:nvSpPr>
        <p:spPr bwMode="auto">
          <a:xfrm>
            <a:off x="0" y="1058863"/>
            <a:ext cx="9144000" cy="155892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cs-CZ" sz="1600" b="1" dirty="0" err="1">
                <a:latin typeface="Times New Roman" pitchFamily="18" charset="0"/>
              </a:rPr>
              <a:t>neoabsolutismus</a:t>
            </a:r>
            <a:r>
              <a:rPr lang="cs-CZ" sz="1600" b="1" dirty="0">
                <a:latin typeface="Times New Roman" pitchFamily="18" charset="0"/>
              </a:rPr>
              <a:t> </a:t>
            </a:r>
            <a:r>
              <a:rPr lang="cs-CZ" sz="1600" dirty="0">
                <a:latin typeface="Times New Roman" pitchFamily="18" charset="0"/>
              </a:rPr>
              <a:t>= absolutistická vláda Bachova podporující změny v oblasti podnikání</a:t>
            </a:r>
          </a:p>
          <a:p>
            <a:pPr algn="just">
              <a:defRPr/>
            </a:pPr>
            <a:endParaRPr lang="cs-CZ" sz="1600" b="1" dirty="0">
              <a:latin typeface="Times New Roman" pitchFamily="18" charset="0"/>
            </a:endParaRPr>
          </a:p>
          <a:p>
            <a:pPr algn="just">
              <a:defRPr/>
            </a:pPr>
            <a:r>
              <a:rPr lang="cs-CZ" sz="1600" b="1" dirty="0">
                <a:latin typeface="Times New Roman" pitchFamily="18" charset="0"/>
              </a:rPr>
              <a:t>federalizace = </a:t>
            </a:r>
            <a:r>
              <a:rPr lang="cs-CZ" sz="1600" dirty="0">
                <a:latin typeface="Times New Roman" pitchFamily="18" charset="0"/>
              </a:rPr>
              <a:t> uspořádání státu, jehož členy jsou dva nebo více rovnoprávných celků</a:t>
            </a:r>
          </a:p>
          <a:p>
            <a:pPr algn="just">
              <a:defRPr/>
            </a:pPr>
            <a:endParaRPr lang="cs-CZ" sz="1600" b="1" dirty="0">
              <a:latin typeface="Times New Roman" pitchFamily="18" charset="0"/>
            </a:endParaRPr>
          </a:p>
          <a:p>
            <a:pPr algn="just">
              <a:defRPr/>
            </a:pPr>
            <a:r>
              <a:rPr lang="cs-CZ" sz="1600" b="1" dirty="0">
                <a:latin typeface="Times New Roman" pitchFamily="18" charset="0"/>
              </a:rPr>
              <a:t>dualismus = „</a:t>
            </a:r>
            <a:r>
              <a:rPr lang="cs-CZ" sz="1600" dirty="0">
                <a:latin typeface="Times New Roman" pitchFamily="18" charset="0"/>
              </a:rPr>
              <a:t>podvojnost“, uspořádání habsburské říše po </a:t>
            </a:r>
            <a:r>
              <a:rPr lang="cs-CZ" sz="1600">
                <a:latin typeface="Times New Roman" pitchFamily="18" charset="0"/>
              </a:rPr>
              <a:t>roce 1867, </a:t>
            </a:r>
            <a:r>
              <a:rPr lang="cs-CZ" sz="1600" dirty="0">
                <a:latin typeface="Times New Roman" pitchFamily="18" charset="0"/>
              </a:rPr>
              <a:t>rozdělení na dvě rovnocenné části, tj. Předlitavsko a Zalitavsko</a:t>
            </a:r>
          </a:p>
        </p:txBody>
      </p:sp>
      <p:sp>
        <p:nvSpPr>
          <p:cNvPr id="19461" name="Text Box 5"/>
          <p:cNvSpPr txBox="1">
            <a:spLocks noChangeArrowheads="1"/>
          </p:cNvSpPr>
          <p:nvPr/>
        </p:nvSpPr>
        <p:spPr bwMode="auto">
          <a:xfrm>
            <a:off x="0" y="2787650"/>
            <a:ext cx="9144000" cy="229235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cs-CZ" sz="1600" b="1">
                <a:latin typeface="Times New Roman" pitchFamily="18" charset="0"/>
              </a:rPr>
              <a:t>pasivní rezistence = </a:t>
            </a:r>
            <a:r>
              <a:rPr lang="cs-CZ" sz="1600">
                <a:latin typeface="Times New Roman" pitchFamily="18" charset="0"/>
              </a:rPr>
              <a:t>v českém prostředí od roku 1863 neúčast na jednáních říšské rady</a:t>
            </a:r>
          </a:p>
          <a:p>
            <a:pPr algn="just">
              <a:defRPr/>
            </a:pPr>
            <a:r>
              <a:rPr lang="cs-CZ" sz="1600" b="1">
                <a:latin typeface="Times New Roman" pitchFamily="18" charset="0"/>
              </a:rPr>
              <a:t>                                  (</a:t>
            </a:r>
            <a:r>
              <a:rPr lang="cs-CZ" sz="1600">
                <a:latin typeface="Times New Roman" pitchFamily="18" charset="0"/>
              </a:rPr>
              <a:t>do roku 1878)</a:t>
            </a:r>
          </a:p>
          <a:p>
            <a:pPr algn="just">
              <a:defRPr/>
            </a:pPr>
            <a:endParaRPr lang="cs-CZ" sz="1600">
              <a:latin typeface="Times New Roman" pitchFamily="18" charset="0"/>
            </a:endParaRPr>
          </a:p>
          <a:p>
            <a:pPr algn="just">
              <a:defRPr/>
            </a:pPr>
            <a:r>
              <a:rPr lang="cs-CZ" sz="1600" b="1">
                <a:latin typeface="Times New Roman" pitchFamily="18" charset="0"/>
              </a:rPr>
              <a:t>staročeši = </a:t>
            </a:r>
            <a:r>
              <a:rPr lang="cs-CZ" sz="1600">
                <a:latin typeface="Times New Roman" pitchFamily="18" charset="0"/>
              </a:rPr>
              <a:t>zkrácený název členů a stoupenců Národní strany (založené 1861) </a:t>
            </a:r>
          </a:p>
          <a:p>
            <a:pPr algn="just">
              <a:defRPr/>
            </a:pPr>
            <a:r>
              <a:rPr lang="cs-CZ" sz="1600">
                <a:latin typeface="Times New Roman" pitchFamily="18" charset="0"/>
              </a:rPr>
              <a:t>               představované Františkem Palackým a Františkem Ladislavem Riegrem  </a:t>
            </a:r>
          </a:p>
          <a:p>
            <a:pPr algn="just">
              <a:defRPr/>
            </a:pPr>
            <a:r>
              <a:rPr lang="cs-CZ" sz="1600">
                <a:latin typeface="Times New Roman" pitchFamily="18" charset="0"/>
              </a:rPr>
              <a:t>               prosazující české historické právo, konzervativní křídlo</a:t>
            </a:r>
            <a:endParaRPr lang="cs-CZ" sz="1600" b="1">
              <a:latin typeface="Times New Roman" pitchFamily="18" charset="0"/>
            </a:endParaRPr>
          </a:p>
          <a:p>
            <a:pPr algn="just">
              <a:defRPr/>
            </a:pPr>
            <a:r>
              <a:rPr lang="cs-CZ" sz="1600" b="1">
                <a:latin typeface="Times New Roman" pitchFamily="18" charset="0"/>
              </a:rPr>
              <a:t>mladočeši = </a:t>
            </a:r>
            <a:r>
              <a:rPr lang="cs-CZ" sz="1600">
                <a:latin typeface="Times New Roman" pitchFamily="18" charset="0"/>
              </a:rPr>
              <a:t>zjednodušené označení stoupenců Národní strany svobodomyslné</a:t>
            </a:r>
          </a:p>
          <a:p>
            <a:pPr algn="just">
              <a:defRPr/>
            </a:pPr>
            <a:r>
              <a:rPr lang="cs-CZ" sz="1600">
                <a:latin typeface="Times New Roman" pitchFamily="18" charset="0"/>
              </a:rPr>
              <a:t>                 založené roku 1874, v čele Julius a Eduard Grégrovi</a:t>
            </a:r>
          </a:p>
          <a:p>
            <a:pPr algn="just">
              <a:defRPr/>
            </a:pPr>
            <a:r>
              <a:rPr lang="cs-CZ" sz="1600">
                <a:latin typeface="Times New Roman" pitchFamily="18" charset="0"/>
              </a:rPr>
              <a:t>                 liberální křídlo</a:t>
            </a:r>
          </a:p>
        </p:txBody>
      </p:sp>
      <p:pic>
        <p:nvPicPr>
          <p:cNvPr id="19465" name="Picture 7" descr="ANd9GcS-_sRUTnHMxnrrad_PuQPcaQoCODzrxoP7-BV-C4ZClGX8JHYjvTksFw">
            <a:hlinkClick r:id="rId3"/>
          </p:cNvPr>
          <p:cNvPicPr>
            <a:picLocks noChangeAspect="1" noChangeArrowheads="1"/>
          </p:cNvPicPr>
          <p:nvPr/>
        </p:nvPicPr>
        <p:blipFill>
          <a:blip r:embed="rId4"/>
          <a:srcRect/>
          <a:stretch>
            <a:fillRect/>
          </a:stretch>
        </p:blipFill>
        <p:spPr bwMode="auto">
          <a:xfrm>
            <a:off x="7235825" y="2859088"/>
            <a:ext cx="882650" cy="1154112"/>
          </a:xfrm>
          <a:prstGeom prst="rect">
            <a:avLst/>
          </a:prstGeom>
          <a:noFill/>
          <a:ln w="9525">
            <a:noFill/>
            <a:miter lim="800000"/>
            <a:headEnd/>
            <a:tailEnd/>
          </a:ln>
        </p:spPr>
      </p:pic>
      <p:pic>
        <p:nvPicPr>
          <p:cNvPr id="19466" name="Picture 9" descr="ANd9GcRZa8nbRaqUTKt41Bgr-yobWQ1WP01oBVIoHLipu67CnCBVzlPd71nLmpY">
            <a:hlinkClick r:id="rId5"/>
          </p:cNvPr>
          <p:cNvPicPr>
            <a:picLocks noChangeAspect="1" noChangeArrowheads="1"/>
          </p:cNvPicPr>
          <p:nvPr/>
        </p:nvPicPr>
        <p:blipFill>
          <a:blip r:embed="rId6"/>
          <a:srcRect/>
          <a:stretch>
            <a:fillRect/>
          </a:stretch>
        </p:blipFill>
        <p:spPr bwMode="auto">
          <a:xfrm>
            <a:off x="8188325" y="2716213"/>
            <a:ext cx="955675" cy="1330325"/>
          </a:xfrm>
          <a:prstGeom prst="rect">
            <a:avLst/>
          </a:prstGeom>
          <a:noFill/>
          <a:ln w="9525">
            <a:noFill/>
            <a:miter lim="800000"/>
            <a:headEnd/>
            <a:tailEnd/>
          </a:ln>
        </p:spPr>
      </p:pic>
      <p:pic>
        <p:nvPicPr>
          <p:cNvPr id="19467" name="Picture 11" descr="Zobrazit obrázek v plné velikosti">
            <a:hlinkClick r:id="rId7"/>
          </p:cNvPr>
          <p:cNvPicPr>
            <a:picLocks noChangeAspect="1" noChangeArrowheads="1"/>
          </p:cNvPicPr>
          <p:nvPr/>
        </p:nvPicPr>
        <p:blipFill>
          <a:blip r:embed="rId8"/>
          <a:srcRect/>
          <a:stretch>
            <a:fillRect/>
          </a:stretch>
        </p:blipFill>
        <p:spPr bwMode="auto">
          <a:xfrm>
            <a:off x="6659563" y="4084638"/>
            <a:ext cx="808037" cy="1058862"/>
          </a:xfrm>
          <a:prstGeom prst="rect">
            <a:avLst/>
          </a:prstGeom>
          <a:noFill/>
          <a:ln w="9525">
            <a:noFill/>
            <a:miter lim="800000"/>
            <a:headEnd/>
            <a:tailEnd/>
          </a:ln>
        </p:spPr>
      </p:pic>
      <p:pic>
        <p:nvPicPr>
          <p:cNvPr id="19468" name="Picture 13" descr="ANd9GcTwFAMTg6Egv-SeMNw0JQJr88dooZqkKdlKoGhvz5xJZMCgO8--WkDZKA">
            <a:hlinkClick r:id="rId9"/>
          </p:cNvPr>
          <p:cNvPicPr>
            <a:picLocks noChangeAspect="1" noChangeArrowheads="1"/>
          </p:cNvPicPr>
          <p:nvPr/>
        </p:nvPicPr>
        <p:blipFill>
          <a:blip r:embed="rId10"/>
          <a:srcRect/>
          <a:stretch>
            <a:fillRect/>
          </a:stretch>
        </p:blipFill>
        <p:spPr bwMode="auto">
          <a:xfrm>
            <a:off x="7667625" y="4084638"/>
            <a:ext cx="866775" cy="1058862"/>
          </a:xfrm>
          <a:prstGeom prst="rect">
            <a:avLst/>
          </a:prstGeom>
          <a:noFill/>
          <a:ln w="9525">
            <a:noFill/>
            <a:miter lim="800000"/>
            <a:headEnd/>
            <a:tailEnd/>
          </a:ln>
        </p:spPr>
      </p:pic>
      <p:sp>
        <p:nvSpPr>
          <p:cNvPr id="19469" name="AutoShape 14">
            <a:hlinkClick r:id="rId11" highlightClick="1"/>
          </p:cNvPr>
          <p:cNvSpPr>
            <a:spLocks noChangeAspect="1" noChangeArrowheads="1"/>
          </p:cNvSpPr>
          <p:nvPr/>
        </p:nvSpPr>
        <p:spPr bwMode="auto">
          <a:xfrm>
            <a:off x="8604250" y="1708150"/>
            <a:ext cx="360363" cy="360363"/>
          </a:xfrm>
          <a:prstGeom prst="actionButtonHome">
            <a:avLst/>
          </a:prstGeom>
          <a:solidFill>
            <a:srgbClr val="FF00FF"/>
          </a:solidFill>
          <a:ln w="9525">
            <a:noFill/>
            <a:miter lim="800000"/>
            <a:headEnd/>
            <a:tailEnd/>
          </a:ln>
        </p:spPr>
        <p:txBody>
          <a:bodyPr wrap="none" anchor="ctr"/>
          <a:lstStyle/>
          <a:p>
            <a:endParaRPr lang="cs-CZ"/>
          </a:p>
        </p:txBody>
      </p:sp>
      <p:pic>
        <p:nvPicPr>
          <p:cNvPr id="19470" name="Picture 18" descr="220px-Alexander_von_Bach">
            <a:hlinkClick r:id="rId12"/>
          </p:cNvPr>
          <p:cNvPicPr>
            <a:picLocks noChangeAspect="1" noChangeArrowheads="1"/>
          </p:cNvPicPr>
          <p:nvPr/>
        </p:nvPicPr>
        <p:blipFill>
          <a:blip r:embed="rId13"/>
          <a:srcRect/>
          <a:stretch>
            <a:fillRect/>
          </a:stretch>
        </p:blipFill>
        <p:spPr bwMode="auto">
          <a:xfrm>
            <a:off x="7451725" y="411163"/>
            <a:ext cx="1011238" cy="151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0" y="484188"/>
            <a:ext cx="4824413" cy="593725"/>
          </a:xfrm>
        </p:spPr>
        <p:txBody>
          <a:bodyPr/>
          <a:lstStyle/>
          <a:p>
            <a:pPr algn="l" eaLnBrk="1" hangingPunct="1"/>
            <a:r>
              <a:rPr lang="cs-CZ" sz="2500" b="1" dirty="0" smtClean="0">
                <a:latin typeface="Times New Roman" pitchFamily="18" charset="0"/>
                <a:cs typeface="Times New Roman" pitchFamily="18" charset="0"/>
              </a:rPr>
              <a:t>26.4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1507" name="Text Box 4"/>
          <p:cNvSpPr txBox="1">
            <a:spLocks noChangeArrowheads="1"/>
          </p:cNvSpPr>
          <p:nvPr/>
        </p:nvSpPr>
        <p:spPr bwMode="auto">
          <a:xfrm>
            <a:off x="179388" y="1058863"/>
            <a:ext cx="3079750" cy="336550"/>
          </a:xfrm>
          <a:prstGeom prst="rect">
            <a:avLst/>
          </a:prstGeom>
          <a:gradFill rotWithShape="1">
            <a:gsLst>
              <a:gs pos="0">
                <a:srgbClr val="FF80FF"/>
              </a:gs>
              <a:gs pos="50000">
                <a:srgbClr val="FFB3FF"/>
              </a:gs>
              <a:gs pos="100000">
                <a:srgbClr val="FFDAFF"/>
              </a:gs>
            </a:gsLst>
            <a:lin ang="2700000" scaled="1"/>
          </a:gradFill>
          <a:ln w="9525">
            <a:noFill/>
            <a:miter lim="800000"/>
            <a:headEnd/>
            <a:tailEnd/>
          </a:ln>
        </p:spPr>
        <p:txBody>
          <a:bodyPr wrap="none">
            <a:spAutoFit/>
          </a:bodyPr>
          <a:lstStyle/>
          <a:p>
            <a:r>
              <a:rPr lang="cs-CZ" sz="1600" b="1" u="sng">
                <a:latin typeface="Times New Roman" pitchFamily="18" charset="0"/>
              </a:rPr>
              <a:t>České země v Rakousko-Uhersku</a:t>
            </a:r>
          </a:p>
        </p:txBody>
      </p:sp>
      <p:sp>
        <p:nvSpPr>
          <p:cNvPr id="21509" name="Text Box 5"/>
          <p:cNvSpPr txBox="1">
            <a:spLocks noChangeArrowheads="1"/>
          </p:cNvSpPr>
          <p:nvPr/>
        </p:nvSpPr>
        <p:spPr bwMode="auto">
          <a:xfrm>
            <a:off x="0" y="1635125"/>
            <a:ext cx="8589963" cy="327025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a:noFill/>
            <a:miter lim="800000"/>
            <a:headEnd/>
            <a:tailEnd/>
          </a:ln>
          <a:effectLst/>
        </p:spPr>
        <p:txBody>
          <a:bodyPr>
            <a:spAutoFit/>
          </a:bodyPr>
          <a:lstStyle/>
          <a:p>
            <a:pPr>
              <a:buFontTx/>
              <a:buChar char="-"/>
              <a:defRPr/>
            </a:pPr>
            <a:r>
              <a:rPr lang="cs-CZ" sz="1600" dirty="0">
                <a:latin typeface="Times New Roman" pitchFamily="18" charset="0"/>
              </a:rPr>
              <a:t> odmítnutí dualismu, zklamání z něj</a:t>
            </a:r>
          </a:p>
          <a:p>
            <a:pPr>
              <a:buFontTx/>
              <a:buChar char="-"/>
              <a:defRPr/>
            </a:pPr>
            <a:r>
              <a:rPr lang="cs-CZ" sz="1600" dirty="0">
                <a:latin typeface="Times New Roman" pitchFamily="18" charset="0"/>
              </a:rPr>
              <a:t> nezdařený pokus o česko-rakouské vyrovnání </a:t>
            </a:r>
          </a:p>
          <a:p>
            <a:pPr>
              <a:defRPr/>
            </a:pPr>
            <a:r>
              <a:rPr lang="cs-CZ" sz="1600" dirty="0">
                <a:latin typeface="Times New Roman" pitchFamily="18" charset="0"/>
              </a:rPr>
              <a:t>  (tzv. </a:t>
            </a:r>
            <a:r>
              <a:rPr lang="cs-CZ" sz="1600" b="1" dirty="0">
                <a:latin typeface="Times New Roman" pitchFamily="18" charset="0"/>
              </a:rPr>
              <a:t>fundamentálky</a:t>
            </a:r>
            <a:r>
              <a:rPr lang="cs-CZ" sz="1600" dirty="0">
                <a:latin typeface="Times New Roman" pitchFamily="18" charset="0"/>
              </a:rPr>
              <a:t>) </a:t>
            </a:r>
            <a:r>
              <a:rPr lang="cs-CZ" sz="1600" b="1" dirty="0">
                <a:latin typeface="Times New Roman" pitchFamily="18" charset="0"/>
              </a:rPr>
              <a:t>1871</a:t>
            </a:r>
            <a:endParaRPr lang="cs-CZ" sz="1600" dirty="0">
              <a:latin typeface="Times New Roman" pitchFamily="18" charset="0"/>
            </a:endParaRPr>
          </a:p>
          <a:p>
            <a:pPr>
              <a:buFontTx/>
              <a:buChar char="-"/>
              <a:defRPr/>
            </a:pPr>
            <a:r>
              <a:rPr lang="cs-CZ" sz="1600" dirty="0">
                <a:latin typeface="Times New Roman" pitchFamily="18" charset="0"/>
              </a:rPr>
              <a:t> odchod českých poslanců z českého zemského sněmu a moravských poslanců z moravského sněmu</a:t>
            </a:r>
          </a:p>
          <a:p>
            <a:pPr>
              <a:defRPr/>
            </a:pPr>
            <a:r>
              <a:rPr lang="cs-CZ" sz="1600" dirty="0">
                <a:latin typeface="Times New Roman" pitchFamily="18" charset="0"/>
              </a:rPr>
              <a:t>   = </a:t>
            </a:r>
            <a:r>
              <a:rPr lang="cs-CZ" sz="1600" b="1" dirty="0">
                <a:latin typeface="Times New Roman" pitchFamily="18" charset="0"/>
              </a:rPr>
              <a:t>pasivní odpor/pasivní rezistence</a:t>
            </a:r>
          </a:p>
          <a:p>
            <a:pPr>
              <a:buFontTx/>
              <a:buChar char="-"/>
              <a:defRPr/>
            </a:pPr>
            <a:r>
              <a:rPr lang="cs-CZ" sz="1600" dirty="0">
                <a:latin typeface="Times New Roman" pitchFamily="18" charset="0"/>
              </a:rPr>
              <a:t> politické proudy 60. let: staročeši a mladočeši</a:t>
            </a:r>
          </a:p>
          <a:p>
            <a:pPr lvl="1">
              <a:buFontTx/>
              <a:buChar char="-"/>
              <a:defRPr/>
            </a:pPr>
            <a:r>
              <a:rPr lang="cs-CZ" sz="1600" b="1" dirty="0">
                <a:latin typeface="Times New Roman" pitchFamily="18" charset="0"/>
              </a:rPr>
              <a:t> 1878</a:t>
            </a:r>
            <a:r>
              <a:rPr lang="cs-CZ" sz="1600" dirty="0">
                <a:latin typeface="Times New Roman" pitchFamily="18" charset="0"/>
              </a:rPr>
              <a:t> založena první dělnická strana – sociálně demokratická</a:t>
            </a:r>
            <a:endParaRPr lang="cs-CZ" sz="1600" b="1" dirty="0">
              <a:latin typeface="Times New Roman" pitchFamily="18" charset="0"/>
            </a:endParaRPr>
          </a:p>
          <a:p>
            <a:pPr>
              <a:buFontTx/>
              <a:buChar char="-"/>
              <a:defRPr/>
            </a:pPr>
            <a:r>
              <a:rPr lang="cs-CZ" sz="1600" dirty="0">
                <a:latin typeface="Times New Roman" pitchFamily="18" charset="0"/>
              </a:rPr>
              <a:t> kladné důsledky ústavy roku 1867: rozvoj českého společenského života (i dříve založených spolků)</a:t>
            </a:r>
          </a:p>
          <a:p>
            <a:pPr lvl="1">
              <a:buFontTx/>
              <a:buChar char="•"/>
              <a:defRPr/>
            </a:pPr>
            <a:r>
              <a:rPr lang="cs-CZ" sz="1600" dirty="0">
                <a:latin typeface="Times New Roman" pitchFamily="18" charset="0"/>
              </a:rPr>
              <a:t> pěvecký spolek Hlahol (1862), tělovýchovný spolek Sokol (1862)</a:t>
            </a:r>
          </a:p>
          <a:p>
            <a:pPr lvl="1">
              <a:buFontTx/>
              <a:buChar char="•"/>
              <a:defRPr/>
            </a:pPr>
            <a:r>
              <a:rPr lang="cs-CZ" sz="1600" dirty="0">
                <a:latin typeface="Times New Roman" pitchFamily="18" charset="0"/>
              </a:rPr>
              <a:t> Umělecká beseda (1863)</a:t>
            </a:r>
          </a:p>
          <a:p>
            <a:pPr lvl="1">
              <a:buFontTx/>
              <a:buChar char="•"/>
              <a:defRPr/>
            </a:pPr>
            <a:r>
              <a:rPr lang="cs-CZ" sz="1600" dirty="0">
                <a:latin typeface="Times New Roman" pitchFamily="18" charset="0"/>
              </a:rPr>
              <a:t> stavba Prozatímního divadla (1863)</a:t>
            </a:r>
          </a:p>
          <a:p>
            <a:pPr lvl="1">
              <a:buFontTx/>
              <a:buChar char="•"/>
              <a:defRPr/>
            </a:pPr>
            <a:r>
              <a:rPr lang="cs-CZ" sz="1600" dirty="0">
                <a:latin typeface="Times New Roman" pitchFamily="18" charset="0"/>
              </a:rPr>
              <a:t> základní kámen Národního divadla (1868)</a:t>
            </a:r>
          </a:p>
          <a:p>
            <a:pPr lvl="1">
              <a:buFontTx/>
              <a:buChar char="•"/>
              <a:defRPr/>
            </a:pPr>
            <a:r>
              <a:rPr lang="cs-CZ" sz="1600" dirty="0">
                <a:latin typeface="Times New Roman" pitchFamily="18" charset="0"/>
              </a:rPr>
              <a:t> po roce 1868 pouti na hory - tábory lidu (na památná historická místa – Říp aj.)</a:t>
            </a:r>
          </a:p>
        </p:txBody>
      </p:sp>
      <p:pic>
        <p:nvPicPr>
          <p:cNvPr id="21511" name="Picture 7" descr="220px-Presen%C4%8Dn%C3%AD_listina_Um%C4%9Bleck%C3%A9_besedy_1863">
            <a:hlinkClick r:id="rId3"/>
          </p:cNvPr>
          <p:cNvPicPr>
            <a:picLocks noChangeAspect="1" noChangeArrowheads="1"/>
          </p:cNvPicPr>
          <p:nvPr/>
        </p:nvPicPr>
        <p:blipFill>
          <a:blip r:embed="rId4"/>
          <a:srcRect/>
          <a:stretch>
            <a:fillRect/>
          </a:stretch>
        </p:blipFill>
        <p:spPr bwMode="auto">
          <a:xfrm>
            <a:off x="7740650" y="627063"/>
            <a:ext cx="1238250" cy="1728787"/>
          </a:xfrm>
          <a:prstGeom prst="rect">
            <a:avLst/>
          </a:prstGeom>
          <a:noFill/>
          <a:ln w="9525">
            <a:noFill/>
            <a:miter lim="800000"/>
            <a:headEnd/>
            <a:tailEnd/>
          </a:ln>
        </p:spPr>
      </p:pic>
      <p:pic>
        <p:nvPicPr>
          <p:cNvPr id="21512" name="Picture 11" descr="svazeni_kamene_ripx"/>
          <p:cNvPicPr>
            <a:picLocks noChangeAspect="1" noChangeArrowheads="1"/>
          </p:cNvPicPr>
          <p:nvPr/>
        </p:nvPicPr>
        <p:blipFill>
          <a:blip r:embed="rId5"/>
          <a:srcRect/>
          <a:stretch>
            <a:fillRect/>
          </a:stretch>
        </p:blipFill>
        <p:spPr bwMode="auto">
          <a:xfrm>
            <a:off x="4572000" y="627063"/>
            <a:ext cx="3089275" cy="1751012"/>
          </a:xfrm>
          <a:prstGeom prst="rect">
            <a:avLst/>
          </a:prstGeom>
          <a:noFill/>
          <a:ln w="9525">
            <a:noFill/>
            <a:miter lim="800000"/>
            <a:headEnd/>
            <a:tailEnd/>
          </a:ln>
        </p:spPr>
      </p:pic>
      <p:pic>
        <p:nvPicPr>
          <p:cNvPr id="21513" name="Picture 13" descr="rip"/>
          <p:cNvPicPr>
            <a:picLocks noChangeAspect="1" noChangeArrowheads="1"/>
          </p:cNvPicPr>
          <p:nvPr/>
        </p:nvPicPr>
        <p:blipFill>
          <a:blip r:embed="rId6"/>
          <a:srcRect/>
          <a:stretch>
            <a:fillRect/>
          </a:stretch>
        </p:blipFill>
        <p:spPr bwMode="auto">
          <a:xfrm>
            <a:off x="7451725" y="3651250"/>
            <a:ext cx="1458913"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4188"/>
            <a:ext cx="4537075" cy="593725"/>
          </a:xfrm>
        </p:spPr>
        <p:txBody>
          <a:bodyPr/>
          <a:lstStyle/>
          <a:p>
            <a:pPr algn="l" eaLnBrk="1" hangingPunct="1"/>
            <a:r>
              <a:rPr lang="cs-CZ" sz="2500" b="1" dirty="0" smtClean="0">
                <a:latin typeface="Times New Roman" pitchFamily="18" charset="0"/>
                <a:cs typeface="Times New Roman" pitchFamily="18" charset="0"/>
              </a:rPr>
              <a:t>26.5 Procvičení a příklady</a:t>
            </a:r>
          </a:p>
        </p:txBody>
      </p:sp>
      <p:sp>
        <p:nvSpPr>
          <p:cNvPr id="23554" name="TextovéPole 9"/>
          <p:cNvSpPr txBox="1">
            <a:spLocks noChangeArrowheads="1"/>
          </p:cNvSpPr>
          <p:nvPr/>
        </p:nvSpPr>
        <p:spPr bwMode="auto">
          <a:xfrm>
            <a:off x="395288" y="1635125"/>
            <a:ext cx="3816350" cy="369888"/>
          </a:xfrm>
          <a:prstGeom prst="rect">
            <a:avLst/>
          </a:prstGeom>
          <a:noFill/>
          <a:ln w="9525">
            <a:noFill/>
            <a:miter lim="800000"/>
            <a:headEnd/>
            <a:tailEnd/>
          </a:ln>
        </p:spPr>
        <p:txBody>
          <a:bodyPr>
            <a:spAutoFit/>
          </a:bodyPr>
          <a:lstStyle/>
          <a:p>
            <a:endParaRPr lang="cs-CZ">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pic>
        <p:nvPicPr>
          <p:cNvPr id="23563" name="Picture 11" descr="Rakousko-Uhersko_1910"/>
          <p:cNvPicPr>
            <a:picLocks noChangeAspect="1" noChangeArrowheads="1"/>
          </p:cNvPicPr>
          <p:nvPr/>
        </p:nvPicPr>
        <p:blipFill>
          <a:blip r:embed="rId3"/>
          <a:srcRect/>
          <a:stretch>
            <a:fillRect/>
          </a:stretch>
        </p:blipFill>
        <p:spPr bwMode="auto">
          <a:xfrm>
            <a:off x="179388" y="1058863"/>
            <a:ext cx="5081587" cy="3929062"/>
          </a:xfrm>
          <a:prstGeom prst="rect">
            <a:avLst/>
          </a:prstGeom>
          <a:noFill/>
          <a:ln w="9525">
            <a:noFill/>
            <a:miter lim="800000"/>
            <a:headEnd/>
            <a:tailEnd/>
          </a:ln>
        </p:spPr>
      </p:pic>
      <p:sp>
        <p:nvSpPr>
          <p:cNvPr id="23564" name="Text Box 12"/>
          <p:cNvSpPr txBox="1">
            <a:spLocks noChangeArrowheads="1"/>
          </p:cNvSpPr>
          <p:nvPr/>
        </p:nvSpPr>
        <p:spPr bwMode="auto">
          <a:xfrm>
            <a:off x="5435600" y="1995488"/>
            <a:ext cx="3529013" cy="2246312"/>
          </a:xfrm>
          <a:prstGeom prst="rect">
            <a:avLst/>
          </a:prstGeom>
          <a:gradFill rotWithShape="1">
            <a:gsLst>
              <a:gs pos="0">
                <a:srgbClr val="FFFF80"/>
              </a:gs>
              <a:gs pos="50000">
                <a:srgbClr val="FFFFB3"/>
              </a:gs>
              <a:gs pos="100000">
                <a:srgbClr val="FFFFDA"/>
              </a:gs>
            </a:gsLst>
            <a:lin ang="2700000" scaled="1"/>
          </a:gradFill>
          <a:ln w="9525">
            <a:noFill/>
            <a:miter lim="800000"/>
            <a:headEnd/>
            <a:tailEnd/>
          </a:ln>
        </p:spPr>
        <p:txBody>
          <a:bodyPr>
            <a:spAutoFit/>
          </a:bodyPr>
          <a:lstStyle/>
          <a:p>
            <a:pPr algn="ctr"/>
            <a:r>
              <a:rPr lang="cs-CZ" sz="1400" u="sng">
                <a:latin typeface="Times New Roman" pitchFamily="18" charset="0"/>
              </a:rPr>
              <a:t>Rakousko-Uhersko v roce 1910</a:t>
            </a:r>
            <a:r>
              <a:rPr lang="cs-CZ" sz="1400">
                <a:latin typeface="Times New Roman" pitchFamily="18" charset="0"/>
              </a:rPr>
              <a:t>: </a:t>
            </a:r>
            <a:r>
              <a:rPr lang="cs-CZ" sz="1400" b="1">
                <a:latin typeface="Times New Roman" pitchFamily="18" charset="0"/>
              </a:rPr>
              <a:t>Předlitavsko:</a:t>
            </a:r>
            <a:r>
              <a:rPr lang="cs-CZ" sz="1400">
                <a:latin typeface="Times New Roman" pitchFamily="18" charset="0"/>
              </a:rPr>
              <a:t> 1. Čechy, 2. Bukovina, 3. Korutansko, 4. Kraňsko, 5. Dalmacie, 6. Halič, 7. Rakouské pobřeží, 8. Dolní Rakousy, 9. Morava, 10. Salcbursko, 11. Slezsko, 12. Štýrsko, 13. Tyroly, 14. Horní Rakousy, 15. Vorarlbersko; </a:t>
            </a:r>
            <a:r>
              <a:rPr lang="cs-CZ" sz="1400" b="1">
                <a:latin typeface="Times New Roman" pitchFamily="18" charset="0"/>
              </a:rPr>
              <a:t>Zalitavsko:</a:t>
            </a:r>
            <a:r>
              <a:rPr lang="cs-CZ" sz="1400">
                <a:latin typeface="Times New Roman" pitchFamily="18" charset="0"/>
              </a:rPr>
              <a:t> 16. Uhry, 17. Chorvatsko a Slavonie; 18. Bosna a Hercegovina; </a:t>
            </a:r>
          </a:p>
          <a:p>
            <a:pPr algn="ctr"/>
            <a:r>
              <a:rPr lang="cs-CZ" sz="1400">
                <a:latin typeface="Times New Roman" pitchFamily="18" charset="0"/>
              </a:rPr>
              <a:t>s vyznačením Zemí Koruny české (1, 9, 11)</a:t>
            </a:r>
          </a:p>
        </p:txBody>
      </p:sp>
      <p:sp>
        <p:nvSpPr>
          <p:cNvPr id="23565" name="Text Box 13"/>
          <p:cNvSpPr txBox="1">
            <a:spLocks noChangeArrowheads="1"/>
          </p:cNvSpPr>
          <p:nvPr/>
        </p:nvSpPr>
        <p:spPr bwMode="auto">
          <a:xfrm>
            <a:off x="5364163" y="700088"/>
            <a:ext cx="3671887" cy="10699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cs-CZ" sz="1600" dirty="0">
                <a:latin typeface="Times New Roman" pitchFamily="18" charset="0"/>
              </a:rPr>
              <a:t>Vyznač v mapce rozdělení na tzv. Předlitavsko a Zalitavsko.</a:t>
            </a:r>
          </a:p>
          <a:p>
            <a:pPr algn="just">
              <a:defRPr/>
            </a:pPr>
            <a:r>
              <a:rPr lang="cs-CZ" sz="1600" dirty="0">
                <a:latin typeface="Times New Roman" pitchFamily="18" charset="0"/>
              </a:rPr>
              <a:t>S pomocí atlasu se pokus určit, jaké země patřily do obou částí Rakouska-Uherska.</a:t>
            </a:r>
          </a:p>
        </p:txBody>
      </p:sp>
      <p:sp>
        <p:nvSpPr>
          <p:cNvPr id="23566" name="Text Box 14"/>
          <p:cNvSpPr txBox="1">
            <a:spLocks noChangeArrowheads="1"/>
          </p:cNvSpPr>
          <p:nvPr/>
        </p:nvSpPr>
        <p:spPr bwMode="auto">
          <a:xfrm>
            <a:off x="5364163" y="4371975"/>
            <a:ext cx="3600450" cy="58102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a:effectLst/>
        </p:spPr>
        <p:txBody>
          <a:bodyPr>
            <a:spAutoFit/>
          </a:bodyPr>
          <a:lstStyle/>
          <a:p>
            <a:pPr algn="ctr">
              <a:defRPr/>
            </a:pPr>
            <a:r>
              <a:rPr lang="cs-CZ" sz="1600" dirty="0">
                <a:latin typeface="Times New Roman" pitchFamily="18" charset="0"/>
              </a:rPr>
              <a:t>Pokus se vysvětlit, co znamená tzv. „drobečková politika“.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fade">
                                      <p:cBhvr>
                                        <p:cTn id="7" dur="1000"/>
                                        <p:tgtEl>
                                          <p:spTgt spid="23563"/>
                                        </p:tgtEl>
                                      </p:cBhvr>
                                    </p:animEffect>
                                    <p:anim calcmode="lin" valueType="num">
                                      <p:cBhvr>
                                        <p:cTn id="8" dur="1000" fill="hold"/>
                                        <p:tgtEl>
                                          <p:spTgt spid="23563"/>
                                        </p:tgtEl>
                                        <p:attrNameLst>
                                          <p:attrName>ppt_x</p:attrName>
                                        </p:attrNameLst>
                                      </p:cBhvr>
                                      <p:tavLst>
                                        <p:tav tm="0">
                                          <p:val>
                                            <p:strVal val="#ppt_x"/>
                                          </p:val>
                                        </p:tav>
                                        <p:tav tm="100000">
                                          <p:val>
                                            <p:strVal val="#ppt_x"/>
                                          </p:val>
                                        </p:tav>
                                      </p:tavLst>
                                    </p:anim>
                                    <p:anim calcmode="lin" valueType="num">
                                      <p:cBhvr>
                                        <p:cTn id="9" dur="1000" fill="hold"/>
                                        <p:tgtEl>
                                          <p:spTgt spid="235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65"/>
                                        </p:tgtEl>
                                        <p:attrNameLst>
                                          <p:attrName>style.visibility</p:attrName>
                                        </p:attrNameLst>
                                      </p:cBhvr>
                                      <p:to>
                                        <p:strVal val="visible"/>
                                      </p:to>
                                    </p:set>
                                    <p:animEffect transition="in" filter="fade">
                                      <p:cBhvr>
                                        <p:cTn id="14" dur="1000"/>
                                        <p:tgtEl>
                                          <p:spTgt spid="23565"/>
                                        </p:tgtEl>
                                      </p:cBhvr>
                                    </p:animEffect>
                                    <p:anim calcmode="lin" valueType="num">
                                      <p:cBhvr>
                                        <p:cTn id="15" dur="1000" fill="hold"/>
                                        <p:tgtEl>
                                          <p:spTgt spid="23565"/>
                                        </p:tgtEl>
                                        <p:attrNameLst>
                                          <p:attrName>ppt_x</p:attrName>
                                        </p:attrNameLst>
                                      </p:cBhvr>
                                      <p:tavLst>
                                        <p:tav tm="0">
                                          <p:val>
                                            <p:strVal val="#ppt_x"/>
                                          </p:val>
                                        </p:tav>
                                        <p:tav tm="100000">
                                          <p:val>
                                            <p:strVal val="#ppt_x"/>
                                          </p:val>
                                        </p:tav>
                                      </p:tavLst>
                                    </p:anim>
                                    <p:anim calcmode="lin" valueType="num">
                                      <p:cBhvr>
                                        <p:cTn id="16" dur="1000" fill="hold"/>
                                        <p:tgtEl>
                                          <p:spTgt spid="235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564"/>
                                        </p:tgtEl>
                                        <p:attrNameLst>
                                          <p:attrName>style.visibility</p:attrName>
                                        </p:attrNameLst>
                                      </p:cBhvr>
                                      <p:to>
                                        <p:strVal val="visible"/>
                                      </p:to>
                                    </p:set>
                                    <p:animEffect transition="in" filter="barn(inVertical)">
                                      <p:cBhvr>
                                        <p:cTn id="21" dur="500"/>
                                        <p:tgtEl>
                                          <p:spTgt spid="2356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566"/>
                                        </p:tgtEl>
                                        <p:attrNameLst>
                                          <p:attrName>style.visibility</p:attrName>
                                        </p:attrNameLst>
                                      </p:cBhvr>
                                      <p:to>
                                        <p:strVal val="visible"/>
                                      </p:to>
                                    </p:set>
                                    <p:animEffect transition="in" filter="fade">
                                      <p:cBhvr>
                                        <p:cTn id="26" dur="1000"/>
                                        <p:tgtEl>
                                          <p:spTgt spid="23566"/>
                                        </p:tgtEl>
                                      </p:cBhvr>
                                    </p:animEffect>
                                    <p:anim calcmode="lin" valueType="num">
                                      <p:cBhvr>
                                        <p:cTn id="27" dur="1000" fill="hold"/>
                                        <p:tgtEl>
                                          <p:spTgt spid="23566"/>
                                        </p:tgtEl>
                                        <p:attrNameLst>
                                          <p:attrName>ppt_x</p:attrName>
                                        </p:attrNameLst>
                                      </p:cBhvr>
                                      <p:tavLst>
                                        <p:tav tm="0">
                                          <p:val>
                                            <p:strVal val="#ppt_x"/>
                                          </p:val>
                                        </p:tav>
                                        <p:tav tm="100000">
                                          <p:val>
                                            <p:strVal val="#ppt_x"/>
                                          </p:val>
                                        </p:tav>
                                      </p:tavLst>
                                    </p:anim>
                                    <p:anim calcmode="lin" valueType="num">
                                      <p:cBhvr>
                                        <p:cTn id="28" dur="1000" fill="hold"/>
                                        <p:tgtEl>
                                          <p:spTgt spid="235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484188"/>
            <a:ext cx="4752975" cy="593725"/>
          </a:xfrm>
        </p:spPr>
        <p:txBody>
          <a:bodyPr/>
          <a:lstStyle/>
          <a:p>
            <a:pPr algn="l" eaLnBrk="1" hangingPunct="1"/>
            <a:r>
              <a:rPr lang="cs-CZ" sz="2500" b="1" dirty="0" smtClean="0">
                <a:latin typeface="Times New Roman" pitchFamily="18" charset="0"/>
                <a:cs typeface="Times New Roman" pitchFamily="18" charset="0"/>
              </a:rPr>
              <a:t>26.6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5603" name="Text Box 4"/>
          <p:cNvSpPr txBox="1">
            <a:spLocks noChangeArrowheads="1"/>
          </p:cNvSpPr>
          <p:nvPr/>
        </p:nvSpPr>
        <p:spPr bwMode="auto">
          <a:xfrm>
            <a:off x="323850" y="1131888"/>
            <a:ext cx="5688013" cy="2963862"/>
          </a:xfrm>
          <a:prstGeom prst="rect">
            <a:avLst/>
          </a:prstGeom>
          <a:gradFill rotWithShape="1">
            <a:gsLst>
              <a:gs pos="0">
                <a:srgbClr val="FF80FF"/>
              </a:gs>
              <a:gs pos="50000">
                <a:srgbClr val="FFB3FF"/>
              </a:gs>
              <a:gs pos="100000">
                <a:srgbClr val="FFDAFF"/>
              </a:gs>
            </a:gsLst>
            <a:lin ang="2700000" scaled="1"/>
          </a:gradFill>
          <a:ln w="9525">
            <a:noFill/>
            <a:miter lim="800000"/>
            <a:headEnd/>
            <a:tailEnd/>
          </a:ln>
        </p:spPr>
        <p:txBody>
          <a:bodyPr>
            <a:spAutoFit/>
          </a:bodyPr>
          <a:lstStyle/>
          <a:p>
            <a:pPr algn="just"/>
            <a:r>
              <a:rPr lang="cs-CZ" sz="1600">
                <a:latin typeface="Times New Roman" pitchFamily="18" charset="0"/>
              </a:rPr>
              <a:t>„Mocné, všudypřítomné a do všeho se pletoucí četnictvo, málem že se nenařizovalo hospodyním, co mají zavařovati do polévky. Ani ten pes již si nesměl dle své chuti zaštěknouti. A k tomu stálé čenichání, ty domovní prohlídky, ty sekatury s průvodními listy, bez nichž se lidé již nesměli odvážiti ani do nejbližší vesnice. Hovory a zábavy vázly u obavy před donašeči, a vstoupil-li pan četník, nastalo ticho jako v kostele. Drakonické rozsudky vojenského soudu, zánik Slovana, internace Havlíčka v Brixenu, to vše zastrašilo i ty nejzmužilejší. Byl to rychlý, neočekávaný úpadek po roce svobody a horování pro národnost, ba dokonce i proti poslednímu desetiletí absolutismu Metternichova…“</a:t>
            </a:r>
          </a:p>
          <a:p>
            <a:pPr algn="r"/>
            <a:r>
              <a:rPr lang="cs-CZ" sz="1200">
                <a:latin typeface="Times New Roman" pitchFamily="18" charset="0"/>
              </a:rPr>
              <a:t>Ze Vzpomínek spisovatele Ladislava Quise</a:t>
            </a:r>
          </a:p>
        </p:txBody>
      </p:sp>
      <p:pic>
        <p:nvPicPr>
          <p:cNvPr id="25604" name="Picture 6" descr="cetnik1"/>
          <p:cNvPicPr>
            <a:picLocks noChangeAspect="1" noChangeArrowheads="1"/>
          </p:cNvPicPr>
          <p:nvPr/>
        </p:nvPicPr>
        <p:blipFill>
          <a:blip r:embed="rId3"/>
          <a:srcRect/>
          <a:stretch>
            <a:fillRect/>
          </a:stretch>
        </p:blipFill>
        <p:spPr bwMode="auto">
          <a:xfrm>
            <a:off x="6588125" y="627063"/>
            <a:ext cx="2322513" cy="3960812"/>
          </a:xfrm>
          <a:prstGeom prst="rect">
            <a:avLst/>
          </a:prstGeom>
          <a:noFill/>
          <a:ln w="9525">
            <a:noFill/>
            <a:miter lim="800000"/>
            <a:headEnd/>
            <a:tailEnd/>
          </a:ln>
        </p:spPr>
      </p:pic>
      <p:sp>
        <p:nvSpPr>
          <p:cNvPr id="25607" name="Text Box 7"/>
          <p:cNvSpPr txBox="1">
            <a:spLocks noChangeArrowheads="1"/>
          </p:cNvSpPr>
          <p:nvPr/>
        </p:nvSpPr>
        <p:spPr bwMode="auto">
          <a:xfrm>
            <a:off x="6516688" y="4659313"/>
            <a:ext cx="2447925" cy="3048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a:effectLst/>
        </p:spPr>
        <p:txBody>
          <a:bodyPr>
            <a:spAutoFit/>
          </a:bodyPr>
          <a:lstStyle/>
          <a:p>
            <a:pPr>
              <a:defRPr/>
            </a:pPr>
            <a:r>
              <a:rPr lang="cs-CZ" sz="1400" dirty="0">
                <a:latin typeface="Times New Roman" pitchFamily="18" charset="0"/>
              </a:rPr>
              <a:t>rakousko-uherský </a:t>
            </a:r>
            <a:r>
              <a:rPr lang="cs-CZ" sz="1400" dirty="0" err="1">
                <a:latin typeface="Times New Roman" pitchFamily="18" charset="0"/>
              </a:rPr>
              <a:t>c.a</a:t>
            </a:r>
            <a:r>
              <a:rPr lang="cs-CZ" sz="1400" dirty="0">
                <a:latin typeface="Times New Roman" pitchFamily="18" charset="0"/>
              </a:rPr>
              <a:t> k. četník</a:t>
            </a:r>
          </a:p>
        </p:txBody>
      </p:sp>
      <p:sp>
        <p:nvSpPr>
          <p:cNvPr id="25608" name="Text Box 8"/>
          <p:cNvSpPr txBox="1">
            <a:spLocks noChangeArrowheads="1"/>
          </p:cNvSpPr>
          <p:nvPr/>
        </p:nvSpPr>
        <p:spPr bwMode="auto">
          <a:xfrm>
            <a:off x="777783" y="4300538"/>
            <a:ext cx="4418197"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noFill/>
            <a:miter lim="800000"/>
            <a:headEnd/>
            <a:tailEnd/>
          </a:ln>
          <a:effectLst/>
        </p:spPr>
        <p:txBody>
          <a:bodyPr wrap="none">
            <a:spAutoFit/>
          </a:bodyPr>
          <a:lstStyle/>
          <a:p>
            <a:pPr algn="ctr">
              <a:defRPr/>
            </a:pPr>
            <a:r>
              <a:rPr lang="cs-CZ" sz="1600" b="1" dirty="0">
                <a:latin typeface="Times New Roman" pitchFamily="18" charset="0"/>
              </a:rPr>
              <a:t>Jaké období je popisováno v následující ukázce?</a:t>
            </a:r>
          </a:p>
          <a:p>
            <a:pPr algn="ctr">
              <a:defRPr/>
            </a:pPr>
            <a:r>
              <a:rPr lang="cs-CZ" sz="1600" b="1" dirty="0">
                <a:latin typeface="Times New Roman" pitchFamily="18" charset="0"/>
              </a:rPr>
              <a:t>Čím se vyznačovala tato doba?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6" descr="prst%C3%BDnky"/>
          <p:cNvPicPr>
            <a:picLocks noChangeAspect="1" noChangeArrowheads="1"/>
          </p:cNvPicPr>
          <p:nvPr/>
        </p:nvPicPr>
        <p:blipFill>
          <a:blip r:embed="rId3"/>
          <a:srcRect/>
          <a:stretch>
            <a:fillRect/>
          </a:stretch>
        </p:blipFill>
        <p:spPr bwMode="auto">
          <a:xfrm>
            <a:off x="2051050" y="2355850"/>
            <a:ext cx="1744663" cy="1520825"/>
          </a:xfrm>
          <a:prstGeom prst="rect">
            <a:avLst/>
          </a:prstGeom>
          <a:noFill/>
          <a:ln w="9525">
            <a:noFill/>
            <a:miter lim="800000"/>
            <a:headEnd/>
            <a:tailEnd/>
          </a:ln>
        </p:spPr>
      </p:pic>
      <p:sp>
        <p:nvSpPr>
          <p:cNvPr id="27650" name="Nadpis 1"/>
          <p:cNvSpPr>
            <a:spLocks noGrp="1"/>
          </p:cNvSpPr>
          <p:nvPr>
            <p:ph type="ctrTitle"/>
          </p:nvPr>
        </p:nvSpPr>
        <p:spPr>
          <a:xfrm>
            <a:off x="0" y="484188"/>
            <a:ext cx="5003800" cy="593725"/>
          </a:xfrm>
        </p:spPr>
        <p:txBody>
          <a:bodyPr/>
          <a:lstStyle/>
          <a:p>
            <a:pPr algn="l" eaLnBrk="1" hangingPunct="1"/>
            <a:r>
              <a:rPr lang="cs-CZ" sz="2500" b="1" smtClean="0">
                <a:latin typeface="Times New Roman" pitchFamily="18" charset="0"/>
                <a:cs typeface="Times New Roman" pitchFamily="18" charset="0"/>
              </a:rPr>
              <a:t>26.7 CLIL (Franz Joseph I.)</a:t>
            </a:r>
          </a:p>
        </p:txBody>
      </p:sp>
      <p:sp>
        <p:nvSpPr>
          <p:cNvPr id="27651" name="TextovéPole 10">
            <a:hlinkClick r:id="rId4"/>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a:latin typeface="Calibri" pitchFamily="34" charset="0"/>
            </a:endParaRPr>
          </a:p>
          <a:p>
            <a:endParaRPr lang="cs-CZ" sz="1200">
              <a:latin typeface="Calibri" pitchFamily="34" charset="0"/>
            </a:endParaRPr>
          </a:p>
        </p:txBody>
      </p:sp>
      <p:sp>
        <p:nvSpPr>
          <p:cNvPr id="17" name="TextovéPole 16"/>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a:solidFill>
                  <a:schemeClr val="accent3">
                    <a:lumMod val="50000"/>
                  </a:schemeClr>
                </a:solidFill>
                <a:latin typeface="Times New Roman" pitchFamily="18" charset="0"/>
                <a:cs typeface="Times New Roman" pitchFamily="18" charset="0"/>
              </a:rPr>
              <a:t>History</a:t>
            </a:r>
            <a:endParaRPr lang="cs-CZ" sz="1600" b="1" dirty="0">
              <a:solidFill>
                <a:schemeClr val="accent3">
                  <a:lumMod val="50000"/>
                </a:schemeClr>
              </a:solidFill>
              <a:latin typeface="Times New Roman" pitchFamily="18" charset="0"/>
              <a:cs typeface="Times New Roman" pitchFamily="18" charset="0"/>
            </a:endParaRPr>
          </a:p>
          <a:p>
            <a:pPr fontAlgn="auto">
              <a:spcBef>
                <a:spcPts val="0"/>
              </a:spcBef>
              <a:spcAft>
                <a:spcPts val="0"/>
              </a:spcAft>
              <a:defRPr/>
            </a:pPr>
            <a:endParaRPr lang="cs-CZ" sz="1000" dirty="0">
              <a:latin typeface="Times New Roman" pitchFamily="18" charset="0"/>
              <a:cs typeface="Times New Roman" pitchFamily="18" charset="0"/>
            </a:endParaRPr>
          </a:p>
        </p:txBody>
      </p:sp>
      <p:sp>
        <p:nvSpPr>
          <p:cNvPr id="27653" name="Text Box 5"/>
          <p:cNvSpPr txBox="1">
            <a:spLocks noChangeArrowheads="1"/>
          </p:cNvSpPr>
          <p:nvPr/>
        </p:nvSpPr>
        <p:spPr bwMode="auto">
          <a:xfrm>
            <a:off x="395288" y="1276350"/>
            <a:ext cx="4968875" cy="1344613"/>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en-US" sz="1600" b="1" dirty="0" smtClean="0">
                <a:latin typeface="Times New Roman" pitchFamily="18" charset="0"/>
              </a:rPr>
              <a:t>Franz Joseph I</a:t>
            </a:r>
            <a:r>
              <a:rPr lang="en-US" sz="1600" dirty="0" smtClean="0">
                <a:latin typeface="Times New Roman" pitchFamily="18" charset="0"/>
              </a:rPr>
              <a:t> or </a:t>
            </a:r>
            <a:r>
              <a:rPr lang="en-US" sz="1600" b="1" dirty="0" smtClean="0">
                <a:latin typeface="Times New Roman" pitchFamily="18" charset="0"/>
              </a:rPr>
              <a:t>Francis Joseph I</a:t>
            </a:r>
            <a:r>
              <a:rPr lang="en-US" sz="1600" dirty="0" smtClean="0">
                <a:latin typeface="Times New Roman" pitchFamily="18" charset="0"/>
              </a:rPr>
              <a:t> (18 August 1830 – 21 November 1916) was Emperor of Austria, King of Bohemia, King of Croatia, Apostolic King of Hungary, King of Galicia and </a:t>
            </a:r>
            <a:r>
              <a:rPr lang="en-US" sz="1600" dirty="0" err="1" smtClean="0">
                <a:latin typeface="Times New Roman" pitchFamily="18" charset="0"/>
              </a:rPr>
              <a:t>Lodomeria</a:t>
            </a:r>
            <a:r>
              <a:rPr lang="en-US" sz="1600" dirty="0" smtClean="0">
                <a:latin typeface="Times New Roman" pitchFamily="18" charset="0"/>
              </a:rPr>
              <a:t> and Grand Duke of Cracow from 1848 until his death in 1916.</a:t>
            </a:r>
            <a:r>
              <a:rPr lang="en-US" dirty="0" smtClean="0"/>
              <a:t> </a:t>
            </a:r>
            <a:endParaRPr lang="en-US" dirty="0"/>
          </a:p>
        </p:txBody>
      </p:sp>
      <p:sp>
        <p:nvSpPr>
          <p:cNvPr id="27659" name="Text Box 11"/>
          <p:cNvSpPr txBox="1">
            <a:spLocks noChangeArrowheads="1"/>
          </p:cNvSpPr>
          <p:nvPr/>
        </p:nvSpPr>
        <p:spPr bwMode="auto">
          <a:xfrm>
            <a:off x="179388" y="3508375"/>
            <a:ext cx="5543550" cy="131445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9525">
            <a:noFill/>
            <a:miter lim="800000"/>
            <a:headEnd/>
            <a:tailEnd/>
          </a:ln>
          <a:effectLst/>
        </p:spPr>
        <p:txBody>
          <a:bodyPr>
            <a:spAutoFit/>
          </a:bodyPr>
          <a:lstStyle/>
          <a:p>
            <a:pPr algn="just">
              <a:defRPr/>
            </a:pPr>
            <a:r>
              <a:rPr lang="en-US" sz="1600" b="1" dirty="0" smtClean="0">
                <a:latin typeface="Times New Roman" pitchFamily="18" charset="0"/>
              </a:rPr>
              <a:t>Elisabeth of Austria</a:t>
            </a:r>
            <a:r>
              <a:rPr lang="en-US" sz="1600" dirty="0" smtClean="0">
                <a:latin typeface="Times New Roman" pitchFamily="18" charset="0"/>
              </a:rPr>
              <a:t> (24 December 1837 – 10 September 1898) was the spouse of Franz Joseph I, and therefore both Empress of Austria and Queen Consort of Hungary. She held the titles Queen Consort of Bohemia, Queen Consort of Croatia, among others. From an early age, she was called “</a:t>
            </a:r>
            <a:r>
              <a:rPr lang="en-US" sz="1600" dirty="0" err="1" smtClean="0">
                <a:latin typeface="Times New Roman" pitchFamily="18" charset="0"/>
              </a:rPr>
              <a:t>Sisi</a:t>
            </a:r>
            <a:r>
              <a:rPr lang="en-US" sz="1600" dirty="0" smtClean="0">
                <a:latin typeface="Times New Roman" pitchFamily="18" charset="0"/>
              </a:rPr>
              <a:t>” by family and friends.</a:t>
            </a:r>
            <a:endParaRPr lang="en-US" sz="1600" dirty="0">
              <a:latin typeface="Times New Roman" pitchFamily="18" charset="0"/>
            </a:endParaRPr>
          </a:p>
        </p:txBody>
      </p:sp>
      <p:pic>
        <p:nvPicPr>
          <p:cNvPr id="2" name="Picture 14" descr="Franz+Josef+and+Sisi"/>
          <p:cNvPicPr>
            <a:picLocks noChangeAspect="1" noChangeArrowheads="1"/>
          </p:cNvPicPr>
          <p:nvPr/>
        </p:nvPicPr>
        <p:blipFill>
          <a:blip r:embed="rId5"/>
          <a:srcRect/>
          <a:stretch>
            <a:fillRect/>
          </a:stretch>
        </p:blipFill>
        <p:spPr bwMode="auto">
          <a:xfrm>
            <a:off x="5867400" y="627063"/>
            <a:ext cx="3140075" cy="4398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313113" cy="593725"/>
          </a:xfrm>
        </p:spPr>
        <p:txBody>
          <a:bodyPr/>
          <a:lstStyle/>
          <a:p>
            <a:pPr algn="l" eaLnBrk="1" hangingPunct="1"/>
            <a:r>
              <a:rPr lang="cs-CZ" sz="2500" b="1" dirty="0" smtClean="0">
                <a:latin typeface="Times New Roman" pitchFamily="18" charset="0"/>
                <a:cs typeface="Times New Roman" pitchFamily="18" charset="0"/>
              </a:rPr>
              <a:t>26.8 Test znalostí</a:t>
            </a: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b="1">
                <a:solidFill>
                  <a:srgbClr val="813763"/>
                </a:solidFill>
                <a:latin typeface="Times New Roman" pitchFamily="18" charset="0"/>
                <a:cs typeface="Times New Roman" pitchFamily="18" charset="0"/>
              </a:rPr>
              <a:t>Správné odpovědi</a:t>
            </a:r>
            <a:r>
              <a:rPr lang="cs-CZ" sz="1000" b="1">
                <a:solidFill>
                  <a:srgbClr val="813763"/>
                </a:solidFill>
                <a:latin typeface="Calibri" pitchFamily="34" charset="0"/>
              </a:rPr>
              <a:t>:</a:t>
            </a:r>
          </a:p>
        </p:txBody>
      </p:sp>
      <p:graphicFrame>
        <p:nvGraphicFramePr>
          <p:cNvPr id="15" name="Tabulka 14"/>
          <p:cNvGraphicFramePr>
            <a:graphicFrameLocks noGrp="1"/>
          </p:cNvGraphicFramePr>
          <p:nvPr>
            <p:extLst>
              <p:ext uri="{D42A27DB-BD31-4B8C-83A1-F6EECF244321}">
                <p14:modId xmlns:p14="http://schemas.microsoft.com/office/powerpoint/2010/main" val="3026396089"/>
              </p:ext>
            </p:extLst>
          </p:nvPr>
        </p:nvGraphicFramePr>
        <p:xfrm>
          <a:off x="611560" y="1275606"/>
          <a:ext cx="6336704" cy="3657600"/>
        </p:xfrm>
        <a:graphic>
          <a:graphicData uri="http://schemas.openxmlformats.org/drawingml/2006/table">
            <a:tbl>
              <a:tblPr bandRow="1">
                <a:tableStyleId>{775DCB02-9BB8-47FD-8907-85C794F793BA}</a:tableStyleId>
              </a:tblPr>
              <a:tblGrid>
                <a:gridCol w="3048000"/>
                <a:gridCol w="3288704"/>
              </a:tblGrid>
              <a:tr h="370840">
                <a:tc>
                  <a:txBody>
                    <a:bodyPr/>
                    <a:lstStyle/>
                    <a:p>
                      <a:pPr marL="0" indent="0" algn="just">
                        <a:buNone/>
                      </a:pPr>
                      <a:r>
                        <a:rPr lang="cs-CZ" sz="1600" dirty="0" smtClean="0">
                          <a:latin typeface="Times New Roman" pitchFamily="18" charset="0"/>
                          <a:cs typeface="Times New Roman" pitchFamily="18" charset="0"/>
                        </a:rPr>
                        <a:t>1. F</a:t>
                      </a:r>
                      <a:r>
                        <a:rPr lang="cs-CZ" sz="1600" baseline="0" dirty="0" smtClean="0">
                          <a:latin typeface="Times New Roman" pitchFamily="18" charset="0"/>
                          <a:cs typeface="Times New Roman" pitchFamily="18" charset="0"/>
                        </a:rPr>
                        <a:t>undamentálky byly:</a:t>
                      </a:r>
                      <a:endParaRPr lang="cs-CZ" sz="1600" dirty="0" smtClean="0">
                        <a:latin typeface="Times New Roman" pitchFamily="18" charset="0"/>
                        <a:cs typeface="Times New Roman" pitchFamily="18" charset="0"/>
                      </a:endParaRPr>
                    </a:p>
                    <a:p>
                      <a:pPr marL="342900" indent="-342900" algn="just"/>
                      <a:endParaRPr lang="cs-CZ" sz="1200" dirty="0" smtClean="0">
                        <a:latin typeface="Times New Roman" pitchFamily="18" charset="0"/>
                        <a:cs typeface="Times New Roman" pitchFamily="18" charset="0"/>
                      </a:endParaRPr>
                    </a:p>
                    <a:p>
                      <a:pPr marL="342900" indent="-342900" algn="just"/>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pokusem</a:t>
                      </a:r>
                      <a:r>
                        <a:rPr lang="cs-CZ" sz="1200" baseline="0" dirty="0" smtClean="0">
                          <a:latin typeface="Times New Roman" pitchFamily="18" charset="0"/>
                          <a:cs typeface="Times New Roman" pitchFamily="18" charset="0"/>
                        </a:rPr>
                        <a:t> o rakousko-německé vyrovnání.</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pokusem</a:t>
                      </a:r>
                      <a:r>
                        <a:rPr lang="cs-CZ" sz="1200" baseline="0" dirty="0" smtClean="0">
                          <a:latin typeface="Times New Roman" pitchFamily="18" charset="0"/>
                          <a:cs typeface="Times New Roman" pitchFamily="18" charset="0"/>
                        </a:rPr>
                        <a:t> o rakousko-uherské vyrovnání.</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pokusem</a:t>
                      </a:r>
                      <a:r>
                        <a:rPr lang="cs-CZ" sz="1200" baseline="0" dirty="0" smtClean="0">
                          <a:latin typeface="Times New Roman" pitchFamily="18" charset="0"/>
                          <a:cs typeface="Times New Roman" pitchFamily="18" charset="0"/>
                        </a:rPr>
                        <a:t> o německo-uherské vyrovnání.</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pokusem</a:t>
                      </a:r>
                      <a:r>
                        <a:rPr lang="cs-CZ" sz="1200" baseline="0" dirty="0" smtClean="0">
                          <a:latin typeface="Times New Roman" pitchFamily="18" charset="0"/>
                          <a:cs typeface="Times New Roman" pitchFamily="18" charset="0"/>
                        </a:rPr>
                        <a:t> o rakousko-české vyrovnání.</a:t>
                      </a: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marL="0" indent="0" algn="just">
                        <a:lnSpc>
                          <a:spcPct val="100000"/>
                        </a:lnSpc>
                        <a:buNone/>
                      </a:pPr>
                      <a:r>
                        <a:rPr lang="cs-CZ" sz="1600" dirty="0" smtClean="0">
                          <a:latin typeface="Times New Roman" pitchFamily="18" charset="0"/>
                          <a:cs typeface="Times New Roman" pitchFamily="18" charset="0"/>
                        </a:rPr>
                        <a:t>3.</a:t>
                      </a:r>
                      <a:r>
                        <a:rPr lang="cs-CZ" sz="1600" baseline="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Jaký</a:t>
                      </a:r>
                      <a:r>
                        <a:rPr lang="cs-CZ" sz="1600" baseline="0" dirty="0" smtClean="0">
                          <a:latin typeface="Times New Roman" pitchFamily="18" charset="0"/>
                          <a:cs typeface="Times New Roman" pitchFamily="18" charset="0"/>
                        </a:rPr>
                        <a:t> spolek </a:t>
                      </a:r>
                      <a:r>
                        <a:rPr lang="cs-CZ" sz="1600" b="1" baseline="0" dirty="0" smtClean="0">
                          <a:latin typeface="Times New Roman" pitchFamily="18" charset="0"/>
                          <a:cs typeface="Times New Roman" pitchFamily="18" charset="0"/>
                        </a:rPr>
                        <a:t>nevznikl</a:t>
                      </a:r>
                      <a:r>
                        <a:rPr lang="cs-CZ" sz="1600" baseline="0" dirty="0" smtClean="0">
                          <a:latin typeface="Times New Roman" pitchFamily="18" charset="0"/>
                          <a:cs typeface="Times New Roman" pitchFamily="18" charset="0"/>
                        </a:rPr>
                        <a:t> v průběhu 60. let 19. století:</a:t>
                      </a:r>
                      <a:endParaRPr lang="cs-CZ" sz="1600" dirty="0" smtClean="0">
                        <a:latin typeface="Times New Roman" pitchFamily="18" charset="0"/>
                        <a:cs typeface="Times New Roman" pitchFamily="18" charset="0"/>
                      </a:endParaRPr>
                    </a:p>
                    <a:p>
                      <a:pPr marL="342900" indent="-342900" algn="just">
                        <a:lnSpc>
                          <a:spcPct val="100000"/>
                        </a:lnSpc>
                      </a:pPr>
                      <a:endParaRPr lang="cs-CZ" sz="1200" dirty="0" smtClean="0">
                        <a:latin typeface="Times New Roman" pitchFamily="18" charset="0"/>
                        <a:cs typeface="Times New Roman" pitchFamily="18" charset="0"/>
                      </a:endParaRPr>
                    </a:p>
                    <a:p>
                      <a:pPr marL="342900" indent="-342900" algn="just">
                        <a:lnSpc>
                          <a:spcPct val="100000"/>
                        </a:lnSpc>
                      </a:pPr>
                      <a:r>
                        <a:rPr lang="cs-CZ" sz="1200" dirty="0" smtClean="0">
                          <a:latin typeface="Times New Roman" pitchFamily="18" charset="0"/>
                          <a:cs typeface="Times New Roman" pitchFamily="18" charset="0"/>
                        </a:rPr>
                        <a:t>a/    Skaut</a:t>
                      </a:r>
                    </a:p>
                    <a:p>
                      <a:pPr marL="342900" indent="-342900" algn="just">
                        <a:lnSpc>
                          <a:spcPct val="100000"/>
                        </a:lnSpc>
                      </a:pPr>
                      <a:r>
                        <a:rPr lang="cs-CZ" sz="1200" dirty="0" smtClean="0">
                          <a:latin typeface="Times New Roman" pitchFamily="18" charset="0"/>
                          <a:cs typeface="Times New Roman" pitchFamily="18" charset="0"/>
                        </a:rPr>
                        <a:t>b/    Hlahol</a:t>
                      </a:r>
                    </a:p>
                    <a:p>
                      <a:pPr marL="342900" indent="-342900" algn="just">
                        <a:lnSpc>
                          <a:spcPct val="100000"/>
                        </a:lnSpc>
                      </a:pPr>
                      <a:r>
                        <a:rPr lang="cs-CZ" sz="1200" dirty="0" smtClean="0">
                          <a:latin typeface="Times New Roman" pitchFamily="18" charset="0"/>
                          <a:cs typeface="Times New Roman" pitchFamily="18" charset="0"/>
                        </a:rPr>
                        <a:t>c/    Sokol </a:t>
                      </a:r>
                    </a:p>
                    <a:p>
                      <a:pPr marL="342900" indent="-342900" algn="just">
                        <a:lnSpc>
                          <a:spcPct val="100000"/>
                        </a:lnSpc>
                      </a:pPr>
                      <a:r>
                        <a:rPr lang="cs-CZ" sz="1200" dirty="0" smtClean="0">
                          <a:latin typeface="Times New Roman" pitchFamily="18" charset="0"/>
                          <a:cs typeface="Times New Roman" pitchFamily="18" charset="0"/>
                        </a:rPr>
                        <a:t>d/</a:t>
                      </a:r>
                      <a:r>
                        <a:rPr lang="cs-CZ" sz="1200" baseline="0" dirty="0" smtClean="0">
                          <a:latin typeface="Times New Roman" pitchFamily="18" charset="0"/>
                          <a:cs typeface="Times New Roman" pitchFamily="18" charset="0"/>
                        </a:rPr>
                        <a:t>    Umělecká beseda</a:t>
                      </a:r>
                    </a:p>
                    <a:p>
                      <a:pPr marL="342900" indent="-342900" algn="l">
                        <a:lnSpc>
                          <a:spcPct val="100000"/>
                        </a:lnSpc>
                      </a:pP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370840">
                <a:tc>
                  <a:txBody>
                    <a:bodyPr/>
                    <a:lstStyle/>
                    <a:p>
                      <a:pPr marL="0" indent="0" algn="just">
                        <a:buNone/>
                      </a:pPr>
                      <a:r>
                        <a:rPr lang="cs-CZ" sz="1600" baseline="0" dirty="0" smtClean="0">
                          <a:latin typeface="Times New Roman" pitchFamily="18" charset="0"/>
                          <a:cs typeface="Times New Roman" pitchFamily="18" charset="0"/>
                        </a:rPr>
                        <a:t>2. Monarchie byla rozdělena na tzv. Předlitavsko a Zalitavsko roku:</a:t>
                      </a:r>
                    </a:p>
                    <a:p>
                      <a:pPr marL="0" indent="0" algn="l">
                        <a:buNone/>
                      </a:pPr>
                      <a:endParaRPr lang="cs-CZ" sz="1200" dirty="0" smtClean="0">
                        <a:latin typeface="Times New Roman" pitchFamily="18" charset="0"/>
                        <a:cs typeface="Times New Roman" pitchFamily="18" charset="0"/>
                      </a:endParaRPr>
                    </a:p>
                    <a:p>
                      <a:pPr marL="342900" indent="-342900" algn="l"/>
                      <a:r>
                        <a:rPr lang="cs-CZ" sz="1200" dirty="0" smtClean="0">
                          <a:latin typeface="Times New Roman" pitchFamily="18" charset="0"/>
                          <a:cs typeface="Times New Roman" pitchFamily="18" charset="0"/>
                        </a:rPr>
                        <a:t>a/   1848</a:t>
                      </a:r>
                    </a:p>
                    <a:p>
                      <a:pPr marL="342900" indent="-342900" algn="l"/>
                      <a:r>
                        <a:rPr lang="cs-CZ" sz="1200" dirty="0" smtClean="0">
                          <a:latin typeface="Times New Roman" pitchFamily="18" charset="0"/>
                          <a:cs typeface="Times New Roman" pitchFamily="18" charset="0"/>
                        </a:rPr>
                        <a:t>b/   1866</a:t>
                      </a:r>
                    </a:p>
                    <a:p>
                      <a:pPr marL="342900" indent="-342900" algn="l"/>
                      <a:r>
                        <a:rPr lang="cs-CZ" sz="1200" dirty="0" smtClean="0">
                          <a:latin typeface="Times New Roman" pitchFamily="18" charset="0"/>
                          <a:cs typeface="Times New Roman" pitchFamily="18" charset="0"/>
                        </a:rPr>
                        <a:t>c/   1867</a:t>
                      </a:r>
                    </a:p>
                    <a:p>
                      <a:pPr marL="342900" indent="-342900" algn="l"/>
                      <a:r>
                        <a:rPr lang="cs-CZ" sz="1200" dirty="0" smtClean="0">
                          <a:latin typeface="Times New Roman" pitchFamily="18" charset="0"/>
                          <a:cs typeface="Times New Roman" pitchFamily="18" charset="0"/>
                        </a:rPr>
                        <a:t>d/   1868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dirty="0" smtClean="0">
                          <a:latin typeface="Times New Roman" pitchFamily="18" charset="0"/>
                          <a:cs typeface="Times New Roman" pitchFamily="18" charset="0"/>
                        </a:rPr>
                        <a:t>4. V</a:t>
                      </a:r>
                      <a:r>
                        <a:rPr lang="cs-CZ" sz="1600" baseline="0" dirty="0" smtClean="0">
                          <a:latin typeface="Times New Roman" pitchFamily="18" charset="0"/>
                          <a:cs typeface="Times New Roman" pitchFamily="18" charset="0"/>
                        </a:rPr>
                        <a:t> 2. polovině 19. století se v českých zemích projevovaly dva politické proudy:</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staročeši</a:t>
                      </a:r>
                      <a:r>
                        <a:rPr lang="cs-CZ" sz="1200" baseline="0" dirty="0" smtClean="0">
                          <a:latin typeface="Times New Roman" pitchFamily="18" charset="0"/>
                          <a:cs typeface="Times New Roman" pitchFamily="18" charset="0"/>
                        </a:rPr>
                        <a:t> a </a:t>
                      </a:r>
                      <a:r>
                        <a:rPr lang="cs-CZ" sz="1200" baseline="0" dirty="0" err="1" smtClean="0">
                          <a:latin typeface="Times New Roman" pitchFamily="18" charset="0"/>
                          <a:cs typeface="Times New Roman" pitchFamily="18" charset="0"/>
                        </a:rPr>
                        <a:t>středočeši</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a:t>
                      </a:r>
                      <a:r>
                        <a:rPr lang="cs-CZ" sz="1200" baseline="0" dirty="0" smtClean="0">
                          <a:latin typeface="Times New Roman" pitchFamily="18" charset="0"/>
                          <a:cs typeface="Times New Roman" pitchFamily="18" charset="0"/>
                        </a:rPr>
                        <a:t>   staročeši a mladočeši</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a:t>
                      </a:r>
                      <a:r>
                        <a:rPr lang="cs-CZ" sz="1200" dirty="0" err="1" smtClean="0">
                          <a:latin typeface="Times New Roman" pitchFamily="18" charset="0"/>
                          <a:cs typeface="Times New Roman" pitchFamily="18" charset="0"/>
                        </a:rPr>
                        <a:t>středočeši</a:t>
                      </a:r>
                      <a:r>
                        <a:rPr lang="cs-CZ" sz="1200" baseline="0" dirty="0" smtClean="0">
                          <a:latin typeface="Times New Roman" pitchFamily="18" charset="0"/>
                          <a:cs typeface="Times New Roman" pitchFamily="18" charset="0"/>
                        </a:rPr>
                        <a:t> a mladočeši</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mladočeši a </a:t>
                      </a:r>
                      <a:r>
                        <a:rPr lang="cs-CZ" sz="1200" baseline="0" dirty="0" err="1" smtClean="0">
                          <a:latin typeface="Times New Roman" pitchFamily="18" charset="0"/>
                          <a:cs typeface="Times New Roman" pitchFamily="18" charset="0"/>
                        </a:rPr>
                        <a:t>západočeši</a:t>
                      </a:r>
                      <a:endParaRPr lang="cs-CZ"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aseline="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188" y="1419225"/>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a:latin typeface="Times New Roman" pitchFamily="18" charset="0"/>
              <a:cs typeface="Times New Roman" pitchFamily="18" charset="0"/>
            </a:endParaRPr>
          </a:p>
          <a:p>
            <a:pPr marL="228600" indent="-228600">
              <a:buFontTx/>
              <a:buAutoNum type="arabicPeriod"/>
            </a:pPr>
            <a:r>
              <a:rPr lang="cs-CZ" sz="1200">
                <a:latin typeface="Times New Roman" pitchFamily="18" charset="0"/>
                <a:cs typeface="Times New Roman" pitchFamily="18" charset="0"/>
              </a:rPr>
              <a:t>d</a:t>
            </a:r>
          </a:p>
          <a:p>
            <a:pPr marL="228600" indent="-228600">
              <a:buFontTx/>
              <a:buAutoNum type="arabicPeriod"/>
            </a:pPr>
            <a:r>
              <a:rPr lang="cs-CZ" sz="1200">
                <a:latin typeface="Times New Roman" pitchFamily="18" charset="0"/>
                <a:cs typeface="Times New Roman" pitchFamily="18" charset="0"/>
              </a:rPr>
              <a:t>c</a:t>
            </a:r>
          </a:p>
          <a:p>
            <a:pPr marL="228600" indent="-228600">
              <a:buFontTx/>
              <a:buAutoNum type="arabicPeriod"/>
            </a:pPr>
            <a:r>
              <a:rPr lang="cs-CZ" sz="1200">
                <a:latin typeface="Times New Roman" pitchFamily="18" charset="0"/>
                <a:cs typeface="Times New Roman" pitchFamily="18" charset="0"/>
              </a:rPr>
              <a:t>a</a:t>
            </a:r>
          </a:p>
          <a:p>
            <a:pPr marL="228600" indent="-228600">
              <a:buFontTx/>
              <a:buAutoNum type="arabicPeriod"/>
            </a:pPr>
            <a:r>
              <a:rPr lang="cs-CZ" sz="1200">
                <a:latin typeface="Times New Roman" pitchFamily="18" charset="0"/>
                <a:cs typeface="Times New Roman" pitchFamily="18" charset="0"/>
              </a:rPr>
              <a:t>b</a:t>
            </a:r>
          </a:p>
          <a:p>
            <a:pPr marL="228600" indent="-228600"/>
            <a:endParaRPr lang="cs-CZ" sz="120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sz="1400">
                <a:solidFill>
                  <a:srgbClr val="813763"/>
                </a:solidFill>
                <a:latin typeface="Times New Roman" pitchFamily="18" charset="0"/>
                <a:cs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Dějepis</a:t>
            </a:r>
          </a:p>
          <a:p>
            <a:pPr fontAlgn="auto">
              <a:spcBef>
                <a:spcPts val="0"/>
              </a:spcBef>
              <a:spcAft>
                <a:spcPts val="0"/>
              </a:spcAft>
              <a:defRPr/>
            </a:pPr>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txBox="1">
            <a:spLocks/>
          </p:cNvSpPr>
          <p:nvPr/>
        </p:nvSpPr>
        <p:spPr bwMode="auto">
          <a:xfrm>
            <a:off x="20638" y="498475"/>
            <a:ext cx="4622800" cy="593725"/>
          </a:xfrm>
          <a:prstGeom prst="rect">
            <a:avLst/>
          </a:prstGeom>
          <a:noFill/>
          <a:ln w="9525">
            <a:noFill/>
            <a:miter lim="800000"/>
            <a:headEnd/>
            <a:tailEnd/>
          </a:ln>
        </p:spPr>
        <p:txBody>
          <a:bodyPr/>
          <a:lstStyle/>
          <a:p>
            <a:r>
              <a:rPr lang="cs-CZ" sz="2500" b="1" dirty="0" smtClean="0">
                <a:latin typeface="Times New Roman" pitchFamily="18" charset="0"/>
                <a:cs typeface="Times New Roman" pitchFamily="18" charset="0"/>
              </a:rPr>
              <a:t>26.9 </a:t>
            </a:r>
            <a:r>
              <a:rPr lang="cs-CZ" sz="2500" b="1" dirty="0">
                <a:latin typeface="Times New Roman" pitchFamily="18" charset="0"/>
                <a:cs typeface="Times New Roman" pitchFamily="18" charset="0"/>
              </a:rPr>
              <a:t>Použité zdroje, citace</a:t>
            </a:r>
          </a:p>
        </p:txBody>
      </p:sp>
      <p:sp>
        <p:nvSpPr>
          <p:cNvPr id="3" name="TextovéPole 2"/>
          <p:cNvSpPr txBox="1"/>
          <p:nvPr/>
        </p:nvSpPr>
        <p:spPr>
          <a:xfrm>
            <a:off x="0" y="0"/>
            <a:ext cx="9144000" cy="488950"/>
          </a:xfrm>
          <a:prstGeom prst="rect">
            <a:avLst/>
          </a:prstGeom>
          <a:solidFill>
            <a:schemeClr val="accent6">
              <a:lumMod val="40000"/>
              <a:lumOff val="60000"/>
            </a:schemeClr>
          </a:solidFill>
        </p:spPr>
        <p:txBody>
          <a:bodyPr>
            <a:spAutoFit/>
          </a:bodyPr>
          <a:lstStyle/>
          <a:p>
            <a:pPr>
              <a:defRPr/>
            </a:pPr>
            <a:r>
              <a:rPr lang="cs-CZ" sz="1200" b="1">
                <a:solidFill>
                  <a:srgbClr val="4F6228"/>
                </a:solidFill>
                <a:latin typeface="Times New Roman" pitchFamily="18" charset="0"/>
                <a:cs typeface="Times New Roman" pitchFamily="18" charset="0"/>
              </a:rPr>
              <a:t>Elektronická  učebnice - II. stupeň                      </a:t>
            </a:r>
            <a:r>
              <a:rPr lang="cs-CZ" sz="1000">
                <a:solidFill>
                  <a:srgbClr val="4F6228"/>
                </a:solidFill>
                <a:latin typeface="Times New Roman" pitchFamily="18" charset="0"/>
                <a:cs typeface="Times New Roman" pitchFamily="18" charset="0"/>
              </a:rPr>
              <a:t>Základní škola Děčín VI, Na Stráni 879/2  – příspěvková organizace                       	                  </a:t>
            </a:r>
            <a:r>
              <a:rPr lang="cs-CZ" sz="1600" b="1">
                <a:solidFill>
                  <a:srgbClr val="4F6228"/>
                </a:solidFill>
                <a:latin typeface="Times New Roman" pitchFamily="18" charset="0"/>
                <a:cs typeface="Times New Roman" pitchFamily="18" charset="0"/>
              </a:rPr>
              <a:t>        Dějepis</a:t>
            </a:r>
          </a:p>
          <a:p>
            <a:pPr>
              <a:defRPr/>
            </a:pPr>
            <a:endParaRPr lang="cs-CZ" sz="1000">
              <a:latin typeface="Times New Roman" pitchFamily="18" charset="0"/>
              <a:cs typeface="Times New Roman" pitchFamily="18" charset="0"/>
            </a:endParaRPr>
          </a:p>
        </p:txBody>
      </p:sp>
      <p:sp>
        <p:nvSpPr>
          <p:cNvPr id="31747" name="Text Box 4"/>
          <p:cNvSpPr txBox="1">
            <a:spLocks noChangeArrowheads="1"/>
          </p:cNvSpPr>
          <p:nvPr/>
        </p:nvSpPr>
        <p:spPr bwMode="auto">
          <a:xfrm>
            <a:off x="539750" y="1131888"/>
            <a:ext cx="7847013" cy="35607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marL="342900" indent="-342900">
              <a:buFontTx/>
              <a:buAutoNum type="arabicPeriod"/>
            </a:pPr>
            <a:r>
              <a:rPr lang="cs-CZ" sz="1200">
                <a:latin typeface="Times New Roman" pitchFamily="18" charset="0"/>
              </a:rPr>
              <a:t>H. Mandelová, E. Kunstová, I. Pařízková: Dějiny novověku, Dialog, Liberec 2003.</a:t>
            </a:r>
          </a:p>
          <a:p>
            <a:pPr marL="342900" indent="-342900">
              <a:buFontTx/>
              <a:buAutoNum type="arabicPeriod"/>
            </a:pPr>
            <a:r>
              <a:rPr lang="cs-CZ" sz="1200">
                <a:latin typeface="Times New Roman" pitchFamily="18" charset="0"/>
                <a:hlinkClick r:id="rId2"/>
              </a:rPr>
              <a:t>http://cs.wikipedia.org/wiki/Soubor:Franz_joseph1.jpg</a:t>
            </a:r>
            <a:endParaRPr lang="cs-CZ" sz="1200">
              <a:latin typeface="Times New Roman" pitchFamily="18" charset="0"/>
            </a:endParaRPr>
          </a:p>
          <a:p>
            <a:pPr marL="342900" indent="-342900">
              <a:buFontTx/>
              <a:buAutoNum type="arabicPeriod"/>
            </a:pPr>
            <a:r>
              <a:rPr lang="cs-CZ" sz="1200">
                <a:latin typeface="Times New Roman" pitchFamily="18" charset="0"/>
                <a:hlinkClick r:id="rId3"/>
              </a:rPr>
              <a:t>http://cs.wikipedia.org/wiki/Soubor:Wappen_Kaiser_Franz_Joseph_I.png</a:t>
            </a:r>
            <a:endParaRPr lang="cs-CZ" sz="1200">
              <a:latin typeface="Times New Roman" pitchFamily="18" charset="0"/>
            </a:endParaRPr>
          </a:p>
          <a:p>
            <a:pPr marL="342900" indent="-342900">
              <a:buFontTx/>
              <a:buAutoNum type="arabicPeriod"/>
            </a:pPr>
            <a:r>
              <a:rPr lang="cs-CZ" sz="1200">
                <a:latin typeface="Times New Roman" pitchFamily="18" charset="0"/>
                <a:hlinkClick r:id="rId4"/>
              </a:rPr>
              <a:t>http://cs.wikipedia.org/wiki/Soubor:Erzsebet_kiralyne_photo_1867.jpg</a:t>
            </a:r>
            <a:endParaRPr lang="cs-CZ" sz="1200">
              <a:latin typeface="Times New Roman" pitchFamily="18" charset="0"/>
            </a:endParaRPr>
          </a:p>
          <a:p>
            <a:pPr marL="342900" indent="-342900">
              <a:buFontTx/>
              <a:buAutoNum type="arabicPeriod"/>
            </a:pPr>
            <a:r>
              <a:rPr lang="cs-CZ" sz="1200">
                <a:latin typeface="Times New Roman" pitchFamily="18" charset="0"/>
                <a:hlinkClick r:id="rId5"/>
              </a:rPr>
              <a:t>http://cs.wikipedia.org/wiki/Soubor:Flag_of_Austria-Hungary_1869-1918.svg</a:t>
            </a:r>
            <a:endParaRPr lang="cs-CZ" sz="1200">
              <a:latin typeface="Times New Roman" pitchFamily="18" charset="0"/>
            </a:endParaRPr>
          </a:p>
          <a:p>
            <a:pPr marL="342900" indent="-342900">
              <a:buFontTx/>
              <a:buAutoNum type="arabicPeriod"/>
            </a:pPr>
            <a:r>
              <a:rPr lang="cs-CZ" sz="1200">
                <a:latin typeface="Times New Roman" pitchFamily="18" charset="0"/>
                <a:hlinkClick r:id="rId6"/>
              </a:rPr>
              <a:t>http://cs.wikipedia.org/wiki/Soubor:Wappen_Kaisertum_%C3%96sterreich_1867_(Mittel).png</a:t>
            </a:r>
            <a:endParaRPr lang="cs-CZ" sz="1200">
              <a:latin typeface="Times New Roman" pitchFamily="18" charset="0"/>
            </a:endParaRPr>
          </a:p>
          <a:p>
            <a:pPr marL="342900" indent="-342900">
              <a:buFontTx/>
              <a:buAutoNum type="arabicPeriod"/>
            </a:pPr>
            <a:r>
              <a:rPr lang="cs-CZ" sz="1200">
                <a:latin typeface="Times New Roman" pitchFamily="18" charset="0"/>
                <a:hlinkClick r:id="rId7"/>
              </a:rPr>
              <a:t>http://leccos.com/pics/pic/rakousko-uhersko-_mapa_1867.jpg</a:t>
            </a:r>
            <a:endParaRPr lang="cs-CZ" sz="1200">
              <a:latin typeface="Times New Roman" pitchFamily="18" charset="0"/>
            </a:endParaRPr>
          </a:p>
          <a:p>
            <a:pPr marL="342900" indent="-342900">
              <a:buFontTx/>
              <a:buAutoNum type="arabicPeriod"/>
            </a:pPr>
            <a:r>
              <a:rPr lang="cs-CZ" sz="1200">
                <a:latin typeface="Times New Roman" pitchFamily="18" charset="0"/>
                <a:hlinkClick r:id="rId8"/>
              </a:rPr>
              <a:t>http://www.cbvk.cz/files/kramerius/narodni_listy.jpg</a:t>
            </a:r>
            <a:endParaRPr lang="cs-CZ" sz="1200">
              <a:latin typeface="Times New Roman" pitchFamily="18" charset="0"/>
            </a:endParaRPr>
          </a:p>
          <a:p>
            <a:pPr marL="342900" indent="-342900">
              <a:buFontTx/>
              <a:buAutoNum type="arabicPeriod"/>
            </a:pPr>
            <a:r>
              <a:rPr lang="cs-CZ" sz="1200">
                <a:latin typeface="Times New Roman" pitchFamily="18" charset="0"/>
                <a:hlinkClick r:id="rId9"/>
              </a:rPr>
              <a:t>http://upload.wikimedia.org/wikipedia/commons/f/fa/Sokol_Symbol.jpg</a:t>
            </a:r>
            <a:endParaRPr lang="cs-CZ" sz="1200">
              <a:latin typeface="Times New Roman" pitchFamily="18" charset="0"/>
            </a:endParaRPr>
          </a:p>
          <a:p>
            <a:pPr marL="342900" indent="-342900">
              <a:buFontTx/>
              <a:buAutoNum type="arabicPeriod"/>
            </a:pPr>
            <a:r>
              <a:rPr lang="cs-CZ" sz="1200">
                <a:latin typeface="Times New Roman" pitchFamily="18" charset="0"/>
                <a:hlinkClick r:id="rId10"/>
              </a:rPr>
              <a:t>http://cs.wikipedia.org/wiki/Soubor:Alexander_von_Bach.jpg</a:t>
            </a:r>
            <a:endParaRPr lang="cs-CZ" sz="1200">
              <a:latin typeface="Times New Roman" pitchFamily="18" charset="0"/>
            </a:endParaRPr>
          </a:p>
          <a:p>
            <a:pPr marL="342900" indent="-342900">
              <a:buFontTx/>
              <a:buAutoNum type="arabicPeriod"/>
            </a:pPr>
            <a:r>
              <a:rPr lang="cs-CZ" sz="1200">
                <a:latin typeface="Times New Roman" pitchFamily="18" charset="0"/>
                <a:hlinkClick r:id="rId11"/>
              </a:rPr>
              <a:t>http://cs.wikipedia.org/wiki/Soubor:Franti%C5%A1ek_Palack%C3%BD.jpg</a:t>
            </a:r>
            <a:endParaRPr lang="cs-CZ" sz="1200">
              <a:latin typeface="Times New Roman" pitchFamily="18" charset="0"/>
            </a:endParaRPr>
          </a:p>
          <a:p>
            <a:pPr marL="342900" indent="-342900">
              <a:buFontTx/>
              <a:buAutoNum type="arabicPeriod"/>
            </a:pPr>
            <a:r>
              <a:rPr lang="cs-CZ" sz="1200">
                <a:latin typeface="Times New Roman" pitchFamily="18" charset="0"/>
                <a:hlinkClick r:id="rId12"/>
              </a:rPr>
              <a:t>http://cs.wikipedia.org/wiki/Soubor:Franti%C5%A1ek_Ladislav_Rieger.jpg</a:t>
            </a:r>
            <a:endParaRPr lang="cs-CZ" sz="1200">
              <a:latin typeface="Times New Roman" pitchFamily="18" charset="0"/>
            </a:endParaRPr>
          </a:p>
          <a:p>
            <a:pPr marL="342900" indent="-342900">
              <a:buFontTx/>
              <a:buAutoNum type="arabicPeriod"/>
            </a:pPr>
            <a:r>
              <a:rPr lang="cs-CZ" sz="1200">
                <a:latin typeface="Times New Roman" pitchFamily="18" charset="0"/>
                <a:hlinkClick r:id="rId13"/>
              </a:rPr>
              <a:t>http://cs.wikipedia.org/wiki/Soubor:Eduard_Gregr_Biza.jpg</a:t>
            </a:r>
            <a:endParaRPr lang="cs-CZ" sz="1200">
              <a:latin typeface="Times New Roman" pitchFamily="18" charset="0"/>
            </a:endParaRPr>
          </a:p>
          <a:p>
            <a:pPr marL="342900" indent="-342900">
              <a:buFontTx/>
              <a:buAutoNum type="arabicPeriod"/>
            </a:pPr>
            <a:r>
              <a:rPr lang="cs-CZ" sz="1200">
                <a:latin typeface="Times New Roman" pitchFamily="18" charset="0"/>
                <a:hlinkClick r:id="rId14"/>
              </a:rPr>
              <a:t>http://cs.wikipedia.org/wiki/Soubor:Jan_Vil%C3%ADmek_-_Julius_Gr%C3%A9gr.jpg</a:t>
            </a:r>
            <a:endParaRPr lang="cs-CZ" sz="1200">
              <a:latin typeface="Times New Roman" pitchFamily="18" charset="0"/>
            </a:endParaRPr>
          </a:p>
          <a:p>
            <a:pPr marL="342900" indent="-342900">
              <a:buFontTx/>
              <a:buAutoNum type="arabicPeriod"/>
            </a:pPr>
            <a:r>
              <a:rPr lang="cs-CZ" sz="1200">
                <a:latin typeface="Times New Roman" pitchFamily="18" charset="0"/>
                <a:hlinkClick r:id="rId15"/>
              </a:rPr>
              <a:t>http://www.archiweb.cz/Image/zpravy/2009-11/rip.jpg</a:t>
            </a:r>
            <a:endParaRPr lang="cs-CZ" sz="1200">
              <a:latin typeface="Times New Roman" pitchFamily="18" charset="0"/>
            </a:endParaRPr>
          </a:p>
          <a:p>
            <a:pPr marL="342900" indent="-342900">
              <a:buFontTx/>
              <a:buAutoNum type="arabicPeriod"/>
            </a:pPr>
            <a:r>
              <a:rPr lang="cs-CZ" sz="1200">
                <a:latin typeface="Times New Roman" pitchFamily="18" charset="0"/>
                <a:hlinkClick r:id="rId16"/>
              </a:rPr>
              <a:t>http://cs.wikipedia.org/wiki/Soubor:Austria-Hungary_map_cs.svg</a:t>
            </a:r>
            <a:endParaRPr lang="cs-CZ" sz="1200">
              <a:latin typeface="Times New Roman" pitchFamily="18" charset="0"/>
            </a:endParaRPr>
          </a:p>
          <a:p>
            <a:pPr marL="342900" indent="-342900">
              <a:buFontTx/>
              <a:buAutoNum type="arabicPeriod"/>
            </a:pPr>
            <a:r>
              <a:rPr lang="cs-CZ" sz="1200">
                <a:latin typeface="Times New Roman" pitchFamily="18" charset="0"/>
                <a:hlinkClick r:id="rId17"/>
              </a:rPr>
              <a:t>http://cs.wikipedia.org/wiki/Soubor:Presen%C4%8Dn%C3%AD_listina_Um%C4%9Bleck%C3%A9_besedy_1863.jpg</a:t>
            </a:r>
            <a:endParaRPr lang="cs-CZ" sz="1200">
              <a:latin typeface="Times New Roman" pitchFamily="18" charset="0"/>
            </a:endParaRPr>
          </a:p>
          <a:p>
            <a:pPr marL="342900" indent="-342900">
              <a:buFontTx/>
              <a:buAutoNum type="arabicPeriod"/>
            </a:pPr>
            <a:r>
              <a:rPr lang="cs-CZ" sz="1200">
                <a:latin typeface="Times New Roman" pitchFamily="18" charset="0"/>
                <a:hlinkClick r:id="rId18"/>
              </a:rPr>
              <a:t>http://www.policie-cz.eu/cetnik1.jpg</a:t>
            </a:r>
            <a:endParaRPr lang="cs-CZ" sz="1200">
              <a:latin typeface="Times New Roman" pitchFamily="18" charset="0"/>
            </a:endParaRPr>
          </a:p>
          <a:p>
            <a:pPr marL="342900" indent="-342900">
              <a:buFontTx/>
              <a:buAutoNum type="arabicPeriod"/>
            </a:pPr>
            <a:r>
              <a:rPr lang="cs-CZ" sz="1200">
                <a:latin typeface="Times New Roman" pitchFamily="18" charset="0"/>
                <a:hlinkClick r:id="rId19"/>
              </a:rPr>
              <a:t>http://cs.wikipedia.org/wiki/Soubor:Winterhalter_Elisabeth.jpg</a:t>
            </a:r>
            <a:endParaRPr lang="cs-CZ" sz="12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1444</Words>
  <Application>Microsoft Office PowerPoint</Application>
  <PresentationFormat>Předvádění na obrazovce (16:9)</PresentationFormat>
  <Paragraphs>167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26.1 Habsburská monarchie v 2. pol. 19. st.</vt:lpstr>
      <vt:lpstr>26.2 Co již víme?</vt:lpstr>
      <vt:lpstr>26.3 Jaké si řekneme nové termíny a názvy?</vt:lpstr>
      <vt:lpstr>26.4 Co si řekneme nového?</vt:lpstr>
      <vt:lpstr>26.5 Procvičení a příklady</vt:lpstr>
      <vt:lpstr>26.6 Něco navíc pro šikovné</vt:lpstr>
      <vt:lpstr>26.7 CLIL (Franz Joseph I.)</vt:lpstr>
      <vt:lpstr>26.8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174</cp:revision>
  <dcterms:created xsi:type="dcterms:W3CDTF">2010-10-18T18:21:56Z</dcterms:created>
  <dcterms:modified xsi:type="dcterms:W3CDTF">2012-02-04T21:13:25Z</dcterms:modified>
</cp:coreProperties>
</file>