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C00"/>
    <a:srgbClr val="512373"/>
    <a:srgbClr val="FF0066"/>
    <a:srgbClr val="81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26.5.2013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26.5.2013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26.5.2013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26.5.2013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26.5.2013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26.5.2013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26.5.2013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26.5.2013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26.5.2013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26.5.2013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26.5.2013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26.5.2013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26.5.2013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26.5.2013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hyperlink" Target="http://cs.wikipedia.org/wiki/Pr%C5%AFmyslov%C3%A1_revoluce"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youtube.com/watch?v=Au07tPrG8eI" TargetMode="External"/><Relationship Id="rId5" Type="http://schemas.openxmlformats.org/officeDocument/2006/relationships/hyperlink" Target="http://cs.wikipedia.org/wiki/Morseova_abeceda"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upload.wikimedia.org/wikipedia/commons/1/13/Ruchadlo_bratranc%C5%AF_Veverkov%C3%BDch.jpg"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katkafri.blogspot.cz/2011/05/neco-jako-jaro.html" TargetMode="External"/><Relationship Id="rId13" Type="http://schemas.openxmlformats.org/officeDocument/2006/relationships/hyperlink" Target="http://cartesmaximum.blogspot.cz/2012/02/emisni-plan-postovnich-znamek-na-rok.html" TargetMode="External"/><Relationship Id="rId18" Type="http://schemas.openxmlformats.org/officeDocument/2006/relationships/hyperlink" Target="http://cs.wikipedia.org/wiki/Tr%C3%B3ja" TargetMode="External"/><Relationship Id="rId3" Type="http://schemas.openxmlformats.org/officeDocument/2006/relationships/hyperlink" Target="http://cs.wikipedia.org/wiki/James_Watt" TargetMode="External"/><Relationship Id="rId7" Type="http://schemas.openxmlformats.org/officeDocument/2006/relationships/hyperlink" Target="http://cs.wikipedia.org/wiki/George_Stephenson" TargetMode="External"/><Relationship Id="rId12" Type="http://schemas.openxmlformats.org/officeDocument/2006/relationships/hyperlink" Target="http://cs.wikipedia.org/wiki/Lodn%C3%AD_%C5%A1roub" TargetMode="External"/><Relationship Id="rId17" Type="http://schemas.openxmlformats.org/officeDocument/2006/relationships/hyperlink" Target="http://cs.wikipedia.org/wiki/Napoleonovo_egyptsk%C3%A9_ta%C5%BEen%C3%AD" TargetMode="External"/><Relationship Id="rId2" Type="http://schemas.openxmlformats.org/officeDocument/2006/relationships/hyperlink" Target="http://cs.wikipedia.org/wiki/NW_Pr%C3%A4sident" TargetMode="External"/><Relationship Id="rId16" Type="http://schemas.openxmlformats.org/officeDocument/2006/relationships/hyperlink" Target="http://cs.wikipedia.org/wiki/Gregor_Mendel" TargetMode="External"/><Relationship Id="rId20" Type="http://schemas.openxmlformats.org/officeDocument/2006/relationships/hyperlink" Target="http://cs.wikipedia.org/wiki/Franti%C5%A1ek_K%C5%99i%C5%BE%C3%ADk" TargetMode="External"/><Relationship Id="rId1" Type="http://schemas.openxmlformats.org/officeDocument/2006/relationships/slideLayout" Target="../slideLayouts/slideLayout7.xml"/><Relationship Id="rId6" Type="http://schemas.openxmlformats.org/officeDocument/2006/relationships/hyperlink" Target="http://lide.uhk.cz/fim/student/machali1/Project_soubory/zavod_skoda.jpg" TargetMode="External"/><Relationship Id="rId11" Type="http://schemas.openxmlformats.org/officeDocument/2006/relationships/hyperlink" Target="http://cs.wikipedia.org/wiki/Kon%C4%9Bsp%C5%99e%C5%BEn%C3%A1_%C5%BEeleznice" TargetMode="External"/><Relationship Id="rId5" Type="http://schemas.openxmlformats.org/officeDocument/2006/relationships/hyperlink" Target="http://cs.wikipedia.org/wiki/L%C3%A9taj%C3%ADc%C3%AD_%C4%8Dlunek" TargetMode="External"/><Relationship Id="rId15" Type="http://schemas.openxmlformats.org/officeDocument/2006/relationships/hyperlink" Target="http://www.ucebnicemapy.cz/files/2/23305.jpg" TargetMode="External"/><Relationship Id="rId10" Type="http://schemas.openxmlformats.org/officeDocument/2006/relationships/hyperlink" Target="http://cs.wikipedia.org/wiki/Josef_Bo%C5%BEek" TargetMode="External"/><Relationship Id="rId19" Type="http://schemas.openxmlformats.org/officeDocument/2006/relationships/hyperlink" Target="http://www.truhla.cz/predmety/dejepis/prezentace/sexta/Prumyslova_revoluce.pdf" TargetMode="External"/><Relationship Id="rId4" Type="http://schemas.openxmlformats.org/officeDocument/2006/relationships/hyperlink" Target="http://cs.wikipedia.org/wiki/Parn%C3%AD_stroj" TargetMode="External"/><Relationship Id="rId9" Type="http://schemas.openxmlformats.org/officeDocument/2006/relationships/hyperlink" Target="http://cs.wikipedia.org/wiki/Soubor:Ruchadlo_bratranc%C5%AF_Veverkov%C3%BDch.jpg" TargetMode="External"/><Relationship Id="rId14" Type="http://schemas.openxmlformats.org/officeDocument/2006/relationships/hyperlink" Target="http://cs.wikipedia.org/wiki/Charles_Darw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5796136" cy="594066"/>
          </a:xfrm>
        </p:spPr>
        <p:txBody>
          <a:bodyPr>
            <a:normAutofit/>
          </a:bodyPr>
          <a:lstStyle/>
          <a:p>
            <a:pPr algn="l"/>
            <a:r>
              <a:rPr lang="cs-CZ" sz="2500" b="1" dirty="0" smtClean="0">
                <a:latin typeface="Times New Roman" pitchFamily="18" charset="0"/>
                <a:cs typeface="Times New Roman" pitchFamily="18" charset="0"/>
              </a:rPr>
              <a:t>25.1 Průmyslová revoluce</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50290"/>
            <a:ext cx="3053019" cy="593210"/>
          </a:xfrm>
          <a:prstGeom prst="rect">
            <a:avLst/>
          </a:prstGeom>
          <a:noFill/>
          <a:ln>
            <a:noFill/>
          </a:ln>
        </p:spPr>
      </p:pic>
      <p:sp>
        <p:nvSpPr>
          <p:cNvPr id="4" name="TextovéPole 3"/>
          <p:cNvSpPr txBox="1"/>
          <p:nvPr/>
        </p:nvSpPr>
        <p:spPr>
          <a:xfrm>
            <a:off x="5364088" y="3417849"/>
            <a:ext cx="1146468" cy="523220"/>
          </a:xfrm>
          <a:prstGeom prst="rect">
            <a:avLst/>
          </a:prstGeom>
          <a:noFill/>
        </p:spPr>
        <p:txBody>
          <a:bodyPr wrap="none" rtlCol="0">
            <a:spAutoFit/>
          </a:bodyPr>
          <a:lstStyle/>
          <a:p>
            <a:r>
              <a:rPr lang="cs-CZ" sz="1400" b="1" dirty="0" smtClean="0">
                <a:solidFill>
                  <a:schemeClr val="accent3">
                    <a:lumMod val="50000"/>
                  </a:schemeClr>
                </a:solidFill>
                <a:latin typeface="Times New Roman" pitchFamily="18" charset="0"/>
                <a:cs typeface="Times New Roman" pitchFamily="18" charset="0"/>
                <a:hlinkClick r:id="rId4"/>
              </a:rPr>
              <a:t>Průmyslová </a:t>
            </a:r>
          </a:p>
          <a:p>
            <a:pPr algn="ctr"/>
            <a:r>
              <a:rPr lang="cs-CZ" sz="1400" b="1" dirty="0" smtClean="0">
                <a:solidFill>
                  <a:schemeClr val="accent3">
                    <a:lumMod val="50000"/>
                  </a:schemeClr>
                </a:solidFill>
                <a:latin typeface="Times New Roman" pitchFamily="18" charset="0"/>
                <a:cs typeface="Times New Roman" pitchFamily="18" charset="0"/>
                <a:hlinkClick r:id="rId4"/>
              </a:rPr>
              <a:t>revoluce</a:t>
            </a:r>
            <a:endParaRPr lang="cs-CZ" sz="1400" b="1" dirty="0" smtClean="0">
              <a:solidFill>
                <a:schemeClr val="accent3">
                  <a:lumMod val="50000"/>
                </a:schemeClr>
              </a:solidFill>
              <a:latin typeface="Times New Roman" pitchFamily="18" charset="0"/>
              <a:cs typeface="Times New Roman" pitchFamily="18" charset="0"/>
            </a:endParaRPr>
          </a:p>
        </p:txBody>
      </p:sp>
      <p:pic>
        <p:nvPicPr>
          <p:cNvPr id="1029" name="Picture 5" descr="C:\Users\Zuzka\AppData\Local\Microsoft\Windows\Temporary Internet Files\Content.IE5\P5PQB0ZS\MC9003311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8691" y="3027456"/>
            <a:ext cx="1816729" cy="1410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Zuzka\AppData\Local\Microsoft\Windows\Temporary Internet Files\Content.IE5\Y2NR1FYD\MC90035050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604" y="3174885"/>
            <a:ext cx="1909093" cy="12415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Zuzka\AppData\Local\Microsoft\Windows\Temporary Internet Files\Content.IE5\P5PQB0ZS\MC90028176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1149" y="2376348"/>
            <a:ext cx="2442608" cy="21080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9705" y="724636"/>
            <a:ext cx="2135466" cy="193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955657" y="850700"/>
            <a:ext cx="1993485" cy="1015663"/>
          </a:xfrm>
          <a:prstGeom prst="rect">
            <a:avLst/>
          </a:prstGeom>
          <a:solidFill>
            <a:srgbClr val="FFFF00"/>
          </a:solidFill>
          <a:ln w="38100">
            <a:solidFill>
              <a:srgbClr val="00B0F0"/>
            </a:solidFill>
          </a:ln>
        </p:spPr>
        <p:txBody>
          <a:bodyPr wrap="square" rtlCol="0">
            <a:spAutoFit/>
          </a:bodyPr>
          <a:lstStyle/>
          <a:p>
            <a:pPr algn="just"/>
            <a:r>
              <a:rPr lang="cs-CZ" sz="1200" b="1" dirty="0" err="1" smtClean="0">
                <a:latin typeface="Times New Roman" pitchFamily="18" charset="0"/>
                <a:cs typeface="Times New Roman" pitchFamily="18" charset="0"/>
              </a:rPr>
              <a:t>Präsident</a:t>
            </a:r>
            <a:r>
              <a:rPr lang="cs-CZ" sz="1200" b="1" dirty="0" smtClean="0">
                <a:latin typeface="Times New Roman" pitchFamily="18" charset="0"/>
                <a:cs typeface="Times New Roman" pitchFamily="18" charset="0"/>
              </a:rPr>
              <a:t> </a:t>
            </a:r>
          </a:p>
          <a:p>
            <a:pPr algn="just"/>
            <a:r>
              <a:rPr lang="cs-CZ" sz="1200" dirty="0" smtClean="0">
                <a:latin typeface="Times New Roman" pitchFamily="18" charset="0"/>
                <a:cs typeface="Times New Roman" pitchFamily="18" charset="0"/>
              </a:rPr>
              <a:t>- první </a:t>
            </a:r>
            <a:r>
              <a:rPr lang="cs-CZ" sz="1200" dirty="0">
                <a:latin typeface="Times New Roman" pitchFamily="18" charset="0"/>
                <a:cs typeface="Times New Roman" pitchFamily="18" charset="0"/>
              </a:rPr>
              <a:t>továrně </a:t>
            </a:r>
            <a:r>
              <a:rPr lang="cs-CZ" sz="1200" dirty="0" smtClean="0">
                <a:latin typeface="Times New Roman" pitchFamily="18" charset="0"/>
                <a:cs typeface="Times New Roman" pitchFamily="18" charset="0"/>
              </a:rPr>
              <a:t>vyráběný sériový automobil </a:t>
            </a:r>
            <a:r>
              <a:rPr lang="cs-CZ" sz="1200" dirty="0">
                <a:latin typeface="Times New Roman" pitchFamily="18" charset="0"/>
                <a:cs typeface="Times New Roman" pitchFamily="18" charset="0"/>
              </a:rPr>
              <a:t>na území </a:t>
            </a:r>
            <a:r>
              <a:rPr lang="cs-CZ" sz="1200" dirty="0" smtClean="0">
                <a:latin typeface="Times New Roman" pitchFamily="18" charset="0"/>
                <a:cs typeface="Times New Roman" pitchFamily="18" charset="0"/>
              </a:rPr>
              <a:t>Čech, </a:t>
            </a:r>
            <a:r>
              <a:rPr lang="cs-CZ" sz="1200" dirty="0">
                <a:latin typeface="Times New Roman" pitchFamily="18" charset="0"/>
                <a:cs typeface="Times New Roman" pitchFamily="18" charset="0"/>
              </a:rPr>
              <a:t>resp. tehdejšího Rakouska-Uherska</a:t>
            </a:r>
            <a:endParaRPr lang="cs-CZ" sz="1200" b="1" dirty="0" smtClean="0">
              <a:solidFill>
                <a:schemeClr val="accent3">
                  <a:lumMod val="50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1058015"/>
            <a:ext cx="1512168" cy="192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331285" y="3114161"/>
            <a:ext cx="955711" cy="276999"/>
          </a:xfrm>
          <a:prstGeom prst="rect">
            <a:avLst/>
          </a:prstGeom>
          <a:solidFill>
            <a:srgbClr val="FFFF00"/>
          </a:solidFill>
          <a:ln>
            <a:solidFill>
              <a:srgbClr val="00B0F0"/>
            </a:solidFill>
          </a:ln>
        </p:spPr>
        <p:txBody>
          <a:bodyPr wrap="none" rtlCol="0">
            <a:spAutoFit/>
          </a:bodyPr>
          <a:lstStyle/>
          <a:p>
            <a:r>
              <a:rPr lang="cs-CZ" sz="1200" b="1" dirty="0" smtClean="0">
                <a:latin typeface="Times New Roman" pitchFamily="18" charset="0"/>
                <a:cs typeface="Times New Roman" pitchFamily="18" charset="0"/>
              </a:rPr>
              <a:t>James Watt</a:t>
            </a:r>
          </a:p>
        </p:txBody>
      </p:sp>
      <p:sp>
        <p:nvSpPr>
          <p:cNvPr id="7" name="TextovéPole 6"/>
          <p:cNvSpPr txBox="1"/>
          <p:nvPr/>
        </p:nvSpPr>
        <p:spPr>
          <a:xfrm>
            <a:off x="2688311" y="1058014"/>
            <a:ext cx="887231" cy="276999"/>
          </a:xfrm>
          <a:prstGeom prst="rect">
            <a:avLst/>
          </a:prstGeom>
          <a:solidFill>
            <a:srgbClr val="FFFF00"/>
          </a:solidFill>
          <a:ln>
            <a:solidFill>
              <a:srgbClr val="00B0F0"/>
            </a:solidFill>
          </a:ln>
        </p:spPr>
        <p:txBody>
          <a:bodyPr wrap="none" rtlCol="0">
            <a:spAutoFit/>
          </a:bodyPr>
          <a:lstStyle/>
          <a:p>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arní stroj</a:t>
            </a: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4176" y="1491630"/>
            <a:ext cx="20955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25.10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536145877"/>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Zuzana Kadlecová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 06/2013</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8.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Průmyslová revoluce, parní stroj, James Watt, tovární výroba.</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popisuje období průmyslové revoluce</a:t>
                      </a:r>
                      <a:r>
                        <a:rPr lang="cs-CZ" baseline="0" dirty="0" smtClean="0">
                          <a:latin typeface="Times New Roman" pitchFamily="18" charset="0"/>
                          <a:cs typeface="Times New Roman" pitchFamily="18" charset="0"/>
                        </a:rPr>
                        <a:t>  a její vliv na proměnu celé společnosti.</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3951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53" y="469677"/>
            <a:ext cx="2699792" cy="594066"/>
          </a:xfrm>
        </p:spPr>
        <p:txBody>
          <a:bodyPr>
            <a:normAutofit/>
          </a:bodyPr>
          <a:lstStyle/>
          <a:p>
            <a:pPr algn="l"/>
            <a:r>
              <a:rPr lang="cs-CZ" sz="2500" b="1" dirty="0" smtClean="0">
                <a:latin typeface="Times New Roman" pitchFamily="18" charset="0"/>
                <a:cs typeface="Times New Roman" pitchFamily="18" charset="0"/>
              </a:rPr>
              <a:t>25.2 Co již víme?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847079" y="1074849"/>
            <a:ext cx="1688347" cy="307777"/>
          </a:xfrm>
          <a:prstGeom prst="rect">
            <a:avLst/>
          </a:prstGeom>
          <a:solidFill>
            <a:srgbClr val="00B050"/>
          </a:solidFill>
          <a:ln>
            <a:solidFill>
              <a:srgbClr val="FF0000"/>
            </a:solidFill>
          </a:ln>
          <a:effectLst>
            <a:glow rad="101600">
              <a:schemeClr val="accent2">
                <a:satMod val="175000"/>
                <a:alpha val="40000"/>
              </a:schemeClr>
            </a:glow>
          </a:effectLst>
        </p:spPr>
        <p:txBody>
          <a:bodyPr wrap="none" rtlCol="0">
            <a:spAutoFit/>
          </a:bodyPr>
          <a:lstStyle/>
          <a:p>
            <a:r>
              <a:rPr lang="cs-CZ" sz="1400" b="1" cap="all" dirty="0" smtClean="0">
                <a:latin typeface="Times New Roman" pitchFamily="18" charset="0"/>
                <a:cs typeface="Times New Roman" pitchFamily="18" charset="0"/>
              </a:rPr>
              <a:t>„století páry“</a:t>
            </a:r>
          </a:p>
        </p:txBody>
      </p:sp>
      <p:sp>
        <p:nvSpPr>
          <p:cNvPr id="4" name="TextovéPole 3"/>
          <p:cNvSpPr txBox="1"/>
          <p:nvPr/>
        </p:nvSpPr>
        <p:spPr>
          <a:xfrm>
            <a:off x="251519" y="1580187"/>
            <a:ext cx="8026300" cy="27699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none" rtlCol="0">
            <a:spAutoFit/>
          </a:bodyPr>
          <a:lstStyle/>
          <a:p>
            <a:r>
              <a:rPr lang="cs-CZ" sz="1200" b="1" dirty="0" smtClean="0">
                <a:latin typeface="Times New Roman" pitchFamily="18" charset="0"/>
                <a:cs typeface="Times New Roman" pitchFamily="18" charset="0"/>
              </a:rPr>
              <a:t>Vynález a zdokonalení parního stroje </a:t>
            </a:r>
            <a:r>
              <a:rPr lang="cs-CZ" sz="1200" b="1" dirty="0" smtClean="0">
                <a:latin typeface="Times New Roman" pitchFamily="18" charset="0"/>
                <a:cs typeface="Times New Roman" pitchFamily="18" charset="0"/>
              </a:rPr>
              <a:t>přispělo </a:t>
            </a:r>
            <a:r>
              <a:rPr lang="cs-CZ" sz="1200" b="1" dirty="0" smtClean="0">
                <a:latin typeface="Times New Roman" pitchFamily="18" charset="0"/>
                <a:cs typeface="Times New Roman" pitchFamily="18" charset="0"/>
              </a:rPr>
              <a:t>k urychlení převratných změn ve výrobě = PRŮMYSLOVÁ REVOLUCE.</a:t>
            </a:r>
          </a:p>
        </p:txBody>
      </p:sp>
      <p:sp>
        <p:nvSpPr>
          <p:cNvPr id="5" name="TextovéPole 4"/>
          <p:cNvSpPr txBox="1"/>
          <p:nvPr/>
        </p:nvSpPr>
        <p:spPr>
          <a:xfrm>
            <a:off x="2981263" y="632459"/>
            <a:ext cx="5668988" cy="27699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none" rtlCol="0">
            <a:spAutoFit/>
          </a:bodyPr>
          <a:lstStyle/>
          <a:p>
            <a:r>
              <a:rPr lang="cs-CZ" sz="1200" b="1" dirty="0" smtClean="0">
                <a:latin typeface="Times New Roman" pitchFamily="18" charset="0"/>
                <a:cs typeface="Times New Roman" pitchFamily="18" charset="0"/>
              </a:rPr>
              <a:t>konec 18. století = vynálezy, které vyvolaly revoluci ve výrobě, obchodu  i dopravě</a:t>
            </a:r>
          </a:p>
        </p:txBody>
      </p:sp>
      <p:sp>
        <p:nvSpPr>
          <p:cNvPr id="6" name="TextovéPole 5"/>
          <p:cNvSpPr txBox="1"/>
          <p:nvPr/>
        </p:nvSpPr>
        <p:spPr>
          <a:xfrm>
            <a:off x="3707201" y="1105627"/>
            <a:ext cx="4093749" cy="276999"/>
          </a:xfrm>
          <a:prstGeom prst="rect">
            <a:avLst/>
          </a:prstGeom>
          <a:solidFill>
            <a:srgbClr val="00B050"/>
          </a:solidFill>
          <a:ln>
            <a:solidFill>
              <a:srgbClr val="FF0000"/>
            </a:solidFill>
          </a:ln>
          <a:effectLst>
            <a:glow rad="139700">
              <a:schemeClr val="accent2">
                <a:satMod val="175000"/>
                <a:alpha val="40000"/>
              </a:schemeClr>
            </a:glow>
          </a:effectLst>
        </p:spPr>
        <p:txBody>
          <a:bodyPr wrap="none" rtlCol="0">
            <a:spAutoFit/>
          </a:bodyPr>
          <a:lstStyle/>
          <a:p>
            <a:r>
              <a:rPr lang="cs-CZ" sz="1200" b="1" dirty="0" smtClean="0">
                <a:latin typeface="Times New Roman" pitchFamily="18" charset="0"/>
                <a:cs typeface="Times New Roman" pitchFamily="18" charset="0"/>
              </a:rPr>
              <a:t>„ANGLIE – DÍLNA SVĚTA“</a:t>
            </a:r>
            <a:r>
              <a:rPr lang="cs-CZ" sz="1200" dirty="0" smtClean="0">
                <a:latin typeface="Times New Roman" pitchFamily="18" charset="0"/>
                <a:cs typeface="Times New Roman" pitchFamily="18" charset="0"/>
              </a:rPr>
              <a:t> – počátek průmyslové revoluce</a:t>
            </a:r>
            <a:endParaRPr lang="cs-CZ" sz="1200" b="1" dirty="0" smtClean="0">
              <a:latin typeface="Times New Roman" pitchFamily="18" charset="0"/>
              <a:cs typeface="Times New Roman" pitchFamily="18" charset="0"/>
            </a:endParaRPr>
          </a:p>
        </p:txBody>
      </p:sp>
      <p:sp>
        <p:nvSpPr>
          <p:cNvPr id="7" name="TextovéPole 6"/>
          <p:cNvSpPr txBox="1"/>
          <p:nvPr/>
        </p:nvSpPr>
        <p:spPr>
          <a:xfrm>
            <a:off x="1130040" y="2139702"/>
            <a:ext cx="1122423" cy="27699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none" rtlCol="0">
            <a:spAutoFit/>
          </a:bodyPr>
          <a:lstStyle/>
          <a:p>
            <a:r>
              <a:rPr lang="cs-CZ" sz="1200" b="1" dirty="0" smtClean="0">
                <a:latin typeface="Times New Roman" pitchFamily="18" charset="0"/>
                <a:cs typeface="Times New Roman" pitchFamily="18" charset="0"/>
              </a:rPr>
              <a:t>1784 – J. Watt</a:t>
            </a:r>
          </a:p>
        </p:txBody>
      </p:sp>
      <p:sp>
        <p:nvSpPr>
          <p:cNvPr id="8" name="TextovéPole 7"/>
          <p:cNvSpPr txBox="1"/>
          <p:nvPr/>
        </p:nvSpPr>
        <p:spPr>
          <a:xfrm>
            <a:off x="185395" y="2715766"/>
            <a:ext cx="2371600" cy="646331"/>
          </a:xfrm>
          <a:prstGeom prst="rect">
            <a:avLst/>
          </a:prstGeom>
          <a:solidFill>
            <a:srgbClr val="FFFF00"/>
          </a:solidFill>
        </p:spPr>
        <p:txBody>
          <a:bodyPr wrap="square" rtlCol="0">
            <a:spAutoFit/>
          </a:bodyPr>
          <a:lstStyle/>
          <a:p>
            <a:pPr marL="228600" indent="-228600">
              <a:buAutoNum type="arabicPeriod"/>
            </a:pPr>
            <a:r>
              <a:rPr lang="cs-CZ" sz="1200" b="1" dirty="0">
                <a:latin typeface="Times New Roman" pitchFamily="18" charset="0"/>
                <a:cs typeface="Times New Roman" pitchFamily="18" charset="0"/>
              </a:rPr>
              <a:t>t</a:t>
            </a:r>
            <a:r>
              <a:rPr lang="cs-CZ" sz="1200" b="1" dirty="0" smtClean="0">
                <a:latin typeface="Times New Roman" pitchFamily="18" charset="0"/>
                <a:cs typeface="Times New Roman" pitchFamily="18" charset="0"/>
              </a:rPr>
              <a:t>extilnictví</a:t>
            </a:r>
          </a:p>
          <a:p>
            <a:pPr marL="171450" indent="-171450" algn="just">
              <a:buFontTx/>
              <a:buChar char="-"/>
            </a:pPr>
            <a:r>
              <a:rPr lang="cs-CZ" sz="1200" dirty="0" smtClean="0">
                <a:latin typeface="Times New Roman" pitchFamily="18" charset="0"/>
                <a:cs typeface="Times New Roman" pitchFamily="18" charset="0"/>
              </a:rPr>
              <a:t>urychlení tkaní a předení např. pomocí tkalcovského stavu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87" y="3549377"/>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2863656" y="1985819"/>
            <a:ext cx="3056726" cy="1569660"/>
          </a:xfrm>
          <a:prstGeom prst="rect">
            <a:avLst/>
          </a:prstGeom>
          <a:solidFill>
            <a:srgbClr val="FFFF00"/>
          </a:solidFill>
        </p:spPr>
        <p:txBody>
          <a:bodyPr wrap="square" rtlCol="0">
            <a:spAutoFit/>
          </a:bodyPr>
          <a:lstStyle/>
          <a:p>
            <a:pPr algn="just"/>
            <a:r>
              <a:rPr lang="cs-CZ" sz="1200" b="1" dirty="0" smtClean="0">
                <a:latin typeface="Times New Roman" pitchFamily="18" charset="0"/>
                <a:cs typeface="Times New Roman" pitchFamily="18" charset="0"/>
              </a:rPr>
              <a:t>2</a:t>
            </a:r>
            <a:r>
              <a:rPr lang="cs-CZ" sz="1200" dirty="0" smtClean="0">
                <a:latin typeface="Times New Roman" pitchFamily="18" charset="0"/>
                <a:cs typeface="Times New Roman" pitchFamily="18" charset="0"/>
              </a:rPr>
              <a:t>. </a:t>
            </a:r>
            <a:r>
              <a:rPr lang="cs-CZ" sz="1200" b="1" dirty="0" smtClean="0">
                <a:latin typeface="Times New Roman" pitchFamily="18" charset="0"/>
                <a:cs typeface="Times New Roman" pitchFamily="18" charset="0"/>
              </a:rPr>
              <a:t>rozvoj podnikání</a:t>
            </a:r>
          </a:p>
          <a:p>
            <a:pPr marL="171450" indent="-171450" algn="just">
              <a:buFontTx/>
              <a:buChar char="-"/>
            </a:pPr>
            <a:r>
              <a:rPr lang="cs-CZ" sz="1200" dirty="0">
                <a:latin typeface="Times New Roman" pitchFamily="18" charset="0"/>
                <a:cs typeface="Times New Roman" pitchFamily="18" charset="0"/>
              </a:rPr>
              <a:t>z</a:t>
            </a:r>
            <a:r>
              <a:rPr lang="cs-CZ" sz="1200" dirty="0" smtClean="0">
                <a:latin typeface="Times New Roman" pitchFamily="18" charset="0"/>
                <a:cs typeface="Times New Roman" pitchFamily="18" charset="0"/>
              </a:rPr>
              <a:t>rušeny cechy i manufaktury</a:t>
            </a:r>
          </a:p>
          <a:p>
            <a:pPr marL="171450" indent="-171450" algn="just">
              <a:buFontTx/>
              <a:buChar char="-"/>
            </a:pPr>
            <a:r>
              <a:rPr lang="cs-CZ" sz="1200" dirty="0">
                <a:latin typeface="Times New Roman" pitchFamily="18" charset="0"/>
                <a:cs typeface="Times New Roman" pitchFamily="18" charset="0"/>
              </a:rPr>
              <a:t>s</a:t>
            </a:r>
            <a:r>
              <a:rPr lang="cs-CZ" sz="1200" dirty="0" smtClean="0">
                <a:latin typeface="Times New Roman" pitchFamily="18" charset="0"/>
                <a:cs typeface="Times New Roman" pitchFamily="18" charset="0"/>
              </a:rPr>
              <a:t>oustředění práce na jednom místě, využívání strojů a zvyšování produktivity dělníků =&gt; zakládání </a:t>
            </a:r>
            <a:r>
              <a:rPr lang="cs-CZ" sz="1200" b="1" dirty="0" smtClean="0">
                <a:latin typeface="Times New Roman" pitchFamily="18" charset="0"/>
                <a:cs typeface="Times New Roman" pitchFamily="18" charset="0"/>
              </a:rPr>
              <a:t>továren = industrializace</a:t>
            </a:r>
          </a:p>
          <a:p>
            <a:pPr marL="171450" indent="-171450" algn="just">
              <a:buFontTx/>
              <a:buChar char="-"/>
            </a:pPr>
            <a:r>
              <a:rPr lang="cs-CZ" sz="1200" b="1" dirty="0" smtClean="0">
                <a:latin typeface="Times New Roman" pitchFamily="18" charset="0"/>
                <a:cs typeface="Times New Roman" pitchFamily="18" charset="0"/>
              </a:rPr>
              <a:t>&gt; </a:t>
            </a:r>
            <a:r>
              <a:rPr lang="cs-CZ" sz="1200" dirty="0" smtClean="0">
                <a:latin typeface="Times New Roman" pitchFamily="18" charset="0"/>
                <a:cs typeface="Times New Roman" pitchFamily="18" charset="0"/>
              </a:rPr>
              <a:t> nové průmyslové a obytné čtvrti, kde žilo dělnictvo</a:t>
            </a:r>
            <a:endParaRPr lang="cs-CZ" sz="1200" b="1" dirty="0" smtClean="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76638"/>
            <a:ext cx="3076574"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p:cNvSpPr txBox="1"/>
          <p:nvPr/>
        </p:nvSpPr>
        <p:spPr>
          <a:xfrm>
            <a:off x="6084168" y="1985819"/>
            <a:ext cx="2952328" cy="1384995"/>
          </a:xfrm>
          <a:prstGeom prst="rect">
            <a:avLst/>
          </a:prstGeom>
          <a:solidFill>
            <a:srgbClr val="FFFF00"/>
          </a:solidFill>
        </p:spPr>
        <p:txBody>
          <a:bodyPr wrap="square" rtlCol="0">
            <a:spAutoFit/>
          </a:bodyPr>
          <a:lstStyle/>
          <a:p>
            <a:r>
              <a:rPr lang="cs-CZ" sz="1200" b="1" dirty="0" smtClean="0">
                <a:latin typeface="Times New Roman" pitchFamily="18" charset="0"/>
                <a:cs typeface="Times New Roman" pitchFamily="18" charset="0"/>
              </a:rPr>
              <a:t>3. </a:t>
            </a:r>
            <a:r>
              <a:rPr lang="cs-CZ" sz="1200" b="1" dirty="0">
                <a:latin typeface="Times New Roman" pitchFamily="18" charset="0"/>
                <a:cs typeface="Times New Roman" pitchFamily="18" charset="0"/>
              </a:rPr>
              <a:t>d</a:t>
            </a:r>
            <a:r>
              <a:rPr lang="cs-CZ" sz="1200" b="1" dirty="0" smtClean="0">
                <a:latin typeface="Times New Roman" pitchFamily="18" charset="0"/>
                <a:cs typeface="Times New Roman" pitchFamily="18" charset="0"/>
              </a:rPr>
              <a:t>oprava</a:t>
            </a:r>
          </a:p>
          <a:p>
            <a:pPr marL="171450" indent="-171450">
              <a:buFontTx/>
              <a:buChar char="-"/>
            </a:pPr>
            <a:r>
              <a:rPr lang="cs-CZ" sz="1200" b="1" dirty="0" smtClean="0">
                <a:latin typeface="Times New Roman" pitchFamily="18" charset="0"/>
                <a:cs typeface="Times New Roman" pitchFamily="18" charset="0"/>
              </a:rPr>
              <a:t>parní lokomotiva George </a:t>
            </a:r>
            <a:r>
              <a:rPr lang="cs-CZ" sz="1200" b="1" dirty="0" err="1" smtClean="0">
                <a:latin typeface="Times New Roman" pitchFamily="18" charset="0"/>
                <a:cs typeface="Times New Roman" pitchFamily="18" charset="0"/>
              </a:rPr>
              <a:t>Stephensona</a:t>
            </a:r>
            <a:endParaRPr lang="cs-CZ" sz="1200" b="1" dirty="0" smtClean="0">
              <a:latin typeface="Times New Roman" pitchFamily="18" charset="0"/>
              <a:cs typeface="Times New Roman" pitchFamily="18" charset="0"/>
            </a:endParaRPr>
          </a:p>
          <a:p>
            <a:pPr marL="171450" indent="-171450">
              <a:buFontTx/>
              <a:buChar char="-"/>
            </a:pPr>
            <a:r>
              <a:rPr lang="cs-CZ" sz="1200" dirty="0">
                <a:latin typeface="Times New Roman" pitchFamily="18" charset="0"/>
                <a:cs typeface="Times New Roman" pitchFamily="18" charset="0"/>
              </a:rPr>
              <a:t>ž</a:t>
            </a:r>
            <a:r>
              <a:rPr lang="cs-CZ" sz="1200" dirty="0" smtClean="0">
                <a:latin typeface="Times New Roman" pitchFamily="18" charset="0"/>
                <a:cs typeface="Times New Roman" pitchFamily="18" charset="0"/>
              </a:rPr>
              <a:t>elezniční tra</a:t>
            </a:r>
            <a:r>
              <a:rPr lang="cs-CZ" sz="1200" dirty="0">
                <a:latin typeface="Times New Roman" pitchFamily="18" charset="0"/>
                <a:cs typeface="Times New Roman" pitchFamily="18" charset="0"/>
              </a:rPr>
              <a:t>ť</a:t>
            </a:r>
            <a:r>
              <a:rPr lang="cs-CZ" sz="1200" dirty="0" smtClean="0">
                <a:latin typeface="Times New Roman" pitchFamily="18" charset="0"/>
                <a:cs typeface="Times New Roman" pitchFamily="18" charset="0"/>
              </a:rPr>
              <a:t> mezi městy </a:t>
            </a:r>
            <a:r>
              <a:rPr lang="cs-CZ" sz="1200" dirty="0" err="1" smtClean="0">
                <a:latin typeface="Times New Roman" pitchFamily="18" charset="0"/>
                <a:cs typeface="Times New Roman" pitchFamily="18" charset="0"/>
              </a:rPr>
              <a:t>Darlington</a:t>
            </a:r>
            <a:r>
              <a:rPr lang="cs-CZ" sz="1200" dirty="0" smtClean="0">
                <a:latin typeface="Times New Roman" pitchFamily="18" charset="0"/>
                <a:cs typeface="Times New Roman" pitchFamily="18" charset="0"/>
              </a:rPr>
              <a:t> a </a:t>
            </a:r>
            <a:r>
              <a:rPr lang="cs-CZ" sz="1200" dirty="0" err="1" smtClean="0">
                <a:latin typeface="Times New Roman" pitchFamily="18" charset="0"/>
                <a:cs typeface="Times New Roman" pitchFamily="18" charset="0"/>
              </a:rPr>
              <a:t>Stockton</a:t>
            </a:r>
            <a:endParaRPr lang="cs-CZ" sz="1200" dirty="0" smtClean="0">
              <a:latin typeface="Times New Roman" pitchFamily="18" charset="0"/>
              <a:cs typeface="Times New Roman" pitchFamily="18" charset="0"/>
            </a:endParaRPr>
          </a:p>
          <a:p>
            <a:pPr marL="171450" indent="-171450">
              <a:buFontTx/>
              <a:buChar char="-"/>
            </a:pPr>
            <a:r>
              <a:rPr lang="cs-CZ" sz="1200" dirty="0" smtClean="0">
                <a:latin typeface="Times New Roman" pitchFamily="18" charset="0"/>
                <a:cs typeface="Times New Roman" pitchFamily="18" charset="0"/>
              </a:rPr>
              <a:t>&gt; levnější cestování a přeprava surovin na větší vzdálenost</a:t>
            </a:r>
          </a:p>
          <a:p>
            <a:pPr marL="171450" indent="-171450">
              <a:buFontTx/>
              <a:buChar char="-"/>
            </a:pPr>
            <a:r>
              <a:rPr lang="cs-CZ" sz="1200" dirty="0">
                <a:latin typeface="Times New Roman" pitchFamily="18" charset="0"/>
                <a:cs typeface="Times New Roman" pitchFamily="18" charset="0"/>
              </a:rPr>
              <a:t>l</a:t>
            </a:r>
            <a:r>
              <a:rPr lang="cs-CZ" sz="1200" dirty="0" smtClean="0">
                <a:latin typeface="Times New Roman" pitchFamily="18" charset="0"/>
                <a:cs typeface="Times New Roman" pitchFamily="18" charset="0"/>
              </a:rPr>
              <a:t>odní doprava</a:t>
            </a:r>
            <a:r>
              <a:rPr lang="cs-CZ" sz="1200" b="1" dirty="0" smtClean="0">
                <a:latin typeface="Times New Roman" pitchFamily="18" charset="0"/>
                <a:cs typeface="Times New Roman" pitchFamily="18" charset="0"/>
              </a:rPr>
              <a:t>: parník Roberta </a:t>
            </a:r>
            <a:r>
              <a:rPr lang="cs-CZ" sz="1200" b="1" dirty="0" err="1" smtClean="0">
                <a:latin typeface="Times New Roman" pitchFamily="18" charset="0"/>
                <a:cs typeface="Times New Roman" pitchFamily="18" charset="0"/>
              </a:rPr>
              <a:t>Fultona</a:t>
            </a:r>
            <a:endParaRPr lang="cs-CZ" sz="1200" b="1" dirty="0" smtClean="0">
              <a:latin typeface="Times New Roman" pitchFamily="18" charset="0"/>
              <a:cs typeface="Times New Roman" pitchFamily="18" charset="0"/>
            </a:endParaRPr>
          </a:p>
        </p:txBody>
      </p:sp>
      <p:sp>
        <p:nvSpPr>
          <p:cNvPr id="11" name="TextovéPole 10"/>
          <p:cNvSpPr txBox="1"/>
          <p:nvPr/>
        </p:nvSpPr>
        <p:spPr>
          <a:xfrm>
            <a:off x="6228184" y="3723878"/>
            <a:ext cx="2808312" cy="830997"/>
          </a:xfrm>
          <a:prstGeom prst="rect">
            <a:avLst/>
          </a:prstGeom>
          <a:solidFill>
            <a:srgbClr val="FFFF00"/>
          </a:solidFill>
        </p:spPr>
        <p:txBody>
          <a:bodyPr wrap="square" rtlCol="0">
            <a:spAutoFit/>
          </a:bodyPr>
          <a:lstStyle/>
          <a:p>
            <a:r>
              <a:rPr lang="cs-CZ" sz="1200" b="1" dirty="0" smtClean="0">
                <a:latin typeface="Times New Roman" pitchFamily="18" charset="0"/>
                <a:cs typeface="Times New Roman" pitchFamily="18" charset="0"/>
              </a:rPr>
              <a:t>4. dálková komunikace</a:t>
            </a:r>
          </a:p>
          <a:p>
            <a:pPr marL="171450" indent="-171450">
              <a:buFontTx/>
              <a:buChar char="-"/>
            </a:pPr>
            <a:r>
              <a:rPr lang="cs-CZ" sz="1200" dirty="0">
                <a:latin typeface="Times New Roman" pitchFamily="18" charset="0"/>
                <a:cs typeface="Times New Roman" pitchFamily="18" charset="0"/>
              </a:rPr>
              <a:t>v</a:t>
            </a:r>
            <a:r>
              <a:rPr lang="cs-CZ" sz="1200" dirty="0" smtClean="0">
                <a:latin typeface="Times New Roman" pitchFamily="18" charset="0"/>
                <a:cs typeface="Times New Roman" pitchFamily="18" charset="0"/>
              </a:rPr>
              <a:t>ynález </a:t>
            </a:r>
            <a:r>
              <a:rPr lang="cs-CZ" sz="1200" b="1" dirty="0" smtClean="0">
                <a:latin typeface="Times New Roman" pitchFamily="18" charset="0"/>
                <a:cs typeface="Times New Roman" pitchFamily="18" charset="0"/>
              </a:rPr>
              <a:t>telegrafu: S. F. B. Morse</a:t>
            </a:r>
          </a:p>
          <a:p>
            <a:pPr marL="171450" indent="-171450">
              <a:buFontTx/>
              <a:buChar char="-"/>
            </a:pPr>
            <a:r>
              <a:rPr lang="cs-CZ" sz="1200" dirty="0">
                <a:latin typeface="Times New Roman" pitchFamily="18" charset="0"/>
                <a:cs typeface="Times New Roman" pitchFamily="18" charset="0"/>
              </a:rPr>
              <a:t>k</a:t>
            </a:r>
            <a:r>
              <a:rPr lang="cs-CZ" sz="1200" dirty="0" smtClean="0">
                <a:latin typeface="Times New Roman" pitchFamily="18" charset="0"/>
                <a:cs typeface="Times New Roman" pitchFamily="18" charset="0"/>
              </a:rPr>
              <a:t>ombinace čárek a teček pro každé písmeno abecedy</a:t>
            </a:r>
          </a:p>
        </p:txBody>
      </p:sp>
      <p:sp>
        <p:nvSpPr>
          <p:cNvPr id="12" name="TextovéPole 11"/>
          <p:cNvSpPr txBox="1"/>
          <p:nvPr/>
        </p:nvSpPr>
        <p:spPr>
          <a:xfrm>
            <a:off x="7560332" y="4803997"/>
            <a:ext cx="1391984" cy="276999"/>
          </a:xfrm>
          <a:prstGeom prst="rect">
            <a:avLst/>
          </a:prstGeom>
          <a:solidFill>
            <a:schemeClr val="accent6">
              <a:lumMod val="40000"/>
              <a:lumOff val="60000"/>
            </a:schemeClr>
          </a:solidFill>
        </p:spPr>
        <p:txBody>
          <a:bodyPr wrap="none" rtlCol="0">
            <a:spAutoFit/>
          </a:bodyPr>
          <a:lstStyle/>
          <a:p>
            <a:r>
              <a:rPr lang="cs-CZ" sz="1200" b="1" dirty="0" smtClean="0">
                <a:solidFill>
                  <a:schemeClr val="accent3">
                    <a:lumMod val="50000"/>
                  </a:schemeClr>
                </a:solidFill>
                <a:latin typeface="Times New Roman" pitchFamily="18" charset="0"/>
                <a:cs typeface="Times New Roman" pitchFamily="18" charset="0"/>
                <a:hlinkClick r:id="rId5"/>
              </a:rPr>
              <a:t>Morseova abeceda</a:t>
            </a:r>
            <a:endParaRPr lang="cs-CZ" sz="1200" b="1" dirty="0" smtClean="0">
              <a:solidFill>
                <a:schemeClr val="accent3">
                  <a:lumMod val="50000"/>
                </a:schemeClr>
              </a:solidFill>
              <a:latin typeface="Times New Roman" pitchFamily="18" charset="0"/>
              <a:cs typeface="Times New Roman" pitchFamily="18" charset="0"/>
            </a:endParaRPr>
          </a:p>
        </p:txBody>
      </p:sp>
      <p:cxnSp>
        <p:nvCxnSpPr>
          <p:cNvPr id="14" name="Přímá spojnice se šipkou 13"/>
          <p:cNvCxnSpPr/>
          <p:nvPr/>
        </p:nvCxnSpPr>
        <p:spPr>
          <a:xfrm>
            <a:off x="1475656" y="1857186"/>
            <a:ext cx="0" cy="2825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41787" y="2139702"/>
            <a:ext cx="935321" cy="276999"/>
          </a:xfrm>
          <a:prstGeom prst="rect">
            <a:avLst/>
          </a:prstGeom>
          <a:noFill/>
        </p:spPr>
        <p:txBody>
          <a:bodyPr wrap="none" rtlCol="0">
            <a:spAutoFit/>
          </a:bodyPr>
          <a:lstStyle/>
          <a:p>
            <a:r>
              <a:rPr lang="cs-CZ" sz="1200" b="1" dirty="0" smtClean="0">
                <a:solidFill>
                  <a:schemeClr val="accent3">
                    <a:lumMod val="50000"/>
                  </a:schemeClr>
                </a:solidFill>
                <a:latin typeface="Times New Roman" pitchFamily="18" charset="0"/>
                <a:cs typeface="Times New Roman" pitchFamily="18" charset="0"/>
                <a:hlinkClick r:id="rId6"/>
              </a:rPr>
              <a:t>Parní stroj </a:t>
            </a:r>
            <a:endParaRPr lang="cs-CZ" sz="1200"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80" y="492443"/>
            <a:ext cx="6804248" cy="594066"/>
          </a:xfrm>
        </p:spPr>
        <p:txBody>
          <a:bodyPr>
            <a:normAutofit/>
          </a:bodyPr>
          <a:lstStyle/>
          <a:p>
            <a:pPr algn="l"/>
            <a:r>
              <a:rPr lang="cs-CZ" sz="2500" b="1" dirty="0" smtClean="0">
                <a:latin typeface="Times New Roman" pitchFamily="18" charset="0"/>
                <a:cs typeface="Times New Roman" pitchFamily="18" charset="0"/>
              </a:rPr>
              <a:t>25.3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47224"/>
            <a:ext cx="2314442" cy="331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42" y="659537"/>
            <a:ext cx="2829653" cy="198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23528" y="4630364"/>
            <a:ext cx="1454244" cy="276999"/>
          </a:xfrm>
          <a:prstGeom prst="rect">
            <a:avLst/>
          </a:prstGeom>
          <a:solidFill>
            <a:srgbClr val="FF0066"/>
          </a:solidFill>
          <a:ln>
            <a:solidFill>
              <a:srgbClr val="00B0F0"/>
            </a:solidFill>
          </a:ln>
        </p:spPr>
        <p:txBody>
          <a:bodyPr wrap="none" rtlCol="0">
            <a:spAutoFit/>
          </a:bodyPr>
          <a:lstStyle/>
          <a:p>
            <a:r>
              <a:rPr lang="cs-CZ" sz="1200" b="1" dirty="0" smtClean="0">
                <a:latin typeface="Times New Roman" pitchFamily="18" charset="0"/>
                <a:cs typeface="Times New Roman" pitchFamily="18" charset="0"/>
              </a:rPr>
              <a:t>George </a:t>
            </a:r>
            <a:r>
              <a:rPr lang="cs-CZ" sz="1200" b="1" dirty="0" err="1" smtClean="0">
                <a:latin typeface="Times New Roman" pitchFamily="18" charset="0"/>
                <a:cs typeface="Times New Roman" pitchFamily="18" charset="0"/>
              </a:rPr>
              <a:t>Stephenson</a:t>
            </a:r>
            <a:endParaRPr lang="cs-CZ" sz="1200" b="1" dirty="0" smtClean="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810" y="1147224"/>
            <a:ext cx="2315586" cy="331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3502" y="2939630"/>
            <a:ext cx="2732993" cy="204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985943" y="4630363"/>
            <a:ext cx="1159292" cy="276999"/>
          </a:xfrm>
          <a:prstGeom prst="rect">
            <a:avLst/>
          </a:prstGeom>
          <a:solidFill>
            <a:srgbClr val="FF0066"/>
          </a:solidFill>
          <a:ln>
            <a:solidFill>
              <a:srgbClr val="00B0F0"/>
            </a:solidFill>
          </a:ln>
        </p:spPr>
        <p:txBody>
          <a:bodyPr wrap="none" rtlCol="0">
            <a:spAutoFit/>
          </a:bodyPr>
          <a:lstStyle/>
          <a:p>
            <a:r>
              <a:rPr lang="cs-CZ" sz="1200" b="1" dirty="0" smtClean="0">
                <a:latin typeface="Times New Roman" pitchFamily="18" charset="0"/>
                <a:cs typeface="Times New Roman" pitchFamily="18" charset="0"/>
              </a:rPr>
              <a:t>Robert  </a:t>
            </a:r>
            <a:r>
              <a:rPr lang="cs-CZ" sz="1200" b="1" dirty="0" err="1" smtClean="0">
                <a:latin typeface="Times New Roman" pitchFamily="18" charset="0"/>
                <a:cs typeface="Times New Roman" pitchFamily="18" charset="0"/>
              </a:rPr>
              <a:t>Fulton</a:t>
            </a:r>
            <a:endParaRPr lang="cs-CZ" sz="1200" b="1" dirty="0" smtClean="0">
              <a:latin typeface="Times New Roman" pitchFamily="18" charset="0"/>
              <a:cs typeface="Times New Roman" pitchFamily="18" charset="0"/>
            </a:endParaRPr>
          </a:p>
        </p:txBody>
      </p:sp>
      <p:sp>
        <p:nvSpPr>
          <p:cNvPr id="5" name="TextovéPole 4"/>
          <p:cNvSpPr txBox="1"/>
          <p:nvPr/>
        </p:nvSpPr>
        <p:spPr>
          <a:xfrm>
            <a:off x="4946112" y="1294746"/>
            <a:ext cx="1257075" cy="646331"/>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0" scaled="1"/>
            <a:tileRect/>
          </a:gradFill>
          <a:ln>
            <a:solidFill>
              <a:srgbClr val="00B0F0"/>
            </a:solidFill>
          </a:ln>
        </p:spPr>
        <p:txBody>
          <a:bodyPr wrap="none" rtlCol="0">
            <a:spAutoFit/>
          </a:bodyPr>
          <a:lstStyle/>
          <a:p>
            <a:pPr algn="ctr"/>
            <a:r>
              <a:rPr lang="cs-CZ" sz="1200" b="1" dirty="0">
                <a:latin typeface="Times New Roman" pitchFamily="18" charset="0"/>
                <a:cs typeface="Times New Roman" pitchFamily="18" charset="0"/>
              </a:rPr>
              <a:t>kreslený model </a:t>
            </a:r>
            <a:endParaRPr lang="cs-CZ" sz="1200" b="1" dirty="0" smtClean="0">
              <a:latin typeface="Times New Roman" pitchFamily="18" charset="0"/>
              <a:cs typeface="Times New Roman" pitchFamily="18" charset="0"/>
            </a:endParaRPr>
          </a:p>
          <a:p>
            <a:pPr algn="ctr"/>
            <a:r>
              <a:rPr lang="cs-CZ" sz="1200" b="1" dirty="0" smtClean="0">
                <a:latin typeface="Times New Roman" pitchFamily="18" charset="0"/>
                <a:cs typeface="Times New Roman" pitchFamily="18" charset="0"/>
              </a:rPr>
              <a:t>lokomotivy </a:t>
            </a:r>
          </a:p>
          <a:p>
            <a:pPr algn="ctr"/>
            <a:r>
              <a:rPr lang="cs-CZ" sz="1200" b="1" dirty="0" err="1" smtClean="0">
                <a:latin typeface="Times New Roman" pitchFamily="18" charset="0"/>
                <a:cs typeface="Times New Roman" pitchFamily="18" charset="0"/>
              </a:rPr>
              <a:t>Rocket</a:t>
            </a:r>
            <a:r>
              <a:rPr lang="cs-CZ" sz="1200" b="1" dirty="0" smtClean="0">
                <a:latin typeface="Times New Roman" pitchFamily="18" charset="0"/>
                <a:cs typeface="Times New Roman" pitchFamily="18" charset="0"/>
              </a:rPr>
              <a:t> </a:t>
            </a:r>
            <a:r>
              <a:rPr lang="cs-CZ" sz="1200" b="1" dirty="0">
                <a:latin typeface="Times New Roman" pitchFamily="18" charset="0"/>
                <a:cs typeface="Times New Roman" pitchFamily="18" charset="0"/>
              </a:rPr>
              <a:t>(Raketa)</a:t>
            </a:r>
          </a:p>
        </p:txBody>
      </p:sp>
      <p:sp>
        <p:nvSpPr>
          <p:cNvPr id="6" name="TextovéPole 5"/>
          <p:cNvSpPr txBox="1"/>
          <p:nvPr/>
        </p:nvSpPr>
        <p:spPr>
          <a:xfrm>
            <a:off x="5554579" y="3733669"/>
            <a:ext cx="748923" cy="461665"/>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0" scaled="1"/>
            <a:tileRect/>
          </a:gradFill>
          <a:ln>
            <a:solidFill>
              <a:srgbClr val="00B0F0"/>
            </a:solidFill>
          </a:ln>
        </p:spPr>
        <p:txBody>
          <a:bodyPr wrap="none" rtlCol="0">
            <a:spAutoFit/>
          </a:bodyPr>
          <a:lstStyle/>
          <a:p>
            <a:pPr algn="ctr"/>
            <a:r>
              <a:rPr lang="cs-CZ" sz="1200" b="1" dirty="0">
                <a:latin typeface="Times New Roman" pitchFamily="18" charset="0"/>
                <a:cs typeface="Times New Roman" pitchFamily="18" charset="0"/>
              </a:rPr>
              <a:t>k</a:t>
            </a:r>
            <a:r>
              <a:rPr lang="cs-CZ" sz="1200" b="1" dirty="0" smtClean="0">
                <a:latin typeface="Times New Roman" pitchFamily="18" charset="0"/>
                <a:cs typeface="Times New Roman" pitchFamily="18" charset="0"/>
              </a:rPr>
              <a:t>olesový</a:t>
            </a:r>
          </a:p>
          <a:p>
            <a:pPr algn="ctr"/>
            <a:r>
              <a:rPr lang="cs-CZ" sz="1200" b="1" dirty="0" smtClean="0">
                <a:latin typeface="Times New Roman" pitchFamily="18" charset="0"/>
                <a:cs typeface="Times New Roman" pitchFamily="18" charset="0"/>
              </a:rPr>
              <a:t>parník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25.4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650882" y="1175222"/>
            <a:ext cx="2247731" cy="58477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none" rtlCol="0">
            <a:spAutoFit/>
          </a:bodyPr>
          <a:lstStyle/>
          <a:p>
            <a:pPr algn="ctr"/>
            <a:r>
              <a:rPr lang="cs-CZ" sz="1600" b="1" dirty="0" smtClean="0">
                <a:latin typeface="Times New Roman" pitchFamily="18" charset="0"/>
                <a:cs typeface="Times New Roman" pitchFamily="18" charset="0"/>
              </a:rPr>
              <a:t>Průmyslová revoluce </a:t>
            </a:r>
          </a:p>
          <a:p>
            <a:pPr algn="ctr"/>
            <a:r>
              <a:rPr lang="cs-CZ" sz="1600" b="1" dirty="0" smtClean="0">
                <a:latin typeface="Times New Roman" pitchFamily="18" charset="0"/>
                <a:cs typeface="Times New Roman" pitchFamily="18" charset="0"/>
              </a:rPr>
              <a:t>v Čechách a na Moravě</a:t>
            </a:r>
          </a:p>
        </p:txBody>
      </p:sp>
      <p:sp>
        <p:nvSpPr>
          <p:cNvPr id="4" name="TextovéPole 3"/>
          <p:cNvSpPr txBox="1"/>
          <p:nvPr/>
        </p:nvSpPr>
        <p:spPr>
          <a:xfrm>
            <a:off x="-12780" y="2009269"/>
            <a:ext cx="3791423" cy="1015663"/>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txBody>
          <a:bodyPr wrap="none" rtlCol="0">
            <a:spAutoFit/>
          </a:bodyPr>
          <a:lstStyle/>
          <a:p>
            <a:r>
              <a:rPr lang="cs-CZ" sz="1200" b="1" dirty="0" smtClean="0">
                <a:latin typeface="Times New Roman" pitchFamily="18" charset="0"/>
                <a:cs typeface="Times New Roman" pitchFamily="18" charset="0"/>
              </a:rPr>
              <a:t>Vynálezy v zemědělství</a:t>
            </a:r>
          </a:p>
          <a:p>
            <a:pPr marL="171450" indent="-171450">
              <a:buFontTx/>
              <a:buChar char="-"/>
            </a:pPr>
            <a:r>
              <a:rPr lang="cs-CZ" sz="1200" dirty="0" smtClean="0">
                <a:latin typeface="Times New Roman" pitchFamily="18" charset="0"/>
                <a:cs typeface="Times New Roman" pitchFamily="18" charset="0"/>
              </a:rPr>
              <a:t>1827 </a:t>
            </a:r>
            <a:r>
              <a:rPr lang="cs-CZ" sz="1200" b="1" dirty="0" smtClean="0">
                <a:latin typeface="Times New Roman" pitchFamily="18" charset="0"/>
                <a:cs typeface="Times New Roman" pitchFamily="18" charset="0"/>
              </a:rPr>
              <a:t>bratranci Veverkové: ruchadlo </a:t>
            </a:r>
            <a:endParaRPr lang="cs-CZ" sz="1200" dirty="0">
              <a:latin typeface="Times New Roman" pitchFamily="18" charset="0"/>
              <a:cs typeface="Times New Roman" pitchFamily="18" charset="0"/>
            </a:endParaRPr>
          </a:p>
          <a:p>
            <a:pPr marL="628650" lvl="1" indent="-171450">
              <a:buFontTx/>
              <a:buChar char="-"/>
            </a:pPr>
            <a:r>
              <a:rPr lang="cs-CZ" sz="1200" dirty="0" smtClean="0">
                <a:latin typeface="Times New Roman" pitchFamily="18" charset="0"/>
                <a:cs typeface="Times New Roman" pitchFamily="18" charset="0"/>
              </a:rPr>
              <a:t> zlepšení pluhu; půdu nejen rozrývá, ale i obrací</a:t>
            </a:r>
          </a:p>
          <a:p>
            <a:pPr marL="171450" indent="-171450">
              <a:buFontTx/>
              <a:buChar char="-"/>
            </a:pPr>
            <a:r>
              <a:rPr lang="cs-CZ" sz="1200" dirty="0">
                <a:latin typeface="Times New Roman" pitchFamily="18" charset="0"/>
                <a:cs typeface="Times New Roman" pitchFamily="18" charset="0"/>
              </a:rPr>
              <a:t>s</a:t>
            </a:r>
            <a:r>
              <a:rPr lang="cs-CZ" sz="1200" dirty="0" smtClean="0">
                <a:latin typeface="Times New Roman" pitchFamily="18" charset="0"/>
                <a:cs typeface="Times New Roman" pitchFamily="18" charset="0"/>
              </a:rPr>
              <a:t>ecí stroje</a:t>
            </a:r>
          </a:p>
          <a:p>
            <a:pPr marL="171450" indent="-171450">
              <a:buFontTx/>
              <a:buChar char="-"/>
            </a:pPr>
            <a:r>
              <a:rPr lang="cs-CZ" sz="1200" dirty="0">
                <a:latin typeface="Times New Roman" pitchFamily="18" charset="0"/>
                <a:cs typeface="Times New Roman" pitchFamily="18" charset="0"/>
              </a:rPr>
              <a:t>m</a:t>
            </a:r>
            <a:r>
              <a:rPr lang="cs-CZ" sz="1200" dirty="0" smtClean="0">
                <a:latin typeface="Times New Roman" pitchFamily="18" charset="0"/>
                <a:cs typeface="Times New Roman" pitchFamily="18" charset="0"/>
              </a:rPr>
              <a:t>látičky obilí</a:t>
            </a:r>
          </a:p>
        </p:txBody>
      </p:sp>
      <p:pic>
        <p:nvPicPr>
          <p:cNvPr id="4098" name="Picture 2" descr="Soubor:Ruchadlo bratranců Veverkovýc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09" y="3142037"/>
            <a:ext cx="2904076" cy="189733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636344" y="4603142"/>
            <a:ext cx="774571"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ruchadlo</a:t>
            </a:r>
          </a:p>
        </p:txBody>
      </p:sp>
      <p:sp>
        <p:nvSpPr>
          <p:cNvPr id="6" name="TextovéPole 5"/>
          <p:cNvSpPr txBox="1"/>
          <p:nvPr/>
        </p:nvSpPr>
        <p:spPr>
          <a:xfrm>
            <a:off x="3998324" y="554482"/>
            <a:ext cx="3727302" cy="1015663"/>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txBody>
          <a:bodyPr wrap="none" rtlCol="0">
            <a:spAutoFit/>
          </a:bodyPr>
          <a:lstStyle/>
          <a:p>
            <a:r>
              <a:rPr lang="cs-CZ" sz="1200" b="1" dirty="0" smtClean="0">
                <a:latin typeface="Times New Roman" pitchFamily="18" charset="0"/>
                <a:cs typeface="Times New Roman" pitchFamily="18" charset="0"/>
              </a:rPr>
              <a:t>Vynálezy v dopravě</a:t>
            </a:r>
          </a:p>
          <a:p>
            <a:pPr marL="171450" indent="-171450">
              <a:buFontTx/>
              <a:buChar char="-"/>
            </a:pPr>
            <a:r>
              <a:rPr lang="cs-CZ" sz="1200" b="1" dirty="0" smtClean="0">
                <a:latin typeface="Times New Roman" pitchFamily="18" charset="0"/>
                <a:cs typeface="Times New Roman" pitchFamily="18" charset="0"/>
              </a:rPr>
              <a:t>Josef Božek: 1808 </a:t>
            </a:r>
            <a:r>
              <a:rPr lang="cs-CZ" sz="1200" dirty="0" smtClean="0">
                <a:latin typeface="Times New Roman" pitchFamily="18" charset="0"/>
                <a:cs typeface="Times New Roman" pitchFamily="18" charset="0"/>
              </a:rPr>
              <a:t>parní vůz = parovůz</a:t>
            </a:r>
          </a:p>
          <a:p>
            <a:pPr marL="171450" indent="-171450">
              <a:buFontTx/>
              <a:buChar char="-"/>
            </a:pPr>
            <a:r>
              <a:rPr lang="cs-CZ" sz="1200" b="1" dirty="0" smtClean="0">
                <a:latin typeface="Times New Roman" pitchFamily="18" charset="0"/>
                <a:cs typeface="Times New Roman" pitchFamily="18" charset="0"/>
              </a:rPr>
              <a:t>Josef Ressel: lodní šroub</a:t>
            </a:r>
          </a:p>
          <a:p>
            <a:pPr marL="171450" indent="-171450">
              <a:buFontTx/>
              <a:buChar char="-"/>
            </a:pPr>
            <a:r>
              <a:rPr lang="cs-CZ" sz="1200" b="1" dirty="0" smtClean="0">
                <a:latin typeface="Times New Roman" pitchFamily="18" charset="0"/>
                <a:cs typeface="Times New Roman" pitchFamily="18" charset="0"/>
              </a:rPr>
              <a:t>1. kolesový parník </a:t>
            </a:r>
            <a:r>
              <a:rPr lang="cs-CZ" sz="1200" dirty="0" smtClean="0">
                <a:latin typeface="Times New Roman" pitchFamily="18" charset="0"/>
                <a:cs typeface="Times New Roman" pitchFamily="18" charset="0"/>
              </a:rPr>
              <a:t>na Vltavě: </a:t>
            </a:r>
            <a:r>
              <a:rPr lang="cs-CZ" sz="1200" b="1" dirty="0" smtClean="0">
                <a:latin typeface="Times New Roman" pitchFamily="18" charset="0"/>
                <a:cs typeface="Times New Roman" pitchFamily="18" charset="0"/>
              </a:rPr>
              <a:t>Bohemia</a:t>
            </a:r>
          </a:p>
          <a:p>
            <a:pPr marL="171450" indent="-171450">
              <a:buFontTx/>
              <a:buChar char="-"/>
            </a:pPr>
            <a:r>
              <a:rPr lang="cs-CZ" sz="1200" b="1" dirty="0">
                <a:latin typeface="Times New Roman" pitchFamily="18" charset="0"/>
                <a:cs typeface="Times New Roman" pitchFamily="18" charset="0"/>
              </a:rPr>
              <a:t>k</a:t>
            </a:r>
            <a:r>
              <a:rPr lang="cs-CZ" sz="1200" b="1" dirty="0" smtClean="0">
                <a:latin typeface="Times New Roman" pitchFamily="18" charset="0"/>
                <a:cs typeface="Times New Roman" pitchFamily="18" charset="0"/>
              </a:rPr>
              <a:t>oňka: </a:t>
            </a:r>
            <a:r>
              <a:rPr lang="cs-CZ" sz="1200" dirty="0" smtClean="0">
                <a:latin typeface="Times New Roman" pitchFamily="18" charset="0"/>
                <a:cs typeface="Times New Roman" pitchFamily="18" charset="0"/>
              </a:rPr>
              <a:t>trať České Budějovice – Linec a Praha - Lány</a:t>
            </a:r>
            <a:endParaRPr lang="cs-CZ" sz="1200" b="1" dirty="0" smtClean="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680567"/>
            <a:ext cx="2195736" cy="17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8096250" y="1293146"/>
            <a:ext cx="720518" cy="276999"/>
          </a:xfrm>
          <a:prstGeom prst="rect">
            <a:avLst/>
          </a:prstGeom>
          <a:noFill/>
        </p:spPr>
        <p:txBody>
          <a:bodyPr wrap="none" rtlCol="0">
            <a:spAutoFit/>
          </a:bodyPr>
          <a:lstStyle/>
          <a:p>
            <a:r>
              <a:rPr lang="cs-CZ" sz="1200" b="1" dirty="0" smtClean="0">
                <a:latin typeface="Times New Roman" pitchFamily="18" charset="0"/>
                <a:cs typeface="Times New Roman" pitchFamily="18" charset="0"/>
              </a:rPr>
              <a:t>parovůz</a:t>
            </a: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3536621"/>
            <a:ext cx="2195736" cy="16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0445" y="1640129"/>
            <a:ext cx="1316952" cy="175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4218495" y="2009269"/>
            <a:ext cx="928909" cy="276999"/>
          </a:xfrm>
          <a:prstGeom prst="rect">
            <a:avLst/>
          </a:prstGeom>
          <a:noFill/>
        </p:spPr>
        <p:txBody>
          <a:bodyPr wrap="none" rtlCol="0">
            <a:spAutoFit/>
          </a:bodyPr>
          <a:lstStyle/>
          <a:p>
            <a:pPr algn="ctr"/>
            <a:r>
              <a:rPr lang="cs-CZ" sz="1200" b="1" dirty="0" smtClean="0">
                <a:latin typeface="Times New Roman" pitchFamily="18" charset="0"/>
                <a:cs typeface="Times New Roman" pitchFamily="18" charset="0"/>
              </a:rPr>
              <a:t>lodní šroub</a:t>
            </a:r>
          </a:p>
        </p:txBody>
      </p:sp>
      <p:sp>
        <p:nvSpPr>
          <p:cNvPr id="9" name="TextovéPole 8"/>
          <p:cNvSpPr txBox="1"/>
          <p:nvPr/>
        </p:nvSpPr>
        <p:spPr>
          <a:xfrm>
            <a:off x="6354832" y="4725588"/>
            <a:ext cx="593432" cy="276999"/>
          </a:xfrm>
          <a:prstGeom prst="rect">
            <a:avLst/>
          </a:prstGeom>
          <a:noFill/>
        </p:spPr>
        <p:txBody>
          <a:bodyPr wrap="none" rtlCol="0">
            <a:spAutoFit/>
          </a:bodyPr>
          <a:lstStyle/>
          <a:p>
            <a:r>
              <a:rPr lang="cs-CZ" sz="1200" b="1" dirty="0">
                <a:latin typeface="Times New Roman" pitchFamily="18" charset="0"/>
                <a:cs typeface="Times New Roman" pitchFamily="18" charset="0"/>
              </a:rPr>
              <a:t>k</a:t>
            </a:r>
            <a:r>
              <a:rPr lang="cs-CZ" sz="1200" b="1" dirty="0" smtClean="0">
                <a:latin typeface="Times New Roman" pitchFamily="18" charset="0"/>
                <a:cs typeface="Times New Roman" pitchFamily="18" charset="0"/>
              </a:rPr>
              <a:t>oňka</a:t>
            </a:r>
          </a:p>
        </p:txBody>
      </p:sp>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3518127"/>
            <a:ext cx="2454733" cy="163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p:cNvSpPr txBox="1"/>
          <p:nvPr/>
        </p:nvSpPr>
        <p:spPr>
          <a:xfrm>
            <a:off x="3996232" y="2999796"/>
            <a:ext cx="766557" cy="461665"/>
          </a:xfrm>
          <a:prstGeom prst="rect">
            <a:avLst/>
          </a:prstGeom>
          <a:noFill/>
        </p:spPr>
        <p:txBody>
          <a:bodyPr wrap="none" rtlCol="0">
            <a:spAutoFit/>
          </a:bodyPr>
          <a:lstStyle/>
          <a:p>
            <a:pPr algn="ct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arník</a:t>
            </a:r>
          </a:p>
          <a:p>
            <a:pPr algn="ctr"/>
            <a:r>
              <a:rPr lang="cs-CZ" sz="1200" b="1" dirty="0" smtClean="0">
                <a:latin typeface="Times New Roman" pitchFamily="18" charset="0"/>
                <a:cs typeface="Times New Roman" pitchFamily="18" charset="0"/>
              </a:rPr>
              <a:t>Bohemia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43"/>
            <a:ext cx="3996952" cy="594066"/>
          </a:xfrm>
        </p:spPr>
        <p:txBody>
          <a:bodyPr>
            <a:normAutofit/>
          </a:bodyPr>
          <a:lstStyle/>
          <a:p>
            <a:pPr algn="l"/>
            <a:r>
              <a:rPr lang="cs-CZ" sz="2500" b="1" dirty="0" smtClean="0">
                <a:latin typeface="Times New Roman" pitchFamily="18" charset="0"/>
                <a:cs typeface="Times New Roman" pitchFamily="18" charset="0"/>
              </a:rPr>
              <a:t>25.5 Procvičení a příklady</a:t>
            </a:r>
            <a:endParaRPr lang="cs-CZ" sz="2500" b="1" dirty="0">
              <a:latin typeface="Times New Roman" pitchFamily="18" charset="0"/>
              <a:cs typeface="Times New Roman" pitchFamily="18" charset="0"/>
            </a:endParaRPr>
          </a:p>
        </p:txBody>
      </p:sp>
      <p:sp>
        <p:nvSpPr>
          <p:cNvPr id="10" name="TextovéPole 9"/>
          <p:cNvSpPr txBox="1"/>
          <p:nvPr/>
        </p:nvSpPr>
        <p:spPr>
          <a:xfrm>
            <a:off x="251520" y="1605776"/>
            <a:ext cx="3816424" cy="1169551"/>
          </a:xfrm>
          <a:prstGeom prst="rect">
            <a:avLst/>
          </a:prstGeom>
          <a:solidFill>
            <a:srgbClr val="00FF00"/>
          </a:solidFill>
        </p:spPr>
        <p:txBody>
          <a:bodyPr wrap="square" rtlCol="0">
            <a:spAutoFit/>
          </a:bodyPr>
          <a:lstStyle/>
          <a:p>
            <a:pPr algn="just"/>
            <a:r>
              <a:rPr lang="cs-CZ" sz="1400" dirty="0" smtClean="0">
                <a:latin typeface="Times New Roman" pitchFamily="18" charset="0"/>
                <a:cs typeface="Times New Roman" pitchFamily="18" charset="0"/>
              </a:rPr>
              <a:t>Utvářejí se nové společenské vědy – </a:t>
            </a:r>
            <a:r>
              <a:rPr lang="cs-CZ" sz="1400" b="1" dirty="0" smtClean="0">
                <a:latin typeface="Times New Roman" pitchFamily="18" charset="0"/>
                <a:cs typeface="Times New Roman" pitchFamily="18" charset="0"/>
              </a:rPr>
              <a:t>archeologie a antropologie</a:t>
            </a:r>
            <a:r>
              <a:rPr lang="cs-CZ" sz="1400" dirty="0" smtClean="0">
                <a:latin typeface="Times New Roman" pitchFamily="18" charset="0"/>
                <a:cs typeface="Times New Roman" pitchFamily="18" charset="0"/>
              </a:rPr>
              <a:t>. Poznávání staré egyptské kultury, objevení pozůstatků Ninive, </a:t>
            </a:r>
            <a:r>
              <a:rPr lang="cs-CZ" sz="1400" dirty="0" err="1" smtClean="0">
                <a:latin typeface="Times New Roman" pitchFamily="18" charset="0"/>
                <a:cs typeface="Times New Roman" pitchFamily="18" charset="0"/>
              </a:rPr>
              <a:t>Tróji</a:t>
            </a:r>
            <a:r>
              <a:rPr lang="cs-CZ" sz="1400" dirty="0" smtClean="0">
                <a:latin typeface="Times New Roman" pitchFamily="18" charset="0"/>
                <a:cs typeface="Times New Roman" pitchFamily="18" charset="0"/>
              </a:rPr>
              <a:t>, </a:t>
            </a:r>
            <a:r>
              <a:rPr lang="cs-CZ" sz="1400" dirty="0" smtClean="0">
                <a:latin typeface="Times New Roman" pitchFamily="18" charset="0"/>
                <a:cs typeface="Times New Roman" pitchFamily="18" charset="0"/>
              </a:rPr>
              <a:t>Mykén, Pompejí zvýšilo zájem lidí o </a:t>
            </a:r>
            <a:r>
              <a:rPr lang="cs-CZ" sz="1400" b="1" dirty="0" smtClean="0">
                <a:latin typeface="Times New Roman" pitchFamily="18" charset="0"/>
                <a:cs typeface="Times New Roman" pitchFamily="18" charset="0"/>
              </a:rPr>
              <a:t>historii</a:t>
            </a:r>
            <a:r>
              <a:rPr lang="cs-CZ" sz="1400" dirty="0" smtClean="0">
                <a:latin typeface="Times New Roman" pitchFamily="18" charset="0"/>
                <a:cs typeface="Times New Roman" pitchFamily="18" charset="0"/>
              </a:rPr>
              <a:t>, přispělo k zakládání muzeí a vědeckých společností.</a:t>
            </a:r>
            <a:endParaRPr lang="cs-CZ" sz="1400"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410681" y="1008000"/>
            <a:ext cx="6780959" cy="307777"/>
          </a:xfrm>
          <a:prstGeom prst="rect">
            <a:avLst/>
          </a:prstGeom>
          <a:solidFill>
            <a:srgbClr val="C00000"/>
          </a:solidFill>
        </p:spPr>
        <p:txBody>
          <a:bodyPr wrap="none" rtlCol="0">
            <a:spAutoFit/>
          </a:bodyPr>
          <a:lstStyle/>
          <a:p>
            <a:r>
              <a:rPr lang="cs-CZ" sz="1400" b="1" dirty="0" smtClean="0">
                <a:latin typeface="Times New Roman" pitchFamily="18" charset="0"/>
                <a:cs typeface="Times New Roman" pitchFamily="18" charset="0"/>
              </a:rPr>
              <a:t>Lidské poznání obohatily také nové poznatky z oblasti přírodních i společenských věd.</a:t>
            </a:r>
          </a:p>
        </p:txBody>
      </p:sp>
      <p:sp>
        <p:nvSpPr>
          <p:cNvPr id="4" name="TextovéPole 3"/>
          <p:cNvSpPr txBox="1"/>
          <p:nvPr/>
        </p:nvSpPr>
        <p:spPr>
          <a:xfrm>
            <a:off x="251520" y="3075806"/>
            <a:ext cx="6073842" cy="307777"/>
          </a:xfrm>
          <a:prstGeom prst="rect">
            <a:avLst/>
          </a:prstGeom>
          <a:solidFill>
            <a:srgbClr val="00FF00"/>
          </a:solidFill>
        </p:spPr>
        <p:txBody>
          <a:bodyPr wrap="none" rtlCol="0">
            <a:spAutoFit/>
          </a:bodyPr>
          <a:lstStyle/>
          <a:p>
            <a:r>
              <a:rPr lang="cs-CZ" sz="1400" dirty="0" smtClean="0">
                <a:latin typeface="Times New Roman" pitchFamily="18" charset="0"/>
                <a:cs typeface="Times New Roman" pitchFamily="18" charset="0"/>
              </a:rPr>
              <a:t>Pro rozvoj měly velký význam práce  </a:t>
            </a:r>
            <a:r>
              <a:rPr lang="cs-CZ" sz="1400" b="1" dirty="0" smtClean="0">
                <a:latin typeface="Times New Roman" pitchFamily="18" charset="0"/>
                <a:cs typeface="Times New Roman" pitchFamily="18" charset="0"/>
              </a:rPr>
              <a:t>Darwinovy, </a:t>
            </a:r>
            <a:r>
              <a:rPr lang="cs-CZ" sz="1400" b="1" dirty="0">
                <a:latin typeface="Times New Roman" pitchFamily="18" charset="0"/>
                <a:cs typeface="Times New Roman" pitchFamily="18" charset="0"/>
              </a:rPr>
              <a:t>M</a:t>
            </a:r>
            <a:r>
              <a:rPr lang="cs-CZ" sz="1400" b="1" dirty="0" smtClean="0">
                <a:latin typeface="Times New Roman" pitchFamily="18" charset="0"/>
                <a:cs typeface="Times New Roman" pitchFamily="18" charset="0"/>
              </a:rPr>
              <a:t>endělejevovy a Mendelovy</a:t>
            </a:r>
            <a:r>
              <a:rPr lang="cs-CZ" sz="1200" dirty="0" smtClean="0">
                <a:solidFill>
                  <a:schemeClr val="accent3">
                    <a:lumMod val="50000"/>
                  </a:schemeClr>
                </a:solidFill>
              </a:rPr>
              <a:t>.</a:t>
            </a:r>
            <a:endParaRPr lang="cs-CZ" sz="1200" b="1" dirty="0" smtClean="0">
              <a:solidFill>
                <a:schemeClr val="accent3">
                  <a:lumMod val="50000"/>
                </a:schemeClr>
              </a:solidFill>
            </a:endParaRPr>
          </a:p>
        </p:txBody>
      </p:sp>
      <p:sp>
        <p:nvSpPr>
          <p:cNvPr id="5" name="TextovéPole 4"/>
          <p:cNvSpPr txBox="1"/>
          <p:nvPr/>
        </p:nvSpPr>
        <p:spPr>
          <a:xfrm>
            <a:off x="6041058" y="4582299"/>
            <a:ext cx="1526380" cy="461665"/>
          </a:xfrm>
          <a:prstGeom prst="rect">
            <a:avLst/>
          </a:prstGeom>
          <a:solidFill>
            <a:srgbClr val="FFCC00"/>
          </a:solidFill>
        </p:spPr>
        <p:txBody>
          <a:bodyPr wrap="none" rtlCol="0">
            <a:spAutoFit/>
          </a:bodyPr>
          <a:lstStyle/>
          <a:p>
            <a:pPr algn="ct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eriodická soustava </a:t>
            </a:r>
          </a:p>
          <a:p>
            <a:pPr algn="ctr"/>
            <a:r>
              <a:rPr lang="cs-CZ" sz="1200" b="1" dirty="0" smtClean="0">
                <a:latin typeface="Times New Roman" pitchFamily="18" charset="0"/>
                <a:cs typeface="Times New Roman" pitchFamily="18" charset="0"/>
              </a:rPr>
              <a:t>chemických prvků</a:t>
            </a:r>
          </a:p>
        </p:txBody>
      </p:sp>
      <p:sp>
        <p:nvSpPr>
          <p:cNvPr id="6" name="TextovéPole 5"/>
          <p:cNvSpPr txBox="1"/>
          <p:nvPr/>
        </p:nvSpPr>
        <p:spPr>
          <a:xfrm>
            <a:off x="7191640" y="2871999"/>
            <a:ext cx="1359668" cy="461665"/>
          </a:xfrm>
          <a:prstGeom prst="rect">
            <a:avLst/>
          </a:prstGeom>
          <a:solidFill>
            <a:srgbClr val="FFCC00"/>
          </a:solidFill>
        </p:spPr>
        <p:txBody>
          <a:bodyPr wrap="none" rtlCol="0">
            <a:spAutoFit/>
          </a:bodyPr>
          <a:lstStyle/>
          <a:p>
            <a:pPr algn="ctr"/>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rod genetiky</a:t>
            </a:r>
          </a:p>
          <a:p>
            <a:pPr algn="ctr"/>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ákony dědičnosti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17" y="3467100"/>
            <a:ext cx="20955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358717" y="4305300"/>
            <a:ext cx="1284326" cy="276999"/>
          </a:xfrm>
          <a:prstGeom prst="rect">
            <a:avLst/>
          </a:prstGeom>
          <a:solidFill>
            <a:srgbClr val="FFCC00"/>
          </a:solidFill>
        </p:spPr>
        <p:txBody>
          <a:bodyPr wrap="none" rtlCol="0">
            <a:spAutoFit/>
          </a:bodyPr>
          <a:lstStyle/>
          <a:p>
            <a:r>
              <a:rPr lang="cs-CZ" sz="1200" b="1" dirty="0" smtClean="0">
                <a:latin typeface="Times New Roman" pitchFamily="18" charset="0"/>
                <a:cs typeface="Times New Roman" pitchFamily="18" charset="0"/>
              </a:rPr>
              <a:t>O původu druhů</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837" y="3425550"/>
            <a:ext cx="2369117" cy="168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327" y="3333664"/>
            <a:ext cx="2513856" cy="108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3827" y="1520332"/>
            <a:ext cx="20955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9805" y="1419858"/>
            <a:ext cx="2167508" cy="133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7833559" y="1142859"/>
            <a:ext cx="1159741" cy="276999"/>
          </a:xfrm>
          <a:prstGeom prst="rect">
            <a:avLst/>
          </a:prstGeom>
          <a:solidFill>
            <a:srgbClr val="FFCC00"/>
          </a:solidFill>
        </p:spPr>
        <p:txBody>
          <a:bodyPr wrap="none" rtlCol="0">
            <a:spAutoFit/>
          </a:bodyPr>
          <a:lstStyle/>
          <a:p>
            <a:r>
              <a:rPr lang="cs-CZ" sz="1200" b="1" dirty="0">
                <a:latin typeface="Times New Roman" pitchFamily="18" charset="0"/>
                <a:cs typeface="Times New Roman" pitchFamily="18" charset="0"/>
              </a:rPr>
              <a:t>t</a:t>
            </a:r>
            <a:r>
              <a:rPr lang="cs-CZ" sz="1200" b="1" dirty="0" smtClean="0">
                <a:latin typeface="Times New Roman" pitchFamily="18" charset="0"/>
                <a:cs typeface="Times New Roman" pitchFamily="18" charset="0"/>
              </a:rPr>
              <a:t>rojské hradby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25.6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4283968" y="699542"/>
            <a:ext cx="4405117" cy="276999"/>
          </a:xfrm>
          <a:prstGeom prst="rect">
            <a:avLst/>
          </a:prstGeom>
          <a:solidFill>
            <a:srgbClr val="FFCC00"/>
          </a:solidFill>
          <a:ln>
            <a:solidFill>
              <a:srgbClr val="512373"/>
            </a:solidFill>
          </a:ln>
        </p:spPr>
        <p:txBody>
          <a:bodyPr wrap="none" rtlCol="0">
            <a:spAutoFit/>
          </a:bodyPr>
          <a:lstStyle/>
          <a:p>
            <a:r>
              <a:rPr lang="cs-CZ" sz="1200" b="1" dirty="0" smtClean="0">
                <a:latin typeface="Times New Roman" pitchFamily="18" charset="0"/>
                <a:cs typeface="Times New Roman" pitchFamily="18" charset="0"/>
              </a:rPr>
              <a:t>Připrav si referát o Františku Gerstnerovi nebo Janu Pernerovi</a:t>
            </a:r>
            <a:r>
              <a:rPr lang="cs-CZ" sz="1200" b="1" dirty="0" smtClean="0">
                <a:solidFill>
                  <a:schemeClr val="accent3">
                    <a:lumMod val="50000"/>
                  </a:schemeClr>
                </a:solidFill>
              </a:rPr>
              <a:t>.</a:t>
            </a:r>
          </a:p>
        </p:txBody>
      </p:sp>
      <p:sp>
        <p:nvSpPr>
          <p:cNvPr id="4" name="TextovéPole 3"/>
          <p:cNvSpPr txBox="1"/>
          <p:nvPr/>
        </p:nvSpPr>
        <p:spPr>
          <a:xfrm>
            <a:off x="251520" y="1275606"/>
            <a:ext cx="8280920" cy="156966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w="28575">
            <a:solidFill>
              <a:schemeClr val="tx1"/>
            </a:solidFill>
          </a:ln>
        </p:spPr>
        <p:txBody>
          <a:bodyPr wrap="square" rtlCol="0">
            <a:spAutoFit/>
          </a:bodyPr>
          <a:lstStyle/>
          <a:p>
            <a:pPr algn="just"/>
            <a:r>
              <a:rPr lang="cs-CZ" sz="1200" b="1" dirty="0" smtClean="0">
                <a:latin typeface="Times New Roman" pitchFamily="18" charset="0"/>
                <a:cs typeface="Times New Roman" pitchFamily="18" charset="0"/>
              </a:rPr>
              <a:t>O práci dětí v továrnách</a:t>
            </a:r>
          </a:p>
          <a:p>
            <a:pPr algn="just"/>
            <a:endParaRPr lang="cs-CZ" sz="1200" b="1" dirty="0">
              <a:latin typeface="Times New Roman" pitchFamily="18" charset="0"/>
              <a:cs typeface="Times New Roman" pitchFamily="18" charset="0"/>
            </a:endParaRPr>
          </a:p>
          <a:p>
            <a:pPr algn="just"/>
            <a:r>
              <a:rPr lang="cs-CZ" sz="1200" b="1" dirty="0" smtClean="0">
                <a:latin typeface="Times New Roman" pitchFamily="18" charset="0"/>
                <a:cs typeface="Times New Roman" pitchFamily="18" charset="0"/>
              </a:rPr>
              <a:t>„Nejhorší stránkou továren je zničení rodinného života, znemožnění výuky mládeže, pijácké návyky. Stále více dětí se strká do továren, kde musí trávit v době, kdy ještě rostou, deset hodin denně mezi hlučícími stroji. Vzduch v místnostech je často k udušení. Zatímco tělo je zde vyčerpáváno a oslabováno, duch nedostává žádné vzdělání. O rodičovské výchově nemůže být řeči. Několik málo pohybů se dítě naučí strojově vykonávat: jeho celoroční činností je navazovat přetržené vlákno nebo nasazovat hlavičku na přadeno …“</a:t>
            </a:r>
          </a:p>
          <a:p>
            <a:pPr algn="r"/>
            <a:r>
              <a:rPr lang="cs-CZ" sz="1200" i="1" dirty="0" smtClean="0">
                <a:latin typeface="Times New Roman" pitchFamily="18" charset="0"/>
                <a:cs typeface="Times New Roman" pitchFamily="18" charset="0"/>
              </a:rPr>
              <a:t>německý právník H. von Schulze-</a:t>
            </a:r>
            <a:r>
              <a:rPr lang="cs-CZ" sz="1200" i="1" dirty="0" err="1" smtClean="0">
                <a:latin typeface="Times New Roman" pitchFamily="18" charset="0"/>
                <a:cs typeface="Times New Roman" pitchFamily="18" charset="0"/>
              </a:rPr>
              <a:t>Gävernitz</a:t>
            </a:r>
            <a:r>
              <a:rPr lang="cs-CZ" sz="1200" i="1" dirty="0" smtClean="0">
                <a:latin typeface="Times New Roman" pitchFamily="18" charset="0"/>
                <a:cs typeface="Times New Roman" pitchFamily="18" charset="0"/>
              </a:rPr>
              <a:t> o práci dětí, r. 1853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22067"/>
            <a:ext cx="2233811" cy="215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93160"/>
            <a:ext cx="3428802" cy="238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6952988" y="3585612"/>
            <a:ext cx="1740821" cy="1200329"/>
          </a:xfrm>
          <a:prstGeom prst="rect">
            <a:avLst/>
          </a:prstGeom>
          <a:solidFill>
            <a:srgbClr val="00FF00"/>
          </a:solidFill>
        </p:spPr>
        <p:txBody>
          <a:bodyPr wrap="square" rtlCol="0">
            <a:spAutoFit/>
          </a:bodyPr>
          <a:lstStyle/>
          <a:p>
            <a:pPr algn="just"/>
            <a:r>
              <a:rPr lang="cs-CZ" sz="1200" b="1" u="sng" dirty="0" smtClean="0">
                <a:latin typeface="Times New Roman" pitchFamily="18" charset="0"/>
                <a:cs typeface="Times New Roman" pitchFamily="18" charset="0"/>
              </a:rPr>
              <a:t>Námět pro diskusi</a:t>
            </a:r>
          </a:p>
          <a:p>
            <a:pPr algn="just"/>
            <a:endParaRPr lang="cs-CZ" sz="1200" b="1" dirty="0" smtClean="0">
              <a:latin typeface="Times New Roman" pitchFamily="18" charset="0"/>
              <a:cs typeface="Times New Roman" pitchFamily="18" charset="0"/>
            </a:endParaRPr>
          </a:p>
          <a:p>
            <a:pPr algn="just"/>
            <a:r>
              <a:rPr lang="cs-CZ" sz="1200" b="1" dirty="0" smtClean="0">
                <a:latin typeface="Times New Roman" pitchFamily="18" charset="0"/>
                <a:cs typeface="Times New Roman" pitchFamily="18" charset="0"/>
              </a:rPr>
              <a:t>Myslíš si, že i dnes mohou být děti zneužívány jako levná pracovní síla?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613" y="505915"/>
            <a:ext cx="1944216" cy="594066"/>
          </a:xfrm>
        </p:spPr>
        <p:txBody>
          <a:bodyPr>
            <a:normAutofit/>
          </a:bodyPr>
          <a:lstStyle/>
          <a:p>
            <a:pPr algn="l"/>
            <a:r>
              <a:rPr lang="cs-CZ" sz="2500" b="1" dirty="0" smtClean="0">
                <a:latin typeface="Times New Roman" pitchFamily="18" charset="0"/>
                <a:cs typeface="Times New Roman" pitchFamily="18" charset="0"/>
              </a:rPr>
              <a:t>25.7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smtClean="0">
                <a:solidFill>
                  <a:schemeClr val="accent3">
                    <a:lumMod val="50000"/>
                  </a:schemeClr>
                </a:solidFill>
                <a:latin typeface="Times New Roman" pitchFamily="18" charset="0"/>
                <a:cs typeface="Times New Roman" pitchFamily="18" charset="0"/>
              </a:rPr>
              <a:t>History</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179512" y="1203598"/>
            <a:ext cx="5400600" cy="236988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57150">
            <a:solidFill>
              <a:srgbClr val="512373"/>
            </a:solidFill>
          </a:ln>
        </p:spPr>
        <p:txBody>
          <a:bodyPr wrap="square" rtlCol="0">
            <a:spAutoFit/>
          </a:bodyPr>
          <a:lstStyle/>
          <a:p>
            <a:pPr algn="just"/>
            <a:r>
              <a:rPr lang="en-US" sz="1600" b="1" dirty="0" err="1">
                <a:latin typeface="Times New Roman" pitchFamily="18" charset="0"/>
                <a:cs typeface="Times New Roman" pitchFamily="18" charset="0"/>
              </a:rPr>
              <a:t>František</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Křižík</a:t>
            </a:r>
            <a:r>
              <a:rPr lang="en-US" sz="16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8th July </a:t>
            </a:r>
            <a:r>
              <a:rPr lang="en-US" sz="1200" dirty="0" smtClean="0">
                <a:latin typeface="Times New Roman" pitchFamily="18" charset="0"/>
                <a:cs typeface="Times New Roman" pitchFamily="18" charset="0"/>
              </a:rPr>
              <a:t>1847</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Plánice</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cs-CZ" sz="1200" dirty="0" smtClean="0">
                <a:latin typeface="Times New Roman" pitchFamily="18" charset="0"/>
                <a:cs typeface="Times New Roman" pitchFamily="18" charset="0"/>
              </a:rPr>
              <a:t>22nd </a:t>
            </a:r>
            <a:r>
              <a:rPr lang="cs-CZ" sz="1200" dirty="0" err="1" smtClean="0">
                <a:latin typeface="Times New Roman" pitchFamily="18" charset="0"/>
                <a:cs typeface="Times New Roman" pitchFamily="18" charset="0"/>
              </a:rPr>
              <a:t>January</a:t>
            </a:r>
            <a:r>
              <a:rPr lang="cs-CZ"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1941</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Stádlec</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was a </a:t>
            </a:r>
            <a:r>
              <a:rPr lang="cs-CZ" sz="1200" dirty="0">
                <a:latin typeface="Times New Roman" pitchFamily="18" charset="0"/>
                <a:cs typeface="Times New Roman" pitchFamily="18" charset="0"/>
              </a:rPr>
              <a:t>C</a:t>
            </a:r>
            <a:r>
              <a:rPr lang="en-US" sz="1200" dirty="0" err="1" smtClean="0">
                <a:latin typeface="Times New Roman" pitchFamily="18" charset="0"/>
                <a:cs typeface="Times New Roman" pitchFamily="18" charset="0"/>
              </a:rPr>
              <a:t>zech</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inventor, electrical engineer, and entrepreneur. </a:t>
            </a:r>
            <a:r>
              <a:rPr lang="en-US" sz="1200" dirty="0" err="1">
                <a:latin typeface="Times New Roman" pitchFamily="18" charset="0"/>
                <a:cs typeface="Times New Roman" pitchFamily="18" charset="0"/>
              </a:rPr>
              <a:t>Křižík</a:t>
            </a:r>
            <a:r>
              <a:rPr lang="en-US" sz="1200" dirty="0">
                <a:latin typeface="Times New Roman" pitchFamily="18" charset="0"/>
                <a:cs typeface="Times New Roman" pitchFamily="18" charset="0"/>
              </a:rPr>
              <a:t> was born into a poor family in </a:t>
            </a:r>
            <a:r>
              <a:rPr lang="en-US" sz="1200" dirty="0" err="1">
                <a:latin typeface="Times New Roman" pitchFamily="18" charset="0"/>
                <a:cs typeface="Times New Roman" pitchFamily="18" charset="0"/>
              </a:rPr>
              <a:t>Plánice</a:t>
            </a:r>
            <a:r>
              <a:rPr lang="en-US" sz="1200" dirty="0">
                <a:latin typeface="Times New Roman" pitchFamily="18" charset="0"/>
                <a:cs typeface="Times New Roman" pitchFamily="18" charset="0"/>
              </a:rPr>
              <a:t>, located at the time within the Austro-Hungarian Empire. In spite of this, </a:t>
            </a:r>
            <a:r>
              <a:rPr lang="en-US" sz="1200" dirty="0" err="1">
                <a:latin typeface="Times New Roman" pitchFamily="18" charset="0"/>
                <a:cs typeface="Times New Roman" pitchFamily="18" charset="0"/>
              </a:rPr>
              <a:t>Křižík</a:t>
            </a:r>
            <a:r>
              <a:rPr lang="en-US" sz="1200" dirty="0">
                <a:latin typeface="Times New Roman" pitchFamily="18" charset="0"/>
                <a:cs typeface="Times New Roman" pitchFamily="18" charset="0"/>
              </a:rPr>
              <a:t> managed in 1866 to study engineering at the Technical University of Prague ČVUT. In 1878 </a:t>
            </a:r>
            <a:r>
              <a:rPr lang="en-US" sz="1200" dirty="0" err="1">
                <a:latin typeface="Times New Roman" pitchFamily="18" charset="0"/>
                <a:cs typeface="Times New Roman" pitchFamily="18" charset="0"/>
              </a:rPr>
              <a:t>Křižík</a:t>
            </a:r>
            <a:r>
              <a:rPr lang="en-US" sz="1200" dirty="0">
                <a:latin typeface="Times New Roman" pitchFamily="18" charset="0"/>
                <a:cs typeface="Times New Roman" pitchFamily="18" charset="0"/>
              </a:rPr>
              <a:t> invented a device to protect against collision between trains. His first experiments in </a:t>
            </a:r>
            <a:r>
              <a:rPr lang="en-US" sz="1200" dirty="0" err="1">
                <a:latin typeface="Times New Roman" pitchFamily="18" charset="0"/>
                <a:cs typeface="Times New Roman" pitchFamily="18" charset="0"/>
              </a:rPr>
              <a:t>Plzeň</a:t>
            </a:r>
            <a:r>
              <a:rPr lang="en-US" sz="1200" dirty="0">
                <a:latin typeface="Times New Roman" pitchFamily="18" charset="0"/>
                <a:cs typeface="Times New Roman" pitchFamily="18" charset="0"/>
              </a:rPr>
              <a:t> resulted in invention of the automatic electric arc lamp, the so-called "Plzen Lamp" (1881), for which he successfully defended his patent against Werner Siemens claim to have created it first. The restored and fully functional patented arc lamp with automated electrode adjustment can be viewed at the Museum of </a:t>
            </a:r>
            <a:r>
              <a:rPr lang="en-US" sz="1200" dirty="0" err="1">
                <a:latin typeface="Times New Roman" pitchFamily="18" charset="0"/>
                <a:cs typeface="Times New Roman" pitchFamily="18" charset="0"/>
              </a:rPr>
              <a:t>Pilsen</a:t>
            </a:r>
            <a:r>
              <a:rPr lang="en-US" sz="1200" dirty="0">
                <a:latin typeface="Times New Roman" pitchFamily="18" charset="0"/>
                <a:cs typeface="Times New Roman" pitchFamily="18" charset="0"/>
              </a:rPr>
              <a:t>. In 1884 </a:t>
            </a:r>
            <a:r>
              <a:rPr lang="en-US" sz="1200" dirty="0" err="1">
                <a:latin typeface="Times New Roman" pitchFamily="18" charset="0"/>
                <a:cs typeface="Times New Roman" pitchFamily="18" charset="0"/>
              </a:rPr>
              <a:t>Křižík</a:t>
            </a:r>
            <a:r>
              <a:rPr lang="en-US" sz="1200" dirty="0">
                <a:latin typeface="Times New Roman" pitchFamily="18" charset="0"/>
                <a:cs typeface="Times New Roman" pitchFamily="18" charset="0"/>
              </a:rPr>
              <a:t> set up his own company building tramway lines, street cars, power stations, and electric equipment. A Prague subway station was named after </a:t>
            </a:r>
            <a:r>
              <a:rPr lang="en-US" sz="1200" dirty="0" err="1">
                <a:latin typeface="Times New Roman" pitchFamily="18" charset="0"/>
                <a:cs typeface="Times New Roman" pitchFamily="18" charset="0"/>
              </a:rPr>
              <a:t>František</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Křižík</a:t>
            </a:r>
            <a:r>
              <a:rPr lang="en-US"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Křižíkova</a:t>
            </a:r>
            <a:r>
              <a:rPr lang="en-US" sz="1200" dirty="0">
                <a:latin typeface="Times New Roman" pitchFamily="18" charset="0"/>
                <a:cs typeface="Times New Roman" pitchFamily="18" charset="0"/>
              </a:rPr>
              <a:t>.</a:t>
            </a:r>
            <a:endParaRPr lang="cs-CZ" sz="1200" b="1" dirty="0" smtClean="0">
              <a:latin typeface="Times New Roman" pitchFamily="18" charset="0"/>
              <a:cs typeface="Times New Roman" pitchFamily="18" charset="0"/>
            </a:endParaRPr>
          </a:p>
        </p:txBody>
      </p:sp>
      <p:sp>
        <p:nvSpPr>
          <p:cNvPr id="4" name="TextovéPole 3"/>
          <p:cNvSpPr txBox="1"/>
          <p:nvPr/>
        </p:nvSpPr>
        <p:spPr>
          <a:xfrm>
            <a:off x="306896" y="3939902"/>
            <a:ext cx="8280920" cy="101566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solidFill>
              <a:srgbClr val="512373"/>
            </a:solidFill>
          </a:ln>
        </p:spPr>
        <p:txBody>
          <a:bodyPr wrap="square" rtlCol="0">
            <a:spAutoFit/>
          </a:bodyPr>
          <a:lstStyle/>
          <a:p>
            <a:pPr algn="just"/>
            <a:r>
              <a:rPr lang="en-US" sz="1200" dirty="0" err="1" smtClean="0">
                <a:latin typeface="Times New Roman" pitchFamily="18" charset="0"/>
                <a:cs typeface="Times New Roman" pitchFamily="18" charset="0"/>
              </a:rPr>
              <a:t>František</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Křižík</a:t>
            </a:r>
            <a:r>
              <a:rPr lang="en-US" sz="1200" dirty="0" smtClean="0">
                <a:latin typeface="Times New Roman" pitchFamily="18" charset="0"/>
                <a:cs typeface="Times New Roman" pitchFamily="18" charset="0"/>
              </a:rPr>
              <a:t> built the first electric railway in the Austro-Hungarian empire in 1903. The track gauge was 1435 mm. The maximum speed was 50 km/h.</a:t>
            </a:r>
          </a:p>
          <a:p>
            <a:pPr algn="just"/>
            <a:r>
              <a:rPr lang="en-US" sz="1200" dirty="0" smtClean="0">
                <a:latin typeface="Times New Roman" pitchFamily="18" charset="0"/>
                <a:cs typeface="Times New Roman" pitchFamily="18" charset="0"/>
              </a:rPr>
              <a:t>Railroad Stations: </a:t>
            </a:r>
            <a:r>
              <a:rPr lang="en-US" sz="1200" dirty="0" err="1" smtClean="0">
                <a:latin typeface="Times New Roman" pitchFamily="18" charset="0"/>
                <a:cs typeface="Times New Roman" pitchFamily="18" charset="0"/>
              </a:rPr>
              <a:t>Tábor</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Horky</a:t>
            </a:r>
            <a:r>
              <a:rPr lang="en-US" sz="1200" dirty="0" smtClean="0">
                <a:latin typeface="Times New Roman" pitchFamily="18" charset="0"/>
                <a:cs typeface="Times New Roman" pitchFamily="18" charset="0"/>
              </a:rPr>
              <a:t> u </a:t>
            </a:r>
            <a:r>
              <a:rPr lang="en-US" sz="1200" dirty="0" err="1" smtClean="0">
                <a:latin typeface="Times New Roman" pitchFamily="18" charset="0"/>
                <a:cs typeface="Times New Roman" pitchFamily="18" charset="0"/>
              </a:rPr>
              <a:t>Tábora</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Slapy</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Libějice</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Malšice</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Čenkov</a:t>
            </a:r>
            <a:r>
              <a:rPr lang="en-US" sz="1200" dirty="0" smtClean="0">
                <a:latin typeface="Times New Roman" pitchFamily="18" charset="0"/>
                <a:cs typeface="Times New Roman" pitchFamily="18" charset="0"/>
              </a:rPr>
              <a:t> u </a:t>
            </a:r>
            <a:r>
              <a:rPr lang="en-US" sz="1200" dirty="0" err="1" smtClean="0">
                <a:latin typeface="Times New Roman" pitchFamily="18" charset="0"/>
                <a:cs typeface="Times New Roman" pitchFamily="18" charset="0"/>
              </a:rPr>
              <a:t>Malšic</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Třebelice</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Všechlapy</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Bechyňská</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Smoleč</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Sudoměřice</a:t>
            </a:r>
            <a:r>
              <a:rPr lang="en-US" sz="1200" dirty="0" smtClean="0">
                <a:latin typeface="Times New Roman" pitchFamily="18" charset="0"/>
                <a:cs typeface="Times New Roman" pitchFamily="18" charset="0"/>
              </a:rPr>
              <a:t> u </a:t>
            </a:r>
            <a:r>
              <a:rPr lang="en-US" sz="1200" dirty="0" err="1" smtClean="0">
                <a:latin typeface="Times New Roman" pitchFamily="18" charset="0"/>
                <a:cs typeface="Times New Roman" pitchFamily="18" charset="0"/>
              </a:rPr>
              <a:t>Bechyně</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Bežerovice</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Bechyně</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zastávka</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Bechyně</a:t>
            </a:r>
            <a:r>
              <a:rPr lang="en-US" sz="1200" dirty="0" smtClean="0">
                <a:latin typeface="Times New Roman" pitchFamily="18" charset="0"/>
                <a:cs typeface="Times New Roman" pitchFamily="18" charset="0"/>
              </a:rPr>
              <a:t>.</a:t>
            </a:r>
          </a:p>
          <a:p>
            <a:pPr algn="just"/>
            <a:r>
              <a:rPr lang="en-US" sz="1200" dirty="0" smtClean="0">
                <a:latin typeface="Times New Roman" pitchFamily="18" charset="0"/>
                <a:cs typeface="Times New Roman" pitchFamily="18" charset="0"/>
              </a:rPr>
              <a:t>The main belt asteroid 5719 </a:t>
            </a:r>
            <a:r>
              <a:rPr lang="en-US" sz="1200" dirty="0" err="1" smtClean="0">
                <a:latin typeface="Times New Roman" pitchFamily="18" charset="0"/>
                <a:cs typeface="Times New Roman" pitchFamily="18" charset="0"/>
              </a:rPr>
              <a:t>Křižík</a:t>
            </a:r>
            <a:r>
              <a:rPr lang="en-US" sz="1200" dirty="0" smtClean="0">
                <a:latin typeface="Times New Roman" pitchFamily="18" charset="0"/>
                <a:cs typeface="Times New Roman" pitchFamily="18" charset="0"/>
              </a:rPr>
              <a:t> was named in his honor.</a:t>
            </a:r>
            <a:endParaRPr lang="en-US" sz="1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669606"/>
            <a:ext cx="226825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916832" cy="594066"/>
          </a:xfrm>
        </p:spPr>
        <p:txBody>
          <a:bodyPr>
            <a:normAutofit/>
          </a:bodyPr>
          <a:lstStyle/>
          <a:p>
            <a:pPr algn="l"/>
            <a:r>
              <a:rPr lang="cs-CZ" sz="2500" b="1" dirty="0" smtClean="0">
                <a:latin typeface="Times New Roman" pitchFamily="18" charset="0"/>
                <a:cs typeface="Times New Roman" pitchFamily="18" charset="0"/>
              </a:rPr>
              <a:t>25.8</a:t>
            </a:r>
            <a:r>
              <a:rPr lang="cs-CZ" sz="2800" b="1" dirty="0" smtClean="0">
                <a:latin typeface="Times New Roman" pitchFamily="18" charset="0"/>
                <a:cs typeface="Times New Roman" pitchFamily="18" charset="0"/>
              </a:rPr>
              <a:t> </a:t>
            </a:r>
            <a:r>
              <a:rPr lang="cs-CZ" sz="2500" b="1" dirty="0" smtClean="0">
                <a:latin typeface="Times New Roman" pitchFamily="18" charset="0"/>
                <a:cs typeface="Times New Roman" pitchFamily="18" charset="0"/>
              </a:rPr>
              <a:t>Test znalostí</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smtClean="0">
                <a:solidFill>
                  <a:srgbClr val="813763"/>
                </a:solidFill>
                <a:latin typeface="Times New Roman" pitchFamily="18" charset="0"/>
                <a:cs typeface="Times New Roman" pitchFamily="18" charset="0"/>
              </a:rPr>
              <a:t>Správné odpovědi</a:t>
            </a:r>
            <a:r>
              <a:rPr lang="cs-CZ" sz="1000" b="1" dirty="0" smtClean="0">
                <a:solidFill>
                  <a:srgbClr val="813763"/>
                </a:solidFill>
              </a:rPr>
              <a:t>:</a:t>
            </a:r>
            <a:endParaRPr lang="cs-CZ" sz="1000" b="1" dirty="0">
              <a:solidFill>
                <a:srgbClr val="813763"/>
              </a:solidFill>
            </a:endParaRPr>
          </a:p>
        </p:txBody>
      </p:sp>
      <p:graphicFrame>
        <p:nvGraphicFramePr>
          <p:cNvPr id="15" name="Tabulka 14"/>
          <p:cNvGraphicFramePr>
            <a:graphicFrameLocks noGrp="1"/>
          </p:cNvGraphicFramePr>
          <p:nvPr>
            <p:extLst>
              <p:ext uri="{D42A27DB-BD31-4B8C-83A1-F6EECF244321}">
                <p14:modId xmlns:p14="http://schemas.microsoft.com/office/powerpoint/2010/main" val="2947310264"/>
              </p:ext>
            </p:extLst>
          </p:nvPr>
        </p:nvGraphicFramePr>
        <p:xfrm>
          <a:off x="611560" y="1326708"/>
          <a:ext cx="6336704" cy="3596640"/>
        </p:xfrm>
        <a:graphic>
          <a:graphicData uri="http://schemas.openxmlformats.org/drawingml/2006/table">
            <a:tbl>
              <a:tblPr bandRow="1">
                <a:tableStyleId>{775DCB02-9BB8-47FD-8907-85C794F793BA}</a:tableStyleId>
              </a:tblPr>
              <a:tblGrid>
                <a:gridCol w="3048000"/>
                <a:gridCol w="3288704"/>
              </a:tblGrid>
              <a:tr h="370840">
                <a:tc>
                  <a:txBody>
                    <a:bodyPr/>
                    <a:lstStyle/>
                    <a:p>
                      <a:pPr marL="342900" indent="-342900" algn="just">
                        <a:buAutoNum type="arabicPeriod"/>
                      </a:pPr>
                      <a:r>
                        <a:rPr lang="cs-CZ" sz="1600" dirty="0" smtClean="0">
                          <a:latin typeface="Times New Roman" pitchFamily="18" charset="0"/>
                          <a:cs typeface="Times New Roman" pitchFamily="18" charset="0"/>
                        </a:rPr>
                        <a:t>Parní</a:t>
                      </a:r>
                      <a:r>
                        <a:rPr lang="cs-CZ" sz="1600" baseline="0" dirty="0" smtClean="0">
                          <a:latin typeface="Times New Roman" pitchFamily="18" charset="0"/>
                          <a:cs typeface="Times New Roman" pitchFamily="18" charset="0"/>
                        </a:rPr>
                        <a:t> stroj zdokonalil?</a:t>
                      </a:r>
                      <a:endParaRPr lang="cs-CZ" sz="1600" dirty="0" smtClean="0">
                        <a:latin typeface="Times New Roman" pitchFamily="18" charset="0"/>
                        <a:cs typeface="Times New Roman" pitchFamily="18" charset="0"/>
                      </a:endParaRPr>
                    </a:p>
                    <a:p>
                      <a:pPr marL="342900" indent="-342900" algn="just"/>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František Křižík</a:t>
                      </a:r>
                    </a:p>
                    <a:p>
                      <a:pPr marL="342900" indent="-342900" algn="just"/>
                      <a:r>
                        <a:rPr lang="cs-CZ" sz="1200" dirty="0" smtClean="0">
                          <a:latin typeface="Times New Roman" pitchFamily="18" charset="0"/>
                          <a:cs typeface="Times New Roman" pitchFamily="18" charset="0"/>
                        </a:rPr>
                        <a:t>b/  James Watt</a:t>
                      </a:r>
                    </a:p>
                    <a:p>
                      <a:pPr marL="342900" indent="-342900" algn="just"/>
                      <a:r>
                        <a:rPr lang="cs-CZ" sz="1200" dirty="0" smtClean="0">
                          <a:latin typeface="Times New Roman" pitchFamily="18" charset="0"/>
                          <a:cs typeface="Times New Roman" pitchFamily="18" charset="0"/>
                        </a:rPr>
                        <a:t>c/  Jan </a:t>
                      </a:r>
                      <a:r>
                        <a:rPr lang="cs-CZ" sz="1200" dirty="0" err="1" smtClean="0">
                          <a:latin typeface="Times New Roman" pitchFamily="18" charset="0"/>
                          <a:cs typeface="Times New Roman" pitchFamily="18" charset="0"/>
                        </a:rPr>
                        <a:t>Perner</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d/  Robert </a:t>
                      </a:r>
                      <a:r>
                        <a:rPr lang="cs-CZ" sz="1200" dirty="0" err="1" smtClean="0">
                          <a:latin typeface="Times New Roman" pitchFamily="18" charset="0"/>
                          <a:cs typeface="Times New Roman" pitchFamily="18" charset="0"/>
                        </a:rPr>
                        <a:t>Fulton</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marL="342900" indent="-342900" algn="just">
                        <a:buAutoNum type="arabicPeriod" startAt="3"/>
                      </a:pPr>
                      <a:r>
                        <a:rPr lang="cs-CZ" sz="1600" dirty="0" smtClean="0">
                          <a:latin typeface="Times New Roman" pitchFamily="18" charset="0"/>
                          <a:cs typeface="Times New Roman" pitchFamily="18" charset="0"/>
                        </a:rPr>
                        <a:t>První sériově vyráběný automobil</a:t>
                      </a:r>
                      <a:r>
                        <a:rPr lang="cs-CZ" sz="1600" baseline="0" dirty="0" smtClean="0">
                          <a:latin typeface="Times New Roman" pitchFamily="18" charset="0"/>
                          <a:cs typeface="Times New Roman" pitchFamily="18" charset="0"/>
                        </a:rPr>
                        <a:t> se nazýval?</a:t>
                      </a:r>
                      <a:endParaRPr lang="cs-CZ" sz="1600" dirty="0" smtClean="0">
                        <a:latin typeface="Times New Roman" pitchFamily="18" charset="0"/>
                        <a:cs typeface="Times New Roman" pitchFamily="18" charset="0"/>
                      </a:endParaRPr>
                    </a:p>
                    <a:p>
                      <a:pPr marL="0" indent="0" algn="just">
                        <a:buNone/>
                      </a:pPr>
                      <a:endParaRPr lang="cs-CZ" sz="160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a:t>
                      </a:r>
                      <a:r>
                        <a:rPr lang="cs-CZ" sz="1200" dirty="0" err="1" smtClean="0">
                          <a:latin typeface="Times New Roman" pitchFamily="18" charset="0"/>
                          <a:cs typeface="Times New Roman" pitchFamily="18" charset="0"/>
                        </a:rPr>
                        <a:t>Präsident</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b/  Bohemia</a:t>
                      </a:r>
                    </a:p>
                    <a:p>
                      <a:pPr marL="342900" indent="-342900" algn="just"/>
                      <a:r>
                        <a:rPr lang="cs-CZ" sz="1200" dirty="0" smtClean="0">
                          <a:latin typeface="Times New Roman" pitchFamily="18" charset="0"/>
                          <a:cs typeface="Times New Roman" pitchFamily="18" charset="0"/>
                        </a:rPr>
                        <a:t>c/  Král</a:t>
                      </a:r>
                    </a:p>
                    <a:p>
                      <a:pPr marL="342900" indent="-342900" algn="just"/>
                      <a:r>
                        <a:rPr lang="cs-CZ" sz="1200" dirty="0" smtClean="0">
                          <a:latin typeface="Times New Roman" pitchFamily="18" charset="0"/>
                          <a:cs typeface="Times New Roman" pitchFamily="18" charset="0"/>
                        </a:rPr>
                        <a:t>d/  Rakušan</a:t>
                      </a:r>
                    </a:p>
                    <a:p>
                      <a:pPr marL="342900" indent="-342900"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r h="370840">
                <a:tc>
                  <a:txBody>
                    <a:bodyPr/>
                    <a:lstStyle/>
                    <a:p>
                      <a:pPr marL="342900" indent="-342900" algn="just">
                        <a:buAutoNum type="arabicPeriod" startAt="2"/>
                      </a:pPr>
                      <a:r>
                        <a:rPr lang="cs-CZ" sz="1600" dirty="0" smtClean="0">
                          <a:latin typeface="Times New Roman" pitchFamily="18" charset="0"/>
                          <a:cs typeface="Times New Roman" pitchFamily="18" charset="0"/>
                        </a:rPr>
                        <a:t>„Kolébkou“ průmyslové revoluce</a:t>
                      </a:r>
                      <a:r>
                        <a:rPr lang="cs-CZ" sz="1600" baseline="0" dirty="0" smtClean="0">
                          <a:latin typeface="Times New Roman" pitchFamily="18" charset="0"/>
                          <a:cs typeface="Times New Roman" pitchFamily="18" charset="0"/>
                        </a:rPr>
                        <a:t> se stal/a?</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Francie</a:t>
                      </a:r>
                    </a:p>
                    <a:p>
                      <a:pPr marL="342900" indent="-342900" algn="just"/>
                      <a:r>
                        <a:rPr lang="cs-CZ" sz="1200" dirty="0" smtClean="0">
                          <a:latin typeface="Times New Roman" pitchFamily="18" charset="0"/>
                          <a:cs typeface="Times New Roman" pitchFamily="18" charset="0"/>
                        </a:rPr>
                        <a:t>b/  Rakousko-Uhersko</a:t>
                      </a:r>
                    </a:p>
                    <a:p>
                      <a:pPr marL="342900" indent="-342900" algn="just"/>
                      <a:r>
                        <a:rPr lang="cs-CZ" sz="1200" dirty="0" smtClean="0">
                          <a:latin typeface="Times New Roman" pitchFamily="18" charset="0"/>
                          <a:cs typeface="Times New Roman" pitchFamily="18" charset="0"/>
                        </a:rPr>
                        <a:t>c/  Velká Británie</a:t>
                      </a:r>
                    </a:p>
                    <a:p>
                      <a:pPr marL="342900" indent="-342900" algn="just"/>
                      <a:r>
                        <a:rPr lang="cs-CZ" sz="1200" dirty="0" smtClean="0">
                          <a:latin typeface="Times New Roman" pitchFamily="18" charset="0"/>
                          <a:cs typeface="Times New Roman" pitchFamily="18" charset="0"/>
                        </a:rPr>
                        <a:t>d/  Rusko</a:t>
                      </a:r>
                    </a:p>
                    <a:p>
                      <a:pPr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marL="342900" marR="0" indent="-342900" algn="just" defTabSz="914400" rtl="0" eaLnBrk="1" fontAlgn="auto" latinLnBrk="0" hangingPunct="1">
                        <a:lnSpc>
                          <a:spcPct val="100000"/>
                        </a:lnSpc>
                        <a:spcBef>
                          <a:spcPts val="0"/>
                        </a:spcBef>
                        <a:spcAft>
                          <a:spcPts val="0"/>
                        </a:spcAft>
                        <a:buClrTx/>
                        <a:buSzTx/>
                        <a:buFontTx/>
                        <a:buAutoNum type="arabicPeriod" startAt="4"/>
                        <a:tabLst/>
                        <a:defRPr/>
                      </a:pPr>
                      <a:r>
                        <a:rPr lang="cs-CZ" sz="1600" dirty="0" smtClean="0">
                          <a:latin typeface="Times New Roman" pitchFamily="18" charset="0"/>
                          <a:cs typeface="Times New Roman" pitchFamily="18" charset="0"/>
                        </a:rPr>
                        <a:t>S.</a:t>
                      </a:r>
                      <a:r>
                        <a:rPr lang="cs-CZ" sz="1600" baseline="0" dirty="0" smtClean="0">
                          <a:latin typeface="Times New Roman" pitchFamily="18" charset="0"/>
                          <a:cs typeface="Times New Roman" pitchFamily="18" charset="0"/>
                        </a:rPr>
                        <a:t> F. B. Morse je považován za vynálezce?</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parovozu</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kolesového parníku</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tkalcovského stavu</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telegrafu</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smtClean="0"/>
          </a:p>
          <a:p>
            <a:pPr marL="228600" indent="-228600">
              <a:buAutoNum type="arabicPeriod"/>
            </a:pPr>
            <a:r>
              <a:rPr lang="cs-CZ" sz="1200" dirty="0" smtClean="0">
                <a:latin typeface="Times New Roman" pitchFamily="18" charset="0"/>
                <a:cs typeface="Times New Roman" pitchFamily="18" charset="0"/>
              </a:rPr>
              <a:t>b</a:t>
            </a: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a</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endParaRPr lang="cs-CZ" sz="1200" dirty="0"/>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25.9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4" name="TextovéPole 3"/>
          <p:cNvSpPr txBox="1"/>
          <p:nvPr/>
        </p:nvSpPr>
        <p:spPr>
          <a:xfrm>
            <a:off x="341040" y="1112024"/>
            <a:ext cx="7617791" cy="364715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171450" indent="-171450">
              <a:buFont typeface="Arial" pitchFamily="34" charset="0"/>
              <a:buChar char="•"/>
            </a:pPr>
            <a:r>
              <a:rPr lang="cs-CZ" sz="1100" dirty="0" smtClean="0">
                <a:latin typeface="Times New Roman" pitchFamily="18" charset="0"/>
                <a:cs typeface="Times New Roman" pitchFamily="18" charset="0"/>
              </a:rPr>
              <a:t>Mandelová, H., Kunstová, E., Pařízková, I., Dějiny novověku, Liberec, Dialog 2003, s. 58 – 61.</a:t>
            </a:r>
          </a:p>
          <a:p>
            <a:pPr marL="171450" indent="-171450">
              <a:buFont typeface="Arial" pitchFamily="34" charset="0"/>
              <a:buChar char="•"/>
            </a:pPr>
            <a:r>
              <a:rPr lang="cs-CZ" sz="1100" dirty="0" smtClean="0">
                <a:latin typeface="Times New Roman" pitchFamily="18" charset="0"/>
                <a:cs typeface="Times New Roman" pitchFamily="18" charset="0"/>
              </a:rPr>
              <a:t>Kol</a:t>
            </a:r>
            <a:r>
              <a:rPr lang="cs-CZ" sz="1100" dirty="0">
                <a:latin typeface="Times New Roman" pitchFamily="18" charset="0"/>
                <a:cs typeface="Times New Roman" pitchFamily="18" charset="0"/>
              </a:rPr>
              <a:t>. autorů, Dějepis </a:t>
            </a:r>
            <a:r>
              <a:rPr lang="cs-CZ" sz="1100" dirty="0" smtClean="0">
                <a:latin typeface="Times New Roman" pitchFamily="18" charset="0"/>
                <a:cs typeface="Times New Roman" pitchFamily="18" charset="0"/>
              </a:rPr>
              <a:t>8. Modernizace společnosti. </a:t>
            </a:r>
            <a:r>
              <a:rPr lang="cs-CZ" sz="1100" dirty="0">
                <a:latin typeface="Times New Roman" pitchFamily="18" charset="0"/>
                <a:cs typeface="Times New Roman" pitchFamily="18" charset="0"/>
              </a:rPr>
              <a:t>Učebnice pro základní školy a víceletá gymnázia, Plzeň, Fraus </a:t>
            </a:r>
            <a:r>
              <a:rPr lang="cs-CZ" sz="1100" dirty="0" smtClean="0">
                <a:latin typeface="Times New Roman" pitchFamily="18" charset="0"/>
                <a:cs typeface="Times New Roman" pitchFamily="18" charset="0"/>
              </a:rPr>
              <a:t>2010, </a:t>
            </a:r>
            <a:r>
              <a:rPr lang="cs-CZ" sz="1100" dirty="0">
                <a:latin typeface="Times New Roman" pitchFamily="18" charset="0"/>
                <a:cs typeface="Times New Roman" pitchFamily="18" charset="0"/>
              </a:rPr>
              <a:t>s. </a:t>
            </a:r>
            <a:r>
              <a:rPr lang="cs-CZ" sz="1100" dirty="0" smtClean="0">
                <a:latin typeface="Times New Roman" pitchFamily="18" charset="0"/>
                <a:cs typeface="Times New Roman" pitchFamily="18" charset="0"/>
              </a:rPr>
              <a:t>54 - 57.</a:t>
            </a:r>
            <a:endParaRPr lang="cs-CZ" sz="1100" dirty="0" smtClean="0">
              <a:solidFill>
                <a:schemeClr val="accent3">
                  <a:lumMod val="50000"/>
                </a:schemeClr>
              </a:solidFill>
              <a:latin typeface="Times New Roman" pitchFamily="18" charset="0"/>
              <a:cs typeface="Times New Roman" pitchFamily="18" charset="0"/>
              <a:hlinkClick r:id="rId2"/>
            </a:endParaRPr>
          </a:p>
          <a:p>
            <a:pPr marL="171450" indent="-171450">
              <a:buFont typeface="Arial" pitchFamily="34" charset="0"/>
              <a:buChar char="•"/>
            </a:pPr>
            <a:r>
              <a:rPr lang="cs-CZ" sz="1100" dirty="0" smtClean="0">
                <a:solidFill>
                  <a:schemeClr val="accent3">
                    <a:lumMod val="50000"/>
                  </a:schemeClr>
                </a:solidFill>
                <a:latin typeface="Times New Roman" pitchFamily="18" charset="0"/>
                <a:cs typeface="Times New Roman" pitchFamily="18" charset="0"/>
                <a:hlinkClick r:id="rId2"/>
              </a:rPr>
              <a:t>http</a:t>
            </a:r>
            <a:r>
              <a:rPr lang="cs-CZ" sz="1100" dirty="0">
                <a:solidFill>
                  <a:schemeClr val="accent3">
                    <a:lumMod val="50000"/>
                  </a:schemeClr>
                </a:solidFill>
                <a:latin typeface="Times New Roman" pitchFamily="18" charset="0"/>
                <a:cs typeface="Times New Roman" pitchFamily="18" charset="0"/>
                <a:hlinkClick r:id="rId2"/>
              </a:rPr>
              <a:t>://</a:t>
            </a:r>
            <a:r>
              <a:rPr lang="cs-CZ" sz="1100" dirty="0" smtClean="0">
                <a:solidFill>
                  <a:schemeClr val="accent3">
                    <a:lumMod val="50000"/>
                  </a:schemeClr>
                </a:solidFill>
                <a:latin typeface="Times New Roman" pitchFamily="18" charset="0"/>
                <a:cs typeface="Times New Roman" pitchFamily="18" charset="0"/>
                <a:hlinkClick r:id="rId2"/>
              </a:rPr>
              <a:t>cs.wikipedia.org/wiki/NW_Pr%C3%A4sident</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1)</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3"/>
              </a:rPr>
              <a:t>http://</a:t>
            </a:r>
            <a:r>
              <a:rPr lang="cs-CZ" sz="1100" dirty="0" smtClean="0">
                <a:solidFill>
                  <a:schemeClr val="accent3">
                    <a:lumMod val="50000"/>
                  </a:schemeClr>
                </a:solidFill>
                <a:latin typeface="Times New Roman" pitchFamily="18" charset="0"/>
                <a:cs typeface="Times New Roman" pitchFamily="18" charset="0"/>
                <a:hlinkClick r:id="rId3"/>
              </a:rPr>
              <a:t>cs.wikipedia.org/wiki/James_Watt</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1)</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4"/>
              </a:rPr>
              <a:t>http://</a:t>
            </a:r>
            <a:r>
              <a:rPr lang="cs-CZ" sz="1100" dirty="0" smtClean="0">
                <a:solidFill>
                  <a:schemeClr val="accent3">
                    <a:lumMod val="50000"/>
                  </a:schemeClr>
                </a:solidFill>
                <a:latin typeface="Times New Roman" pitchFamily="18" charset="0"/>
                <a:cs typeface="Times New Roman" pitchFamily="18" charset="0"/>
                <a:hlinkClick r:id="rId4"/>
              </a:rPr>
              <a:t>cs.wikipedia.org/wiki/Parn%C3%AD_stroj</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1)</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5"/>
              </a:rPr>
              <a:t>http://cs.wikipedia.org/wiki/L%C3%A9taj%C3%ADc%C3%AD_%</a:t>
            </a:r>
            <a:r>
              <a:rPr lang="cs-CZ" sz="1100" dirty="0" smtClean="0">
                <a:solidFill>
                  <a:schemeClr val="accent3">
                    <a:lumMod val="50000"/>
                  </a:schemeClr>
                </a:solidFill>
                <a:latin typeface="Times New Roman" pitchFamily="18" charset="0"/>
                <a:cs typeface="Times New Roman" pitchFamily="18" charset="0"/>
                <a:hlinkClick r:id="rId5"/>
              </a:rPr>
              <a:t>C4%8Dlunek</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2)</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6"/>
              </a:rPr>
              <a:t>http://</a:t>
            </a:r>
            <a:r>
              <a:rPr lang="cs-CZ" sz="1100" dirty="0" smtClean="0">
                <a:solidFill>
                  <a:schemeClr val="accent3">
                    <a:lumMod val="50000"/>
                  </a:schemeClr>
                </a:solidFill>
                <a:latin typeface="Times New Roman" pitchFamily="18" charset="0"/>
                <a:cs typeface="Times New Roman" pitchFamily="18" charset="0"/>
                <a:hlinkClick r:id="rId6"/>
              </a:rPr>
              <a:t>lide.uhk.cz/fim/student/machali1/Project_soubory/zavod_skoda.jpg</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2)</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7"/>
              </a:rPr>
              <a:t>http://</a:t>
            </a:r>
            <a:r>
              <a:rPr lang="cs-CZ" sz="1100" dirty="0" smtClean="0">
                <a:solidFill>
                  <a:schemeClr val="accent3">
                    <a:lumMod val="50000"/>
                  </a:schemeClr>
                </a:solidFill>
                <a:latin typeface="Times New Roman" pitchFamily="18" charset="0"/>
                <a:cs typeface="Times New Roman" pitchFamily="18" charset="0"/>
                <a:hlinkClick r:id="rId7"/>
              </a:rPr>
              <a:t>cs.wikipedia.org/wiki/George_Stephenson</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3)</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8"/>
              </a:rPr>
              <a:t>http://</a:t>
            </a:r>
            <a:r>
              <a:rPr lang="cs-CZ" sz="1100" dirty="0" smtClean="0">
                <a:solidFill>
                  <a:schemeClr val="accent3">
                    <a:lumMod val="50000"/>
                  </a:schemeClr>
                </a:solidFill>
                <a:latin typeface="Times New Roman" pitchFamily="18" charset="0"/>
                <a:cs typeface="Times New Roman" pitchFamily="18" charset="0"/>
                <a:hlinkClick r:id="rId8"/>
              </a:rPr>
              <a:t>katkafri.blogspot.cz/2011/05/neco-jako-jaro.html</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3)</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9"/>
              </a:rPr>
              <a:t>http://</a:t>
            </a:r>
            <a:r>
              <a:rPr lang="cs-CZ" sz="1100" dirty="0" smtClean="0">
                <a:solidFill>
                  <a:schemeClr val="accent3">
                    <a:lumMod val="50000"/>
                  </a:schemeClr>
                </a:solidFill>
                <a:latin typeface="Times New Roman" pitchFamily="18" charset="0"/>
                <a:cs typeface="Times New Roman" pitchFamily="18" charset="0"/>
                <a:hlinkClick r:id="rId9"/>
              </a:rPr>
              <a:t>cs.wikipedia.org/wiki/Soubor:Ruchadlo_bratranc%C5%AF_Veverkov%C3%BDch.jpg</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4)</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0"/>
              </a:rPr>
              <a:t>http://</a:t>
            </a:r>
            <a:r>
              <a:rPr lang="cs-CZ" sz="1100" dirty="0" smtClean="0">
                <a:solidFill>
                  <a:schemeClr val="accent3">
                    <a:lumMod val="50000"/>
                  </a:schemeClr>
                </a:solidFill>
                <a:latin typeface="Times New Roman" pitchFamily="18" charset="0"/>
                <a:cs typeface="Times New Roman" pitchFamily="18" charset="0"/>
                <a:hlinkClick r:id="rId10"/>
              </a:rPr>
              <a:t>cs.wikipedia.org/wiki/Josef_Bo%C5%BEek</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4)</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1"/>
              </a:rPr>
              <a:t>http://cs.wikipedia.org/wiki/Kon%C4%9Bsp%C5%99e%C5%BEn%C3%A1_%</a:t>
            </a:r>
            <a:r>
              <a:rPr lang="cs-CZ" sz="1100" dirty="0" smtClean="0">
                <a:solidFill>
                  <a:schemeClr val="accent3">
                    <a:lumMod val="50000"/>
                  </a:schemeClr>
                </a:solidFill>
                <a:latin typeface="Times New Roman" pitchFamily="18" charset="0"/>
                <a:cs typeface="Times New Roman" pitchFamily="18" charset="0"/>
                <a:hlinkClick r:id="rId11"/>
              </a:rPr>
              <a:t>C5%BEeleznice</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4)</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2"/>
              </a:rPr>
              <a:t>http://cs.wikipedia.org/wiki/Lodn%C3%AD_%</a:t>
            </a:r>
            <a:r>
              <a:rPr lang="cs-CZ" sz="1100" dirty="0" smtClean="0">
                <a:solidFill>
                  <a:schemeClr val="accent3">
                    <a:lumMod val="50000"/>
                  </a:schemeClr>
                </a:solidFill>
                <a:latin typeface="Times New Roman" pitchFamily="18" charset="0"/>
                <a:cs typeface="Times New Roman" pitchFamily="18" charset="0"/>
                <a:hlinkClick r:id="rId12"/>
              </a:rPr>
              <a:t>C5%A1roub</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4)</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3"/>
              </a:rPr>
              <a:t>http://</a:t>
            </a:r>
            <a:r>
              <a:rPr lang="cs-CZ" sz="1100" dirty="0" smtClean="0">
                <a:solidFill>
                  <a:schemeClr val="accent3">
                    <a:lumMod val="50000"/>
                  </a:schemeClr>
                </a:solidFill>
                <a:latin typeface="Times New Roman" pitchFamily="18" charset="0"/>
                <a:cs typeface="Times New Roman" pitchFamily="18" charset="0"/>
                <a:hlinkClick r:id="rId13"/>
              </a:rPr>
              <a:t>cartesmaximum.blogspot.cz/2012/02/emisni-plan-postovnich-znamek-na-rok.html</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4)</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4"/>
              </a:rPr>
              <a:t>http://</a:t>
            </a:r>
            <a:r>
              <a:rPr lang="cs-CZ" sz="1100" dirty="0" smtClean="0">
                <a:solidFill>
                  <a:schemeClr val="accent3">
                    <a:lumMod val="50000"/>
                  </a:schemeClr>
                </a:solidFill>
                <a:latin typeface="Times New Roman" pitchFamily="18" charset="0"/>
                <a:cs typeface="Times New Roman" pitchFamily="18" charset="0"/>
                <a:hlinkClick r:id="rId14"/>
              </a:rPr>
              <a:t>cs.wikipedia.org/wiki/Charles_Darwin</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5)</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5"/>
              </a:rPr>
              <a:t>http://</a:t>
            </a:r>
            <a:r>
              <a:rPr lang="cs-CZ" sz="1100" dirty="0" smtClean="0">
                <a:solidFill>
                  <a:schemeClr val="accent3">
                    <a:lumMod val="50000"/>
                  </a:schemeClr>
                </a:solidFill>
                <a:latin typeface="Times New Roman" pitchFamily="18" charset="0"/>
                <a:cs typeface="Times New Roman" pitchFamily="18" charset="0"/>
                <a:hlinkClick r:id="rId15"/>
              </a:rPr>
              <a:t>www.ucebnicemapy.cz/files/2/23305.jpg</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5)</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6"/>
              </a:rPr>
              <a:t>http://</a:t>
            </a:r>
            <a:r>
              <a:rPr lang="cs-CZ" sz="1100" dirty="0" smtClean="0">
                <a:solidFill>
                  <a:schemeClr val="accent3">
                    <a:lumMod val="50000"/>
                  </a:schemeClr>
                </a:solidFill>
                <a:latin typeface="Times New Roman" pitchFamily="18" charset="0"/>
                <a:cs typeface="Times New Roman" pitchFamily="18" charset="0"/>
                <a:hlinkClick r:id="rId16"/>
              </a:rPr>
              <a:t>cs.wikipedia.org/wiki/Gregor_Mendel</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5)</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7"/>
              </a:rPr>
              <a:t>http://</a:t>
            </a:r>
            <a:r>
              <a:rPr lang="cs-CZ" sz="1100" dirty="0" smtClean="0">
                <a:solidFill>
                  <a:schemeClr val="accent3">
                    <a:lumMod val="50000"/>
                  </a:schemeClr>
                </a:solidFill>
                <a:latin typeface="Times New Roman" pitchFamily="18" charset="0"/>
                <a:cs typeface="Times New Roman" pitchFamily="18" charset="0"/>
                <a:hlinkClick r:id="rId17"/>
              </a:rPr>
              <a:t>cs.wikipedia.org/wiki/Napoleonovo_egyptsk%C3%A9_ta%C5%BEen%C3%AD</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5)</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8"/>
              </a:rPr>
              <a:t>http://</a:t>
            </a:r>
            <a:r>
              <a:rPr lang="cs-CZ" sz="1100" dirty="0" smtClean="0">
                <a:solidFill>
                  <a:schemeClr val="accent3">
                    <a:lumMod val="50000"/>
                  </a:schemeClr>
                </a:solidFill>
                <a:latin typeface="Times New Roman" pitchFamily="18" charset="0"/>
                <a:cs typeface="Times New Roman" pitchFamily="18" charset="0"/>
                <a:hlinkClick r:id="rId18"/>
              </a:rPr>
              <a:t>cs.wikipedia.org/wiki/Tr%C3%B3ja</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5)</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19"/>
              </a:rPr>
              <a:t>http://</a:t>
            </a:r>
            <a:r>
              <a:rPr lang="cs-CZ" sz="1100" dirty="0" smtClean="0">
                <a:solidFill>
                  <a:schemeClr val="accent3">
                    <a:lumMod val="50000"/>
                  </a:schemeClr>
                </a:solidFill>
                <a:latin typeface="Times New Roman" pitchFamily="18" charset="0"/>
                <a:cs typeface="Times New Roman" pitchFamily="18" charset="0"/>
                <a:hlinkClick r:id="rId19"/>
              </a:rPr>
              <a:t>www.truhla.cz/predmety/dejepis/prezentace/sexta/Prumyslova_revoluce.pdf</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6)</a:t>
            </a:r>
          </a:p>
          <a:p>
            <a:pPr marL="171450" indent="-171450">
              <a:buFont typeface="Arial" pitchFamily="34" charset="0"/>
              <a:buChar char="•"/>
            </a:pPr>
            <a:r>
              <a:rPr lang="cs-CZ" sz="1100" dirty="0">
                <a:solidFill>
                  <a:schemeClr val="accent3">
                    <a:lumMod val="50000"/>
                  </a:schemeClr>
                </a:solidFill>
                <a:latin typeface="Times New Roman" pitchFamily="18" charset="0"/>
                <a:cs typeface="Times New Roman" pitchFamily="18" charset="0"/>
                <a:hlinkClick r:id="rId20"/>
              </a:rPr>
              <a:t>http://</a:t>
            </a:r>
            <a:r>
              <a:rPr lang="cs-CZ" sz="1100" dirty="0" smtClean="0">
                <a:solidFill>
                  <a:schemeClr val="accent3">
                    <a:lumMod val="50000"/>
                  </a:schemeClr>
                </a:solidFill>
                <a:latin typeface="Times New Roman" pitchFamily="18" charset="0"/>
                <a:cs typeface="Times New Roman" pitchFamily="18" charset="0"/>
                <a:hlinkClick r:id="rId20"/>
              </a:rPr>
              <a:t>cs.wikipedia.org/wiki/Franti%C5%A1ek_K%C5%99i%C5%BE%C3%ADk</a:t>
            </a:r>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slide</a:t>
            </a:r>
            <a:r>
              <a:rPr lang="cs-CZ" sz="1100" dirty="0" smtClean="0">
                <a:solidFill>
                  <a:schemeClr val="accent3">
                    <a:lumMod val="50000"/>
                  </a:schemeClr>
                </a:solidFill>
                <a:latin typeface="Times New Roman" pitchFamily="18" charset="0"/>
                <a:cs typeface="Times New Roman" pitchFamily="18" charset="0"/>
              </a:rPr>
              <a:t> 7)</a:t>
            </a:r>
          </a:p>
        </p:txBody>
      </p:sp>
    </p:spTree>
    <p:extLst>
      <p:ext uri="{BB962C8B-B14F-4D97-AF65-F5344CB8AC3E}">
        <p14:creationId xmlns:p14="http://schemas.microsoft.com/office/powerpoint/2010/main" val="149717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1343</Words>
  <Application>Microsoft Office PowerPoint</Application>
  <PresentationFormat>Předvádění na obrazovce (16:9)</PresentationFormat>
  <Paragraphs>173</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25.1 Průmyslová revoluce</vt:lpstr>
      <vt:lpstr>25.2 Co již víme?</vt:lpstr>
      <vt:lpstr>25.3 Jaké si řekneme nové termíny a názvy?</vt:lpstr>
      <vt:lpstr>25.4 Co si řekneme nového?</vt:lpstr>
      <vt:lpstr>25.5 Procvičení a příklady</vt:lpstr>
      <vt:lpstr>25.6 Něco navíc pro šikovné</vt:lpstr>
      <vt:lpstr>25.7 CLIL</vt:lpstr>
      <vt:lpstr>25.8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kadlecova</cp:lastModifiedBy>
  <cp:revision>172</cp:revision>
  <dcterms:created xsi:type="dcterms:W3CDTF">2010-10-18T18:21:56Z</dcterms:created>
  <dcterms:modified xsi:type="dcterms:W3CDTF">2013-05-26T15:11:44Z</dcterms:modified>
</cp:coreProperties>
</file>