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1" d="100"/>
          <a:sy n="101" d="100"/>
        </p:scale>
        <p:origin x="-4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DC812C0-8C2B-4673-A87D-9CA6DC99860A}" type="datetimeFigureOut">
              <a:rPr lang="cs-CZ"/>
              <a:pPr>
                <a:defRPr/>
              </a:pPr>
              <a:t>4.2.2012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2696906-D3D2-49D1-8511-F9B2A285B718}" type="slidenum">
              <a:rPr lang="cs-CZ"/>
              <a:pPr>
                <a:defRPr/>
              </a:pPr>
              <a:t>‹#›</a:t>
            </a:fld>
            <a:endParaRPr lang="cs-CZ"/>
          </a:p>
        </p:txBody>
      </p:sp>
    </p:spTree>
    <p:extLst>
      <p:ext uri="{BB962C8B-B14F-4D97-AF65-F5344CB8AC3E}">
        <p14:creationId xmlns:p14="http://schemas.microsoft.com/office/powerpoint/2010/main" val="405819278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2DF5747-1979-4475-8A62-B984C86804FA}" type="datetimeFigureOut">
              <a:rPr lang="cs-CZ"/>
              <a:pPr>
                <a:defRPr/>
              </a:pPr>
              <a:t>4.2.2012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4A3DBC1-A170-4A70-BFEA-6BE5432E1FCA}" type="slidenum">
              <a:rPr lang="cs-CZ"/>
              <a:pPr>
                <a:defRPr/>
              </a:pPr>
              <a:t>‹#›</a:t>
            </a:fld>
            <a:endParaRPr lang="cs-CZ"/>
          </a:p>
        </p:txBody>
      </p:sp>
    </p:spTree>
    <p:extLst>
      <p:ext uri="{BB962C8B-B14F-4D97-AF65-F5344CB8AC3E}">
        <p14:creationId xmlns:p14="http://schemas.microsoft.com/office/powerpoint/2010/main" val="241520410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63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1FB5C5-ECD8-4280-8A93-172D35163D39}" type="slidenum">
              <a:rPr lang="cs-CZ"/>
              <a:pPr fontAlgn="base">
                <a:spcBef>
                  <a:spcPct val="0"/>
                </a:spcBef>
                <a:spcAft>
                  <a:spcPct val="0"/>
                </a:spcAft>
                <a:defRPr/>
              </a:pPr>
              <a:t>1</a:t>
            </a:fld>
            <a:endParaRPr lang="cs-CZ"/>
          </a:p>
        </p:txBody>
      </p:sp>
      <p:sp>
        <p:nvSpPr>
          <p:cNvPr id="16388"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84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843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7F9919-A50C-42E1-BE0D-26701E8CA8E3}" type="slidenum">
              <a:rPr lang="cs-CZ"/>
              <a:pPr fontAlgn="base">
                <a:spcBef>
                  <a:spcPct val="0"/>
                </a:spcBef>
                <a:spcAft>
                  <a:spcPct val="0"/>
                </a:spcAft>
                <a:defRPr/>
              </a:pPr>
              <a:t>2</a:t>
            </a:fld>
            <a:endParaRPr lang="cs-CZ"/>
          </a:p>
        </p:txBody>
      </p:sp>
      <p:sp>
        <p:nvSpPr>
          <p:cNvPr id="18436"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04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048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265965-C1A5-4AB6-BCCC-B27897507F1A}" type="slidenum">
              <a:rPr lang="cs-CZ"/>
              <a:pPr fontAlgn="base">
                <a:spcBef>
                  <a:spcPct val="0"/>
                </a:spcBef>
                <a:spcAft>
                  <a:spcPct val="0"/>
                </a:spcAft>
                <a:defRPr/>
              </a:pPr>
              <a:t>3</a:t>
            </a:fld>
            <a:endParaRPr lang="cs-CZ"/>
          </a:p>
        </p:txBody>
      </p:sp>
      <p:sp>
        <p:nvSpPr>
          <p:cNvPr id="20484"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25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25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301DC8-3CE6-42EA-A648-F76E0B9BDEE0}" type="slidenum">
              <a:rPr lang="cs-CZ"/>
              <a:pPr fontAlgn="base">
                <a:spcBef>
                  <a:spcPct val="0"/>
                </a:spcBef>
                <a:spcAft>
                  <a:spcPct val="0"/>
                </a:spcAft>
                <a:defRPr/>
              </a:pPr>
              <a:t>4</a:t>
            </a:fld>
            <a:endParaRPr lang="cs-CZ"/>
          </a:p>
        </p:txBody>
      </p:sp>
      <p:sp>
        <p:nvSpPr>
          <p:cNvPr id="22532"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45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45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4677AA-8AA4-4C90-8223-CCC26E86CFFB}" type="slidenum">
              <a:rPr lang="cs-CZ"/>
              <a:pPr fontAlgn="base">
                <a:spcBef>
                  <a:spcPct val="0"/>
                </a:spcBef>
                <a:spcAft>
                  <a:spcPct val="0"/>
                </a:spcAft>
                <a:defRPr/>
              </a:pPr>
              <a:t>5</a:t>
            </a:fld>
            <a:endParaRPr lang="cs-CZ"/>
          </a:p>
        </p:txBody>
      </p:sp>
      <p:sp>
        <p:nvSpPr>
          <p:cNvPr id="24580"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66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662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4D4114-5C73-41DE-896E-895A51DBD11F}" type="slidenum">
              <a:rPr lang="cs-CZ"/>
              <a:pPr fontAlgn="base">
                <a:spcBef>
                  <a:spcPct val="0"/>
                </a:spcBef>
                <a:spcAft>
                  <a:spcPct val="0"/>
                </a:spcAft>
                <a:defRPr/>
              </a:pPr>
              <a:t>6</a:t>
            </a:fld>
            <a:endParaRPr lang="cs-CZ"/>
          </a:p>
        </p:txBody>
      </p:sp>
      <p:sp>
        <p:nvSpPr>
          <p:cNvPr id="26628"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286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867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DE8C17-7DD7-4341-8E83-808A4D820C34}" type="slidenum">
              <a:rPr lang="cs-CZ"/>
              <a:pPr fontAlgn="base">
                <a:spcBef>
                  <a:spcPct val="0"/>
                </a:spcBef>
                <a:spcAft>
                  <a:spcPct val="0"/>
                </a:spcAft>
                <a:defRPr/>
              </a:pPr>
              <a:t>7</a:t>
            </a:fld>
            <a:endParaRPr lang="cs-CZ"/>
          </a:p>
        </p:txBody>
      </p:sp>
      <p:sp>
        <p:nvSpPr>
          <p:cNvPr id="28676"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07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07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ACDA66-6F2A-41EC-A711-7ADC5033A9CA}" type="slidenum">
              <a:rPr lang="cs-CZ"/>
              <a:pPr fontAlgn="base">
                <a:spcBef>
                  <a:spcPct val="0"/>
                </a:spcBef>
                <a:spcAft>
                  <a:spcPct val="0"/>
                </a:spcAft>
                <a:defRPr/>
              </a:pPr>
              <a:t>8</a:t>
            </a:fld>
            <a:endParaRPr lang="cs-CZ"/>
          </a:p>
        </p:txBody>
      </p:sp>
      <p:sp>
        <p:nvSpPr>
          <p:cNvPr id="30724"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9770868F-0F3F-428C-9C48-5128138C979B}" type="datetime1">
              <a:rPr lang="cs-CZ"/>
              <a:pPr>
                <a:defRPr/>
              </a:pPr>
              <a:t>4.2.2012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ADE90C5-A7B8-4B94-859B-256A0B782C8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62D04E5-E8FF-4B54-8D0F-B7D04C31C337}" type="datetime1">
              <a:rPr lang="cs-CZ"/>
              <a:pPr>
                <a:defRPr/>
              </a:pPr>
              <a:t>4.2.2012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4887395-84C3-4D3F-BD99-A4490425DE3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31B9233-9372-4D05-93A4-7C2E4B7AFBE0}" type="datetime1">
              <a:rPr lang="cs-CZ"/>
              <a:pPr>
                <a:defRPr/>
              </a:pPr>
              <a:t>4.2.2012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04EE525-6380-45B6-B66A-0BC247DB54F6}"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B2BB163-C25D-4410-8E34-DA74134EEC50}" type="datetime1">
              <a:rPr lang="cs-CZ"/>
              <a:pPr>
                <a:defRPr/>
              </a:pPr>
              <a:t>4.2.2012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2B883F5-ECBC-461B-9431-FE2E630D694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E0EF2B78-791E-4D43-8AB2-00731E52B4D3}" type="datetime1">
              <a:rPr lang="cs-CZ"/>
              <a:pPr>
                <a:defRPr/>
              </a:pPr>
              <a:t>4.2.2012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FB99A07-BE32-40B5-B2B1-CB99FF8C03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88307979-E9EB-40AA-A40B-6642E0046E84}" type="datetime1">
              <a:rPr lang="cs-CZ"/>
              <a:pPr>
                <a:defRPr/>
              </a:pPr>
              <a:t>4.2.2012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1A363F9-6DB2-4C1E-99F6-D7648342DCDE}"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CC854595-93D0-40F2-AB10-9B61492FEA75}" type="datetime1">
              <a:rPr lang="cs-CZ"/>
              <a:pPr>
                <a:defRPr/>
              </a:pPr>
              <a:t>4.2.2012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993F381-95A1-4C29-A048-A6E4B8876728}"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D20CDC1A-442B-4F00-AB0D-E16B35DC6D45}" type="datetime1">
              <a:rPr lang="cs-CZ"/>
              <a:pPr>
                <a:defRPr/>
              </a:pPr>
              <a:t>4.2.2012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8ED67652-CABD-4F00-92CD-B3182387E88F}"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A3214E6-684F-423B-980A-EF441349C8EC}" type="datetime1">
              <a:rPr lang="cs-CZ"/>
              <a:pPr>
                <a:defRPr/>
              </a:pPr>
              <a:t>4.2.2012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7373DC6-4AA8-4115-AD72-35B4A783C7A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12C24D6A-4F4F-473F-A795-8975C5D0A1C5}" type="datetime1">
              <a:rPr lang="cs-CZ"/>
              <a:pPr>
                <a:defRPr/>
              </a:pPr>
              <a:t>4.2.2012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59608A3-E6D7-4F92-8F95-A8704FD6FB79}"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B4D486C-4DAC-4589-A35D-0F6DBA5C4ED3}" type="datetime1">
              <a:rPr lang="cs-CZ"/>
              <a:pPr>
                <a:defRPr/>
              </a:pPr>
              <a:t>4.2.2012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5CC61FF-7C51-4C33-AF5B-C2711AFB975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00">
            <a:alpha val="50195"/>
          </a:srgbClr>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5DD0E37-E955-4C4B-90E2-91A9C82CEC6B}" type="datetime1">
              <a:rPr lang="cs-CZ"/>
              <a:pPr>
                <a:defRPr/>
              </a:pPr>
              <a:t>4.2.2012</a:t>
            </a:fld>
            <a:endParaRPr lang="cs-CZ"/>
          </a:p>
        </p:txBody>
      </p:sp>
      <p:sp>
        <p:nvSpPr>
          <p:cNvPr id="5" name="Zástupný symbol pro zápatí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47FBE44-A93D-4A47-8DC5-E86445CBF62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png"/><Relationship Id="rId7"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upload.wikimedia.org/wikipedia/commons/8/8a/J%C3%B3zsef_Heicke23.jpg" TargetMode="External"/><Relationship Id="rId5" Type="http://schemas.openxmlformats.org/officeDocument/2006/relationships/hyperlink" Target="http://cs.wikipedia.org/wiki/Revoluce_v_roce_1848" TargetMode="External"/><Relationship Id="rId10" Type="http://schemas.openxmlformats.org/officeDocument/2006/relationships/image" Target="../media/image5.jpeg"/><Relationship Id="rId4" Type="http://schemas.openxmlformats.org/officeDocument/2006/relationships/hyperlink" Target="http://cs.wikipedia.org/wiki/%C4%8Cesk%C3%A9_n%C3%A1rodn%C3%AD_obrozen%C3%AD" TargetMode="External"/><Relationship Id="rId9"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cs.wikipedia.org/wiki/Josef_Jungmann" TargetMode="External"/><Relationship Id="rId3" Type="http://schemas.openxmlformats.org/officeDocument/2006/relationships/hyperlink" Target="http://www.google.cz/imgres?imgurl=http://upload.wikimedia.org/wikipedia/commons/thumb/6/68/Josef_Dobrovsky_Vilimek.jpg/220px-Josef_Dobrovsky_Vilimek.jpg&amp;imgrefurl=http://cs.wikipedia.org/wiki/Josef_Dobrovsk%C3%BD&amp;usg=__NW7IvE5P_vikLZASvARQV7pJgac=&amp;h=269&amp;w=220&amp;sz=13&amp;hl=cs&amp;start=1&amp;zoom=1&amp;tbnid=iWHu5zZCz22fqM:&amp;tbnh=113&amp;tbnw=92&amp;ei=s1CDToPmD8nb4QTSiqWLAQ&amp;prev=/images?q=josef+dobrovsk%C3%BD&amp;um=1&amp;hl=cs&amp;rls=com.microsoft:cs:IE-SearchBox&amp;tbm=isch&amp;um=1&amp;itbs=1" TargetMode="External"/><Relationship Id="rId7" Type="http://schemas.openxmlformats.org/officeDocument/2006/relationships/hyperlink" Target="http://cs.wikipedia.org/wiki/Josef_Dobrovsk%C3%BD"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jpeg"/><Relationship Id="rId11" Type="http://schemas.openxmlformats.org/officeDocument/2006/relationships/image" Target="../media/image8.jpeg"/><Relationship Id="rId5" Type="http://schemas.openxmlformats.org/officeDocument/2006/relationships/hyperlink" Target="http://www.google.cz/imgres?imgurl=http://upload.wikimedia.org/wikipedia/commons/c/c9/Josef_Jungmann_CT.jpg&amp;imgrefurl=http://cs.wikipedia.org/wiki/Soubor:Josef_Jungmann_CT.jpg&amp;usg=__zkldmIcbIjOo7wIbucI2Xv_7jRs=&amp;h=347&amp;w=273&amp;sz=35&amp;hl=cs&amp;start=2&amp;zoom=1&amp;tbnid=9GFN1S6uaC3-NM:&amp;tbnh=120&amp;tbnw=94&amp;ei=ylCDTrbXKIyQ4gTW1fCIAQ&amp;prev=/images?q=josef+jungmann&amp;um=1&amp;hl=cs&amp;rls=com.microsoft:cs:IE-SearchBox&amp;tbm=isch&amp;um=1&amp;itbs=1" TargetMode="External"/><Relationship Id="rId10" Type="http://schemas.openxmlformats.org/officeDocument/2006/relationships/hyperlink" Target="http://cs.wikipedia.org/wiki/Soubor:Jan_Vil%C3%ADmek_-_Franti%C5%A1ek_Palack%C3%BD.jpg" TargetMode="External"/><Relationship Id="rId4" Type="http://schemas.openxmlformats.org/officeDocument/2006/relationships/image" Target="../media/image6.jpeg"/><Relationship Id="rId9" Type="http://schemas.openxmlformats.org/officeDocument/2006/relationships/hyperlink" Target="http://cs.wikipedia.org/wiki/Franti%C5%A1ek_Palack%C3%BD" TargetMode="External"/></Relationships>
</file>

<file path=ppt/slides/_rels/slide3.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hyperlink" Target="http://cs.wikipedia.org/wiki/Jan_Radeck%C3%BD_z_Rad%C4%8De" TargetMode="External"/><Relationship Id="rId7" Type="http://schemas.openxmlformats.org/officeDocument/2006/relationships/hyperlink" Target="http://cs.wikipedia.org/wiki/Fridrich_Vil%C3%A9m_IV._Prusk%C3%B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cs.wikipedia.org/wiki/Napoleon_III." TargetMode="External"/><Relationship Id="rId5" Type="http://schemas.openxmlformats.org/officeDocument/2006/relationships/image" Target="../media/image9.jpeg"/><Relationship Id="rId4" Type="http://schemas.openxmlformats.org/officeDocument/2006/relationships/hyperlink" Target="http://cs.wikipedia.org/wiki/Soubor:Radetzky-von-radetz.jpg" TargetMode="External"/><Relationship Id="rId9" Type="http://schemas.openxmlformats.org/officeDocument/2006/relationships/hyperlink" Target="http://www.youtube.com/watch?v=FHFf7NIwOHQ&amp;feature=grec_inde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cs.wikipedia.org/wiki/Soubor:Kaiser_franz.jpg" TargetMode="External"/><Relationship Id="rId3" Type="http://schemas.openxmlformats.org/officeDocument/2006/relationships/hyperlink" Target="//upload.wikimedia.org/wikipedia/commons/9/93/Austria-Hungary_map-blank.svg" TargetMode="External"/><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cs.wikipedia.org/wiki/Soubor:Praha_Barricades_1848.jpg" TargetMode="External"/><Relationship Id="rId5" Type="http://schemas.openxmlformats.org/officeDocument/2006/relationships/hyperlink" Target="http://cs.wikipedia.org/wiki/Alfred_Windischgr%C3%A4tz" TargetMode="External"/><Relationship Id="rId4" Type="http://schemas.openxmlformats.org/officeDocument/2006/relationships/image" Target="../media/image10.png"/><Relationship Id="rId9"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cs.wikipedia.org/wiki/Soubor:Jan_Vil%C3%ADmek_-_Franti%C5%A1ek_Palack%C3%BD.jpg" TargetMode="External"/><Relationship Id="rId13" Type="http://schemas.openxmlformats.org/officeDocument/2006/relationships/hyperlink" Target="http://upload.wikimedia.org/wikipedia/commons/1/16/Praha_-_revoluce_1848.jpg" TargetMode="External"/><Relationship Id="rId3" Type="http://schemas.openxmlformats.org/officeDocument/2006/relationships/hyperlink" Target="http://cs.wikipedia.org/wiki/Soubor:Horace_Vernet-Barricade_rue_Soufflot.jpg" TargetMode="External"/><Relationship Id="rId7" Type="http://schemas.openxmlformats.org/officeDocument/2006/relationships/hyperlink" Target="http://cs.wikipedia.org/wiki/Soubor:Josef_Jungmann_CT.jpg" TargetMode="External"/><Relationship Id="rId12" Type="http://schemas.openxmlformats.org/officeDocument/2006/relationships/hyperlink" Target="http://www.muzikus.cz/save/db_images/3210" TargetMode="External"/><Relationship Id="rId2" Type="http://schemas.openxmlformats.org/officeDocument/2006/relationships/hyperlink" Target="http://cs.wikipedia.org/wiki/Soubor:J%C3%B3zsef_Heicke23.jpg" TargetMode="External"/><Relationship Id="rId1" Type="http://schemas.openxmlformats.org/officeDocument/2006/relationships/slideLayout" Target="../slideLayouts/slideLayout7.xml"/><Relationship Id="rId6" Type="http://schemas.openxmlformats.org/officeDocument/2006/relationships/hyperlink" Target="http://cs.wikipedia.org/wiki/Soubor:Josef_Dobrovsky_Vilimek.jpg" TargetMode="External"/><Relationship Id="rId11" Type="http://schemas.openxmlformats.org/officeDocument/2006/relationships/hyperlink" Target="http://cs.wikipedia.org/wiki/Soubor:Praha_Barricades_1848.jpg" TargetMode="External"/><Relationship Id="rId5" Type="http://schemas.openxmlformats.org/officeDocument/2006/relationships/hyperlink" Target="http://svornost.com/wp-content/uploads/rev_1848.jpeg" TargetMode="External"/><Relationship Id="rId10" Type="http://schemas.openxmlformats.org/officeDocument/2006/relationships/hyperlink" Target="http://cs.wikipedia.org/wiki/Soubor:Kaiser_franz.jpg" TargetMode="External"/><Relationship Id="rId4" Type="http://schemas.openxmlformats.org/officeDocument/2006/relationships/hyperlink" Target="http://cs.wikipedia.org/wiki/Soubor:%C5%BDivor_v_Praze_koncem_18._stolet%C3%AD.jpg" TargetMode="External"/><Relationship Id="rId9" Type="http://schemas.openxmlformats.org/officeDocument/2006/relationships/hyperlink" Target="http://cs.wikipedia.org/wiki/Soubor:Radetzky-von-radetz.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0" y="484188"/>
            <a:ext cx="7345363" cy="593725"/>
          </a:xfrm>
        </p:spPr>
        <p:txBody>
          <a:bodyPr/>
          <a:lstStyle/>
          <a:p>
            <a:pPr algn="l" eaLnBrk="1" hangingPunct="1"/>
            <a:r>
              <a:rPr lang="cs-CZ" sz="2500" b="1" dirty="0" smtClean="0">
                <a:latin typeface="Times New Roman" pitchFamily="18" charset="0"/>
                <a:cs typeface="Times New Roman" pitchFamily="18" charset="0"/>
              </a:rPr>
              <a:t>24.1 Národní obrození, revoluční rok 1848/1849</a:t>
            </a:r>
          </a:p>
        </p:txBody>
      </p:sp>
      <p:sp>
        <p:nvSpPr>
          <p:cNvPr id="24" name="TextovéPole 2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0" name="TextovéPole 9"/>
          <p:cNvSpPr txBox="1"/>
          <p:nvPr/>
        </p:nvSpPr>
        <p:spPr>
          <a:xfrm>
            <a:off x="0" y="4527550"/>
            <a:ext cx="9144000" cy="615950"/>
          </a:xfrm>
          <a:prstGeom prst="rect">
            <a:avLst/>
          </a:prstGeom>
          <a:solidFill>
            <a:schemeClr val="accent6">
              <a:lumMod val="40000"/>
              <a:lumOff val="60000"/>
            </a:schemeClr>
          </a:solidFill>
        </p:spPr>
        <p:txBody>
          <a:bodyPr>
            <a:spAutoFit/>
          </a:bodyPr>
          <a:lstStyle/>
          <a:p>
            <a:pPr fontAlgn="auto">
              <a:spcBef>
                <a:spcPts val="0"/>
              </a:spcBef>
              <a:spcAft>
                <a:spcPts val="0"/>
              </a:spcAft>
              <a:defRPr/>
            </a:pPr>
            <a:endParaRPr lang="cs-CZ" sz="1200" b="1" dirty="0">
              <a:solidFill>
                <a:schemeClr val="accent3">
                  <a:lumMod val="50000"/>
                </a:schemeClr>
              </a:solidFill>
              <a:latin typeface="+mn-lt"/>
            </a:endParaRPr>
          </a:p>
          <a:p>
            <a:pPr fontAlgn="auto">
              <a:spcBef>
                <a:spcPts val="0"/>
              </a:spcBef>
              <a:spcAft>
                <a:spcPts val="0"/>
              </a:spcAft>
              <a:defRPr/>
            </a:pPr>
            <a:r>
              <a:rPr lang="cs-CZ" sz="1200" dirty="0">
                <a:solidFill>
                  <a:schemeClr val="accent3">
                    <a:lumMod val="50000"/>
                  </a:schemeClr>
                </a:solidFill>
                <a:latin typeface="Times New Roman" pitchFamily="18" charset="0"/>
                <a:cs typeface="Times New Roman" pitchFamily="18" charset="0"/>
              </a:rPr>
              <a:t>Autor: </a:t>
            </a:r>
            <a:r>
              <a:rPr lang="cs-CZ" sz="1200" b="1" dirty="0">
                <a:solidFill>
                  <a:schemeClr val="accent3">
                    <a:lumMod val="50000"/>
                  </a:schemeClr>
                </a:solidFill>
                <a:latin typeface="Times New Roman" pitchFamily="18" charset="0"/>
                <a:cs typeface="Times New Roman" pitchFamily="18" charset="0"/>
              </a:rPr>
              <a:t> Mgr. Zuzana Kadlecová</a:t>
            </a:r>
          </a:p>
          <a:p>
            <a:pPr fontAlgn="auto">
              <a:spcBef>
                <a:spcPts val="0"/>
              </a:spcBef>
              <a:spcAft>
                <a:spcPts val="0"/>
              </a:spcAft>
              <a:defRPr/>
            </a:pPr>
            <a:endParaRPr lang="cs-CZ" sz="1000" dirty="0">
              <a:latin typeface="Times New Roman" pitchFamily="18" charset="0"/>
              <a:cs typeface="Times New Roman" pitchFamily="18" charset="0"/>
            </a:endParaRPr>
          </a:p>
        </p:txBody>
      </p:sp>
      <p:pic>
        <p:nvPicPr>
          <p:cNvPr id="15364" name="obrázek 5" descr="Image"/>
          <p:cNvPicPr>
            <a:picLocks noChangeAspect="1" noChangeArrowheads="1"/>
          </p:cNvPicPr>
          <p:nvPr/>
        </p:nvPicPr>
        <p:blipFill>
          <a:blip r:embed="rId3"/>
          <a:srcRect/>
          <a:stretch>
            <a:fillRect/>
          </a:stretch>
        </p:blipFill>
        <p:spPr bwMode="auto">
          <a:xfrm>
            <a:off x="6091238" y="4549774"/>
            <a:ext cx="3052762" cy="593725"/>
          </a:xfrm>
          <a:prstGeom prst="rect">
            <a:avLst/>
          </a:prstGeom>
          <a:noFill/>
          <a:ln w="9525">
            <a:noFill/>
            <a:miter lim="800000"/>
            <a:headEnd/>
            <a:tailEnd/>
          </a:ln>
        </p:spPr>
      </p:pic>
      <p:sp>
        <p:nvSpPr>
          <p:cNvPr id="3" name="Zaoblený obdélník 2"/>
          <p:cNvSpPr/>
          <p:nvPr/>
        </p:nvSpPr>
        <p:spPr>
          <a:xfrm>
            <a:off x="199133" y="1224235"/>
            <a:ext cx="5112567" cy="648072"/>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cs-CZ" sz="1600" dirty="0">
                <a:solidFill>
                  <a:schemeClr val="tx1"/>
                </a:solidFill>
                <a:latin typeface="Times New Roman" pitchFamily="18" charset="0"/>
                <a:cs typeface="Times New Roman" pitchFamily="18" charset="0"/>
              </a:rPr>
              <a:t>České národní obrození začalo v 70. letech 18. století a trvalo přibližně tři čtvrtiny století (do poloviny 19. století).</a:t>
            </a:r>
          </a:p>
        </p:txBody>
      </p:sp>
      <p:sp>
        <p:nvSpPr>
          <p:cNvPr id="15368" name="TextovéPole 3"/>
          <p:cNvSpPr txBox="1">
            <a:spLocks noChangeArrowheads="1"/>
          </p:cNvSpPr>
          <p:nvPr/>
        </p:nvSpPr>
        <p:spPr bwMode="auto">
          <a:xfrm>
            <a:off x="3132138" y="4084638"/>
            <a:ext cx="3627437" cy="336550"/>
          </a:xfrm>
          <a:prstGeom prst="rect">
            <a:avLst/>
          </a:prstGeom>
          <a:gradFill rotWithShape="1">
            <a:gsLst>
              <a:gs pos="0">
                <a:srgbClr val="FF8080"/>
              </a:gs>
              <a:gs pos="50000">
                <a:srgbClr val="FFB3B3"/>
              </a:gs>
              <a:gs pos="100000">
                <a:srgbClr val="FFDADA"/>
              </a:gs>
            </a:gsLst>
            <a:lin ang="2700000" scaled="1"/>
          </a:gradFill>
          <a:ln w="9525">
            <a:noFill/>
            <a:miter lim="800000"/>
            <a:headEnd/>
            <a:tailEnd/>
          </a:ln>
        </p:spPr>
        <p:txBody>
          <a:bodyPr wrap="none">
            <a:spAutoFit/>
          </a:bodyPr>
          <a:lstStyle/>
          <a:p>
            <a:r>
              <a:rPr lang="cs-CZ" sz="1600">
                <a:latin typeface="Times New Roman" pitchFamily="18" charset="0"/>
                <a:cs typeface="Times New Roman" pitchFamily="18" charset="0"/>
              </a:rPr>
              <a:t>Víš, proč se rok 1848 nazývá revolučním?</a:t>
            </a:r>
          </a:p>
        </p:txBody>
      </p:sp>
      <p:sp>
        <p:nvSpPr>
          <p:cNvPr id="15369" name="TextovéPole 4"/>
          <p:cNvSpPr txBox="1">
            <a:spLocks noChangeArrowheads="1"/>
          </p:cNvSpPr>
          <p:nvPr/>
        </p:nvSpPr>
        <p:spPr bwMode="auto">
          <a:xfrm>
            <a:off x="6084888" y="1131888"/>
            <a:ext cx="2808287" cy="738187"/>
          </a:xfrm>
          <a:prstGeom prst="rect">
            <a:avLst/>
          </a:prstGeom>
          <a:gradFill rotWithShape="1">
            <a:gsLst>
              <a:gs pos="0">
                <a:srgbClr val="8FDEA0"/>
              </a:gs>
              <a:gs pos="50000">
                <a:srgbClr val="BCE9C5"/>
              </a:gs>
              <a:gs pos="100000">
                <a:srgbClr val="DFF3E3"/>
              </a:gs>
            </a:gsLst>
            <a:lin ang="2700000" scaled="1"/>
          </a:gradFill>
          <a:ln w="9525">
            <a:noFill/>
            <a:miter lim="800000"/>
            <a:headEnd/>
            <a:tailEnd/>
          </a:ln>
        </p:spPr>
        <p:txBody>
          <a:bodyPr>
            <a:spAutoFit/>
          </a:bodyPr>
          <a:lstStyle/>
          <a:p>
            <a:pPr algn="just"/>
            <a:r>
              <a:rPr lang="cs-CZ" sz="1400" b="1">
                <a:latin typeface="Times New Roman" pitchFamily="18" charset="0"/>
                <a:cs typeface="Times New Roman" pitchFamily="18" charset="0"/>
              </a:rPr>
              <a:t>Jednalo se o hnutí, které usilovalo o obrodu českého jazyka, kultury a veškerého národního života</a:t>
            </a:r>
            <a:r>
              <a:rPr lang="cs-CZ" sz="1200" b="1">
                <a:latin typeface="Times New Roman" pitchFamily="18" charset="0"/>
                <a:cs typeface="Times New Roman" pitchFamily="18" charset="0"/>
              </a:rPr>
              <a:t>.</a:t>
            </a:r>
          </a:p>
        </p:txBody>
      </p:sp>
      <p:sp>
        <p:nvSpPr>
          <p:cNvPr id="15370" name="Text Box 11"/>
          <p:cNvSpPr txBox="1">
            <a:spLocks noChangeArrowheads="1"/>
          </p:cNvSpPr>
          <p:nvPr/>
        </p:nvSpPr>
        <p:spPr bwMode="auto">
          <a:xfrm>
            <a:off x="6788150" y="3867150"/>
            <a:ext cx="2355850" cy="366713"/>
          </a:xfrm>
          <a:prstGeom prst="rect">
            <a:avLst/>
          </a:prstGeom>
          <a:noFill/>
          <a:ln w="9525">
            <a:noFill/>
            <a:miter lim="800000"/>
            <a:headEnd/>
            <a:tailEnd/>
          </a:ln>
        </p:spPr>
        <p:txBody>
          <a:bodyPr wrap="none">
            <a:spAutoFit/>
          </a:bodyPr>
          <a:lstStyle/>
          <a:p>
            <a:pPr algn="r"/>
            <a:r>
              <a:rPr lang="cs-CZ">
                <a:latin typeface="Times New Roman" pitchFamily="18" charset="0"/>
                <a:hlinkClick r:id="rId4"/>
              </a:rPr>
              <a:t>České národní obrození</a:t>
            </a:r>
            <a:endParaRPr lang="cs-CZ">
              <a:latin typeface="Times New Roman" pitchFamily="18" charset="0"/>
            </a:endParaRPr>
          </a:p>
        </p:txBody>
      </p:sp>
      <p:sp>
        <p:nvSpPr>
          <p:cNvPr id="15371" name="Text Box 12"/>
          <p:cNvSpPr txBox="1">
            <a:spLocks noChangeArrowheads="1"/>
          </p:cNvSpPr>
          <p:nvPr/>
        </p:nvSpPr>
        <p:spPr bwMode="auto">
          <a:xfrm>
            <a:off x="8064500" y="4156075"/>
            <a:ext cx="1079500" cy="366713"/>
          </a:xfrm>
          <a:prstGeom prst="rect">
            <a:avLst/>
          </a:prstGeom>
          <a:noFill/>
          <a:ln w="9525">
            <a:noFill/>
            <a:miter lim="800000"/>
            <a:headEnd/>
            <a:tailEnd/>
          </a:ln>
        </p:spPr>
        <p:txBody>
          <a:bodyPr wrap="none">
            <a:spAutoFit/>
          </a:bodyPr>
          <a:lstStyle/>
          <a:p>
            <a:pPr algn="r"/>
            <a:r>
              <a:rPr lang="cs-CZ">
                <a:latin typeface="Times New Roman" pitchFamily="18" charset="0"/>
                <a:hlinkClick r:id="rId5"/>
              </a:rPr>
              <a:t>Rok 1848</a:t>
            </a:r>
            <a:endParaRPr lang="cs-CZ">
              <a:latin typeface="Times New Roman" pitchFamily="18" charset="0"/>
            </a:endParaRPr>
          </a:p>
        </p:txBody>
      </p:sp>
      <p:pic>
        <p:nvPicPr>
          <p:cNvPr id="15372" name="Picture 14" descr="Soubor:József Heicke23.jpg">
            <a:hlinkClick r:id="rId6"/>
          </p:cNvPr>
          <p:cNvPicPr>
            <a:picLocks noChangeAspect="1" noChangeArrowheads="1"/>
          </p:cNvPicPr>
          <p:nvPr/>
        </p:nvPicPr>
        <p:blipFill>
          <a:blip r:embed="rId7"/>
          <a:srcRect/>
          <a:stretch>
            <a:fillRect/>
          </a:stretch>
        </p:blipFill>
        <p:spPr bwMode="auto">
          <a:xfrm>
            <a:off x="0" y="2208213"/>
            <a:ext cx="3132138" cy="2098675"/>
          </a:xfrm>
          <a:prstGeom prst="rect">
            <a:avLst/>
          </a:prstGeom>
          <a:noFill/>
          <a:ln w="9525">
            <a:noFill/>
            <a:miter lim="800000"/>
            <a:headEnd/>
            <a:tailEnd/>
          </a:ln>
        </p:spPr>
      </p:pic>
      <p:sp>
        <p:nvSpPr>
          <p:cNvPr id="15373" name="AutoShape 15"/>
          <p:cNvSpPr>
            <a:spLocks noChangeArrowheads="1"/>
          </p:cNvSpPr>
          <p:nvPr/>
        </p:nvSpPr>
        <p:spPr bwMode="auto">
          <a:xfrm>
            <a:off x="5435600" y="1419225"/>
            <a:ext cx="504825" cy="287338"/>
          </a:xfrm>
          <a:prstGeom prst="rightArrow">
            <a:avLst>
              <a:gd name="adj1" fmla="val 50000"/>
              <a:gd name="adj2" fmla="val 43923"/>
            </a:avLst>
          </a:prstGeom>
          <a:solidFill>
            <a:schemeClr val="accent1"/>
          </a:solidFill>
          <a:ln w="9525">
            <a:solidFill>
              <a:schemeClr val="tx1"/>
            </a:solidFill>
            <a:miter lim="800000"/>
            <a:headEnd/>
            <a:tailEnd/>
          </a:ln>
        </p:spPr>
        <p:txBody>
          <a:bodyPr wrap="none" anchor="ctr"/>
          <a:lstStyle/>
          <a:p>
            <a:endParaRPr lang="cs-CZ"/>
          </a:p>
        </p:txBody>
      </p:sp>
      <p:pic>
        <p:nvPicPr>
          <p:cNvPr id="15374" name="Picture 17" descr="rev_1848"/>
          <p:cNvPicPr>
            <a:picLocks noChangeAspect="1" noChangeArrowheads="1"/>
          </p:cNvPicPr>
          <p:nvPr/>
        </p:nvPicPr>
        <p:blipFill>
          <a:blip r:embed="rId8"/>
          <a:srcRect/>
          <a:stretch>
            <a:fillRect/>
          </a:stretch>
        </p:blipFill>
        <p:spPr bwMode="auto">
          <a:xfrm>
            <a:off x="3248025" y="1995488"/>
            <a:ext cx="1819275" cy="2016125"/>
          </a:xfrm>
          <a:prstGeom prst="rect">
            <a:avLst/>
          </a:prstGeom>
          <a:noFill/>
          <a:ln w="9525">
            <a:noFill/>
            <a:miter lim="800000"/>
            <a:headEnd/>
            <a:tailEnd/>
          </a:ln>
        </p:spPr>
      </p:pic>
      <p:pic>
        <p:nvPicPr>
          <p:cNvPr id="15375" name="Picture 19" descr="Barricade_rue_Soufflot_1848"/>
          <p:cNvPicPr>
            <a:picLocks noChangeAspect="1" noChangeArrowheads="1"/>
          </p:cNvPicPr>
          <p:nvPr/>
        </p:nvPicPr>
        <p:blipFill>
          <a:blip r:embed="rId9"/>
          <a:srcRect/>
          <a:stretch>
            <a:fillRect/>
          </a:stretch>
        </p:blipFill>
        <p:spPr bwMode="auto">
          <a:xfrm>
            <a:off x="5219700" y="2139950"/>
            <a:ext cx="1928813" cy="1508125"/>
          </a:xfrm>
          <a:prstGeom prst="rect">
            <a:avLst/>
          </a:prstGeom>
          <a:noFill/>
          <a:ln w="9525">
            <a:noFill/>
            <a:miter lim="800000"/>
            <a:headEnd/>
            <a:tailEnd/>
          </a:ln>
        </p:spPr>
      </p:pic>
      <p:pic>
        <p:nvPicPr>
          <p:cNvPr id="15376" name="Picture 21" descr="narodni_obrozeni_jpg_800x800_q85"/>
          <p:cNvPicPr>
            <a:picLocks noChangeAspect="1" noChangeArrowheads="1"/>
          </p:cNvPicPr>
          <p:nvPr/>
        </p:nvPicPr>
        <p:blipFill>
          <a:blip r:embed="rId10"/>
          <a:srcRect/>
          <a:stretch>
            <a:fillRect/>
          </a:stretch>
        </p:blipFill>
        <p:spPr bwMode="auto">
          <a:xfrm>
            <a:off x="7596188" y="1924050"/>
            <a:ext cx="1390650" cy="1943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        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2770" name="Nadpis 1"/>
          <p:cNvSpPr txBox="1">
            <a:spLocks/>
          </p:cNvSpPr>
          <p:nvPr/>
        </p:nvSpPr>
        <p:spPr bwMode="auto">
          <a:xfrm>
            <a:off x="20638" y="498475"/>
            <a:ext cx="3830637" cy="593725"/>
          </a:xfrm>
          <a:prstGeom prst="rect">
            <a:avLst/>
          </a:prstGeom>
          <a:noFill/>
          <a:ln w="9525">
            <a:noFill/>
            <a:miter lim="800000"/>
            <a:headEnd/>
            <a:tailEnd/>
          </a:ln>
        </p:spPr>
        <p:txBody>
          <a:bodyPr/>
          <a:lstStyle/>
          <a:p>
            <a:r>
              <a:rPr lang="cs-CZ" sz="2500" b="1" dirty="0" smtClean="0">
                <a:latin typeface="Times New Roman" pitchFamily="18" charset="0"/>
                <a:cs typeface="Times New Roman" pitchFamily="18" charset="0"/>
              </a:rPr>
              <a:t>24.10 </a:t>
            </a:r>
            <a:r>
              <a:rPr lang="cs-CZ" sz="2500" b="1" dirty="0">
                <a:latin typeface="Times New Roman" pitchFamily="18" charset="0"/>
                <a:cs typeface="Times New Roman" pitchFamily="18" charset="0"/>
              </a:rPr>
              <a:t>Anotace</a:t>
            </a:r>
          </a:p>
        </p:txBody>
      </p:sp>
      <p:graphicFrame>
        <p:nvGraphicFramePr>
          <p:cNvPr id="32792" name="Group 24"/>
          <p:cNvGraphicFramePr>
            <a:graphicFrameLocks noGrp="1"/>
          </p:cNvGraphicFramePr>
          <p:nvPr/>
        </p:nvGraphicFramePr>
        <p:xfrm>
          <a:off x="1042988" y="1276350"/>
          <a:ext cx="7272337" cy="3248343"/>
        </p:xfrm>
        <a:graphic>
          <a:graphicData uri="http://schemas.openxmlformats.org/drawingml/2006/table">
            <a:tbl>
              <a:tblPr/>
              <a:tblGrid>
                <a:gridCol w="1906587"/>
                <a:gridCol w="5365750"/>
              </a:tblGrid>
              <a:tr h="546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Times New Roman" pitchFamily="18" charset="0"/>
                          <a:cs typeface="Times New Roman" pitchFamily="18" charset="0"/>
                        </a:rPr>
                        <a:t>Autor</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Times New Roman" pitchFamily="18" charset="0"/>
                          <a:cs typeface="Times New Roman" pitchFamily="18" charset="0"/>
                        </a:rPr>
                        <a:t>Mgr. Zuzana Kadlecová</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Období</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07 – 12/2011</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Ročník</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9. ročník</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Klíčová slova</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Národní obrození, rok 1848/1849, Svatováclavské lázně, František Josef I.</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957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Anotace</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Prezentace popisující vlnu revolucí v Evropě v letech 1848-1849 se zaměřením na události v Habsburské monarchii.</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ctrTitle"/>
          </p:nvPr>
        </p:nvSpPr>
        <p:spPr>
          <a:xfrm>
            <a:off x="0" y="484188"/>
            <a:ext cx="3382963" cy="593725"/>
          </a:xfrm>
        </p:spPr>
        <p:txBody>
          <a:bodyPr/>
          <a:lstStyle/>
          <a:p>
            <a:pPr algn="l" eaLnBrk="1" hangingPunct="1"/>
            <a:r>
              <a:rPr lang="cs-CZ" sz="2500" b="1" dirty="0" smtClean="0">
                <a:latin typeface="Times New Roman" pitchFamily="18" charset="0"/>
                <a:cs typeface="Times New Roman" pitchFamily="18" charset="0"/>
              </a:rPr>
              <a:t>24.2 Co již víme?</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graphicFrame>
        <p:nvGraphicFramePr>
          <p:cNvPr id="3" name="Tabulka 2"/>
          <p:cNvGraphicFramePr>
            <a:graphicFrameLocks noGrp="1"/>
          </p:cNvGraphicFramePr>
          <p:nvPr/>
        </p:nvGraphicFramePr>
        <p:xfrm>
          <a:off x="395288" y="1924050"/>
          <a:ext cx="8424936" cy="3090285"/>
        </p:xfrm>
        <a:graphic>
          <a:graphicData uri="http://schemas.openxmlformats.org/drawingml/2006/table">
            <a:tbl>
              <a:tblPr firstRow="1" bandRow="1">
                <a:tableStyleId>{93296810-A885-4BE3-A3E7-6D5BEEA58F35}</a:tableStyleId>
              </a:tblPr>
              <a:tblGrid>
                <a:gridCol w="2760307"/>
                <a:gridCol w="2856317"/>
                <a:gridCol w="2808312"/>
              </a:tblGrid>
              <a:tr h="584865">
                <a:tc>
                  <a:txBody>
                    <a:bodyPr/>
                    <a:lstStyle/>
                    <a:p>
                      <a:pPr algn="ctr"/>
                      <a:r>
                        <a:rPr lang="cs-CZ" sz="1400" dirty="0" smtClean="0">
                          <a:solidFill>
                            <a:schemeClr val="tx1"/>
                          </a:solidFill>
                          <a:latin typeface="Times New Roman" pitchFamily="18" charset="0"/>
                          <a:cs typeface="Times New Roman" pitchFamily="18" charset="0"/>
                        </a:rPr>
                        <a:t>Obranná (konsolidační) fáze</a:t>
                      </a:r>
                      <a:endParaRPr lang="cs-CZ"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cs-CZ" sz="1400" dirty="0" smtClean="0">
                          <a:solidFill>
                            <a:schemeClr val="tx1"/>
                          </a:solidFill>
                          <a:latin typeface="Times New Roman" pitchFamily="18" charset="0"/>
                          <a:cs typeface="Times New Roman" pitchFamily="18" charset="0"/>
                        </a:rPr>
                        <a:t>Ofenzivní fáze</a:t>
                      </a:r>
                      <a:endParaRPr lang="cs-CZ"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cs-CZ" sz="1400" dirty="0" smtClean="0">
                          <a:solidFill>
                            <a:schemeClr val="tx1"/>
                          </a:solidFill>
                          <a:latin typeface="Times New Roman" pitchFamily="18" charset="0"/>
                          <a:cs typeface="Times New Roman" pitchFamily="18" charset="0"/>
                        </a:rPr>
                        <a:t>Vyvrcholení</a:t>
                      </a:r>
                      <a:r>
                        <a:rPr lang="cs-CZ" sz="1400" baseline="0" dirty="0" smtClean="0">
                          <a:solidFill>
                            <a:schemeClr val="tx1"/>
                          </a:solidFill>
                          <a:latin typeface="Times New Roman" pitchFamily="18" charset="0"/>
                          <a:cs typeface="Times New Roman" pitchFamily="18" charset="0"/>
                        </a:rPr>
                        <a:t> obrozeneckých snah</a:t>
                      </a:r>
                      <a:endParaRPr lang="cs-CZ" sz="1400"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418580">
                <a:tc>
                  <a:txBody>
                    <a:bodyPr/>
                    <a:lstStyle/>
                    <a:p>
                      <a:r>
                        <a:rPr lang="cs-CZ" sz="1400" dirty="0" smtClean="0">
                          <a:solidFill>
                            <a:schemeClr val="tx1"/>
                          </a:solidFill>
                          <a:latin typeface="Times New Roman" pitchFamily="18" charset="0"/>
                          <a:cs typeface="Times New Roman" pitchFamily="18" charset="0"/>
                        </a:rPr>
                        <a:t>70. léta 18. stol. – začátek 19. stol.</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poč. 19. stol. – konec 20. let 19. stol.</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30. léta 19. stol. – 50. léta 19. stol.</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418580">
                <a:tc>
                  <a:txBody>
                    <a:bodyPr/>
                    <a:lstStyle/>
                    <a:p>
                      <a:r>
                        <a:rPr lang="cs-CZ" sz="1400" dirty="0" smtClean="0">
                          <a:solidFill>
                            <a:schemeClr val="tx1"/>
                          </a:solidFill>
                          <a:latin typeface="Times New Roman" pitchFamily="18" charset="0"/>
                          <a:cs typeface="Times New Roman" pitchFamily="18" charset="0"/>
                        </a:rPr>
                        <a:t>tzv. generace Dobrovského</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tzv. generace Jungmannova</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tzv. generace Palackého</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418580">
                <a:tc>
                  <a:txBody>
                    <a:bodyPr/>
                    <a:lstStyle/>
                    <a:p>
                      <a:r>
                        <a:rPr lang="cs-CZ" sz="1400" dirty="0" smtClean="0">
                          <a:solidFill>
                            <a:schemeClr val="tx1"/>
                          </a:solidFill>
                          <a:latin typeface="Times New Roman" pitchFamily="18" charset="0"/>
                          <a:cs typeface="Times New Roman" pitchFamily="18" charset="0"/>
                        </a:rPr>
                        <a:t>snaha o záchranu českého jazyka</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víra v budoucnost českého národa</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vítězství národního obrození</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418580">
                <a:tc>
                  <a:txBody>
                    <a:bodyPr/>
                    <a:lstStyle/>
                    <a:p>
                      <a:r>
                        <a:rPr lang="cs-CZ" sz="1400" dirty="0" smtClean="0">
                          <a:solidFill>
                            <a:schemeClr val="tx1"/>
                          </a:solidFill>
                          <a:latin typeface="Times New Roman" pitchFamily="18" charset="0"/>
                          <a:cs typeface="Times New Roman" pitchFamily="18" charset="0"/>
                        </a:rPr>
                        <a:t>inspirace v klasicismu a osvícenství</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posilování</a:t>
                      </a:r>
                      <a:r>
                        <a:rPr lang="cs-CZ" sz="1400" baseline="0" dirty="0" smtClean="0">
                          <a:solidFill>
                            <a:schemeClr val="tx1"/>
                          </a:solidFill>
                          <a:latin typeface="Times New Roman" pitchFamily="18" charset="0"/>
                          <a:cs typeface="Times New Roman" pitchFamily="18" charset="0"/>
                        </a:rPr>
                        <a:t> národního sebevědomí (zájem o lidovou slovesnost, historii)</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romantismus, počátky realismu</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418580">
                <a:tc>
                  <a:txBody>
                    <a:bodyPr/>
                    <a:lstStyle/>
                    <a:p>
                      <a:r>
                        <a:rPr lang="cs-CZ" sz="1400" dirty="0" smtClean="0">
                          <a:solidFill>
                            <a:schemeClr val="tx1"/>
                          </a:solidFill>
                          <a:latin typeface="Times New Roman" pitchFamily="18" charset="0"/>
                          <a:cs typeface="Times New Roman" pitchFamily="18" charset="0"/>
                        </a:rPr>
                        <a:t>počátky českého divadla, básnictví,</a:t>
                      </a:r>
                      <a:r>
                        <a:rPr lang="cs-CZ" sz="1400" baseline="0" dirty="0" smtClean="0">
                          <a:solidFill>
                            <a:schemeClr val="tx1"/>
                          </a:solidFill>
                          <a:latin typeface="Times New Roman" pitchFamily="18" charset="0"/>
                          <a:cs typeface="Times New Roman" pitchFamily="18" charset="0"/>
                        </a:rPr>
                        <a:t> žurnalistiky</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rozvoj divadla, básnictví, spor</a:t>
                      </a:r>
                      <a:r>
                        <a:rPr lang="cs-CZ" sz="1400" baseline="0" dirty="0" smtClean="0">
                          <a:solidFill>
                            <a:schemeClr val="tx1"/>
                          </a:solidFill>
                          <a:latin typeface="Times New Roman" pitchFamily="18" charset="0"/>
                          <a:cs typeface="Times New Roman" pitchFamily="18" charset="0"/>
                        </a:rPr>
                        <a:t> o Rukopis královédvorský a Rukopis zelenohorský</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r>
                        <a:rPr lang="cs-CZ" sz="1400" dirty="0" smtClean="0">
                          <a:solidFill>
                            <a:schemeClr val="tx1"/>
                          </a:solidFill>
                          <a:latin typeface="Times New Roman" pitchFamily="18" charset="0"/>
                          <a:cs typeface="Times New Roman" pitchFamily="18" charset="0"/>
                        </a:rPr>
                        <a:t>K. J. Erben, K.</a:t>
                      </a:r>
                      <a:r>
                        <a:rPr lang="cs-CZ" sz="1400" baseline="0" dirty="0" smtClean="0">
                          <a:solidFill>
                            <a:schemeClr val="tx1"/>
                          </a:solidFill>
                          <a:latin typeface="Times New Roman" pitchFamily="18" charset="0"/>
                          <a:cs typeface="Times New Roman" pitchFamily="18" charset="0"/>
                        </a:rPr>
                        <a:t> H. Mácha, J. K. Tyl, B. Němcová, K. Havlíček Borovský</a:t>
                      </a:r>
                      <a:endParaRPr lang="cs-CZ"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bl>
          </a:graphicData>
        </a:graphic>
      </p:graphicFrame>
      <p:sp>
        <p:nvSpPr>
          <p:cNvPr id="4" name="TextovéPole 3"/>
          <p:cNvSpPr txBox="1"/>
          <p:nvPr/>
        </p:nvSpPr>
        <p:spPr>
          <a:xfrm>
            <a:off x="261491" y="1212552"/>
            <a:ext cx="2523127" cy="369333"/>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rgbClr val="00B0F0"/>
            </a:solidFill>
          </a:ln>
        </p:spPr>
        <p:txBody>
          <a:bodyPr wrap="none">
            <a:spAutoFit/>
          </a:bodyPr>
          <a:lstStyle/>
          <a:p>
            <a:pPr fontAlgn="auto">
              <a:spcBef>
                <a:spcPts val="0"/>
              </a:spcBef>
              <a:spcAft>
                <a:spcPts val="0"/>
              </a:spcAft>
              <a:defRPr/>
            </a:pPr>
            <a:r>
              <a:rPr lang="cs-CZ" b="1" u="sng" dirty="0">
                <a:latin typeface="Times New Roman" pitchFamily="18" charset="0"/>
                <a:cs typeface="Times New Roman" pitchFamily="18" charset="0"/>
              </a:rPr>
              <a:t>České národní obrození</a:t>
            </a:r>
          </a:p>
        </p:txBody>
      </p:sp>
      <p:sp>
        <p:nvSpPr>
          <p:cNvPr id="5" name="Pětiúhelník 4"/>
          <p:cNvSpPr/>
          <p:nvPr/>
        </p:nvSpPr>
        <p:spPr>
          <a:xfrm>
            <a:off x="7596188" y="700088"/>
            <a:ext cx="1439862" cy="485775"/>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1050" dirty="0">
                <a:solidFill>
                  <a:schemeClr val="tx1"/>
                </a:solidFill>
                <a:latin typeface="Times New Roman" pitchFamily="18" charset="0"/>
                <a:cs typeface="Times New Roman" pitchFamily="18" charset="0"/>
              </a:rPr>
              <a:t>Více </a:t>
            </a:r>
            <a:r>
              <a:rPr lang="cs-CZ" sz="1050" dirty="0" err="1">
                <a:solidFill>
                  <a:schemeClr val="tx1"/>
                </a:solidFill>
                <a:latin typeface="Times New Roman" pitchFamily="18" charset="0"/>
                <a:cs typeface="Times New Roman" pitchFamily="18" charset="0"/>
              </a:rPr>
              <a:t>info</a:t>
            </a:r>
            <a:r>
              <a:rPr lang="cs-CZ" sz="1050" dirty="0">
                <a:solidFill>
                  <a:schemeClr val="tx1"/>
                </a:solidFill>
                <a:latin typeface="Times New Roman" pitchFamily="18" charset="0"/>
                <a:cs typeface="Times New Roman" pitchFamily="18" charset="0"/>
              </a:rPr>
              <a:t> viz DUM ČJ44 a ČJ45</a:t>
            </a:r>
          </a:p>
        </p:txBody>
      </p:sp>
      <p:pic>
        <p:nvPicPr>
          <p:cNvPr id="17445" name="Picture 38" descr="ANd9GcQlUzrDXXYuDPt2wh4B0NpCEuW5Ipr9GF6qbY5OE4kHCJYWkUESTuVAaw">
            <a:hlinkClick r:id="rId3"/>
          </p:cNvPr>
          <p:cNvPicPr>
            <a:picLocks noChangeAspect="1" noChangeArrowheads="1"/>
          </p:cNvPicPr>
          <p:nvPr/>
        </p:nvPicPr>
        <p:blipFill>
          <a:blip r:embed="rId4"/>
          <a:srcRect/>
          <a:stretch>
            <a:fillRect/>
          </a:stretch>
        </p:blipFill>
        <p:spPr bwMode="auto">
          <a:xfrm>
            <a:off x="3132138" y="555625"/>
            <a:ext cx="1052512" cy="1292225"/>
          </a:xfrm>
          <a:prstGeom prst="rect">
            <a:avLst/>
          </a:prstGeom>
          <a:noFill/>
          <a:ln w="9525">
            <a:noFill/>
            <a:miter lim="800000"/>
            <a:headEnd/>
            <a:tailEnd/>
          </a:ln>
        </p:spPr>
      </p:pic>
      <p:pic>
        <p:nvPicPr>
          <p:cNvPr id="17446" name="Picture 40" descr="ANd9GcSJmPi6S6MiwWP3fuRwW68Yby2-7wh6nluquBnCB1tC9Wn9bzaCfLZ3Gw">
            <a:hlinkClick r:id="rId5"/>
          </p:cNvPr>
          <p:cNvPicPr>
            <a:picLocks noChangeAspect="1" noChangeArrowheads="1"/>
          </p:cNvPicPr>
          <p:nvPr/>
        </p:nvPicPr>
        <p:blipFill>
          <a:blip r:embed="rId6"/>
          <a:srcRect/>
          <a:stretch>
            <a:fillRect/>
          </a:stretch>
        </p:blipFill>
        <p:spPr bwMode="auto">
          <a:xfrm>
            <a:off x="4787900" y="555625"/>
            <a:ext cx="1008063" cy="1287463"/>
          </a:xfrm>
          <a:prstGeom prst="rect">
            <a:avLst/>
          </a:prstGeom>
          <a:noFill/>
          <a:ln w="9525">
            <a:noFill/>
            <a:miter lim="800000"/>
            <a:headEnd/>
            <a:tailEnd/>
          </a:ln>
        </p:spPr>
      </p:pic>
      <p:sp>
        <p:nvSpPr>
          <p:cNvPr id="17448" name="AutoShape 44">
            <a:hlinkClick r:id="rId7" highlightClick="1"/>
          </p:cNvPr>
          <p:cNvSpPr>
            <a:spLocks noChangeAspect="1" noChangeArrowheads="1"/>
          </p:cNvSpPr>
          <p:nvPr/>
        </p:nvSpPr>
        <p:spPr bwMode="auto">
          <a:xfrm>
            <a:off x="4284663" y="1419225"/>
            <a:ext cx="360362" cy="360363"/>
          </a:xfrm>
          <a:prstGeom prst="actionButtonInformation">
            <a:avLst/>
          </a:prstGeom>
          <a:solidFill>
            <a:schemeClr val="accent1"/>
          </a:solidFill>
          <a:ln w="9525">
            <a:noFill/>
            <a:miter lim="800000"/>
            <a:headEnd/>
            <a:tailEnd/>
          </a:ln>
        </p:spPr>
        <p:txBody>
          <a:bodyPr wrap="none" anchor="ctr"/>
          <a:lstStyle/>
          <a:p>
            <a:endParaRPr lang="cs-CZ"/>
          </a:p>
        </p:txBody>
      </p:sp>
      <p:sp>
        <p:nvSpPr>
          <p:cNvPr id="17449" name="AutoShape 45">
            <a:hlinkClick r:id="rId8" highlightClick="1"/>
          </p:cNvPr>
          <p:cNvSpPr>
            <a:spLocks noChangeAspect="1" noChangeArrowheads="1"/>
          </p:cNvSpPr>
          <p:nvPr/>
        </p:nvSpPr>
        <p:spPr bwMode="auto">
          <a:xfrm>
            <a:off x="5940425" y="1419225"/>
            <a:ext cx="360363" cy="360363"/>
          </a:xfrm>
          <a:prstGeom prst="actionButtonInformation">
            <a:avLst/>
          </a:prstGeom>
          <a:solidFill>
            <a:schemeClr val="accent1"/>
          </a:solidFill>
          <a:ln w="9525">
            <a:noFill/>
            <a:miter lim="800000"/>
            <a:headEnd/>
            <a:tailEnd/>
          </a:ln>
        </p:spPr>
        <p:txBody>
          <a:bodyPr wrap="none" anchor="ctr"/>
          <a:lstStyle/>
          <a:p>
            <a:endParaRPr lang="cs-CZ"/>
          </a:p>
        </p:txBody>
      </p:sp>
      <p:sp>
        <p:nvSpPr>
          <p:cNvPr id="17450" name="AutoShape 46">
            <a:hlinkClick r:id="rId9" highlightClick="1"/>
          </p:cNvPr>
          <p:cNvSpPr>
            <a:spLocks noChangeAspect="1" noChangeArrowheads="1"/>
          </p:cNvSpPr>
          <p:nvPr/>
        </p:nvSpPr>
        <p:spPr bwMode="auto">
          <a:xfrm>
            <a:off x="7667625" y="1419225"/>
            <a:ext cx="360363" cy="360363"/>
          </a:xfrm>
          <a:prstGeom prst="actionButtonInformation">
            <a:avLst/>
          </a:prstGeom>
          <a:solidFill>
            <a:schemeClr val="accent1"/>
          </a:solidFill>
          <a:ln w="9525">
            <a:noFill/>
            <a:miter lim="800000"/>
            <a:headEnd/>
            <a:tailEnd/>
          </a:ln>
        </p:spPr>
        <p:txBody>
          <a:bodyPr wrap="none" anchor="ctr"/>
          <a:lstStyle/>
          <a:p>
            <a:endParaRPr lang="cs-CZ"/>
          </a:p>
        </p:txBody>
      </p:sp>
      <p:pic>
        <p:nvPicPr>
          <p:cNvPr id="17454" name="Picture 46" descr="František Palacký">
            <a:hlinkClick r:id="rId10"/>
          </p:cNvPr>
          <p:cNvPicPr>
            <a:picLocks noChangeAspect="1" noChangeArrowheads="1"/>
          </p:cNvPicPr>
          <p:nvPr/>
        </p:nvPicPr>
        <p:blipFill>
          <a:blip r:embed="rId11"/>
          <a:srcRect/>
          <a:stretch>
            <a:fillRect/>
          </a:stretch>
        </p:blipFill>
        <p:spPr bwMode="auto">
          <a:xfrm>
            <a:off x="6516688" y="555625"/>
            <a:ext cx="928687" cy="12969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ctrTitle"/>
          </p:nvPr>
        </p:nvSpPr>
        <p:spPr>
          <a:xfrm>
            <a:off x="0" y="484188"/>
            <a:ext cx="7127875" cy="593725"/>
          </a:xfrm>
        </p:spPr>
        <p:txBody>
          <a:bodyPr/>
          <a:lstStyle/>
          <a:p>
            <a:pPr algn="l" eaLnBrk="1" hangingPunct="1"/>
            <a:r>
              <a:rPr lang="cs-CZ" sz="2500" b="1" dirty="0" smtClean="0">
                <a:latin typeface="Times New Roman" pitchFamily="18" charset="0"/>
                <a:cs typeface="Times New Roman" pitchFamily="18" charset="0"/>
              </a:rPr>
              <a:t>24.3 Jaké si řekneme nové termíny a názvy?</a:t>
            </a:r>
          </a:p>
        </p:txBody>
      </p:sp>
      <p:sp>
        <p:nvSpPr>
          <p:cNvPr id="18" name="TextovéPole 17"/>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9459" name="Text Box 4"/>
          <p:cNvSpPr txBox="1">
            <a:spLocks noChangeArrowheads="1"/>
          </p:cNvSpPr>
          <p:nvPr/>
        </p:nvSpPr>
        <p:spPr bwMode="auto">
          <a:xfrm>
            <a:off x="1692275" y="1058863"/>
            <a:ext cx="4249738" cy="366712"/>
          </a:xfrm>
          <a:prstGeom prst="rect">
            <a:avLst/>
          </a:prstGeom>
          <a:gradFill rotWithShape="1">
            <a:gsLst>
              <a:gs pos="0">
                <a:srgbClr val="80FF80"/>
              </a:gs>
              <a:gs pos="50000">
                <a:srgbClr val="B3FFB3"/>
              </a:gs>
              <a:gs pos="100000">
                <a:srgbClr val="DAFFDA"/>
              </a:gs>
            </a:gsLst>
            <a:lin ang="5400000" scaled="1"/>
          </a:gradFill>
          <a:ln w="9525">
            <a:noFill/>
            <a:miter lim="800000"/>
            <a:headEnd/>
            <a:tailEnd/>
          </a:ln>
        </p:spPr>
        <p:txBody>
          <a:bodyPr>
            <a:spAutoFit/>
          </a:bodyPr>
          <a:lstStyle/>
          <a:p>
            <a:pPr algn="just"/>
            <a:r>
              <a:rPr lang="cs-CZ" b="1">
                <a:latin typeface="Times New Roman" pitchFamily="18" charset="0"/>
              </a:rPr>
              <a:t>Revoluční rok 1848-1849 („jaro národů“)</a:t>
            </a:r>
          </a:p>
        </p:txBody>
      </p:sp>
      <p:sp>
        <p:nvSpPr>
          <p:cNvPr id="19460" name="Text Box 5"/>
          <p:cNvSpPr txBox="1">
            <a:spLocks noChangeArrowheads="1"/>
          </p:cNvSpPr>
          <p:nvPr/>
        </p:nvSpPr>
        <p:spPr bwMode="auto">
          <a:xfrm>
            <a:off x="179388" y="1635125"/>
            <a:ext cx="4949825" cy="1384300"/>
          </a:xfrm>
          <a:prstGeom prst="rect">
            <a:avLst/>
          </a:prstGeom>
          <a:gradFill rotWithShape="1">
            <a:gsLst>
              <a:gs pos="0">
                <a:srgbClr val="749797"/>
              </a:gs>
              <a:gs pos="50000">
                <a:srgbClr val="A8DADA"/>
              </a:gs>
              <a:gs pos="100000">
                <a:srgbClr val="C8FFFF"/>
              </a:gs>
            </a:gsLst>
            <a:lin ang="2700000" scaled="1"/>
          </a:gradFill>
          <a:ln w="9525">
            <a:noFill/>
            <a:miter lim="800000"/>
            <a:headEnd/>
            <a:tailEnd/>
          </a:ln>
        </p:spPr>
        <p:txBody>
          <a:bodyPr wrap="none">
            <a:spAutoFit/>
          </a:bodyPr>
          <a:lstStyle/>
          <a:p>
            <a:pPr marL="342900" indent="-342900">
              <a:buFontTx/>
              <a:buAutoNum type="arabicPeriod"/>
            </a:pPr>
            <a:r>
              <a:rPr lang="cs-CZ" sz="1400">
                <a:latin typeface="Times New Roman" pitchFamily="18" charset="0"/>
              </a:rPr>
              <a:t>snaha odstranit přežitky feudalismu, zejm. robotu</a:t>
            </a:r>
          </a:p>
          <a:p>
            <a:pPr marL="342900" indent="-342900">
              <a:buFontTx/>
              <a:buAutoNum type="arabicPeriod"/>
            </a:pPr>
            <a:r>
              <a:rPr lang="cs-CZ" sz="1400">
                <a:latin typeface="Times New Roman" pitchFamily="18" charset="0"/>
              </a:rPr>
              <a:t>nespokojenost s politickým uspořádáním, tj. s absolutismem</a:t>
            </a:r>
          </a:p>
          <a:p>
            <a:pPr marL="342900" indent="-342900">
              <a:buFontTx/>
              <a:buAutoNum type="arabicPeriod"/>
            </a:pPr>
            <a:r>
              <a:rPr lang="cs-CZ" sz="1400">
                <a:latin typeface="Times New Roman" pitchFamily="18" charset="0"/>
              </a:rPr>
              <a:t>růst národního cítění (zejm. u národů Habsburské monarchie)</a:t>
            </a:r>
          </a:p>
          <a:p>
            <a:pPr marL="342900" indent="-342900">
              <a:buFontTx/>
              <a:buAutoNum type="arabicPeriod"/>
            </a:pPr>
            <a:r>
              <a:rPr lang="cs-CZ" sz="1400">
                <a:latin typeface="Times New Roman" pitchFamily="18" charset="0"/>
              </a:rPr>
              <a:t>snaha o sjednocení Itálie a Německa</a:t>
            </a:r>
          </a:p>
          <a:p>
            <a:pPr marL="342900" indent="-342900">
              <a:buFontTx/>
              <a:buAutoNum type="arabicPeriod"/>
            </a:pPr>
            <a:r>
              <a:rPr lang="cs-CZ" sz="1400">
                <a:latin typeface="Times New Roman" pitchFamily="18" charset="0"/>
              </a:rPr>
              <a:t>sociální neklid: nezaměstnanost</a:t>
            </a:r>
          </a:p>
          <a:p>
            <a:pPr marL="342900" indent="-342900"/>
            <a:r>
              <a:rPr lang="cs-CZ" sz="1400">
                <a:latin typeface="Times New Roman" pitchFamily="18" charset="0"/>
              </a:rPr>
              <a:t>		             neúroda =</a:t>
            </a:r>
            <a:r>
              <a:rPr lang="en-US" sz="1400">
                <a:latin typeface="Times New Roman" pitchFamily="18" charset="0"/>
                <a:cs typeface="Times New Roman" pitchFamily="18" charset="0"/>
              </a:rPr>
              <a:t>&gt;</a:t>
            </a:r>
            <a:r>
              <a:rPr lang="cs-CZ" sz="1400">
                <a:latin typeface="Times New Roman" pitchFamily="18" charset="0"/>
                <a:cs typeface="Times New Roman" pitchFamily="18" charset="0"/>
              </a:rPr>
              <a:t> zvyšování cen</a:t>
            </a:r>
            <a:endParaRPr lang="en-US" sz="1400">
              <a:latin typeface="Times New Roman" pitchFamily="18" charset="0"/>
              <a:cs typeface="Times New Roman" pitchFamily="18" charset="0"/>
            </a:endParaRPr>
          </a:p>
        </p:txBody>
      </p:sp>
      <p:sp>
        <p:nvSpPr>
          <p:cNvPr id="19461" name="Text Box 6"/>
          <p:cNvSpPr txBox="1">
            <a:spLocks noChangeArrowheads="1"/>
          </p:cNvSpPr>
          <p:nvPr/>
        </p:nvSpPr>
        <p:spPr bwMode="auto">
          <a:xfrm>
            <a:off x="179388" y="1203325"/>
            <a:ext cx="817562" cy="336550"/>
          </a:xfrm>
          <a:prstGeom prst="rect">
            <a:avLst/>
          </a:prstGeom>
          <a:gradFill rotWithShape="1">
            <a:gsLst>
              <a:gs pos="0">
                <a:srgbClr val="749797"/>
              </a:gs>
              <a:gs pos="50000">
                <a:srgbClr val="A8DADA"/>
              </a:gs>
              <a:gs pos="100000">
                <a:srgbClr val="C8FFFF"/>
              </a:gs>
            </a:gsLst>
            <a:lin ang="2700000" scaled="1"/>
          </a:gradFill>
          <a:ln w="9525">
            <a:noFill/>
            <a:miter lim="800000"/>
            <a:headEnd/>
            <a:tailEnd/>
          </a:ln>
        </p:spPr>
        <p:txBody>
          <a:bodyPr wrap="none">
            <a:spAutoFit/>
          </a:bodyPr>
          <a:lstStyle/>
          <a:p>
            <a:r>
              <a:rPr lang="cs-CZ" sz="1600" b="1" u="sng">
                <a:latin typeface="Times New Roman" pitchFamily="18" charset="0"/>
              </a:rPr>
              <a:t>Příčiny</a:t>
            </a:r>
          </a:p>
        </p:txBody>
      </p:sp>
      <p:sp>
        <p:nvSpPr>
          <p:cNvPr id="19462" name="Text Box 8"/>
          <p:cNvSpPr txBox="1">
            <a:spLocks noChangeArrowheads="1"/>
          </p:cNvSpPr>
          <p:nvPr/>
        </p:nvSpPr>
        <p:spPr bwMode="auto">
          <a:xfrm>
            <a:off x="6300788" y="1203325"/>
            <a:ext cx="827087" cy="336550"/>
          </a:xfrm>
          <a:prstGeom prst="rect">
            <a:avLst/>
          </a:prstGeom>
          <a:gradFill rotWithShape="1">
            <a:gsLst>
              <a:gs pos="0">
                <a:srgbClr val="749797"/>
              </a:gs>
              <a:gs pos="50000">
                <a:srgbClr val="A8DADA"/>
              </a:gs>
              <a:gs pos="100000">
                <a:srgbClr val="C8FFFF"/>
              </a:gs>
            </a:gsLst>
            <a:lin ang="2700000" scaled="1"/>
          </a:gradFill>
          <a:ln w="9525">
            <a:noFill/>
            <a:miter lim="800000"/>
            <a:headEnd/>
            <a:tailEnd/>
          </a:ln>
        </p:spPr>
        <p:txBody>
          <a:bodyPr wrap="none">
            <a:spAutoFit/>
          </a:bodyPr>
          <a:lstStyle/>
          <a:p>
            <a:r>
              <a:rPr lang="cs-CZ" sz="1600" b="1" u="sng">
                <a:latin typeface="Times New Roman" pitchFamily="18" charset="0"/>
              </a:rPr>
              <a:t>Průběh</a:t>
            </a:r>
          </a:p>
        </p:txBody>
      </p:sp>
      <p:sp>
        <p:nvSpPr>
          <p:cNvPr id="19465" name="Text Box 9"/>
          <p:cNvSpPr txBox="1">
            <a:spLocks noChangeArrowheads="1"/>
          </p:cNvSpPr>
          <p:nvPr/>
        </p:nvSpPr>
        <p:spPr bwMode="auto">
          <a:xfrm>
            <a:off x="5292725" y="1708150"/>
            <a:ext cx="3851275" cy="1431925"/>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a:effectLst/>
        </p:spPr>
        <p:txBody>
          <a:bodyPr>
            <a:spAutoFit/>
          </a:bodyPr>
          <a:lstStyle/>
          <a:p>
            <a:pPr>
              <a:defRPr/>
            </a:pPr>
            <a:r>
              <a:rPr lang="cs-CZ" sz="1600" b="1" dirty="0">
                <a:latin typeface="Times New Roman" pitchFamily="18" charset="0"/>
              </a:rPr>
              <a:t>Itálie</a:t>
            </a:r>
          </a:p>
          <a:p>
            <a:pPr algn="just">
              <a:buFontTx/>
              <a:buChar char="•"/>
              <a:defRPr/>
            </a:pPr>
            <a:r>
              <a:rPr lang="cs-CZ" sz="1600" b="1" dirty="0">
                <a:latin typeface="Times New Roman" pitchFamily="18" charset="0"/>
              </a:rPr>
              <a:t> </a:t>
            </a:r>
            <a:r>
              <a:rPr lang="cs-CZ" sz="1400" dirty="0">
                <a:latin typeface="Times New Roman" pitchFamily="18" charset="0"/>
              </a:rPr>
              <a:t>leden 1848 povstání na Sicílii proti Bourbonům a v severní Itálii (Lombardsko a Benátsko) proti Habsburkům</a:t>
            </a:r>
          </a:p>
          <a:p>
            <a:pPr algn="just">
              <a:buFontTx/>
              <a:buChar char="•"/>
              <a:defRPr/>
            </a:pPr>
            <a:r>
              <a:rPr lang="cs-CZ" sz="1400" dirty="0">
                <a:latin typeface="Times New Roman" pitchFamily="18" charset="0"/>
              </a:rPr>
              <a:t> povstání poraženo rakouským velitelem </a:t>
            </a:r>
            <a:r>
              <a:rPr lang="cs-CZ" sz="1400" b="1" dirty="0">
                <a:latin typeface="Times New Roman" pitchFamily="18" charset="0"/>
              </a:rPr>
              <a:t>Václavem Radeckým</a:t>
            </a:r>
          </a:p>
        </p:txBody>
      </p:sp>
      <p:sp>
        <p:nvSpPr>
          <p:cNvPr id="19466" name="Text Box 15"/>
          <p:cNvSpPr txBox="1">
            <a:spLocks noChangeArrowheads="1"/>
          </p:cNvSpPr>
          <p:nvPr/>
        </p:nvSpPr>
        <p:spPr bwMode="auto">
          <a:xfrm>
            <a:off x="7596188" y="1635125"/>
            <a:ext cx="184150" cy="366713"/>
          </a:xfrm>
          <a:prstGeom prst="rect">
            <a:avLst/>
          </a:prstGeom>
          <a:noFill/>
          <a:ln w="9525">
            <a:noFill/>
            <a:miter lim="800000"/>
            <a:headEnd/>
            <a:tailEnd/>
          </a:ln>
        </p:spPr>
        <p:txBody>
          <a:bodyPr wrap="none">
            <a:spAutoFit/>
          </a:bodyPr>
          <a:lstStyle/>
          <a:p>
            <a:endParaRPr lang="cs-CZ"/>
          </a:p>
        </p:txBody>
      </p:sp>
      <p:sp>
        <p:nvSpPr>
          <p:cNvPr id="19467" name="AutoShape 16">
            <a:hlinkClick r:id="rId3" highlightClick="1"/>
          </p:cNvPr>
          <p:cNvSpPr>
            <a:spLocks noChangeAspect="1" noChangeArrowheads="1"/>
          </p:cNvSpPr>
          <p:nvPr/>
        </p:nvSpPr>
        <p:spPr bwMode="auto">
          <a:xfrm>
            <a:off x="8675688" y="3003550"/>
            <a:ext cx="360362" cy="360363"/>
          </a:xfrm>
          <a:prstGeom prst="actionButtonInformation">
            <a:avLst/>
          </a:prstGeom>
          <a:solidFill>
            <a:schemeClr val="accent1"/>
          </a:solidFill>
          <a:ln w="9525">
            <a:noFill/>
            <a:miter lim="800000"/>
            <a:headEnd/>
            <a:tailEnd/>
          </a:ln>
        </p:spPr>
        <p:txBody>
          <a:bodyPr wrap="none" anchor="ctr"/>
          <a:lstStyle/>
          <a:p>
            <a:endParaRPr lang="cs-CZ"/>
          </a:p>
        </p:txBody>
      </p:sp>
      <p:pic>
        <p:nvPicPr>
          <p:cNvPr id="19468" name="Picture 18" descr="220px-Radetzky-von-radetz">
            <a:hlinkClick r:id="rId4"/>
          </p:cNvPr>
          <p:cNvPicPr>
            <a:picLocks noChangeAspect="1" noChangeArrowheads="1"/>
          </p:cNvPicPr>
          <p:nvPr/>
        </p:nvPicPr>
        <p:blipFill>
          <a:blip r:embed="rId5"/>
          <a:srcRect/>
          <a:stretch>
            <a:fillRect/>
          </a:stretch>
        </p:blipFill>
        <p:spPr bwMode="auto">
          <a:xfrm>
            <a:off x="7724775" y="555625"/>
            <a:ext cx="1069975" cy="1439863"/>
          </a:xfrm>
          <a:prstGeom prst="rect">
            <a:avLst/>
          </a:prstGeom>
          <a:noFill/>
          <a:ln w="9525">
            <a:noFill/>
            <a:miter lim="800000"/>
            <a:headEnd/>
            <a:tailEnd/>
          </a:ln>
        </p:spPr>
      </p:pic>
      <p:sp>
        <p:nvSpPr>
          <p:cNvPr id="19475" name="Text Box 19"/>
          <p:cNvSpPr txBox="1">
            <a:spLocks noChangeArrowheads="1"/>
          </p:cNvSpPr>
          <p:nvPr/>
        </p:nvSpPr>
        <p:spPr bwMode="auto">
          <a:xfrm>
            <a:off x="5266010" y="3435846"/>
            <a:ext cx="3851275" cy="121920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a:effectLst/>
        </p:spPr>
        <p:txBody>
          <a:bodyPr>
            <a:spAutoFit/>
          </a:bodyPr>
          <a:lstStyle/>
          <a:p>
            <a:pPr algn="just">
              <a:defRPr/>
            </a:pPr>
            <a:r>
              <a:rPr lang="cs-CZ" sz="1600" b="1" dirty="0">
                <a:latin typeface="Times New Roman" pitchFamily="18" charset="0"/>
              </a:rPr>
              <a:t>Francie</a:t>
            </a:r>
          </a:p>
          <a:p>
            <a:pPr algn="just">
              <a:buFontTx/>
              <a:buChar char="•"/>
              <a:defRPr/>
            </a:pPr>
            <a:r>
              <a:rPr lang="cs-CZ" sz="1600" b="1" dirty="0">
                <a:latin typeface="Times New Roman" pitchFamily="18" charset="0"/>
              </a:rPr>
              <a:t> </a:t>
            </a:r>
            <a:r>
              <a:rPr lang="cs-CZ" sz="1400" dirty="0">
                <a:latin typeface="Times New Roman" pitchFamily="18" charset="0"/>
              </a:rPr>
              <a:t>únor 1848 svržen král a vyhlášena </a:t>
            </a:r>
            <a:r>
              <a:rPr lang="cs-CZ" sz="1400" b="1" dirty="0">
                <a:latin typeface="Times New Roman" pitchFamily="18" charset="0"/>
              </a:rPr>
              <a:t>2. republika</a:t>
            </a:r>
          </a:p>
          <a:p>
            <a:pPr algn="just">
              <a:buFontTx/>
              <a:buChar char="•"/>
              <a:defRPr/>
            </a:pPr>
            <a:r>
              <a:rPr lang="cs-CZ" sz="1400" dirty="0">
                <a:latin typeface="Times New Roman" pitchFamily="18" charset="0"/>
              </a:rPr>
              <a:t> přijata nová ústava a prezidentem zvolen </a:t>
            </a:r>
            <a:r>
              <a:rPr lang="cs-CZ" sz="1400" b="1" dirty="0">
                <a:latin typeface="Times New Roman" pitchFamily="18" charset="0"/>
              </a:rPr>
              <a:t>Ludvík Bonaparte </a:t>
            </a:r>
            <a:r>
              <a:rPr lang="cs-CZ" sz="1400" dirty="0">
                <a:latin typeface="Times New Roman" pitchFamily="18" charset="0"/>
              </a:rPr>
              <a:t>(synovec Napoleona)</a:t>
            </a:r>
          </a:p>
          <a:p>
            <a:pPr lvl="1" algn="just">
              <a:buFontTx/>
              <a:buChar char="•"/>
              <a:defRPr/>
            </a:pPr>
            <a:r>
              <a:rPr lang="cs-CZ" sz="1400" dirty="0">
                <a:latin typeface="Times New Roman" pitchFamily="18" charset="0"/>
              </a:rPr>
              <a:t> roku 1852 převrat =</a:t>
            </a:r>
            <a:r>
              <a:rPr lang="en-US" sz="1400" dirty="0">
                <a:latin typeface="Times New Roman" pitchFamily="18" charset="0"/>
                <a:cs typeface="Times New Roman" pitchFamily="18" charset="0"/>
              </a:rPr>
              <a:t>&gt;</a:t>
            </a:r>
            <a:r>
              <a:rPr lang="cs-CZ" sz="1400" dirty="0">
                <a:latin typeface="Times New Roman" pitchFamily="18" charset="0"/>
                <a:cs typeface="Times New Roman" pitchFamily="18" charset="0"/>
              </a:rPr>
              <a:t> císař </a:t>
            </a:r>
            <a:r>
              <a:rPr lang="cs-CZ" sz="1400" b="1" dirty="0">
                <a:latin typeface="Times New Roman" pitchFamily="18" charset="0"/>
                <a:cs typeface="Times New Roman" pitchFamily="18" charset="0"/>
              </a:rPr>
              <a:t>Napoleon III.</a:t>
            </a:r>
            <a:endParaRPr lang="cs-CZ" dirty="0">
              <a:latin typeface="Times New Roman" pitchFamily="18" charset="0"/>
            </a:endParaRPr>
          </a:p>
        </p:txBody>
      </p:sp>
      <p:sp>
        <p:nvSpPr>
          <p:cNvPr id="19472" name="AutoShape 21">
            <a:hlinkClick r:id="rId6" highlightClick="1"/>
          </p:cNvPr>
          <p:cNvSpPr>
            <a:spLocks noChangeAspect="1" noChangeArrowheads="1"/>
          </p:cNvSpPr>
          <p:nvPr/>
        </p:nvSpPr>
        <p:spPr bwMode="auto">
          <a:xfrm>
            <a:off x="8675688" y="4659313"/>
            <a:ext cx="360362" cy="360362"/>
          </a:xfrm>
          <a:prstGeom prst="actionButtonInformation">
            <a:avLst/>
          </a:prstGeom>
          <a:solidFill>
            <a:schemeClr val="accent1"/>
          </a:solidFill>
          <a:ln w="9525">
            <a:noFill/>
            <a:miter lim="800000"/>
            <a:headEnd/>
            <a:tailEnd/>
          </a:ln>
        </p:spPr>
        <p:txBody>
          <a:bodyPr wrap="none" anchor="ctr"/>
          <a:lstStyle/>
          <a:p>
            <a:endParaRPr lang="cs-CZ"/>
          </a:p>
        </p:txBody>
      </p:sp>
      <p:sp>
        <p:nvSpPr>
          <p:cNvPr id="19478" name="Text Box 22"/>
          <p:cNvSpPr txBox="1">
            <a:spLocks noChangeArrowheads="1"/>
          </p:cNvSpPr>
          <p:nvPr/>
        </p:nvSpPr>
        <p:spPr bwMode="auto">
          <a:xfrm>
            <a:off x="179388" y="3148013"/>
            <a:ext cx="4679950" cy="1889125"/>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a:effectLst/>
        </p:spPr>
        <p:txBody>
          <a:bodyPr>
            <a:spAutoFit/>
          </a:bodyPr>
          <a:lstStyle/>
          <a:p>
            <a:pPr algn="just">
              <a:defRPr/>
            </a:pPr>
            <a:r>
              <a:rPr lang="cs-CZ" sz="1600" b="1" dirty="0">
                <a:latin typeface="Times New Roman" pitchFamily="18" charset="0"/>
              </a:rPr>
              <a:t>Německo</a:t>
            </a:r>
          </a:p>
          <a:p>
            <a:pPr algn="just">
              <a:buFontTx/>
              <a:buChar char="•"/>
              <a:defRPr/>
            </a:pPr>
            <a:r>
              <a:rPr lang="cs-CZ" sz="1600" b="1" dirty="0">
                <a:latin typeface="Times New Roman" pitchFamily="18" charset="0"/>
              </a:rPr>
              <a:t> </a:t>
            </a:r>
            <a:r>
              <a:rPr lang="cs-CZ" sz="1400" dirty="0">
                <a:latin typeface="Times New Roman" pitchFamily="18" charset="0"/>
              </a:rPr>
              <a:t>březen 1848 vypuknutí revoluce - </a:t>
            </a:r>
            <a:r>
              <a:rPr lang="en-US" sz="1400" dirty="0">
                <a:latin typeface="Times New Roman" pitchFamily="18" charset="0"/>
                <a:cs typeface="Times New Roman" pitchFamily="18" charset="0"/>
              </a:rPr>
              <a:t>&gt;</a:t>
            </a:r>
            <a:r>
              <a:rPr lang="cs-CZ" sz="1400" dirty="0">
                <a:latin typeface="Times New Roman" pitchFamily="18" charset="0"/>
                <a:cs typeface="Times New Roman" pitchFamily="18" charset="0"/>
              </a:rPr>
              <a:t> pruský král svolal německý sněm do Frankfurtu nad Mohanem: jednání o možném sjednocení, přizván i Palacký</a:t>
            </a:r>
          </a:p>
          <a:p>
            <a:pPr algn="just">
              <a:buFontTx/>
              <a:buChar char="•"/>
              <a:defRPr/>
            </a:pPr>
            <a:r>
              <a:rPr lang="cs-CZ" sz="1400" dirty="0">
                <a:latin typeface="Times New Roman" pitchFamily="18" charset="0"/>
                <a:cs typeface="Times New Roman" pitchFamily="18" charset="0"/>
              </a:rPr>
              <a:t> 2 koncepce sjednocení: 1. Maloněmecko</a:t>
            </a:r>
          </a:p>
          <a:p>
            <a:pPr algn="just">
              <a:defRPr/>
            </a:pPr>
            <a:r>
              <a:rPr lang="cs-CZ" sz="1600" b="1" dirty="0">
                <a:latin typeface="Times New Roman" pitchFamily="18" charset="0"/>
                <a:cs typeface="Times New Roman" pitchFamily="18" charset="0"/>
              </a:rPr>
              <a:t>		</a:t>
            </a:r>
            <a:r>
              <a:rPr lang="cs-CZ" sz="1400" dirty="0">
                <a:latin typeface="Times New Roman" pitchFamily="18" charset="0"/>
                <a:cs typeface="Times New Roman" pitchFamily="18" charset="0"/>
              </a:rPr>
              <a:t>2. Velkoněmecko (sjednotit všechna území německy mluvících zemí, tj. i Rakousko a Čechy)</a:t>
            </a:r>
          </a:p>
          <a:p>
            <a:pPr algn="just">
              <a:buFontTx/>
              <a:buChar char="•"/>
              <a:defRPr/>
            </a:pPr>
            <a:r>
              <a:rPr lang="cs-CZ" sz="1400" dirty="0">
                <a:latin typeface="Times New Roman" pitchFamily="18" charset="0"/>
                <a:cs typeface="Times New Roman" pitchFamily="18" charset="0"/>
              </a:rPr>
              <a:t> neochota k jednání – rozehnání sněmu</a:t>
            </a:r>
          </a:p>
        </p:txBody>
      </p:sp>
      <p:sp>
        <p:nvSpPr>
          <p:cNvPr id="19476" name="AutoShape 23">
            <a:hlinkClick r:id="rId7" highlightClick="1"/>
          </p:cNvPr>
          <p:cNvSpPr>
            <a:spLocks noChangeAspect="1" noChangeArrowheads="1"/>
          </p:cNvSpPr>
          <p:nvPr/>
        </p:nvSpPr>
        <p:spPr bwMode="auto">
          <a:xfrm>
            <a:off x="4716463" y="4659313"/>
            <a:ext cx="360362" cy="360362"/>
          </a:xfrm>
          <a:prstGeom prst="actionButtonInformation">
            <a:avLst/>
          </a:prstGeom>
          <a:solidFill>
            <a:schemeClr val="accent1"/>
          </a:solidFill>
          <a:ln w="9525">
            <a:noFill/>
            <a:miter lim="800000"/>
            <a:headEnd/>
            <a:tailEnd/>
          </a:ln>
        </p:spPr>
        <p:txBody>
          <a:bodyPr wrap="none" anchor="ctr"/>
          <a:lstStyle/>
          <a:p>
            <a:endParaRPr lang="cs-CZ"/>
          </a:p>
        </p:txBody>
      </p:sp>
      <p:sp>
        <p:nvSpPr>
          <p:cNvPr id="2" name="Tlačítko akce: Zvuk 1">
            <a:hlinkClick r:id="rId9" highlightClick="1">
              <a:snd r:embed="rId8" name="applause.wav"/>
            </a:hlinkClick>
          </p:cNvPr>
          <p:cNvSpPr>
            <a:spLocks noChangeAspect="1"/>
          </p:cNvSpPr>
          <p:nvPr/>
        </p:nvSpPr>
        <p:spPr>
          <a:xfrm>
            <a:off x="7092950" y="2932113"/>
            <a:ext cx="358775" cy="360362"/>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ctrTitle"/>
          </p:nvPr>
        </p:nvSpPr>
        <p:spPr>
          <a:xfrm>
            <a:off x="0" y="484188"/>
            <a:ext cx="4824413" cy="593725"/>
          </a:xfrm>
        </p:spPr>
        <p:txBody>
          <a:bodyPr/>
          <a:lstStyle/>
          <a:p>
            <a:pPr algn="l" eaLnBrk="1" hangingPunct="1"/>
            <a:r>
              <a:rPr lang="cs-CZ" sz="2500" b="1" dirty="0" smtClean="0">
                <a:latin typeface="Times New Roman" pitchFamily="18" charset="0"/>
                <a:cs typeface="Times New Roman" pitchFamily="18" charset="0"/>
              </a:rPr>
              <a:t>24.4 Co si řekneme nového?</a:t>
            </a:r>
          </a:p>
        </p:txBody>
      </p:sp>
      <p:sp>
        <p:nvSpPr>
          <p:cNvPr id="21" name="TextovéPole 20"/>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1507" name="Text Box 4"/>
          <p:cNvSpPr txBox="1">
            <a:spLocks noChangeArrowheads="1"/>
          </p:cNvSpPr>
          <p:nvPr/>
        </p:nvSpPr>
        <p:spPr bwMode="auto">
          <a:xfrm>
            <a:off x="1403350" y="1203325"/>
            <a:ext cx="2224088" cy="336550"/>
          </a:xfrm>
          <a:prstGeom prst="rect">
            <a:avLst/>
          </a:prstGeom>
          <a:gradFill rotWithShape="1">
            <a:gsLst>
              <a:gs pos="0">
                <a:srgbClr val="FF8080"/>
              </a:gs>
              <a:gs pos="50000">
                <a:srgbClr val="FFB3B3"/>
              </a:gs>
              <a:gs pos="100000">
                <a:srgbClr val="FFDADA"/>
              </a:gs>
            </a:gsLst>
            <a:lin ang="2700000" scaled="1"/>
          </a:gradFill>
          <a:ln w="9525">
            <a:noFill/>
            <a:miter lim="800000"/>
            <a:headEnd/>
            <a:tailEnd/>
          </a:ln>
        </p:spPr>
        <p:txBody>
          <a:bodyPr wrap="none">
            <a:spAutoFit/>
          </a:bodyPr>
          <a:lstStyle/>
          <a:p>
            <a:r>
              <a:rPr lang="cs-CZ" sz="1600" b="1">
                <a:latin typeface="Times New Roman" pitchFamily="18" charset="0"/>
              </a:rPr>
              <a:t>Habsburská monarchie</a:t>
            </a:r>
            <a:endParaRPr lang="cs-CZ"/>
          </a:p>
        </p:txBody>
      </p:sp>
      <p:pic>
        <p:nvPicPr>
          <p:cNvPr id="21508" name="Picture 6" descr="Soubor:Austria-Hungary map-blank.svg">
            <a:hlinkClick r:id="rId3"/>
          </p:cNvPr>
          <p:cNvPicPr>
            <a:picLocks noChangeAspect="1" noChangeArrowheads="1"/>
          </p:cNvPicPr>
          <p:nvPr/>
        </p:nvPicPr>
        <p:blipFill>
          <a:blip r:embed="rId4"/>
          <a:srcRect/>
          <a:stretch>
            <a:fillRect/>
          </a:stretch>
        </p:blipFill>
        <p:spPr bwMode="auto">
          <a:xfrm>
            <a:off x="5292725" y="555625"/>
            <a:ext cx="2217738" cy="1714500"/>
          </a:xfrm>
          <a:prstGeom prst="rect">
            <a:avLst/>
          </a:prstGeom>
          <a:noFill/>
          <a:ln w="9525">
            <a:noFill/>
            <a:miter lim="800000"/>
            <a:headEnd/>
            <a:tailEnd/>
          </a:ln>
        </p:spPr>
      </p:pic>
      <p:sp>
        <p:nvSpPr>
          <p:cNvPr id="21509" name="Text Box 7"/>
          <p:cNvSpPr txBox="1">
            <a:spLocks noChangeArrowheads="1"/>
          </p:cNvSpPr>
          <p:nvPr/>
        </p:nvSpPr>
        <p:spPr bwMode="auto">
          <a:xfrm>
            <a:off x="0" y="1708150"/>
            <a:ext cx="5724525" cy="2462213"/>
          </a:xfrm>
          <a:prstGeom prst="rect">
            <a:avLst/>
          </a:prstGeom>
          <a:gradFill rotWithShape="1">
            <a:gsLst>
              <a:gs pos="0">
                <a:srgbClr val="FF8080"/>
              </a:gs>
              <a:gs pos="50000">
                <a:srgbClr val="FFB3B3"/>
              </a:gs>
              <a:gs pos="100000">
                <a:srgbClr val="FFDADA"/>
              </a:gs>
            </a:gsLst>
            <a:lin ang="0" scaled="1"/>
          </a:gradFill>
          <a:ln w="9525">
            <a:noFill/>
            <a:miter lim="800000"/>
            <a:headEnd/>
            <a:tailEnd/>
          </a:ln>
        </p:spPr>
        <p:txBody>
          <a:bodyPr>
            <a:spAutoFit/>
          </a:bodyPr>
          <a:lstStyle/>
          <a:p>
            <a:pPr algn="just">
              <a:buFontTx/>
              <a:buChar char="•"/>
            </a:pPr>
            <a:r>
              <a:rPr lang="cs-CZ" sz="1400">
                <a:latin typeface="Times New Roman" pitchFamily="18" charset="0"/>
              </a:rPr>
              <a:t> nespokojenost národů, které se nepodílely na vládě (zejm. Slované, Němci a</a:t>
            </a:r>
          </a:p>
          <a:p>
            <a:pPr algn="just"/>
            <a:r>
              <a:rPr lang="cs-CZ" sz="1400">
                <a:latin typeface="Times New Roman" pitchFamily="18" charset="0"/>
              </a:rPr>
              <a:t>                                                                                      Maďaři)</a:t>
            </a:r>
          </a:p>
          <a:p>
            <a:pPr algn="just">
              <a:buFontTx/>
              <a:buChar char="•"/>
            </a:pPr>
            <a:r>
              <a:rPr lang="cs-CZ" sz="1400">
                <a:latin typeface="Times New Roman" pitchFamily="18" charset="0"/>
              </a:rPr>
              <a:t> březen 1848 revoluce ve Vídni (-</a:t>
            </a:r>
            <a:r>
              <a:rPr lang="en-US" sz="1400">
                <a:latin typeface="Times New Roman" pitchFamily="18" charset="0"/>
                <a:cs typeface="Times New Roman" pitchFamily="18" charset="0"/>
              </a:rPr>
              <a:t>&gt;</a:t>
            </a:r>
            <a:r>
              <a:rPr lang="cs-CZ" sz="1400">
                <a:latin typeface="Times New Roman" pitchFamily="18" charset="0"/>
                <a:cs typeface="Times New Roman" pitchFamily="18" charset="0"/>
              </a:rPr>
              <a:t> sesazení Metternicha, příslib ústavy)</a:t>
            </a:r>
            <a:endParaRPr lang="en-US" sz="1400">
              <a:latin typeface="Times New Roman" pitchFamily="18" charset="0"/>
              <a:cs typeface="Times New Roman" pitchFamily="18" charset="0"/>
            </a:endParaRPr>
          </a:p>
          <a:p>
            <a:pPr algn="just">
              <a:buFontTx/>
              <a:buChar char="•"/>
            </a:pPr>
            <a:r>
              <a:rPr lang="cs-CZ" sz="1400">
                <a:latin typeface="Times New Roman" pitchFamily="18" charset="0"/>
              </a:rPr>
              <a:t> květen 1848 opět nepokoje ve Vídni</a:t>
            </a:r>
          </a:p>
          <a:p>
            <a:pPr algn="just">
              <a:buFontTx/>
              <a:buChar char="•"/>
            </a:pPr>
            <a:endParaRPr lang="cs-CZ" sz="1400">
              <a:latin typeface="Times New Roman" pitchFamily="18" charset="0"/>
            </a:endParaRPr>
          </a:p>
          <a:p>
            <a:pPr>
              <a:buFontTx/>
              <a:buChar char="•"/>
            </a:pPr>
            <a:r>
              <a:rPr lang="cs-CZ" sz="1400">
                <a:latin typeface="Times New Roman" pitchFamily="18" charset="0"/>
              </a:rPr>
              <a:t> </a:t>
            </a:r>
            <a:r>
              <a:rPr lang="cs-CZ" sz="1400" b="1" u="sng">
                <a:latin typeface="Times New Roman" pitchFamily="18" charset="0"/>
              </a:rPr>
              <a:t>Čechy</a:t>
            </a:r>
          </a:p>
          <a:p>
            <a:pPr>
              <a:buFontTx/>
              <a:buChar char="•"/>
            </a:pPr>
            <a:r>
              <a:rPr lang="cs-CZ" sz="1400" b="1">
                <a:latin typeface="Times New Roman" pitchFamily="18" charset="0"/>
              </a:rPr>
              <a:t> </a:t>
            </a:r>
            <a:r>
              <a:rPr lang="cs-CZ" sz="1400">
                <a:latin typeface="Times New Roman" pitchFamily="18" charset="0"/>
              </a:rPr>
              <a:t>11. 3. 1848 lidové shromáždění (</a:t>
            </a:r>
            <a:r>
              <a:rPr lang="cs-CZ" sz="1400" u="sng">
                <a:latin typeface="Times New Roman" pitchFamily="18" charset="0"/>
              </a:rPr>
              <a:t>Svatováclavské lázně</a:t>
            </a:r>
            <a:r>
              <a:rPr lang="cs-CZ" sz="1400">
                <a:latin typeface="Times New Roman" pitchFamily="18" charset="0"/>
              </a:rPr>
              <a:t>)</a:t>
            </a:r>
          </a:p>
          <a:p>
            <a:pPr lvl="1">
              <a:buFontTx/>
              <a:buChar char="•"/>
            </a:pPr>
            <a:r>
              <a:rPr lang="cs-CZ" sz="1400">
                <a:latin typeface="Times New Roman" pitchFamily="18" charset="0"/>
              </a:rPr>
              <a:t> požadavky – samostatnost Čech</a:t>
            </a:r>
          </a:p>
          <a:p>
            <a:pPr lvl="1"/>
            <a:r>
              <a:rPr lang="cs-CZ" sz="1400">
                <a:latin typeface="Times New Roman" pitchFamily="18" charset="0"/>
              </a:rPr>
              <a:t>                        rovnoprávnost čj a nj</a:t>
            </a:r>
          </a:p>
          <a:p>
            <a:pPr lvl="1"/>
            <a:r>
              <a:rPr lang="cs-CZ" sz="1400">
                <a:latin typeface="Times New Roman" pitchFamily="18" charset="0"/>
              </a:rPr>
              <a:t>                        svoboda tisku</a:t>
            </a:r>
          </a:p>
          <a:p>
            <a:pPr lvl="1"/>
            <a:r>
              <a:rPr lang="cs-CZ" sz="1400">
                <a:latin typeface="Times New Roman" pitchFamily="18" charset="0"/>
              </a:rPr>
              <a:t>                        zrušení cenzury   </a:t>
            </a:r>
          </a:p>
        </p:txBody>
      </p:sp>
      <p:sp>
        <p:nvSpPr>
          <p:cNvPr id="21510" name="Text Box 8"/>
          <p:cNvSpPr txBox="1">
            <a:spLocks noChangeArrowheads="1"/>
          </p:cNvSpPr>
          <p:nvPr/>
        </p:nvSpPr>
        <p:spPr bwMode="auto">
          <a:xfrm>
            <a:off x="0" y="4084638"/>
            <a:ext cx="5724525" cy="738187"/>
          </a:xfrm>
          <a:prstGeom prst="rect">
            <a:avLst/>
          </a:prstGeom>
          <a:gradFill rotWithShape="1">
            <a:gsLst>
              <a:gs pos="0">
                <a:srgbClr val="FF8080"/>
              </a:gs>
              <a:gs pos="50000">
                <a:srgbClr val="FFB3B3"/>
              </a:gs>
              <a:gs pos="100000">
                <a:srgbClr val="FFDADA"/>
              </a:gs>
            </a:gsLst>
            <a:lin ang="0" scaled="1"/>
          </a:gradFill>
          <a:ln w="9525">
            <a:noFill/>
            <a:miter lim="800000"/>
            <a:headEnd/>
            <a:tailEnd/>
          </a:ln>
        </p:spPr>
        <p:txBody>
          <a:bodyPr>
            <a:spAutoFit/>
          </a:bodyPr>
          <a:lstStyle/>
          <a:p>
            <a:pPr>
              <a:buFontTx/>
              <a:buChar char="•"/>
            </a:pPr>
            <a:r>
              <a:rPr lang="cs-CZ" sz="1400">
                <a:latin typeface="Times New Roman" pitchFamily="18" charset="0"/>
              </a:rPr>
              <a:t> červen 1848 </a:t>
            </a:r>
            <a:r>
              <a:rPr lang="cs-CZ" sz="1400" u="sng">
                <a:latin typeface="Times New Roman" pitchFamily="18" charset="0"/>
              </a:rPr>
              <a:t>Slovanský sjezd: </a:t>
            </a:r>
            <a:r>
              <a:rPr lang="cs-CZ" sz="1400">
                <a:latin typeface="Times New Roman" pitchFamily="18" charset="0"/>
              </a:rPr>
              <a:t>odmítnutí připojení se k Německé říši</a:t>
            </a:r>
          </a:p>
          <a:p>
            <a:pPr>
              <a:buFontTx/>
              <a:buChar char="•"/>
            </a:pPr>
            <a:r>
              <a:rPr lang="cs-CZ" sz="1400">
                <a:latin typeface="Times New Roman" pitchFamily="18" charset="0"/>
              </a:rPr>
              <a:t> srážka s vojáky generála </a:t>
            </a:r>
            <a:r>
              <a:rPr lang="cs-CZ" sz="1400" b="1">
                <a:latin typeface="Times New Roman" pitchFamily="18" charset="0"/>
              </a:rPr>
              <a:t>Windischgr</a:t>
            </a:r>
            <a:r>
              <a:rPr lang="en-US" sz="1400" b="1">
                <a:latin typeface="Times New Roman" pitchFamily="18" charset="0"/>
                <a:cs typeface="Times New Roman" pitchFamily="18" charset="0"/>
              </a:rPr>
              <a:t>ä</a:t>
            </a:r>
            <a:r>
              <a:rPr lang="cs-CZ" sz="1400" b="1">
                <a:latin typeface="Times New Roman" pitchFamily="18" charset="0"/>
                <a:cs typeface="Times New Roman" pitchFamily="18" charset="0"/>
              </a:rPr>
              <a:t>tze: </a:t>
            </a:r>
            <a:r>
              <a:rPr lang="cs-CZ" sz="1400">
                <a:latin typeface="Times New Roman" pitchFamily="18" charset="0"/>
                <a:cs typeface="Times New Roman" pitchFamily="18" charset="0"/>
              </a:rPr>
              <a:t>16. 6. </a:t>
            </a:r>
            <a:r>
              <a:rPr lang="cs-CZ" sz="1400" u="sng">
                <a:latin typeface="Times New Roman" pitchFamily="18" charset="0"/>
                <a:cs typeface="Times New Roman" pitchFamily="18" charset="0"/>
              </a:rPr>
              <a:t>Praha bombardována</a:t>
            </a:r>
          </a:p>
          <a:p>
            <a:pPr>
              <a:buFontTx/>
              <a:buChar char="•"/>
            </a:pPr>
            <a:r>
              <a:rPr lang="cs-CZ" sz="1400">
                <a:latin typeface="Times New Roman" pitchFamily="18" charset="0"/>
                <a:cs typeface="Times New Roman" pitchFamily="18" charset="0"/>
              </a:rPr>
              <a:t> porážka, vyhlášení stavu obležení</a:t>
            </a:r>
            <a:endParaRPr lang="en-US" sz="1400">
              <a:latin typeface="Times New Roman" pitchFamily="18" charset="0"/>
              <a:cs typeface="Times New Roman" pitchFamily="18" charset="0"/>
            </a:endParaRPr>
          </a:p>
        </p:txBody>
      </p:sp>
      <p:sp>
        <p:nvSpPr>
          <p:cNvPr id="21511" name="Text Box 10"/>
          <p:cNvSpPr txBox="1">
            <a:spLocks noChangeArrowheads="1"/>
          </p:cNvSpPr>
          <p:nvPr/>
        </p:nvSpPr>
        <p:spPr bwMode="auto">
          <a:xfrm>
            <a:off x="5903913" y="2500313"/>
            <a:ext cx="3240087" cy="2492375"/>
          </a:xfrm>
          <a:prstGeom prst="rect">
            <a:avLst/>
          </a:prstGeom>
          <a:gradFill rotWithShape="1">
            <a:gsLst>
              <a:gs pos="0">
                <a:srgbClr val="BEF397"/>
              </a:gs>
              <a:gs pos="50000">
                <a:srgbClr val="D5F6C0"/>
              </a:gs>
              <a:gs pos="100000">
                <a:srgbClr val="EAFAE0"/>
              </a:gs>
            </a:gsLst>
            <a:lin ang="5400000" scaled="1"/>
          </a:gradFill>
          <a:ln w="9525">
            <a:noFill/>
            <a:miter lim="800000"/>
            <a:headEnd/>
            <a:tailEnd/>
          </a:ln>
        </p:spPr>
        <p:txBody>
          <a:bodyPr>
            <a:spAutoFit/>
          </a:bodyPr>
          <a:lstStyle/>
          <a:p>
            <a:pPr algn="just"/>
            <a:r>
              <a:rPr lang="cs-CZ" sz="1600" b="1">
                <a:latin typeface="Times New Roman" pitchFamily="18" charset="0"/>
              </a:rPr>
              <a:t>Výsledek revoluce</a:t>
            </a:r>
          </a:p>
          <a:p>
            <a:pPr algn="just">
              <a:buFontTx/>
              <a:buChar char="•"/>
            </a:pPr>
            <a:r>
              <a:rPr lang="cs-CZ" sz="1400">
                <a:latin typeface="Times New Roman" pitchFamily="18" charset="0"/>
              </a:rPr>
              <a:t> 7. 9. 1848 zrušena robota</a:t>
            </a:r>
          </a:p>
          <a:p>
            <a:pPr algn="just">
              <a:buFontTx/>
              <a:buChar char="•"/>
            </a:pPr>
            <a:r>
              <a:rPr lang="cs-CZ" sz="1400">
                <a:latin typeface="Times New Roman" pitchFamily="18" charset="0"/>
              </a:rPr>
              <a:t> říjen 1848 abdikace Ferdinanda V.</a:t>
            </a:r>
          </a:p>
          <a:p>
            <a:pPr lvl="1" algn="just">
              <a:buFontTx/>
              <a:buChar char="•"/>
            </a:pPr>
            <a:r>
              <a:rPr lang="cs-CZ" sz="1400">
                <a:latin typeface="Times New Roman" pitchFamily="18" charset="0"/>
              </a:rPr>
              <a:t> nástup </a:t>
            </a:r>
            <a:r>
              <a:rPr lang="cs-CZ" sz="1400" b="1">
                <a:latin typeface="Times New Roman" pitchFamily="18" charset="0"/>
              </a:rPr>
              <a:t>Františka Josefa I.</a:t>
            </a:r>
          </a:p>
          <a:p>
            <a:pPr algn="just">
              <a:buFontTx/>
              <a:buChar char="•"/>
            </a:pPr>
            <a:r>
              <a:rPr lang="cs-CZ" sz="1400">
                <a:latin typeface="Times New Roman" pitchFamily="18" charset="0"/>
              </a:rPr>
              <a:t> listopad 1848 – srpen 1849 </a:t>
            </a:r>
          </a:p>
          <a:p>
            <a:pPr algn="just"/>
            <a:r>
              <a:rPr lang="cs-CZ" sz="1400">
                <a:latin typeface="Times New Roman" pitchFamily="18" charset="0"/>
              </a:rPr>
              <a:t>  </a:t>
            </a:r>
            <a:r>
              <a:rPr lang="cs-CZ" sz="1400" b="1">
                <a:latin typeface="Times New Roman" pitchFamily="18" charset="0"/>
              </a:rPr>
              <a:t>definitivní porážka revoluce</a:t>
            </a:r>
          </a:p>
          <a:p>
            <a:pPr lvl="1" algn="just">
              <a:buFontTx/>
              <a:buChar char="•"/>
            </a:pPr>
            <a:r>
              <a:rPr lang="cs-CZ" sz="1400">
                <a:latin typeface="Times New Roman" pitchFamily="18" charset="0"/>
              </a:rPr>
              <a:t> konec feudální společnosti</a:t>
            </a:r>
          </a:p>
          <a:p>
            <a:pPr lvl="1" algn="just">
              <a:buFontTx/>
              <a:buChar char="•"/>
            </a:pPr>
            <a:r>
              <a:rPr lang="cs-CZ" sz="1400">
                <a:latin typeface="Times New Roman" pitchFamily="18" charset="0"/>
              </a:rPr>
              <a:t> formulace jazykových, kulturních</a:t>
            </a:r>
          </a:p>
          <a:p>
            <a:pPr lvl="1" algn="just"/>
            <a:r>
              <a:rPr lang="cs-CZ" sz="1400">
                <a:latin typeface="Times New Roman" pitchFamily="18" charset="0"/>
              </a:rPr>
              <a:t>   a politických  požadavků národů</a:t>
            </a:r>
          </a:p>
          <a:p>
            <a:pPr lvl="1" algn="just">
              <a:buFontTx/>
              <a:buChar char="•"/>
            </a:pPr>
            <a:r>
              <a:rPr lang="cs-CZ" sz="1400">
                <a:latin typeface="Times New Roman" pitchFamily="18" charset="0"/>
              </a:rPr>
              <a:t> zrušení roboty</a:t>
            </a:r>
          </a:p>
          <a:p>
            <a:pPr lvl="1" algn="just">
              <a:buFontTx/>
              <a:buChar char="•"/>
            </a:pPr>
            <a:r>
              <a:rPr lang="cs-CZ" sz="1400">
                <a:latin typeface="Times New Roman" pitchFamily="18" charset="0"/>
              </a:rPr>
              <a:t> rozvoj průmyslu</a:t>
            </a:r>
          </a:p>
        </p:txBody>
      </p:sp>
      <p:sp>
        <p:nvSpPr>
          <p:cNvPr id="21512" name="AutoShape 11">
            <a:hlinkClick r:id="rId5" highlightClick="1"/>
          </p:cNvPr>
          <p:cNvSpPr>
            <a:spLocks noChangeAspect="1" noChangeArrowheads="1"/>
          </p:cNvSpPr>
          <p:nvPr/>
        </p:nvSpPr>
        <p:spPr bwMode="auto">
          <a:xfrm>
            <a:off x="5076825" y="4659313"/>
            <a:ext cx="360363" cy="360362"/>
          </a:xfrm>
          <a:prstGeom prst="actionButtonInformation">
            <a:avLst/>
          </a:prstGeom>
          <a:solidFill>
            <a:schemeClr val="accent1"/>
          </a:solidFill>
          <a:ln w="9525">
            <a:noFill/>
            <a:miter lim="800000"/>
            <a:headEnd/>
            <a:tailEnd/>
          </a:ln>
        </p:spPr>
        <p:txBody>
          <a:bodyPr wrap="none" anchor="ctr"/>
          <a:lstStyle/>
          <a:p>
            <a:endParaRPr lang="cs-CZ"/>
          </a:p>
        </p:txBody>
      </p:sp>
      <p:pic>
        <p:nvPicPr>
          <p:cNvPr id="21513" name="Picture 13" descr="170px-Praha_Barricades_1848">
            <a:hlinkClick r:id="rId6"/>
          </p:cNvPr>
          <p:cNvPicPr>
            <a:picLocks noChangeAspect="1" noChangeArrowheads="1"/>
          </p:cNvPicPr>
          <p:nvPr/>
        </p:nvPicPr>
        <p:blipFill>
          <a:blip r:embed="rId7"/>
          <a:srcRect/>
          <a:stretch>
            <a:fillRect/>
          </a:stretch>
        </p:blipFill>
        <p:spPr bwMode="auto">
          <a:xfrm>
            <a:off x="4356100" y="2463800"/>
            <a:ext cx="1295400" cy="1624013"/>
          </a:xfrm>
          <a:prstGeom prst="rect">
            <a:avLst/>
          </a:prstGeom>
          <a:noFill/>
          <a:ln w="9525">
            <a:noFill/>
            <a:miter lim="800000"/>
            <a:headEnd/>
            <a:tailEnd/>
          </a:ln>
        </p:spPr>
      </p:pic>
      <p:pic>
        <p:nvPicPr>
          <p:cNvPr id="21514" name="Picture 15" descr="František Josef I.">
            <a:hlinkClick r:id="rId8" tooltip="František Josef I."/>
          </p:cNvPr>
          <p:cNvPicPr>
            <a:picLocks noChangeAspect="1" noChangeArrowheads="1"/>
          </p:cNvPicPr>
          <p:nvPr/>
        </p:nvPicPr>
        <p:blipFill>
          <a:blip r:embed="rId9"/>
          <a:srcRect/>
          <a:stretch>
            <a:fillRect/>
          </a:stretch>
        </p:blipFill>
        <p:spPr bwMode="auto">
          <a:xfrm>
            <a:off x="7740650" y="627063"/>
            <a:ext cx="1223963" cy="2130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ctrTitle"/>
          </p:nvPr>
        </p:nvSpPr>
        <p:spPr>
          <a:xfrm>
            <a:off x="0" y="484188"/>
            <a:ext cx="4537075" cy="593725"/>
          </a:xfrm>
        </p:spPr>
        <p:txBody>
          <a:bodyPr/>
          <a:lstStyle/>
          <a:p>
            <a:pPr algn="l" eaLnBrk="1" hangingPunct="1"/>
            <a:r>
              <a:rPr lang="cs-CZ" sz="2500" b="1" dirty="0" smtClean="0">
                <a:latin typeface="Times New Roman" pitchFamily="18" charset="0"/>
                <a:cs typeface="Times New Roman" pitchFamily="18" charset="0"/>
              </a:rPr>
              <a:t>24.5 Procvičení a příklady</a:t>
            </a:r>
          </a:p>
        </p:txBody>
      </p:sp>
      <p:sp>
        <p:nvSpPr>
          <p:cNvPr id="23554" name="TextovéPole 9"/>
          <p:cNvSpPr txBox="1">
            <a:spLocks noChangeArrowheads="1"/>
          </p:cNvSpPr>
          <p:nvPr/>
        </p:nvSpPr>
        <p:spPr bwMode="auto">
          <a:xfrm>
            <a:off x="395288" y="1635125"/>
            <a:ext cx="3816350" cy="369888"/>
          </a:xfrm>
          <a:prstGeom prst="rect">
            <a:avLst/>
          </a:prstGeom>
          <a:noFill/>
          <a:ln w="9525">
            <a:noFill/>
            <a:miter lim="800000"/>
            <a:headEnd/>
            <a:tailEnd/>
          </a:ln>
        </p:spPr>
        <p:txBody>
          <a:bodyPr>
            <a:spAutoFit/>
          </a:bodyPr>
          <a:lstStyle/>
          <a:p>
            <a:endParaRPr lang="cs-CZ">
              <a:latin typeface="Calibri" pitchFamily="34" charset="0"/>
            </a:endParaRP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3556" name="Text Box 5"/>
          <p:cNvSpPr txBox="1">
            <a:spLocks noChangeArrowheads="1"/>
          </p:cNvSpPr>
          <p:nvPr/>
        </p:nvSpPr>
        <p:spPr bwMode="auto">
          <a:xfrm>
            <a:off x="179388" y="1276350"/>
            <a:ext cx="3600450" cy="3495675"/>
          </a:xfrm>
          <a:prstGeom prst="rect">
            <a:avLst/>
          </a:prstGeom>
          <a:gradFill rotWithShape="1">
            <a:gsLst>
              <a:gs pos="0">
                <a:srgbClr val="80FF80"/>
              </a:gs>
              <a:gs pos="50000">
                <a:srgbClr val="B3FFB3"/>
              </a:gs>
              <a:gs pos="100000">
                <a:srgbClr val="DAFFDA"/>
              </a:gs>
            </a:gsLst>
            <a:lin ang="2700000" scaled="1"/>
          </a:gradFill>
          <a:ln w="9525">
            <a:solidFill>
              <a:srgbClr val="00B050"/>
            </a:solidFill>
            <a:miter lim="800000"/>
            <a:headEnd/>
            <a:tailEnd/>
          </a:ln>
        </p:spPr>
        <p:txBody>
          <a:bodyPr>
            <a:spAutoFit/>
          </a:bodyPr>
          <a:lstStyle/>
          <a:p>
            <a:pPr algn="just"/>
            <a:r>
              <a:rPr lang="cs-CZ" sz="1400" b="1">
                <a:latin typeface="Times New Roman" pitchFamily="18" charset="0"/>
              </a:rPr>
              <a:t>„Praví se, že šlechtic je humánní! I to je pravda, neboť povzbuzuje unaveného robotníka bičem. Když si někdo stěžuje, že má příliš slabý dobytek a nemůže proto přijít na robotu, co pak slyší? Zapřáhni sebe a svou ženu! … Máme stovky dokladů o tom, že jsme nebyli považováni za lidi, o tom, kdy jsme v Haliči a ve Slezsku nebyli pokládáni za poddané a rolníky, nýbrž jen za robotující mašiny, otroky, nejnižší třídu lidstva. Na 300 kroků od paláce jsme museli smekat čepice… Chtěl-li nebohý rolník vystoupit po schodech paláce, říkali mu, aby zůstal ve dvoře, protože smrdí a pán to ve svých pokojích nesnáší. A za to všechno teď máme platit náhradu?“ </a:t>
            </a:r>
          </a:p>
        </p:txBody>
      </p:sp>
      <p:sp>
        <p:nvSpPr>
          <p:cNvPr id="23557" name="Text Box 6"/>
          <p:cNvSpPr txBox="1">
            <a:spLocks noChangeArrowheads="1"/>
          </p:cNvSpPr>
          <p:nvPr/>
        </p:nvSpPr>
        <p:spPr bwMode="auto">
          <a:xfrm>
            <a:off x="3924300" y="1276350"/>
            <a:ext cx="2084388" cy="30480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p:spPr>
        <p:txBody>
          <a:bodyPr wrap="none">
            <a:spAutoFit/>
          </a:bodyPr>
          <a:lstStyle/>
          <a:p>
            <a:pPr>
              <a:defRPr/>
            </a:pPr>
            <a:r>
              <a:rPr lang="cs-CZ" sz="1400" b="1" dirty="0">
                <a:latin typeface="Times New Roman" pitchFamily="18" charset="0"/>
              </a:rPr>
              <a:t>Vysvětli pojem „robota“.</a:t>
            </a:r>
          </a:p>
        </p:txBody>
      </p:sp>
      <p:sp>
        <p:nvSpPr>
          <p:cNvPr id="23558" name="Text Box 7"/>
          <p:cNvSpPr txBox="1">
            <a:spLocks noChangeArrowheads="1"/>
          </p:cNvSpPr>
          <p:nvPr/>
        </p:nvSpPr>
        <p:spPr bwMode="auto">
          <a:xfrm>
            <a:off x="3924300" y="1779588"/>
            <a:ext cx="2108200" cy="73025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p:spPr>
        <p:txBody>
          <a:bodyPr>
            <a:spAutoFit/>
          </a:bodyPr>
          <a:lstStyle/>
          <a:p>
            <a:pPr algn="just">
              <a:defRPr/>
            </a:pPr>
            <a:r>
              <a:rPr lang="cs-CZ" sz="1400" b="1" dirty="0">
                <a:latin typeface="Times New Roman" pitchFamily="18" charset="0"/>
              </a:rPr>
              <a:t>Popiš život robotníků – jaká měli práva a povinnosti</a:t>
            </a:r>
            <a:r>
              <a:rPr lang="cs-CZ" sz="1400" dirty="0"/>
              <a:t>.</a:t>
            </a:r>
          </a:p>
        </p:txBody>
      </p:sp>
      <p:pic>
        <p:nvPicPr>
          <p:cNvPr id="23559" name="Picture 11" descr="III_15_23"/>
          <p:cNvPicPr>
            <a:picLocks noChangeAspect="1" noChangeArrowheads="1"/>
          </p:cNvPicPr>
          <p:nvPr/>
        </p:nvPicPr>
        <p:blipFill>
          <a:blip r:embed="rId3"/>
          <a:srcRect/>
          <a:stretch>
            <a:fillRect/>
          </a:stretch>
        </p:blipFill>
        <p:spPr bwMode="auto">
          <a:xfrm>
            <a:off x="6516688" y="3003550"/>
            <a:ext cx="2627312" cy="2009775"/>
          </a:xfrm>
          <a:prstGeom prst="rect">
            <a:avLst/>
          </a:prstGeom>
          <a:noFill/>
          <a:ln w="9525">
            <a:noFill/>
            <a:miter lim="800000"/>
            <a:headEnd/>
            <a:tailEnd/>
          </a:ln>
        </p:spPr>
      </p:pic>
      <p:pic>
        <p:nvPicPr>
          <p:cNvPr id="23560" name="Picture 13" descr="III_13_17"/>
          <p:cNvPicPr>
            <a:picLocks noChangeAspect="1" noChangeArrowheads="1"/>
          </p:cNvPicPr>
          <p:nvPr/>
        </p:nvPicPr>
        <p:blipFill>
          <a:blip r:embed="rId4"/>
          <a:srcRect/>
          <a:stretch>
            <a:fillRect/>
          </a:stretch>
        </p:blipFill>
        <p:spPr bwMode="auto">
          <a:xfrm>
            <a:off x="3924300" y="2932113"/>
            <a:ext cx="2592388" cy="2105025"/>
          </a:xfrm>
          <a:prstGeom prst="rect">
            <a:avLst/>
          </a:prstGeom>
          <a:noFill/>
          <a:ln w="9525">
            <a:noFill/>
            <a:miter lim="800000"/>
            <a:headEnd/>
            <a:tailEnd/>
          </a:ln>
        </p:spPr>
      </p:pic>
      <p:sp>
        <p:nvSpPr>
          <p:cNvPr id="23561" name="Text Box 16"/>
          <p:cNvSpPr txBox="1">
            <a:spLocks noChangeArrowheads="1"/>
          </p:cNvSpPr>
          <p:nvPr/>
        </p:nvSpPr>
        <p:spPr bwMode="auto">
          <a:xfrm>
            <a:off x="6372200" y="987574"/>
            <a:ext cx="2592387" cy="8309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w="9525">
            <a:noFill/>
            <a:miter lim="800000"/>
            <a:headEnd/>
            <a:tailEnd/>
          </a:ln>
        </p:spPr>
        <p:txBody>
          <a:bodyPr>
            <a:spAutoFit/>
          </a:bodyPr>
          <a:lstStyle/>
          <a:p>
            <a:pPr algn="ctr">
              <a:buFontTx/>
              <a:buChar char="-"/>
              <a:defRPr/>
            </a:pPr>
            <a:r>
              <a:rPr lang="cs-CZ" sz="1200" b="1" dirty="0">
                <a:latin typeface="Times New Roman" pitchFamily="18" charset="0"/>
              </a:rPr>
              <a:t>myšlenka spolupráce a sjednocení Slovanů v Rakousku</a:t>
            </a:r>
          </a:p>
          <a:p>
            <a:pPr algn="ctr">
              <a:buFontTx/>
              <a:buChar char="-"/>
              <a:defRPr/>
            </a:pPr>
            <a:r>
              <a:rPr lang="cs-CZ" sz="1200" b="1" dirty="0">
                <a:latin typeface="Times New Roman" pitchFamily="18" charset="0"/>
              </a:rPr>
              <a:t> monarchie jako federace v čele s císařem a ústavní vládou</a:t>
            </a:r>
          </a:p>
        </p:txBody>
      </p:sp>
      <p:sp>
        <p:nvSpPr>
          <p:cNvPr id="23562" name="Text Box 17"/>
          <p:cNvSpPr txBox="1">
            <a:spLocks noChangeArrowheads="1"/>
          </p:cNvSpPr>
          <p:nvPr/>
        </p:nvSpPr>
        <p:spPr bwMode="auto">
          <a:xfrm>
            <a:off x="6516216" y="2499742"/>
            <a:ext cx="2433092" cy="46166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w="9525">
            <a:noFill/>
            <a:miter lim="800000"/>
            <a:headEnd/>
            <a:tailEnd/>
          </a:ln>
        </p:spPr>
        <p:txBody>
          <a:bodyPr>
            <a:spAutoFit/>
          </a:bodyPr>
          <a:lstStyle/>
          <a:p>
            <a:pPr algn="ctr">
              <a:defRPr/>
            </a:pPr>
            <a:r>
              <a:rPr lang="cs-CZ" sz="1200" b="1" dirty="0">
                <a:latin typeface="Times New Roman" pitchFamily="18" charset="0"/>
              </a:rPr>
              <a:t>- hnutí za sjednocení slovanských národů</a:t>
            </a:r>
          </a:p>
        </p:txBody>
      </p:sp>
      <p:sp>
        <p:nvSpPr>
          <p:cNvPr id="2" name="TextovéPole 1"/>
          <p:cNvSpPr txBox="1">
            <a:spLocks noChangeArrowheads="1"/>
          </p:cNvSpPr>
          <p:nvPr/>
        </p:nvSpPr>
        <p:spPr bwMode="auto">
          <a:xfrm>
            <a:off x="6516688" y="627063"/>
            <a:ext cx="2317750" cy="277812"/>
          </a:xfrm>
          <a:prstGeom prst="rect">
            <a:avLst/>
          </a:prstGeom>
          <a:gradFill rotWithShape="1">
            <a:gsLst>
              <a:gs pos="0">
                <a:srgbClr val="FFE980"/>
              </a:gs>
              <a:gs pos="50000">
                <a:srgbClr val="FFEFB3"/>
              </a:gs>
              <a:gs pos="100000">
                <a:srgbClr val="FFF6DA"/>
              </a:gs>
            </a:gsLst>
            <a:lin ang="2700000" scaled="1"/>
          </a:gradFill>
          <a:ln w="9525">
            <a:solidFill>
              <a:srgbClr val="FFC000"/>
            </a:solidFill>
            <a:miter lim="800000"/>
            <a:headEnd/>
            <a:tailEnd/>
          </a:ln>
        </p:spPr>
        <p:txBody>
          <a:bodyPr wrap="none">
            <a:spAutoFit/>
          </a:bodyPr>
          <a:lstStyle/>
          <a:p>
            <a:r>
              <a:rPr lang="cs-CZ" sz="1200" b="1">
                <a:latin typeface="Times New Roman" pitchFamily="18" charset="0"/>
                <a:cs typeface="Times New Roman" pitchFamily="18" charset="0"/>
              </a:rPr>
              <a:t>Co je to AUSTROSLAVISMUS?</a:t>
            </a:r>
          </a:p>
        </p:txBody>
      </p:sp>
      <p:sp>
        <p:nvSpPr>
          <p:cNvPr id="3" name="TextovéPole 2"/>
          <p:cNvSpPr txBox="1">
            <a:spLocks noChangeArrowheads="1"/>
          </p:cNvSpPr>
          <p:nvPr/>
        </p:nvSpPr>
        <p:spPr bwMode="auto">
          <a:xfrm>
            <a:off x="6732588" y="1924050"/>
            <a:ext cx="1943100" cy="461963"/>
          </a:xfrm>
          <a:prstGeom prst="rect">
            <a:avLst/>
          </a:prstGeom>
          <a:gradFill rotWithShape="1">
            <a:gsLst>
              <a:gs pos="0">
                <a:srgbClr val="FFE980"/>
              </a:gs>
              <a:gs pos="50000">
                <a:srgbClr val="FFEFB3"/>
              </a:gs>
              <a:gs pos="100000">
                <a:srgbClr val="FFF6DA"/>
              </a:gs>
            </a:gsLst>
            <a:lin ang="2700000" scaled="1"/>
          </a:gradFill>
          <a:ln w="9525">
            <a:solidFill>
              <a:srgbClr val="FFC000"/>
            </a:solidFill>
            <a:miter lim="800000"/>
            <a:headEnd/>
            <a:tailEnd/>
          </a:ln>
        </p:spPr>
        <p:txBody>
          <a:bodyPr>
            <a:spAutoFit/>
          </a:bodyPr>
          <a:lstStyle/>
          <a:p>
            <a:pPr algn="ctr"/>
            <a:r>
              <a:rPr lang="cs-CZ" sz="1200" b="1">
                <a:latin typeface="Times New Roman" pitchFamily="18" charset="0"/>
                <a:cs typeface="Times New Roman" pitchFamily="18" charset="0"/>
              </a:rPr>
              <a:t>Jak chápeš význam slova PANSLAVISMUS?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fade">
                                      <p:cBhvr>
                                        <p:cTn id="7" dur="1000"/>
                                        <p:tgtEl>
                                          <p:spTgt spid="23556"/>
                                        </p:tgtEl>
                                      </p:cBhvr>
                                    </p:animEffect>
                                    <p:anim calcmode="lin" valueType="num">
                                      <p:cBhvr>
                                        <p:cTn id="8" dur="1000" fill="hold"/>
                                        <p:tgtEl>
                                          <p:spTgt spid="23556"/>
                                        </p:tgtEl>
                                        <p:attrNameLst>
                                          <p:attrName>ppt_x</p:attrName>
                                        </p:attrNameLst>
                                      </p:cBhvr>
                                      <p:tavLst>
                                        <p:tav tm="0">
                                          <p:val>
                                            <p:strVal val="#ppt_x"/>
                                          </p:val>
                                        </p:tav>
                                        <p:tav tm="100000">
                                          <p:val>
                                            <p:strVal val="#ppt_x"/>
                                          </p:val>
                                        </p:tav>
                                      </p:tavLst>
                                    </p:anim>
                                    <p:anim calcmode="lin" valueType="num">
                                      <p:cBhvr>
                                        <p:cTn id="9" dur="1000" fill="hold"/>
                                        <p:tgtEl>
                                          <p:spTgt spid="2355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3557"/>
                                        </p:tgtEl>
                                        <p:attrNameLst>
                                          <p:attrName>style.visibility</p:attrName>
                                        </p:attrNameLst>
                                      </p:cBhvr>
                                      <p:to>
                                        <p:strVal val="visible"/>
                                      </p:to>
                                    </p:set>
                                    <p:animEffect transition="in" filter="fade">
                                      <p:cBhvr>
                                        <p:cTn id="14" dur="1000"/>
                                        <p:tgtEl>
                                          <p:spTgt spid="23557"/>
                                        </p:tgtEl>
                                      </p:cBhvr>
                                    </p:animEffect>
                                    <p:anim calcmode="lin" valueType="num">
                                      <p:cBhvr>
                                        <p:cTn id="15" dur="1000" fill="hold"/>
                                        <p:tgtEl>
                                          <p:spTgt spid="23557"/>
                                        </p:tgtEl>
                                        <p:attrNameLst>
                                          <p:attrName>ppt_x</p:attrName>
                                        </p:attrNameLst>
                                      </p:cBhvr>
                                      <p:tavLst>
                                        <p:tav tm="0">
                                          <p:val>
                                            <p:strVal val="#ppt_x"/>
                                          </p:val>
                                        </p:tav>
                                        <p:tav tm="100000">
                                          <p:val>
                                            <p:strVal val="#ppt_x"/>
                                          </p:val>
                                        </p:tav>
                                      </p:tavLst>
                                    </p:anim>
                                    <p:anim calcmode="lin" valueType="num">
                                      <p:cBhvr>
                                        <p:cTn id="16" dur="1000" fill="hold"/>
                                        <p:tgtEl>
                                          <p:spTgt spid="23557"/>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3558"/>
                                        </p:tgtEl>
                                        <p:attrNameLst>
                                          <p:attrName>style.visibility</p:attrName>
                                        </p:attrNameLst>
                                      </p:cBhvr>
                                      <p:to>
                                        <p:strVal val="visible"/>
                                      </p:to>
                                    </p:set>
                                    <p:animEffect transition="in" filter="fade">
                                      <p:cBhvr>
                                        <p:cTn id="19" dur="1000"/>
                                        <p:tgtEl>
                                          <p:spTgt spid="23558"/>
                                        </p:tgtEl>
                                      </p:cBhvr>
                                    </p:animEffect>
                                    <p:anim calcmode="lin" valueType="num">
                                      <p:cBhvr>
                                        <p:cTn id="20" dur="1000" fill="hold"/>
                                        <p:tgtEl>
                                          <p:spTgt spid="23558"/>
                                        </p:tgtEl>
                                        <p:attrNameLst>
                                          <p:attrName>ppt_x</p:attrName>
                                        </p:attrNameLst>
                                      </p:cBhvr>
                                      <p:tavLst>
                                        <p:tav tm="0">
                                          <p:val>
                                            <p:strVal val="#ppt_x"/>
                                          </p:val>
                                        </p:tav>
                                        <p:tav tm="100000">
                                          <p:val>
                                            <p:strVal val="#ppt_x"/>
                                          </p:val>
                                        </p:tav>
                                      </p:tavLst>
                                    </p:anim>
                                    <p:anim calcmode="lin" valueType="num">
                                      <p:cBhvr>
                                        <p:cTn id="21" dur="1000" fill="hold"/>
                                        <p:tgtEl>
                                          <p:spTgt spid="2355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3560"/>
                                        </p:tgtEl>
                                        <p:attrNameLst>
                                          <p:attrName>style.visibility</p:attrName>
                                        </p:attrNameLst>
                                      </p:cBhvr>
                                      <p:to>
                                        <p:strVal val="visible"/>
                                      </p:to>
                                    </p:set>
                                    <p:animEffect transition="in" filter="fade">
                                      <p:cBhvr>
                                        <p:cTn id="26" dur="1000"/>
                                        <p:tgtEl>
                                          <p:spTgt spid="23560"/>
                                        </p:tgtEl>
                                      </p:cBhvr>
                                    </p:animEffect>
                                    <p:anim calcmode="lin" valueType="num">
                                      <p:cBhvr>
                                        <p:cTn id="27" dur="1000" fill="hold"/>
                                        <p:tgtEl>
                                          <p:spTgt spid="23560"/>
                                        </p:tgtEl>
                                        <p:attrNameLst>
                                          <p:attrName>ppt_x</p:attrName>
                                        </p:attrNameLst>
                                      </p:cBhvr>
                                      <p:tavLst>
                                        <p:tav tm="0">
                                          <p:val>
                                            <p:strVal val="#ppt_x"/>
                                          </p:val>
                                        </p:tav>
                                        <p:tav tm="100000">
                                          <p:val>
                                            <p:strVal val="#ppt_x"/>
                                          </p:val>
                                        </p:tav>
                                      </p:tavLst>
                                    </p:anim>
                                    <p:anim calcmode="lin" valueType="num">
                                      <p:cBhvr>
                                        <p:cTn id="28" dur="1000" fill="hold"/>
                                        <p:tgtEl>
                                          <p:spTgt spid="23560"/>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3559"/>
                                        </p:tgtEl>
                                        <p:attrNameLst>
                                          <p:attrName>style.visibility</p:attrName>
                                        </p:attrNameLst>
                                      </p:cBhvr>
                                      <p:to>
                                        <p:strVal val="visible"/>
                                      </p:to>
                                    </p:set>
                                    <p:animEffect transition="in" filter="fade">
                                      <p:cBhvr>
                                        <p:cTn id="31" dur="1000"/>
                                        <p:tgtEl>
                                          <p:spTgt spid="23559"/>
                                        </p:tgtEl>
                                      </p:cBhvr>
                                    </p:animEffect>
                                    <p:anim calcmode="lin" valueType="num">
                                      <p:cBhvr>
                                        <p:cTn id="32" dur="1000" fill="hold"/>
                                        <p:tgtEl>
                                          <p:spTgt spid="23559"/>
                                        </p:tgtEl>
                                        <p:attrNameLst>
                                          <p:attrName>ppt_x</p:attrName>
                                        </p:attrNameLst>
                                      </p:cBhvr>
                                      <p:tavLst>
                                        <p:tav tm="0">
                                          <p:val>
                                            <p:strVal val="#ppt_x"/>
                                          </p:val>
                                        </p:tav>
                                        <p:tav tm="100000">
                                          <p:val>
                                            <p:strVal val="#ppt_x"/>
                                          </p:val>
                                        </p:tav>
                                      </p:tavLst>
                                    </p:anim>
                                    <p:anim calcmode="lin" valueType="num">
                                      <p:cBhvr>
                                        <p:cTn id="33" dur="1000" fill="hold"/>
                                        <p:tgtEl>
                                          <p:spTgt spid="2355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1000"/>
                                        <p:tgtEl>
                                          <p:spTgt spid="2"/>
                                        </p:tgtEl>
                                      </p:cBhvr>
                                    </p:animEffect>
                                    <p:anim calcmode="lin" valueType="num">
                                      <p:cBhvr>
                                        <p:cTn id="39" dur="1000" fill="hold"/>
                                        <p:tgtEl>
                                          <p:spTgt spid="2"/>
                                        </p:tgtEl>
                                        <p:attrNameLst>
                                          <p:attrName>ppt_x</p:attrName>
                                        </p:attrNameLst>
                                      </p:cBhvr>
                                      <p:tavLst>
                                        <p:tav tm="0">
                                          <p:val>
                                            <p:strVal val="#ppt_x"/>
                                          </p:val>
                                        </p:tav>
                                        <p:tav tm="100000">
                                          <p:val>
                                            <p:strVal val="#ppt_x"/>
                                          </p:val>
                                        </p:tav>
                                      </p:tavLst>
                                    </p:anim>
                                    <p:anim calcmode="lin" valueType="num">
                                      <p:cBhvr>
                                        <p:cTn id="4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3561"/>
                                        </p:tgtEl>
                                        <p:attrNameLst>
                                          <p:attrName>style.visibility</p:attrName>
                                        </p:attrNameLst>
                                      </p:cBhvr>
                                      <p:to>
                                        <p:strVal val="visible"/>
                                      </p:to>
                                    </p:set>
                                    <p:animEffect transition="in" filter="barn(inVertical)">
                                      <p:cBhvr>
                                        <p:cTn id="45" dur="500"/>
                                        <p:tgtEl>
                                          <p:spTgt spid="23561"/>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1000"/>
                                        <p:tgtEl>
                                          <p:spTgt spid="3"/>
                                        </p:tgtEl>
                                      </p:cBhvr>
                                    </p:animEffect>
                                    <p:anim calcmode="lin" valueType="num">
                                      <p:cBhvr>
                                        <p:cTn id="51" dur="1000" fill="hold"/>
                                        <p:tgtEl>
                                          <p:spTgt spid="3"/>
                                        </p:tgtEl>
                                        <p:attrNameLst>
                                          <p:attrName>ppt_x</p:attrName>
                                        </p:attrNameLst>
                                      </p:cBhvr>
                                      <p:tavLst>
                                        <p:tav tm="0">
                                          <p:val>
                                            <p:strVal val="#ppt_x"/>
                                          </p:val>
                                        </p:tav>
                                        <p:tav tm="100000">
                                          <p:val>
                                            <p:strVal val="#ppt_x"/>
                                          </p:val>
                                        </p:tav>
                                      </p:tavLst>
                                    </p:anim>
                                    <p:anim calcmode="lin" valueType="num">
                                      <p:cBhvr>
                                        <p:cTn id="5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3562"/>
                                        </p:tgtEl>
                                        <p:attrNameLst>
                                          <p:attrName>style.visibility</p:attrName>
                                        </p:attrNameLst>
                                      </p:cBhvr>
                                      <p:to>
                                        <p:strVal val="visible"/>
                                      </p:to>
                                    </p:set>
                                    <p:animEffect transition="in" filter="barn(inVertical)">
                                      <p:cBhvr>
                                        <p:cTn id="57" dur="5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ctrTitle"/>
          </p:nvPr>
        </p:nvSpPr>
        <p:spPr>
          <a:xfrm>
            <a:off x="0" y="484188"/>
            <a:ext cx="4752975" cy="593725"/>
          </a:xfrm>
        </p:spPr>
        <p:txBody>
          <a:bodyPr/>
          <a:lstStyle/>
          <a:p>
            <a:pPr algn="l" eaLnBrk="1" hangingPunct="1"/>
            <a:r>
              <a:rPr lang="cs-CZ" sz="2500" b="1" dirty="0" smtClean="0">
                <a:latin typeface="Times New Roman" pitchFamily="18" charset="0"/>
                <a:cs typeface="Times New Roman" pitchFamily="18" charset="0"/>
              </a:rPr>
              <a:t>24.6 Něco navíc pro šikovné</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5603" name="Text Box 4"/>
          <p:cNvSpPr txBox="1">
            <a:spLocks noChangeArrowheads="1"/>
          </p:cNvSpPr>
          <p:nvPr/>
        </p:nvSpPr>
        <p:spPr bwMode="auto">
          <a:xfrm>
            <a:off x="179388" y="1276350"/>
            <a:ext cx="5492750" cy="3482975"/>
          </a:xfrm>
          <a:prstGeom prst="rect">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50000" t="50000" r="50000" b="50000"/>
            </a:path>
            <a:tileRect/>
          </a:gradFill>
          <a:ln w="9525">
            <a:solidFill>
              <a:srgbClr val="00B050"/>
            </a:solidFill>
            <a:miter lim="800000"/>
            <a:headEnd/>
            <a:tailEnd/>
          </a:ln>
        </p:spPr>
        <p:txBody>
          <a:bodyPr>
            <a:spAutoFit/>
          </a:bodyPr>
          <a:lstStyle/>
          <a:p>
            <a:pPr algn="just">
              <a:defRPr/>
            </a:pPr>
            <a:r>
              <a:rPr lang="cs-CZ" sz="1600" dirty="0">
                <a:latin typeface="Times New Roman" pitchFamily="18" charset="0"/>
              </a:rPr>
              <a:t>„…Po krátkých řečech usnesli se jednohlasně o vznešení písemné žádosti na císaře, kteráž obsahovala ve 14 kusech nejdůležitější přání se vzhledem na </a:t>
            </a:r>
            <a:r>
              <a:rPr lang="cs-CZ" sz="1600" dirty="0" err="1">
                <a:latin typeface="Times New Roman" pitchFamily="18" charset="0"/>
              </a:rPr>
              <a:t>posavadní</a:t>
            </a:r>
            <a:r>
              <a:rPr lang="cs-CZ" sz="1600" dirty="0">
                <a:latin typeface="Times New Roman" pitchFamily="18" charset="0"/>
              </a:rPr>
              <a:t> způsob správy zemské. Mezi nimi byly nejpřednější: aby v království českém, jak ve školách, tak v úřadech, řeč česká navrácena byla ve stejnou platnost s řečí německou; aby Země Koruny české, Čechy, Morava a Slezsko, měly společný sněm se zastoupením netoliko stavů vyšších, jak posavad, nýbrž i obecného lidu; aby obce dostaly samostatnějšího zřízení; aby vyznavači rozličných náboženství požívali práv </a:t>
            </a:r>
            <a:r>
              <a:rPr lang="cs-CZ" sz="1600" dirty="0" err="1">
                <a:latin typeface="Times New Roman" pitchFamily="18" charset="0"/>
              </a:rPr>
              <a:t>ouplně</a:t>
            </a:r>
            <a:r>
              <a:rPr lang="cs-CZ" sz="1600" dirty="0">
                <a:latin typeface="Times New Roman" pitchFamily="18" charset="0"/>
              </a:rPr>
              <a:t> stejných; censura aby přestala; aby poddanství lidu </a:t>
            </a:r>
            <a:r>
              <a:rPr lang="cs-CZ" sz="1600" dirty="0" err="1">
                <a:latin typeface="Times New Roman" pitchFamily="18" charset="0"/>
              </a:rPr>
              <a:t>sedlského</a:t>
            </a:r>
            <a:r>
              <a:rPr lang="cs-CZ" sz="1600" dirty="0">
                <a:latin typeface="Times New Roman" pitchFamily="18" charset="0"/>
              </a:rPr>
              <a:t> zrušeno bylo za přiměřenou výplatu; aby na místo </a:t>
            </a:r>
            <a:r>
              <a:rPr lang="cs-CZ" sz="1600" dirty="0" err="1">
                <a:latin typeface="Times New Roman" pitchFamily="18" charset="0"/>
              </a:rPr>
              <a:t>posavadních</a:t>
            </a:r>
            <a:r>
              <a:rPr lang="cs-CZ" sz="1600" dirty="0">
                <a:latin typeface="Times New Roman" pitchFamily="18" charset="0"/>
              </a:rPr>
              <a:t> soudů a úřadů patrimoniálních zavedeny byly soudy a úřady královské. …“</a:t>
            </a:r>
          </a:p>
          <a:p>
            <a:pPr algn="r">
              <a:defRPr/>
            </a:pPr>
            <a:r>
              <a:rPr lang="cs-CZ" sz="1400" i="1" dirty="0">
                <a:latin typeface="Times New Roman" pitchFamily="18" charset="0"/>
              </a:rPr>
              <a:t>(</a:t>
            </a:r>
            <a:r>
              <a:rPr lang="cs-CZ" sz="1200" i="1" dirty="0">
                <a:latin typeface="Times New Roman" pitchFamily="18" charset="0"/>
              </a:rPr>
              <a:t>upraveno a zkráceno</a:t>
            </a:r>
            <a:r>
              <a:rPr lang="cs-CZ" sz="1400" i="1" dirty="0">
                <a:latin typeface="Times New Roman" pitchFamily="18" charset="0"/>
              </a:rPr>
              <a:t>)</a:t>
            </a:r>
          </a:p>
        </p:txBody>
      </p:sp>
      <p:pic>
        <p:nvPicPr>
          <p:cNvPr id="25606" name="Picture 6" descr="rev_1848"/>
          <p:cNvPicPr>
            <a:picLocks noChangeAspect="1" noChangeArrowheads="1"/>
          </p:cNvPicPr>
          <p:nvPr/>
        </p:nvPicPr>
        <p:blipFill>
          <a:blip r:embed="rId3"/>
          <a:srcRect/>
          <a:stretch>
            <a:fillRect/>
          </a:stretch>
        </p:blipFill>
        <p:spPr bwMode="auto">
          <a:xfrm>
            <a:off x="5795963" y="1492250"/>
            <a:ext cx="3184525" cy="3527425"/>
          </a:xfrm>
          <a:prstGeom prst="rect">
            <a:avLst/>
          </a:prstGeom>
          <a:noFill/>
          <a:ln w="9525">
            <a:noFill/>
            <a:miter lim="800000"/>
            <a:headEnd/>
            <a:tailEnd/>
          </a:ln>
        </p:spPr>
      </p:pic>
      <p:sp>
        <p:nvSpPr>
          <p:cNvPr id="25605" name="Text Box 7"/>
          <p:cNvSpPr txBox="1">
            <a:spLocks noChangeArrowheads="1"/>
          </p:cNvSpPr>
          <p:nvPr/>
        </p:nvSpPr>
        <p:spPr bwMode="auto">
          <a:xfrm>
            <a:off x="6011863" y="700088"/>
            <a:ext cx="2611437" cy="517525"/>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noFill/>
            <a:miter lim="800000"/>
            <a:headEnd/>
            <a:tailEnd/>
          </a:ln>
        </p:spPr>
        <p:txBody>
          <a:bodyPr>
            <a:spAutoFit/>
          </a:bodyPr>
          <a:lstStyle/>
          <a:p>
            <a:pPr algn="ctr">
              <a:defRPr/>
            </a:pPr>
            <a:r>
              <a:rPr lang="cs-CZ" sz="1400" b="1" dirty="0">
                <a:latin typeface="Times New Roman" pitchFamily="18" charset="0"/>
              </a:rPr>
              <a:t>Při jaké příležitosti mohly být vzneseny tyto požadavky?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ctrTitle"/>
          </p:nvPr>
        </p:nvSpPr>
        <p:spPr>
          <a:xfrm>
            <a:off x="0" y="484188"/>
            <a:ext cx="8675688" cy="593725"/>
          </a:xfrm>
        </p:spPr>
        <p:txBody>
          <a:bodyPr/>
          <a:lstStyle/>
          <a:p>
            <a:pPr algn="l" eaLnBrk="1" hangingPunct="1"/>
            <a:r>
              <a:rPr lang="cs-CZ" sz="2500" b="1" dirty="0" smtClean="0">
                <a:latin typeface="Times New Roman" pitchFamily="18" charset="0"/>
                <a:cs typeface="Times New Roman" pitchFamily="18" charset="0"/>
              </a:rPr>
              <a:t>24.7 CLIL (Czech </a:t>
            </a:r>
            <a:r>
              <a:rPr lang="cs-CZ" sz="2500" b="1" dirty="0" err="1" smtClean="0">
                <a:latin typeface="Times New Roman" pitchFamily="18" charset="0"/>
                <a:cs typeface="Times New Roman" pitchFamily="18" charset="0"/>
              </a:rPr>
              <a:t>national</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Revival</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Spring</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of</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Nations</a:t>
            </a:r>
            <a:r>
              <a:rPr lang="cs-CZ" sz="2500" b="1" dirty="0" smtClean="0">
                <a:latin typeface="Times New Roman" pitchFamily="18" charset="0"/>
                <a:cs typeface="Times New Roman" pitchFamily="18" charset="0"/>
              </a:rPr>
              <a:t>)</a:t>
            </a:r>
          </a:p>
        </p:txBody>
      </p:sp>
      <p:sp>
        <p:nvSpPr>
          <p:cNvPr id="27650"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7" name="TextovéPole 16"/>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err="1">
                <a:solidFill>
                  <a:schemeClr val="accent3">
                    <a:lumMod val="50000"/>
                  </a:schemeClr>
                </a:solidFill>
                <a:latin typeface="Times New Roman" pitchFamily="18" charset="0"/>
                <a:cs typeface="Times New Roman" pitchFamily="18" charset="0"/>
              </a:rPr>
              <a:t>History</a:t>
            </a:r>
            <a:endParaRPr lang="cs-CZ" sz="1600" b="1" dirty="0">
              <a:solidFill>
                <a:schemeClr val="accent3">
                  <a:lumMod val="50000"/>
                </a:schemeClr>
              </a:solidFill>
              <a:latin typeface="Times New Roman" pitchFamily="18" charset="0"/>
              <a:cs typeface="Times New Roman" pitchFamily="18" charset="0"/>
            </a:endParaRP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7653" name="Text Box 5"/>
          <p:cNvSpPr txBox="1">
            <a:spLocks noChangeArrowheads="1"/>
          </p:cNvSpPr>
          <p:nvPr/>
        </p:nvSpPr>
        <p:spPr bwMode="auto">
          <a:xfrm>
            <a:off x="179388" y="1131888"/>
            <a:ext cx="4629150" cy="1384995"/>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9525">
            <a:noFill/>
            <a:miter lim="800000"/>
            <a:headEnd/>
            <a:tailEnd/>
          </a:ln>
          <a:effectLst/>
        </p:spPr>
        <p:txBody>
          <a:bodyPr>
            <a:spAutoFit/>
          </a:bodyPr>
          <a:lstStyle/>
          <a:p>
            <a:pPr algn="just">
              <a:defRPr/>
            </a:pPr>
            <a:r>
              <a:rPr lang="en-US" sz="1400" b="1" dirty="0" smtClean="0">
                <a:latin typeface="Times New Roman" pitchFamily="18" charset="0"/>
              </a:rPr>
              <a:t>Czech National Revival</a:t>
            </a:r>
            <a:r>
              <a:rPr lang="en-US" sz="1400" dirty="0" smtClean="0">
                <a:latin typeface="Times New Roman" pitchFamily="18" charset="0"/>
              </a:rPr>
              <a:t> was a cultural movement, which took part in the Czech lands during the 18th and 19th century. The purpose of this movement was to revive Czech language, culture and national identity. The most prominent figures of the revival movement were Josef </a:t>
            </a:r>
            <a:r>
              <a:rPr lang="en-US" sz="1400" dirty="0" err="1" smtClean="0">
                <a:latin typeface="Times New Roman" pitchFamily="18" charset="0"/>
              </a:rPr>
              <a:t>Dobrovský</a:t>
            </a:r>
            <a:r>
              <a:rPr lang="en-US" sz="1400" dirty="0" smtClean="0">
                <a:latin typeface="Times New Roman" pitchFamily="18" charset="0"/>
              </a:rPr>
              <a:t>, Josef </a:t>
            </a:r>
            <a:r>
              <a:rPr lang="en-US" sz="1400" dirty="0" err="1" smtClean="0">
                <a:latin typeface="Times New Roman" pitchFamily="18" charset="0"/>
              </a:rPr>
              <a:t>Jungmann</a:t>
            </a:r>
            <a:r>
              <a:rPr lang="en-US" sz="1400" dirty="0" smtClean="0">
                <a:latin typeface="Times New Roman" pitchFamily="18" charset="0"/>
              </a:rPr>
              <a:t> and </a:t>
            </a:r>
            <a:r>
              <a:rPr lang="en-US" sz="1400" dirty="0" err="1" smtClean="0">
                <a:latin typeface="Times New Roman" pitchFamily="18" charset="0"/>
              </a:rPr>
              <a:t>František</a:t>
            </a:r>
            <a:r>
              <a:rPr lang="en-US" sz="1400" dirty="0" smtClean="0">
                <a:latin typeface="Times New Roman" pitchFamily="18" charset="0"/>
              </a:rPr>
              <a:t> </a:t>
            </a:r>
            <a:r>
              <a:rPr lang="en-US" sz="1400" dirty="0" err="1" smtClean="0">
                <a:latin typeface="Times New Roman" pitchFamily="18" charset="0"/>
              </a:rPr>
              <a:t>Palacký</a:t>
            </a:r>
            <a:r>
              <a:rPr lang="en-US" sz="1400" dirty="0" smtClean="0">
                <a:latin typeface="Times New Roman" pitchFamily="18" charset="0"/>
              </a:rPr>
              <a:t>.</a:t>
            </a:r>
            <a:endParaRPr lang="en-US" sz="1400" dirty="0">
              <a:latin typeface="Times New Roman" pitchFamily="18" charset="0"/>
            </a:endParaRPr>
          </a:p>
        </p:txBody>
      </p:sp>
      <p:sp>
        <p:nvSpPr>
          <p:cNvPr id="27654" name="Text Box 6"/>
          <p:cNvSpPr txBox="1">
            <a:spLocks noChangeArrowheads="1"/>
          </p:cNvSpPr>
          <p:nvPr/>
        </p:nvSpPr>
        <p:spPr bwMode="auto">
          <a:xfrm>
            <a:off x="4427538" y="3435350"/>
            <a:ext cx="4535487" cy="1600438"/>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9525">
            <a:noFill/>
            <a:miter lim="800000"/>
            <a:headEnd/>
            <a:tailEnd/>
          </a:ln>
          <a:effectLst/>
        </p:spPr>
        <p:txBody>
          <a:bodyPr>
            <a:spAutoFit/>
          </a:bodyPr>
          <a:lstStyle/>
          <a:p>
            <a:pPr algn="just">
              <a:defRPr/>
            </a:pPr>
            <a:r>
              <a:rPr lang="en-US" sz="1400" dirty="0" smtClean="0">
                <a:latin typeface="Times New Roman" pitchFamily="18" charset="0"/>
              </a:rPr>
              <a:t>The </a:t>
            </a:r>
            <a:r>
              <a:rPr lang="en-US" sz="1400" b="1" dirty="0" smtClean="0">
                <a:latin typeface="Times New Roman" pitchFamily="18" charset="0"/>
              </a:rPr>
              <a:t>European Revolutions of 1848</a:t>
            </a:r>
            <a:r>
              <a:rPr lang="en-US" sz="1400" dirty="0" smtClean="0">
                <a:latin typeface="Times New Roman" pitchFamily="18" charset="0"/>
              </a:rPr>
              <a:t>, known in some countries as the </a:t>
            </a:r>
            <a:r>
              <a:rPr lang="en-US" sz="1400" b="1" dirty="0" smtClean="0">
                <a:latin typeface="Times New Roman" pitchFamily="18" charset="0"/>
              </a:rPr>
              <a:t>Spring of Nations</a:t>
            </a:r>
            <a:r>
              <a:rPr lang="en-US" sz="1400" dirty="0" smtClean="0">
                <a:latin typeface="Times New Roman" pitchFamily="18" charset="0"/>
              </a:rPr>
              <a:t>, </a:t>
            </a:r>
            <a:r>
              <a:rPr lang="en-US" sz="1400" b="1" dirty="0" smtClean="0">
                <a:latin typeface="Times New Roman" pitchFamily="18" charset="0"/>
              </a:rPr>
              <a:t>Springtime of the Peoples</a:t>
            </a:r>
            <a:r>
              <a:rPr lang="en-US" sz="1400" dirty="0" smtClean="0">
                <a:latin typeface="Times New Roman" pitchFamily="18" charset="0"/>
              </a:rPr>
              <a:t> or the </a:t>
            </a:r>
            <a:r>
              <a:rPr lang="en-US" sz="1400" b="1" dirty="0" smtClean="0">
                <a:latin typeface="Times New Roman" pitchFamily="18" charset="0"/>
              </a:rPr>
              <a:t>Year of Revolution</a:t>
            </a:r>
            <a:r>
              <a:rPr lang="en-US" sz="1400" dirty="0" smtClean="0">
                <a:latin typeface="Times New Roman" pitchFamily="18" charset="0"/>
              </a:rPr>
              <a:t>, were a series of political upheavals throughout Europe in 1848. It was the first (and only) Europe-wide collapse of traditional authority, but within a year reactionary forces had won out and the revolutions collapsed. </a:t>
            </a:r>
            <a:endParaRPr lang="en-US" sz="1400" dirty="0">
              <a:latin typeface="Times New Roman" pitchFamily="18" charset="0"/>
            </a:endParaRPr>
          </a:p>
        </p:txBody>
      </p:sp>
      <p:pic>
        <p:nvPicPr>
          <p:cNvPr id="27658" name="Picture 10" descr="praha-revoluce-1848"/>
          <p:cNvPicPr>
            <a:picLocks noChangeAspect="1" noChangeArrowheads="1"/>
          </p:cNvPicPr>
          <p:nvPr/>
        </p:nvPicPr>
        <p:blipFill>
          <a:blip r:embed="rId4"/>
          <a:srcRect/>
          <a:stretch>
            <a:fillRect/>
          </a:stretch>
        </p:blipFill>
        <p:spPr bwMode="auto">
          <a:xfrm>
            <a:off x="5148263" y="987425"/>
            <a:ext cx="3240087" cy="2452688"/>
          </a:xfrm>
          <a:prstGeom prst="rect">
            <a:avLst/>
          </a:prstGeom>
          <a:noFill/>
          <a:ln w="9525">
            <a:noFill/>
            <a:miter lim="800000"/>
            <a:headEnd/>
            <a:tailEnd/>
          </a:ln>
        </p:spPr>
      </p:pic>
      <p:pic>
        <p:nvPicPr>
          <p:cNvPr id="27659" name="Picture 12" descr="3210"/>
          <p:cNvPicPr>
            <a:picLocks noChangeAspect="1" noChangeArrowheads="1"/>
          </p:cNvPicPr>
          <p:nvPr/>
        </p:nvPicPr>
        <p:blipFill>
          <a:blip r:embed="rId5"/>
          <a:srcRect/>
          <a:stretch>
            <a:fillRect/>
          </a:stretch>
        </p:blipFill>
        <p:spPr bwMode="auto">
          <a:xfrm>
            <a:off x="539750" y="2571750"/>
            <a:ext cx="3384550" cy="2436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4188"/>
            <a:ext cx="3313113" cy="593725"/>
          </a:xfrm>
        </p:spPr>
        <p:txBody>
          <a:bodyPr/>
          <a:lstStyle/>
          <a:p>
            <a:pPr algn="l" eaLnBrk="1" hangingPunct="1"/>
            <a:r>
              <a:rPr lang="cs-CZ" sz="2500" b="1" dirty="0" smtClean="0">
                <a:latin typeface="Times New Roman" pitchFamily="18" charset="0"/>
                <a:cs typeface="Times New Roman" pitchFamily="18" charset="0"/>
              </a:rPr>
              <a:t>24.8</a:t>
            </a:r>
            <a:r>
              <a:rPr lang="cs-CZ" sz="28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Test znalostí</a:t>
            </a:r>
          </a:p>
        </p:txBody>
      </p:sp>
      <p:sp>
        <p:nvSpPr>
          <p:cNvPr id="29698"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3" name="TextovéPole 12"/>
          <p:cNvSpPr txBox="1">
            <a:spLocks noChangeArrowheads="1"/>
          </p:cNvSpPr>
          <p:nvPr/>
        </p:nvSpPr>
        <p:spPr bwMode="auto">
          <a:xfrm>
            <a:off x="7092950" y="1203325"/>
            <a:ext cx="1439863" cy="246063"/>
          </a:xfrm>
          <a:prstGeom prst="rect">
            <a:avLst/>
          </a:prstGeom>
          <a:noFill/>
          <a:ln w="9525">
            <a:noFill/>
            <a:miter lim="800000"/>
            <a:headEnd/>
            <a:tailEnd/>
          </a:ln>
        </p:spPr>
        <p:txBody>
          <a:bodyPr>
            <a:spAutoFit/>
          </a:bodyPr>
          <a:lstStyle/>
          <a:p>
            <a:pPr algn="ctr"/>
            <a:r>
              <a:rPr lang="cs-CZ" sz="1000" b="1">
                <a:solidFill>
                  <a:srgbClr val="813763"/>
                </a:solidFill>
                <a:latin typeface="Times New Roman" pitchFamily="18" charset="0"/>
                <a:cs typeface="Times New Roman" pitchFamily="18" charset="0"/>
              </a:rPr>
              <a:t>Správné odpovědi</a:t>
            </a:r>
            <a:r>
              <a:rPr lang="cs-CZ" sz="1000" b="1">
                <a:solidFill>
                  <a:srgbClr val="813763"/>
                </a:solidFill>
                <a:latin typeface="Calibri" pitchFamily="34" charset="0"/>
              </a:rPr>
              <a:t>:</a:t>
            </a:r>
          </a:p>
        </p:txBody>
      </p:sp>
      <p:graphicFrame>
        <p:nvGraphicFramePr>
          <p:cNvPr id="15" name="Tabulka 14"/>
          <p:cNvGraphicFramePr>
            <a:graphicFrameLocks noGrp="1"/>
          </p:cNvGraphicFramePr>
          <p:nvPr>
            <p:extLst>
              <p:ext uri="{D42A27DB-BD31-4B8C-83A1-F6EECF244321}">
                <p14:modId xmlns:p14="http://schemas.microsoft.com/office/powerpoint/2010/main" val="1254458651"/>
              </p:ext>
            </p:extLst>
          </p:nvPr>
        </p:nvGraphicFramePr>
        <p:xfrm>
          <a:off x="539552" y="1275606"/>
          <a:ext cx="6552728" cy="3505200"/>
        </p:xfrm>
        <a:graphic>
          <a:graphicData uri="http://schemas.openxmlformats.org/drawingml/2006/table">
            <a:tbl>
              <a:tblPr bandRow="1">
                <a:tableStyleId>{775DCB02-9BB8-47FD-8907-85C794F793BA}</a:tableStyleId>
              </a:tblPr>
              <a:tblGrid>
                <a:gridCol w="3264024"/>
                <a:gridCol w="3288704"/>
              </a:tblGrid>
              <a:tr h="370840">
                <a:tc>
                  <a:txBody>
                    <a:bodyPr/>
                    <a:lstStyle/>
                    <a:p>
                      <a:pPr marL="0" indent="0" algn="just">
                        <a:buNone/>
                      </a:pPr>
                      <a:r>
                        <a:rPr lang="cs-CZ" sz="1600" dirty="0" smtClean="0">
                          <a:latin typeface="Times New Roman" pitchFamily="18" charset="0"/>
                          <a:cs typeface="Times New Roman" pitchFamily="18" charset="0"/>
                        </a:rPr>
                        <a:t>1. Jaké</a:t>
                      </a:r>
                      <a:r>
                        <a:rPr lang="cs-CZ" sz="1600" baseline="0" dirty="0" smtClean="0">
                          <a:latin typeface="Times New Roman" pitchFamily="18" charset="0"/>
                          <a:cs typeface="Times New Roman" pitchFamily="18" charset="0"/>
                        </a:rPr>
                        <a:t> tvrzení o NO je </a:t>
                      </a:r>
                      <a:r>
                        <a:rPr lang="cs-CZ" sz="1600" b="1" baseline="0" dirty="0" smtClean="0">
                          <a:latin typeface="Times New Roman" pitchFamily="18" charset="0"/>
                          <a:cs typeface="Times New Roman" pitchFamily="18" charset="0"/>
                        </a:rPr>
                        <a:t>nesprávné?</a:t>
                      </a:r>
                      <a:endParaRPr lang="cs-CZ" sz="1600" dirty="0" smtClean="0">
                        <a:latin typeface="Times New Roman" pitchFamily="18" charset="0"/>
                        <a:cs typeface="Times New Roman" pitchFamily="18" charset="0"/>
                      </a:endParaRPr>
                    </a:p>
                    <a:p>
                      <a:pPr marL="360000" indent="-360000" algn="just">
                        <a:lnSpc>
                          <a:spcPct val="150000"/>
                        </a:lnSpc>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Cílem</a:t>
                      </a:r>
                      <a:r>
                        <a:rPr lang="cs-CZ" sz="1200" baseline="0" dirty="0" smtClean="0">
                          <a:latin typeface="Times New Roman" pitchFamily="18" charset="0"/>
                          <a:cs typeface="Times New Roman" pitchFamily="18" charset="0"/>
                        </a:rPr>
                        <a:t> byla obroda českého jazyka a kultury.</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Mezi</a:t>
                      </a:r>
                      <a:r>
                        <a:rPr lang="cs-CZ" sz="1200" baseline="0" dirty="0" smtClean="0">
                          <a:latin typeface="Times New Roman" pitchFamily="18" charset="0"/>
                          <a:cs typeface="Times New Roman" pitchFamily="18" charset="0"/>
                        </a:rPr>
                        <a:t> hlavní osobnosti patřil kníže Metternich.</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c/  Dělí</a:t>
                      </a:r>
                      <a:r>
                        <a:rPr lang="cs-CZ" sz="1200" baseline="0" dirty="0" smtClean="0">
                          <a:latin typeface="Times New Roman" pitchFamily="18" charset="0"/>
                          <a:cs typeface="Times New Roman" pitchFamily="18" charset="0"/>
                        </a:rPr>
                        <a:t> se do 3 etap: obranné, útočné a vrcholné.</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d/</a:t>
                      </a:r>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Hnutí probíhalo od 70. let 18. st. do</a:t>
                      </a:r>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pol. 19. st.</a:t>
                      </a:r>
                    </a:p>
                    <a:p>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indent="0" algn="just">
                        <a:lnSpc>
                          <a:spcPct val="100000"/>
                        </a:lnSpc>
                        <a:buNone/>
                      </a:pPr>
                      <a:r>
                        <a:rPr lang="cs-CZ" sz="1600" dirty="0" smtClean="0">
                          <a:latin typeface="Times New Roman" pitchFamily="18" charset="0"/>
                          <a:cs typeface="Times New Roman" pitchFamily="18" charset="0"/>
                        </a:rPr>
                        <a:t>3. Jaká</a:t>
                      </a:r>
                      <a:r>
                        <a:rPr lang="cs-CZ" sz="1600" baseline="0" dirty="0" smtClean="0">
                          <a:latin typeface="Times New Roman" pitchFamily="18" charset="0"/>
                          <a:cs typeface="Times New Roman" pitchFamily="18" charset="0"/>
                        </a:rPr>
                        <a:t> událost se stala </a:t>
                      </a:r>
                      <a:r>
                        <a:rPr lang="cs-CZ" sz="1600" b="1" baseline="0" dirty="0" smtClean="0">
                          <a:latin typeface="Times New Roman" pitchFamily="18" charset="0"/>
                          <a:cs typeface="Times New Roman" pitchFamily="18" charset="0"/>
                        </a:rPr>
                        <a:t>11. 3. 1848</a:t>
                      </a:r>
                      <a:r>
                        <a:rPr lang="cs-CZ" sz="1600" baseline="0" dirty="0" smtClean="0">
                          <a:latin typeface="Times New Roman" pitchFamily="18" charset="0"/>
                          <a:cs typeface="Times New Roman" pitchFamily="18" charset="0"/>
                        </a:rPr>
                        <a:t>?</a:t>
                      </a:r>
                    </a:p>
                    <a:p>
                      <a:pPr marL="0" indent="0" algn="just">
                        <a:lnSpc>
                          <a:spcPct val="100000"/>
                        </a:lnSpc>
                        <a:buNone/>
                      </a:pPr>
                      <a:endParaRPr lang="cs-CZ" sz="1600" dirty="0" smtClean="0">
                        <a:latin typeface="Times New Roman" pitchFamily="18" charset="0"/>
                        <a:cs typeface="Times New Roman" pitchFamily="18" charset="0"/>
                      </a:endParaRPr>
                    </a:p>
                    <a:p>
                      <a:pPr marL="0" indent="0" algn="just">
                        <a:lnSpc>
                          <a:spcPct val="100000"/>
                        </a:lnSpc>
                        <a:buNone/>
                      </a:pPr>
                      <a:r>
                        <a:rPr lang="cs-CZ" sz="1200" dirty="0" smtClean="0">
                          <a:latin typeface="Times New Roman" pitchFamily="18" charset="0"/>
                          <a:cs typeface="Times New Roman" pitchFamily="18" charset="0"/>
                        </a:rPr>
                        <a:t>a/  Byla</a:t>
                      </a:r>
                      <a:r>
                        <a:rPr lang="cs-CZ" sz="1200" baseline="0" dirty="0" smtClean="0">
                          <a:latin typeface="Times New Roman" pitchFamily="18" charset="0"/>
                          <a:cs typeface="Times New Roman" pitchFamily="18" charset="0"/>
                        </a:rPr>
                        <a:t> bombardována Praha.</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V</a:t>
                      </a:r>
                      <a:r>
                        <a:rPr lang="cs-CZ" sz="1200" baseline="0" dirty="0" smtClean="0">
                          <a:latin typeface="Times New Roman" pitchFamily="18" charset="0"/>
                          <a:cs typeface="Times New Roman" pitchFamily="18" charset="0"/>
                        </a:rPr>
                        <a:t> Praze se konal Slovanský sjezd.</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c/ Ve</a:t>
                      </a:r>
                      <a:r>
                        <a:rPr lang="cs-CZ" sz="1200" baseline="0" dirty="0" smtClean="0">
                          <a:latin typeface="Times New Roman" pitchFamily="18" charset="0"/>
                          <a:cs typeface="Times New Roman" pitchFamily="18" charset="0"/>
                        </a:rPr>
                        <a:t> Svatováclavských lázních v Praze se sešel lid, aby projednal požadavky vůči císaři.</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d/  V</a:t>
                      </a:r>
                      <a:r>
                        <a:rPr lang="cs-CZ" sz="1200" baseline="0" dirty="0" smtClean="0">
                          <a:latin typeface="Times New Roman" pitchFamily="18" charset="0"/>
                          <a:cs typeface="Times New Roman" pitchFamily="18" charset="0"/>
                        </a:rPr>
                        <a:t> Praze b</a:t>
                      </a:r>
                      <a:r>
                        <a:rPr lang="cs-CZ" sz="1200" dirty="0" smtClean="0">
                          <a:latin typeface="Times New Roman" pitchFamily="18" charset="0"/>
                          <a:cs typeface="Times New Roman" pitchFamily="18" charset="0"/>
                        </a:rPr>
                        <a:t>yl</a:t>
                      </a:r>
                      <a:r>
                        <a:rPr lang="cs-CZ" sz="1200" baseline="0" dirty="0" smtClean="0">
                          <a:latin typeface="Times New Roman" pitchFamily="18" charset="0"/>
                          <a:cs typeface="Times New Roman" pitchFamily="18" charset="0"/>
                        </a:rPr>
                        <a:t> vyhlášen stav obležení</a:t>
                      </a:r>
                      <a:r>
                        <a:rPr lang="cs-CZ" sz="1200" dirty="0" smtClean="0">
                          <a:latin typeface="Times New Roman" pitchFamily="18" charset="0"/>
                          <a:cs typeface="Times New Roman" pitchFamily="18" charset="0"/>
                        </a:rPr>
                        <a:t>.</a:t>
                      </a:r>
                    </a:p>
                    <a:p>
                      <a:pPr marL="342900" indent="-342900" algn="l"/>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370840">
                <a:tc>
                  <a:txBody>
                    <a:bodyPr/>
                    <a:lstStyle/>
                    <a:p>
                      <a:pPr marL="0" indent="0" algn="l">
                        <a:buNone/>
                      </a:pPr>
                      <a:r>
                        <a:rPr lang="cs-CZ" sz="1600" baseline="0" dirty="0" smtClean="0">
                          <a:latin typeface="Times New Roman" pitchFamily="18" charset="0"/>
                          <a:cs typeface="Times New Roman" pitchFamily="18" charset="0"/>
                        </a:rPr>
                        <a:t>2. Mezi požadavky českého národa k císaři </a:t>
                      </a:r>
                      <a:r>
                        <a:rPr lang="cs-CZ" sz="1600" b="1" baseline="0" dirty="0" smtClean="0">
                          <a:latin typeface="Times New Roman" pitchFamily="18" charset="0"/>
                          <a:cs typeface="Times New Roman" pitchFamily="18" charset="0"/>
                        </a:rPr>
                        <a:t>nepatří:</a:t>
                      </a:r>
                      <a:endParaRPr lang="cs-CZ" sz="1600" baseline="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zrušení cenzury</a:t>
                      </a:r>
                    </a:p>
                    <a:p>
                      <a:pPr marL="342900" indent="-342900" algn="l"/>
                      <a:r>
                        <a:rPr lang="cs-CZ" sz="1200" dirty="0" smtClean="0">
                          <a:latin typeface="Times New Roman" pitchFamily="18" charset="0"/>
                          <a:cs typeface="Times New Roman" pitchFamily="18" charset="0"/>
                        </a:rPr>
                        <a:t>b/  rovnoprávnost</a:t>
                      </a:r>
                      <a:r>
                        <a:rPr lang="cs-CZ" sz="1200" baseline="0" dirty="0" smtClean="0">
                          <a:latin typeface="Times New Roman" pitchFamily="18" charset="0"/>
                          <a:cs typeface="Times New Roman" pitchFamily="18" charset="0"/>
                        </a:rPr>
                        <a:t> českého a německého jazyka</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svoboda</a:t>
                      </a:r>
                      <a:r>
                        <a:rPr lang="cs-CZ" sz="1200" baseline="0" dirty="0" smtClean="0">
                          <a:latin typeface="Times New Roman" pitchFamily="18" charset="0"/>
                          <a:cs typeface="Times New Roman" pitchFamily="18" charset="0"/>
                        </a:rPr>
                        <a:t> tisku</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větší</a:t>
                      </a:r>
                      <a:r>
                        <a:rPr lang="cs-CZ" sz="1200" baseline="0" dirty="0" smtClean="0">
                          <a:latin typeface="Times New Roman" pitchFamily="18" charset="0"/>
                          <a:cs typeface="Times New Roman" pitchFamily="18" charset="0"/>
                        </a:rPr>
                        <a:t> práva pro Uhry</a:t>
                      </a:r>
                      <a:endParaRPr lang="cs-CZ" sz="12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cs-CZ" sz="1600" baseline="0" dirty="0" smtClean="0">
                          <a:latin typeface="Times New Roman" pitchFamily="18" charset="0"/>
                          <a:cs typeface="Times New Roman" pitchFamily="18" charset="0"/>
                        </a:rPr>
                        <a:t>4. Výsledkem revoluce 1848 </a:t>
                      </a:r>
                      <a:r>
                        <a:rPr lang="cs-CZ" sz="1600" b="1" baseline="0" dirty="0" smtClean="0">
                          <a:latin typeface="Times New Roman" pitchFamily="18" charset="0"/>
                          <a:cs typeface="Times New Roman" pitchFamily="18" charset="0"/>
                        </a:rPr>
                        <a:t>bylo:</a:t>
                      </a: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zrušení</a:t>
                      </a:r>
                      <a:r>
                        <a:rPr lang="cs-CZ" sz="1200" baseline="0" dirty="0" smtClean="0">
                          <a:latin typeface="Times New Roman" pitchFamily="18" charset="0"/>
                          <a:cs typeface="Times New Roman" pitchFamily="18" charset="0"/>
                        </a:rPr>
                        <a:t> roboty</a:t>
                      </a:r>
                      <a:endParaRPr lang="cs-CZ" sz="12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samostatný</a:t>
                      </a:r>
                      <a:r>
                        <a:rPr lang="cs-CZ" sz="1200" baseline="0" dirty="0" smtClean="0">
                          <a:latin typeface="Times New Roman" pitchFamily="18" charset="0"/>
                          <a:cs typeface="Times New Roman" pitchFamily="18" charset="0"/>
                        </a:rPr>
                        <a:t> stát pro uherské země</a:t>
                      </a:r>
                      <a:endParaRPr lang="cs-CZ" sz="12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zavedení latiny jako úředního jazyka</a:t>
                      </a: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přiznání stejných práv pro všechny národy habsburské monarchie</a:t>
                      </a: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bl>
          </a:graphicData>
        </a:graphic>
      </p:graphicFrame>
      <p:sp>
        <p:nvSpPr>
          <p:cNvPr id="16" name="TextovéPole 15"/>
          <p:cNvSpPr txBox="1">
            <a:spLocks noChangeArrowheads="1"/>
          </p:cNvSpPr>
          <p:nvPr/>
        </p:nvSpPr>
        <p:spPr bwMode="auto">
          <a:xfrm>
            <a:off x="7596188" y="1419225"/>
            <a:ext cx="504825" cy="1200150"/>
          </a:xfrm>
          <a:prstGeom prst="rect">
            <a:avLst/>
          </a:prstGeom>
          <a:noFill/>
          <a:ln w="9525">
            <a:noFill/>
            <a:miter lim="800000"/>
            <a:headEnd/>
            <a:tailEnd/>
          </a:ln>
        </p:spPr>
        <p:txBody>
          <a:bodyPr>
            <a:spAutoFit/>
          </a:bodyPr>
          <a:lstStyle/>
          <a:p>
            <a:pPr marL="228600" indent="-228600">
              <a:buFontTx/>
              <a:buAutoNum type="arabicPeriod"/>
            </a:pPr>
            <a:endParaRPr lang="cs-CZ" sz="1200">
              <a:latin typeface="Calibri" pitchFamily="34" charset="0"/>
            </a:endParaRPr>
          </a:p>
          <a:p>
            <a:pPr marL="228600" indent="-228600">
              <a:buFontTx/>
              <a:buAutoNum type="arabicPeriod"/>
            </a:pPr>
            <a:r>
              <a:rPr lang="cs-CZ" sz="1200">
                <a:latin typeface="Times New Roman" pitchFamily="18" charset="0"/>
                <a:cs typeface="Times New Roman" pitchFamily="18" charset="0"/>
              </a:rPr>
              <a:t>b</a:t>
            </a:r>
          </a:p>
          <a:p>
            <a:pPr marL="228600" indent="-228600">
              <a:buFontTx/>
              <a:buAutoNum type="arabicPeriod"/>
            </a:pPr>
            <a:r>
              <a:rPr lang="cs-CZ" sz="1200">
                <a:latin typeface="Times New Roman" pitchFamily="18" charset="0"/>
                <a:cs typeface="Times New Roman" pitchFamily="18" charset="0"/>
              </a:rPr>
              <a:t>d</a:t>
            </a:r>
          </a:p>
          <a:p>
            <a:pPr marL="228600" indent="-228600">
              <a:buFontTx/>
              <a:buAutoNum type="arabicPeriod"/>
            </a:pPr>
            <a:r>
              <a:rPr lang="cs-CZ" sz="1200">
                <a:latin typeface="Times New Roman" pitchFamily="18" charset="0"/>
                <a:cs typeface="Times New Roman" pitchFamily="18" charset="0"/>
              </a:rPr>
              <a:t>c</a:t>
            </a:r>
          </a:p>
          <a:p>
            <a:pPr marL="228600" indent="-228600">
              <a:buFontTx/>
              <a:buAutoNum type="arabicPeriod"/>
            </a:pPr>
            <a:r>
              <a:rPr lang="cs-CZ" sz="1200">
                <a:latin typeface="Times New Roman" pitchFamily="18" charset="0"/>
                <a:cs typeface="Times New Roman" pitchFamily="18" charset="0"/>
              </a:rPr>
              <a:t>a</a:t>
            </a:r>
          </a:p>
          <a:p>
            <a:pPr marL="228600" indent="-228600"/>
            <a:endParaRPr lang="cs-CZ" sz="1200">
              <a:latin typeface="Calibri" pitchFamily="34" charset="0"/>
            </a:endParaRPr>
          </a:p>
        </p:txBody>
      </p:sp>
      <p:sp>
        <p:nvSpPr>
          <p:cNvPr id="17" name="TextovéPole 16"/>
          <p:cNvSpPr txBox="1">
            <a:spLocks noChangeArrowheads="1"/>
          </p:cNvSpPr>
          <p:nvPr/>
        </p:nvSpPr>
        <p:spPr bwMode="auto">
          <a:xfrm>
            <a:off x="7532688" y="4237038"/>
            <a:ext cx="1439862" cy="306387"/>
          </a:xfrm>
          <a:prstGeom prst="rect">
            <a:avLst/>
          </a:prstGeom>
          <a:noFill/>
          <a:ln w="9525">
            <a:noFill/>
            <a:miter lim="800000"/>
            <a:headEnd/>
            <a:tailEnd/>
          </a:ln>
        </p:spPr>
        <p:txBody>
          <a:bodyPr>
            <a:spAutoFit/>
          </a:bodyPr>
          <a:lstStyle/>
          <a:p>
            <a:r>
              <a:rPr lang="cs-CZ" sz="1400">
                <a:solidFill>
                  <a:srgbClr val="813763"/>
                </a:solidFill>
                <a:latin typeface="Times New Roman" pitchFamily="18" charset="0"/>
                <a:cs typeface="Times New Roman" pitchFamily="18" charset="0"/>
              </a:rPr>
              <a:t>Test  na známku</a:t>
            </a:r>
          </a:p>
        </p:txBody>
      </p:sp>
      <p:sp>
        <p:nvSpPr>
          <p:cNvPr id="14" name="TextovéPole 1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Dějepis</a:t>
            </a:r>
          </a:p>
          <a:p>
            <a:pPr fontAlgn="auto">
              <a:spcBef>
                <a:spcPts val="0"/>
              </a:spcBef>
              <a:spcAft>
                <a:spcPts val="0"/>
              </a:spcAft>
              <a:defRPr/>
            </a:pPr>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txBox="1">
            <a:spLocks/>
          </p:cNvSpPr>
          <p:nvPr/>
        </p:nvSpPr>
        <p:spPr bwMode="auto">
          <a:xfrm>
            <a:off x="20638" y="498475"/>
            <a:ext cx="4622800" cy="593725"/>
          </a:xfrm>
          <a:prstGeom prst="rect">
            <a:avLst/>
          </a:prstGeom>
          <a:noFill/>
          <a:ln w="9525">
            <a:noFill/>
            <a:miter lim="800000"/>
            <a:headEnd/>
            <a:tailEnd/>
          </a:ln>
        </p:spPr>
        <p:txBody>
          <a:bodyPr/>
          <a:lstStyle/>
          <a:p>
            <a:r>
              <a:rPr lang="cs-CZ" sz="2500" b="1" dirty="0" smtClean="0">
                <a:latin typeface="Times New Roman" pitchFamily="18" charset="0"/>
                <a:cs typeface="Times New Roman" pitchFamily="18" charset="0"/>
              </a:rPr>
              <a:t>24.9 </a:t>
            </a:r>
            <a:r>
              <a:rPr lang="cs-CZ" sz="2500" b="1" dirty="0">
                <a:latin typeface="Times New Roman" pitchFamily="18" charset="0"/>
                <a:cs typeface="Times New Roman" pitchFamily="18" charset="0"/>
              </a:rPr>
              <a:t>Použité zdroje, citace</a:t>
            </a:r>
          </a:p>
        </p:txBody>
      </p:sp>
      <p:sp>
        <p:nvSpPr>
          <p:cNvPr id="3" name="TextovéPole 2"/>
          <p:cNvSpPr txBox="1"/>
          <p:nvPr/>
        </p:nvSpPr>
        <p:spPr>
          <a:xfrm>
            <a:off x="0" y="0"/>
            <a:ext cx="9144000" cy="488950"/>
          </a:xfrm>
          <a:prstGeom prst="rect">
            <a:avLst/>
          </a:prstGeom>
          <a:solidFill>
            <a:schemeClr val="accent6">
              <a:lumMod val="40000"/>
              <a:lumOff val="60000"/>
            </a:schemeClr>
          </a:solidFill>
        </p:spPr>
        <p:txBody>
          <a:bodyPr>
            <a:spAutoFit/>
          </a:bodyPr>
          <a:lstStyle/>
          <a:p>
            <a:pPr>
              <a:defRPr/>
            </a:pPr>
            <a:r>
              <a:rPr lang="cs-CZ" sz="1200" b="1">
                <a:solidFill>
                  <a:srgbClr val="4F6228"/>
                </a:solidFill>
                <a:latin typeface="Times New Roman" pitchFamily="18" charset="0"/>
                <a:cs typeface="Times New Roman" pitchFamily="18" charset="0"/>
              </a:rPr>
              <a:t>Elektronická  učebnice - II. stupeň                      </a:t>
            </a:r>
            <a:r>
              <a:rPr lang="cs-CZ" sz="1000">
                <a:solidFill>
                  <a:srgbClr val="4F6228"/>
                </a:solidFill>
                <a:latin typeface="Times New Roman" pitchFamily="18" charset="0"/>
                <a:cs typeface="Times New Roman" pitchFamily="18" charset="0"/>
              </a:rPr>
              <a:t>Základní škola Děčín VI, Na Stráni 879/2  – příspěvková organizace                       	                  </a:t>
            </a:r>
            <a:r>
              <a:rPr lang="cs-CZ" sz="1600" b="1">
                <a:solidFill>
                  <a:srgbClr val="4F6228"/>
                </a:solidFill>
                <a:latin typeface="Times New Roman" pitchFamily="18" charset="0"/>
                <a:cs typeface="Times New Roman" pitchFamily="18" charset="0"/>
              </a:rPr>
              <a:t>        Dějepis</a:t>
            </a:r>
          </a:p>
          <a:p>
            <a:pPr>
              <a:defRPr/>
            </a:pPr>
            <a:endParaRPr lang="cs-CZ" sz="1000">
              <a:latin typeface="Times New Roman" pitchFamily="18" charset="0"/>
              <a:cs typeface="Times New Roman" pitchFamily="18" charset="0"/>
            </a:endParaRPr>
          </a:p>
        </p:txBody>
      </p:sp>
      <p:sp>
        <p:nvSpPr>
          <p:cNvPr id="31748" name="Text Box 4"/>
          <p:cNvSpPr txBox="1">
            <a:spLocks noChangeArrowheads="1"/>
          </p:cNvSpPr>
          <p:nvPr/>
        </p:nvSpPr>
        <p:spPr bwMode="auto">
          <a:xfrm>
            <a:off x="611188" y="1347788"/>
            <a:ext cx="6823075" cy="24653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spAutoFit/>
          </a:bodyPr>
          <a:lstStyle/>
          <a:p>
            <a:pPr marL="342900" indent="-342900">
              <a:buFontTx/>
              <a:buAutoNum type="arabicPeriod"/>
            </a:pPr>
            <a:r>
              <a:rPr lang="cs-CZ" sz="1200" dirty="0">
                <a:latin typeface="Times New Roman" pitchFamily="18" charset="0"/>
              </a:rPr>
              <a:t>H. Mandelová, E. Kunstová, I. Pařízková: Dějiny novověku, Dialog, Liberec 2003.</a:t>
            </a:r>
          </a:p>
          <a:p>
            <a:pPr marL="342900" indent="-342900">
              <a:buFontTx/>
              <a:buAutoNum type="arabicPeriod"/>
            </a:pPr>
            <a:r>
              <a:rPr lang="cs-CZ" sz="1200">
                <a:latin typeface="Times New Roman" pitchFamily="18" charset="0"/>
                <a:hlinkClick r:id="rId2"/>
              </a:rPr>
              <a:t>http://cs.wikipedia.org/wiki/Soubor:J%C3%B3zsef_Heicke23.jpg</a:t>
            </a:r>
            <a:endParaRPr lang="cs-CZ" sz="1200">
              <a:latin typeface="Times New Roman" pitchFamily="18" charset="0"/>
            </a:endParaRPr>
          </a:p>
          <a:p>
            <a:pPr marL="342900" indent="-342900">
              <a:buFontTx/>
              <a:buAutoNum type="arabicPeriod"/>
            </a:pPr>
            <a:r>
              <a:rPr lang="cs-CZ" sz="1200" dirty="0">
                <a:latin typeface="Times New Roman" pitchFamily="18" charset="0"/>
                <a:hlinkClick r:id="rId3"/>
              </a:rPr>
              <a:t>http://cs.wikipedia.org/wiki/Soubor:Horace_Vernet-Barricade_rue_Soufflot.jpg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4"/>
              </a:rPr>
              <a:t>http://cs.wikipedia.org/wiki/Soubor:%C5%BDivor_v_Praze_koncem_18._stolet%C3%AD.jpg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5"/>
              </a:rPr>
              <a:t>http://svornost.com/wp-content/uploads/rev_1848.jpeg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6"/>
              </a:rPr>
              <a:t>http://cs.wikipedia.org/wiki/Soubor:Josef_Dobrovsky_Vilimek.jpg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7"/>
              </a:rPr>
              <a:t>http://cs.wikipedia.org/wiki/Soubor:Josef_Jungmann_CT.jpg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8"/>
              </a:rPr>
              <a:t>http://cs.wikipedia.org/wiki/Soubor:Jan_Vil%C3%ADmek_-_Franti%C5%A1ek_Palack%C3%BD.jpg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9"/>
              </a:rPr>
              <a:t>http://cs.wikipedia.org/wiki/Soubor:Radetzky-von-radetz.jpg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10"/>
              </a:rPr>
              <a:t>http://cs.wikipedia.org/wiki/Soubor:Kaiser_franz.jpg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11"/>
              </a:rPr>
              <a:t>http://cs.wikipedia.org/wiki/Soubor:Praha_Barricades_1848.jpg</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12"/>
              </a:rPr>
              <a:t>http://www.muzikus.cz/save/db_images/3210</a:t>
            </a:r>
            <a:endParaRPr lang="cs-CZ" sz="1200" dirty="0">
              <a:latin typeface="Times New Roman" pitchFamily="18" charset="0"/>
            </a:endParaRPr>
          </a:p>
          <a:p>
            <a:pPr marL="342900" indent="-342900">
              <a:buFontTx/>
              <a:buAutoNum type="arabicPeriod"/>
            </a:pPr>
            <a:r>
              <a:rPr lang="cs-CZ" sz="1200" dirty="0">
                <a:latin typeface="Times New Roman" pitchFamily="18" charset="0"/>
                <a:hlinkClick r:id="rId13"/>
              </a:rPr>
              <a:t>http://upload.wikimedia.org/wikipedia/commons/1/16/Praha_-_revoluce_1848.jpg</a:t>
            </a:r>
            <a:endParaRPr lang="cs-CZ" sz="1000" dirty="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1886</TotalTime>
  <Words>1621</Words>
  <Application>Microsoft Office PowerPoint</Application>
  <PresentationFormat>Předvádění na obrazovce (16:9)</PresentationFormat>
  <Paragraphs>177</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24.1 Národní obrození, revoluční rok 1848/1849</vt:lpstr>
      <vt:lpstr>24.2 Co již víme?</vt:lpstr>
      <vt:lpstr>24.3 Jaké si řekneme nové termíny a názvy?</vt:lpstr>
      <vt:lpstr>24.4 Co si řekneme nového?</vt:lpstr>
      <vt:lpstr>24.5 Procvičení a příklady</vt:lpstr>
      <vt:lpstr>24.6 Něco navíc pro šikovné</vt:lpstr>
      <vt:lpstr>24.7 CLIL (Czech national Revival, Spring of Nations)</vt:lpstr>
      <vt:lpstr>24.8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krivankova</cp:lastModifiedBy>
  <cp:revision>169</cp:revision>
  <dcterms:created xsi:type="dcterms:W3CDTF">2010-10-18T18:21:56Z</dcterms:created>
  <dcterms:modified xsi:type="dcterms:W3CDTF">2012-02-04T21:12:57Z</dcterms:modified>
</cp:coreProperties>
</file>