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CC00"/>
    <a:srgbClr val="813763"/>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0"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3583E-89BF-4ECB-AA3F-75DD3E829E63}" type="datetimeFigureOut">
              <a:rPr lang="cs-CZ" smtClean="0"/>
              <a:pPr/>
              <a:t>14.4.2012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71979-99DB-4828-878C-66DC5CF305D5}" type="slidenum">
              <a:rPr lang="cs-CZ" smtClean="0"/>
              <a:pPr/>
              <a:t>‹#›</a:t>
            </a:fld>
            <a:endParaRPr lang="cs-CZ"/>
          </a:p>
        </p:txBody>
      </p:sp>
    </p:spTree>
    <p:extLst>
      <p:ext uri="{BB962C8B-B14F-4D97-AF65-F5344CB8AC3E}">
        <p14:creationId xmlns:p14="http://schemas.microsoft.com/office/powerpoint/2010/main" val="5591707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27786-DE88-4C02-A0B7-082242F2B663}" type="datetimeFigureOut">
              <a:rPr lang="cs-CZ" smtClean="0"/>
              <a:pPr/>
              <a:t>14.4.2012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57F8-8F25-4CF1-88DC-C9C420F53004}" type="slidenum">
              <a:rPr lang="cs-CZ" smtClean="0"/>
              <a:pPr/>
              <a:t>‹#›</a:t>
            </a:fld>
            <a:endParaRPr lang="cs-CZ"/>
          </a:p>
        </p:txBody>
      </p:sp>
    </p:spTree>
    <p:extLst>
      <p:ext uri="{BB962C8B-B14F-4D97-AF65-F5344CB8AC3E}">
        <p14:creationId xmlns:p14="http://schemas.microsoft.com/office/powerpoint/2010/main" val="266137682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2</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3</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4</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5</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6</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7</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8</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F946E6A-BCBB-4397-B238-D9666C12CA33}" type="datetime1">
              <a:rPr lang="cs-CZ" smtClean="0"/>
              <a:pPr/>
              <a:t>14.4.2012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84DB5B-C4F9-421B-B915-96C77EBC177D}" type="datetime1">
              <a:rPr lang="cs-CZ" smtClean="0"/>
              <a:pPr/>
              <a:t>14.4.2012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027F35-795A-4B52-AF4B-8AF9D6F591C2}" type="datetime1">
              <a:rPr lang="cs-CZ" smtClean="0"/>
              <a:pPr/>
              <a:t>14.4.2012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4B4C2E-6E06-4E9C-9D85-8F31E0E288E6}" type="datetime1">
              <a:rPr lang="cs-CZ" smtClean="0"/>
              <a:pPr/>
              <a:t>14.4.2012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F4ABC8E-B95F-4149-9A9A-D11A584EB29D}" type="datetime1">
              <a:rPr lang="cs-CZ" smtClean="0"/>
              <a:pPr/>
              <a:t>14.4.2012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9A0DED4-D2BA-48CB-B2B6-1875E7FDB29C}" type="datetime1">
              <a:rPr lang="cs-CZ" smtClean="0"/>
              <a:pPr/>
              <a:t>14.4.2012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829A91E-1CCF-40B7-8986-DCBC22B998A1}" type="datetime1">
              <a:rPr lang="cs-CZ" smtClean="0"/>
              <a:pPr/>
              <a:t>14.4.2012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9ECEE0F-07E8-4FA4-BC5E-B1097BC39F9A}" type="datetime1">
              <a:rPr lang="cs-CZ" smtClean="0"/>
              <a:pPr/>
              <a:t>14.4.2012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561AB1-11DE-4681-8765-EB93C13598AF}" type="datetime1">
              <a:rPr lang="cs-CZ" smtClean="0"/>
              <a:pPr/>
              <a:t>14.4.2012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F688AF0-EED2-4674-8E08-6CB36054DDEB}" type="datetime1">
              <a:rPr lang="cs-CZ" smtClean="0"/>
              <a:pPr/>
              <a:t>14.4.2012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ECB1AB8-A318-494C-B197-385F53BD80D4}" type="datetime1">
              <a:rPr lang="cs-CZ" smtClean="0"/>
              <a:pPr/>
              <a:t>14.4.2012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50000"/>
          </a:srgb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ACAF81-B0B1-45DF-898B-A867B8150E23}" type="datetime1">
              <a:rPr lang="cs-CZ" smtClean="0"/>
              <a:pPr/>
              <a:t>14.4.2012</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5059B0-F0F3-4110-8E3E-B7F9093C10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hyperlink" Target="http://cs.wikipedia.org/wiki/Velk%C3%A1_francouzsk%C3%A1_revoluce"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www.youtube.com/watch?v=TKtCVblxDRc&amp;feature=related" TargetMode="External"/><Relationship Id="rId14" Type="http://schemas.openxmlformats.org/officeDocument/2006/relationships/hyperlink" Target="http://dejepis.com/index.php?page=000&amp;kap=014&amp;pod=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cs.wikipedia.org/wiki/Velk%C3%A1_francouzsk%C3%A1_revoluce" TargetMode="Externa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cs.wikipedia.org/wiki/Deklarace_pr%C3%A1v_%C4%8Dlov%C4%9Bka_a_ob%C4%8Dana" TargetMode="External"/><Relationship Id="rId5" Type="http://schemas.openxmlformats.org/officeDocument/2006/relationships/image" Target="../media/image11.wmf"/><Relationship Id="rId10" Type="http://schemas.openxmlformats.org/officeDocument/2006/relationships/image" Target="../media/image14.wmf"/><Relationship Id="rId4" Type="http://schemas.openxmlformats.org/officeDocument/2006/relationships/image" Target="../media/image10.jpeg"/><Relationship Id="rId9" Type="http://schemas.openxmlformats.org/officeDocument/2006/relationships/image" Target="../media/image13.wmf"/></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cs.wikipedia.org/wiki/Napoleon_I."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cs.wikipedia.org/wiki/Napoleonsk%C3%A9_v%C3%A1lky"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7" Type="http://schemas.openxmlformats.org/officeDocument/2006/relationships/image" Target="../media/image29.w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gif"/><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cs.wikipedia.org/wiki/Soubor:Jacques-Louis_David_008.jpg" TargetMode="External"/><Relationship Id="rId3" Type="http://schemas.openxmlformats.org/officeDocument/2006/relationships/hyperlink" Target="http://cs.wikipedia.org/wiki/Soubor:Marie_Antoinette_Adult7.jpg" TargetMode="External"/><Relationship Id="rId7" Type="http://schemas.openxmlformats.org/officeDocument/2006/relationships/hyperlink" Target="http://cs.wikipedia.org/wiki/Soubor:Andrieux_-_La_bataille_de_Waterloo.jpg" TargetMode="External"/><Relationship Id="rId2" Type="http://schemas.openxmlformats.org/officeDocument/2006/relationships/hyperlink" Target="http://cs.wikipedia.org/wiki/Soubor:Hubert_-_La_Bastille.jpg" TargetMode="External"/><Relationship Id="rId1" Type="http://schemas.openxmlformats.org/officeDocument/2006/relationships/slideLayout" Target="../slideLayouts/slideLayout7.xml"/><Relationship Id="rId6" Type="http://schemas.openxmlformats.org/officeDocument/2006/relationships/hyperlink" Target="http://cs.wikipedia.org/wiki/Soubor:Battle_of_Leipzig_11.jpg" TargetMode="External"/><Relationship Id="rId5" Type="http://schemas.openxmlformats.org/officeDocument/2006/relationships/hyperlink" Target="http://cs.wikipedia.org/wiki/Soubor:Austerlitz-baron-Pascal.jpg" TargetMode="External"/><Relationship Id="rId10" Type="http://schemas.openxmlformats.org/officeDocument/2006/relationships/hyperlink" Target="http://cs.wikipedia.org/wiki/Soubor:Clock-french-republic.jpg" TargetMode="External"/><Relationship Id="rId4" Type="http://schemas.openxmlformats.org/officeDocument/2006/relationships/hyperlink" Target="http://cs.wikipedia.org/wiki/Soubor:Le_Barbier_Dichiarazione_dei_diritti_dell'uomo.jpg" TargetMode="External"/><Relationship Id="rId9" Type="http://schemas.openxmlformats.org/officeDocument/2006/relationships/hyperlink" Target="http://en.wikipedia.org/wiki/File:Musee-historique-lausanne-img_0143.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3518"/>
            <a:ext cx="8820472" cy="594066"/>
          </a:xfrm>
        </p:spPr>
        <p:txBody>
          <a:bodyPr>
            <a:normAutofit/>
          </a:bodyPr>
          <a:lstStyle/>
          <a:p>
            <a:pPr algn="l"/>
            <a:r>
              <a:rPr lang="cs-CZ" sz="2500" b="1" dirty="0" smtClean="0">
                <a:latin typeface="Times New Roman" pitchFamily="18" charset="0"/>
                <a:cs typeface="Times New Roman" pitchFamily="18" charset="0"/>
              </a:rPr>
              <a:t>23.1 Velká francouzská revoluce, Napoleon Bonaparte</a:t>
            </a:r>
            <a:endParaRPr lang="cs-CZ" sz="2500" b="1" dirty="0">
              <a:latin typeface="Times New Roman" pitchFamily="18" charset="0"/>
              <a:cs typeface="Times New Roman" pitchFamily="18" charset="0"/>
            </a:endParaRPr>
          </a:p>
        </p:txBody>
      </p:sp>
      <p:sp>
        <p:nvSpPr>
          <p:cNvPr id="24" name="TextovéPole 2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000" dirty="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10" name="TextovéPole 9"/>
          <p:cNvSpPr txBox="1"/>
          <p:nvPr/>
        </p:nvSpPr>
        <p:spPr>
          <a:xfrm>
            <a:off x="0" y="4527947"/>
            <a:ext cx="9144000" cy="615553"/>
          </a:xfrm>
          <a:prstGeom prst="rect">
            <a:avLst/>
          </a:prstGeom>
          <a:solidFill>
            <a:schemeClr val="accent6">
              <a:lumMod val="40000"/>
              <a:lumOff val="60000"/>
            </a:schemeClr>
          </a:solidFill>
        </p:spPr>
        <p:txBody>
          <a:bodyPr wrap="square" rtlCol="0">
            <a:spAutoFit/>
          </a:bodyPr>
          <a:lstStyle/>
          <a:p>
            <a:endParaRPr lang="cs-CZ" sz="1200" b="1" dirty="0">
              <a:solidFill>
                <a:schemeClr val="accent3">
                  <a:lumMod val="50000"/>
                </a:schemeClr>
              </a:solidFill>
            </a:endParaRPr>
          </a:p>
          <a:p>
            <a:r>
              <a:rPr lang="cs-CZ" sz="1200" dirty="0" smtClean="0">
                <a:solidFill>
                  <a:schemeClr val="accent3">
                    <a:lumMod val="50000"/>
                  </a:schemeClr>
                </a:solidFill>
                <a:latin typeface="Times New Roman" pitchFamily="18" charset="0"/>
                <a:cs typeface="Times New Roman" pitchFamily="18" charset="0"/>
              </a:rPr>
              <a:t>Autor: </a:t>
            </a:r>
            <a:r>
              <a:rPr lang="cs-CZ" sz="1200" b="1" dirty="0" smtClean="0">
                <a:solidFill>
                  <a:schemeClr val="accent3">
                    <a:lumMod val="50000"/>
                  </a:schemeClr>
                </a:solidFill>
                <a:latin typeface="Times New Roman" pitchFamily="18" charset="0"/>
                <a:cs typeface="Times New Roman" pitchFamily="18" charset="0"/>
              </a:rPr>
              <a:t> Mgr. Zuzana Kadlecová</a:t>
            </a:r>
          </a:p>
          <a:p>
            <a:endParaRPr lang="cs-CZ" sz="1000" dirty="0">
              <a:latin typeface="Times New Roman" pitchFamily="18" charset="0"/>
              <a:cs typeface="Times New Roman" pitchFamily="18" charset="0"/>
            </a:endParaRPr>
          </a:p>
        </p:txBody>
      </p:sp>
      <p:pic>
        <p:nvPicPr>
          <p:cNvPr id="11" name="obrázek 5"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6090981" y="4550290"/>
            <a:ext cx="3053019" cy="593210"/>
          </a:xfrm>
          <a:prstGeom prst="rect">
            <a:avLst/>
          </a:prstGeom>
          <a:noFill/>
          <a:ln>
            <a:noFill/>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835696" y="1150905"/>
            <a:ext cx="1612360" cy="200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8485" y="2310920"/>
            <a:ext cx="2829420" cy="212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824155" y="995890"/>
            <a:ext cx="2088232" cy="343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2142" y="3391729"/>
            <a:ext cx="1512168" cy="105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lačítko akce: Zvuk 2">
            <a:hlinkClick r:id="rId9" highlightClick="1">
              <a:snd r:embed="rId8" name="applause.wav"/>
            </a:hlinkClick>
          </p:cNvPr>
          <p:cNvSpPr>
            <a:spLocks noChangeAspect="1"/>
          </p:cNvSpPr>
          <p:nvPr/>
        </p:nvSpPr>
        <p:spPr>
          <a:xfrm>
            <a:off x="582477" y="4083613"/>
            <a:ext cx="360000" cy="360000"/>
          </a:xfrm>
          <a:prstGeom prst="actionButtonSound">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306" y="989637"/>
            <a:ext cx="1426358" cy="295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lačítko akce: Domů 4">
            <a:hlinkClick r:id="rId11" highlightClick="1"/>
          </p:cNvPr>
          <p:cNvSpPr>
            <a:spLocks noChangeAspect="1"/>
          </p:cNvSpPr>
          <p:nvPr/>
        </p:nvSpPr>
        <p:spPr>
          <a:xfrm>
            <a:off x="8552387" y="550049"/>
            <a:ext cx="360000" cy="360000"/>
          </a:xfrm>
          <a:prstGeom prst="actionButtonHom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90135" y="1035672"/>
            <a:ext cx="1904999" cy="111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6205" y="1193039"/>
            <a:ext cx="858390" cy="85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lačítko akce: Domů 5">
            <a:hlinkClick r:id="rId14" highlightClick="1"/>
          </p:cNvPr>
          <p:cNvSpPr>
            <a:spLocks noChangeAspect="1"/>
          </p:cNvSpPr>
          <p:nvPr/>
        </p:nvSpPr>
        <p:spPr>
          <a:xfrm>
            <a:off x="8012415" y="550049"/>
            <a:ext cx="360000" cy="360000"/>
          </a:xfrm>
          <a:prstGeom prst="actionButtonHom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       Dějepis</a:t>
            </a:r>
          </a:p>
          <a:p>
            <a:endParaRPr lang="cs-CZ" sz="1000" dirty="0">
              <a:latin typeface="Times New Roman" pitchFamily="18" charset="0"/>
              <a:cs typeface="Times New Roman" pitchFamily="18" charset="0"/>
            </a:endParaRPr>
          </a:p>
        </p:txBody>
      </p:sp>
      <p:sp>
        <p:nvSpPr>
          <p:cNvPr id="3"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23.10 Anotace</a:t>
            </a:r>
            <a:endParaRPr lang="cs-CZ" sz="2500" b="1"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4167485560"/>
              </p:ext>
            </p:extLst>
          </p:nvPr>
        </p:nvGraphicFramePr>
        <p:xfrm>
          <a:off x="1043608" y="1275606"/>
          <a:ext cx="7272808" cy="3249978"/>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Mgr. Zuzana Kadlecová</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smtClean="0">
                          <a:latin typeface="Times New Roman" pitchFamily="18" charset="0"/>
                          <a:cs typeface="Times New Roman" pitchFamily="18" charset="0"/>
                        </a:rPr>
                        <a:t>01</a:t>
                      </a:r>
                      <a:r>
                        <a:rPr lang="cs-CZ" baseline="0" smtClean="0">
                          <a:latin typeface="Times New Roman" pitchFamily="18" charset="0"/>
                          <a:cs typeface="Times New Roman" pitchFamily="18" charset="0"/>
                        </a:rPr>
                        <a:t> – 06/2012</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8. 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pPr algn="just"/>
                      <a:r>
                        <a:rPr lang="cs-CZ" dirty="0" smtClean="0">
                          <a:latin typeface="Times New Roman" pitchFamily="18" charset="0"/>
                          <a:cs typeface="Times New Roman" pitchFamily="18" charset="0"/>
                        </a:rPr>
                        <a:t>Velká francouzská revoluce, Napoleon Bonaparte, bitva u Slavkova, bitva u Lipska, bitva</a:t>
                      </a:r>
                      <a:r>
                        <a:rPr lang="cs-CZ" baseline="0" dirty="0" smtClean="0">
                          <a:latin typeface="Times New Roman" pitchFamily="18" charset="0"/>
                          <a:cs typeface="Times New Roman" pitchFamily="18" charset="0"/>
                        </a:rPr>
                        <a:t> u Waterloo</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pPr algn="just"/>
                      <a:r>
                        <a:rPr lang="cs-CZ" dirty="0" smtClean="0">
                          <a:latin typeface="Times New Roman" pitchFamily="18" charset="0"/>
                          <a:cs typeface="Times New Roman" pitchFamily="18" charset="0"/>
                        </a:rPr>
                        <a:t>Prezentace popisující průběh Velké francouzské revoluce,</a:t>
                      </a:r>
                      <a:r>
                        <a:rPr lang="cs-CZ" baseline="0" dirty="0" smtClean="0">
                          <a:latin typeface="Times New Roman" pitchFamily="18" charset="0"/>
                          <a:cs typeface="Times New Roman" pitchFamily="18" charset="0"/>
                        </a:rPr>
                        <a:t> </a:t>
                      </a:r>
                      <a:r>
                        <a:rPr lang="cs-CZ" dirty="0" smtClean="0">
                          <a:latin typeface="Times New Roman" pitchFamily="18" charset="0"/>
                          <a:cs typeface="Times New Roman" pitchFamily="18" charset="0"/>
                        </a:rPr>
                        <a:t>osobnost Napoleona Bonaparta a jeho vliv na evropské dění.</a:t>
                      </a:r>
                      <a:endParaRPr lang="cs-CZ"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839515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3518"/>
            <a:ext cx="3383360" cy="594066"/>
          </a:xfrm>
        </p:spPr>
        <p:txBody>
          <a:bodyPr>
            <a:normAutofit/>
          </a:bodyPr>
          <a:lstStyle/>
          <a:p>
            <a:pPr algn="l"/>
            <a:r>
              <a:rPr lang="cs-CZ" sz="2500" b="1" dirty="0" smtClean="0">
                <a:latin typeface="Times New Roman" pitchFamily="18" charset="0"/>
                <a:cs typeface="Times New Roman" pitchFamily="18" charset="0"/>
              </a:rPr>
              <a:t>23.2 Co již víme?</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Zaoblený obdélník 2"/>
          <p:cNvSpPr/>
          <p:nvPr/>
        </p:nvSpPr>
        <p:spPr>
          <a:xfrm>
            <a:off x="3857611" y="691549"/>
            <a:ext cx="1889689" cy="992744"/>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chemeClr val="tx1"/>
                </a:solidFill>
                <a:latin typeface="Times New Roman" pitchFamily="18" charset="0"/>
                <a:cs typeface="Times New Roman" pitchFamily="18" charset="0"/>
              </a:rPr>
              <a:t>VELKÁ FRANCOUZSKÁ REVOLUCE</a:t>
            </a:r>
          </a:p>
          <a:p>
            <a:pPr algn="ctr"/>
            <a:r>
              <a:rPr lang="cs-CZ" sz="1400" b="1" dirty="0" smtClean="0">
                <a:solidFill>
                  <a:schemeClr val="tx1"/>
                </a:solidFill>
                <a:latin typeface="Times New Roman" pitchFamily="18" charset="0"/>
                <a:cs typeface="Times New Roman" pitchFamily="18" charset="0"/>
              </a:rPr>
              <a:t>1789-1799</a:t>
            </a:r>
            <a:endParaRPr lang="cs-CZ" sz="1400" b="1" dirty="0">
              <a:solidFill>
                <a:schemeClr val="tx1"/>
              </a:solidFill>
              <a:latin typeface="Times New Roman" pitchFamily="18" charset="0"/>
              <a:cs typeface="Times New Roman" pitchFamily="18" charset="0"/>
            </a:endParaRPr>
          </a:p>
        </p:txBody>
      </p:sp>
      <p:sp>
        <p:nvSpPr>
          <p:cNvPr id="4" name="TextovéPole 3"/>
          <p:cNvSpPr txBox="1"/>
          <p:nvPr/>
        </p:nvSpPr>
        <p:spPr>
          <a:xfrm>
            <a:off x="1532" y="1574582"/>
            <a:ext cx="2308196"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9525">
            <a:solidFill>
              <a:schemeClr val="tx1"/>
            </a:solidFill>
          </a:ln>
        </p:spPr>
        <p:txBody>
          <a:bodyPr wrap="none" rtlCol="0">
            <a:spAutoFit/>
          </a:bodyPr>
          <a:lstStyle/>
          <a:p>
            <a:pPr algn="ctr"/>
            <a:r>
              <a:rPr lang="cs-CZ" sz="1200" b="1" dirty="0">
                <a:latin typeface="Times New Roman" pitchFamily="18" charset="0"/>
                <a:cs typeface="Times New Roman" pitchFamily="18" charset="0"/>
              </a:rPr>
              <a:t>k</a:t>
            </a:r>
            <a:r>
              <a:rPr lang="cs-CZ" sz="1200" b="1" dirty="0" smtClean="0">
                <a:latin typeface="Times New Roman" pitchFamily="18" charset="0"/>
                <a:cs typeface="Times New Roman" pitchFamily="18" charset="0"/>
              </a:rPr>
              <a:t>rálovský pár</a:t>
            </a:r>
          </a:p>
          <a:p>
            <a:pPr algn="ctr"/>
            <a:r>
              <a:rPr lang="cs-CZ" sz="1200" b="1" dirty="0" smtClean="0">
                <a:latin typeface="Times New Roman" pitchFamily="18" charset="0"/>
                <a:cs typeface="Times New Roman" pitchFamily="18" charset="0"/>
              </a:rPr>
              <a:t>Ludvík XVI. a Marie Antoinetta</a:t>
            </a:r>
          </a:p>
        </p:txBody>
      </p:sp>
      <p:sp>
        <p:nvSpPr>
          <p:cNvPr id="5" name="TextovéPole 4"/>
          <p:cNvSpPr txBox="1"/>
          <p:nvPr/>
        </p:nvSpPr>
        <p:spPr>
          <a:xfrm>
            <a:off x="-13177" y="2236305"/>
            <a:ext cx="1689886"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chemeClr val="tx1"/>
            </a:solidFill>
          </a:ln>
        </p:spPr>
        <p:txBody>
          <a:bodyPr wrap="none" rtlCol="0">
            <a:spAutoFit/>
          </a:bodyPr>
          <a:lstStyle/>
          <a:p>
            <a:r>
              <a:rPr lang="cs-CZ" sz="1200" b="1" dirty="0">
                <a:latin typeface="Times New Roman" pitchFamily="18" charset="0"/>
                <a:cs typeface="Times New Roman" pitchFamily="18" charset="0"/>
              </a:rPr>
              <a:t>t</a:t>
            </a:r>
            <a:r>
              <a:rPr lang="cs-CZ" sz="1200" b="1" dirty="0" smtClean="0">
                <a:latin typeface="Times New Roman" pitchFamily="18" charset="0"/>
                <a:cs typeface="Times New Roman" pitchFamily="18" charset="0"/>
              </a:rPr>
              <a:t>ísnivá finanční situace</a:t>
            </a:r>
          </a:p>
          <a:p>
            <a:pPr algn="ctr"/>
            <a:r>
              <a:rPr lang="cs-CZ" sz="1200" b="1" dirty="0">
                <a:latin typeface="Times New Roman" pitchFamily="18" charset="0"/>
                <a:cs typeface="Times New Roman" pitchFamily="18" charset="0"/>
              </a:rPr>
              <a:t>n</a:t>
            </a:r>
            <a:r>
              <a:rPr lang="cs-CZ" sz="1200" b="1" dirty="0" smtClean="0">
                <a:latin typeface="Times New Roman" pitchFamily="18" charset="0"/>
                <a:cs typeface="Times New Roman" pitchFamily="18" charset="0"/>
              </a:rPr>
              <a:t>eúroda a hlad</a:t>
            </a:r>
          </a:p>
        </p:txBody>
      </p:sp>
      <p:sp>
        <p:nvSpPr>
          <p:cNvPr id="6" name="TextovéPole 5"/>
          <p:cNvSpPr txBox="1"/>
          <p:nvPr/>
        </p:nvSpPr>
        <p:spPr>
          <a:xfrm>
            <a:off x="1830597" y="2236304"/>
            <a:ext cx="1843774"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chemeClr val="tx1"/>
            </a:solidFill>
          </a:ln>
        </p:spPr>
        <p:txBody>
          <a:bodyPr wrap="none" rtlCol="0">
            <a:spAutoFit/>
          </a:bodyPr>
          <a:lstStyle/>
          <a:p>
            <a:r>
              <a:rPr lang="cs-CZ" sz="1200" b="1" dirty="0">
                <a:latin typeface="Times New Roman" pitchFamily="18" charset="0"/>
                <a:cs typeface="Times New Roman" pitchFamily="18" charset="0"/>
              </a:rPr>
              <a:t>s</a:t>
            </a:r>
            <a:r>
              <a:rPr lang="cs-CZ" sz="1200" b="1" dirty="0" smtClean="0">
                <a:latin typeface="Times New Roman" pitchFamily="18" charset="0"/>
                <a:cs typeface="Times New Roman" pitchFamily="18" charset="0"/>
              </a:rPr>
              <a:t>volání generálních stavů</a:t>
            </a:r>
          </a:p>
          <a:p>
            <a:r>
              <a:rPr lang="cs-CZ" sz="1200" b="1" dirty="0" smtClean="0">
                <a:latin typeface="Times New Roman" pitchFamily="18" charset="0"/>
                <a:cs typeface="Times New Roman" pitchFamily="18" charset="0"/>
              </a:rPr>
              <a:t>na květen 1789</a:t>
            </a:r>
          </a:p>
        </p:txBody>
      </p:sp>
      <p:sp>
        <p:nvSpPr>
          <p:cNvPr id="8" name="TextovéPole 7"/>
          <p:cNvSpPr txBox="1"/>
          <p:nvPr/>
        </p:nvSpPr>
        <p:spPr>
          <a:xfrm>
            <a:off x="-13177" y="2920903"/>
            <a:ext cx="2417650" cy="83099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chemeClr val="tx1"/>
            </a:solidFill>
          </a:ln>
        </p:spPr>
        <p:txBody>
          <a:bodyPr wrap="none" rtlCol="0">
            <a:spAutoFit/>
          </a:bodyPr>
          <a:lstStyle/>
          <a:p>
            <a:r>
              <a:rPr lang="cs-CZ" sz="1200" b="1" dirty="0">
                <a:latin typeface="Times New Roman" pitchFamily="18" charset="0"/>
                <a:cs typeface="Times New Roman" pitchFamily="18" charset="0"/>
              </a:rPr>
              <a:t>t</a:t>
            </a:r>
            <a:r>
              <a:rPr lang="cs-CZ" sz="1200" b="1" dirty="0" smtClean="0">
                <a:latin typeface="Times New Roman" pitchFamily="18" charset="0"/>
                <a:cs typeface="Times New Roman" pitchFamily="18" charset="0"/>
              </a:rPr>
              <a:t>řetí stav:</a:t>
            </a:r>
          </a:p>
          <a:p>
            <a:r>
              <a:rPr lang="cs-CZ" sz="1200" b="1" dirty="0" smtClean="0">
                <a:latin typeface="Times New Roman" pitchFamily="18" charset="0"/>
                <a:cs typeface="Times New Roman" pitchFamily="18" charset="0"/>
              </a:rPr>
              <a:t> =&gt; Národní shromáždění (NS)</a:t>
            </a:r>
          </a:p>
          <a:p>
            <a:pPr algn="ctr"/>
            <a:r>
              <a:rPr lang="cs-CZ" sz="1200" b="1" dirty="0" smtClean="0">
                <a:latin typeface="Times New Roman" pitchFamily="18" charset="0"/>
                <a:cs typeface="Times New Roman" pitchFamily="18" charset="0"/>
              </a:rPr>
              <a:t>cíle:  daně platí i 1. a 2. stav</a:t>
            </a:r>
          </a:p>
          <a:p>
            <a:r>
              <a:rPr lang="cs-CZ" sz="1200" b="1" dirty="0">
                <a:latin typeface="Times New Roman" pitchFamily="18" charset="0"/>
                <a:cs typeface="Times New Roman" pitchFamily="18" charset="0"/>
              </a:rPr>
              <a:t> </a:t>
            </a:r>
            <a:r>
              <a:rPr lang="cs-CZ" sz="1200" b="1" dirty="0" smtClean="0">
                <a:latin typeface="Times New Roman" pitchFamily="18" charset="0"/>
                <a:cs typeface="Times New Roman" pitchFamily="18" charset="0"/>
              </a:rPr>
              <a:t>              sepsat a přijmout ústavu </a:t>
            </a:r>
          </a:p>
        </p:txBody>
      </p:sp>
      <p:sp>
        <p:nvSpPr>
          <p:cNvPr id="9" name="TextovéPole 8"/>
          <p:cNvSpPr txBox="1"/>
          <p:nvPr/>
        </p:nvSpPr>
        <p:spPr>
          <a:xfrm>
            <a:off x="1532" y="3912832"/>
            <a:ext cx="2222083" cy="101566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chemeClr val="tx1"/>
            </a:solidFill>
          </a:ln>
        </p:spPr>
        <p:txBody>
          <a:bodyPr wrap="none" rtlCol="0">
            <a:spAutoFit/>
          </a:bodyPr>
          <a:lstStyle/>
          <a:p>
            <a:r>
              <a:rPr lang="cs-CZ" sz="1200" b="1" dirty="0" smtClean="0">
                <a:latin typeface="Times New Roman" pitchFamily="18" charset="0"/>
                <a:cs typeface="Times New Roman" pitchFamily="18" charset="0"/>
              </a:rPr>
              <a:t>reakce krále: svolání vojska</a:t>
            </a:r>
          </a:p>
          <a:p>
            <a:r>
              <a:rPr lang="cs-CZ" sz="1200" b="1" dirty="0" smtClean="0">
                <a:latin typeface="Times New Roman" pitchFamily="18" charset="0"/>
                <a:cs typeface="Times New Roman" pitchFamily="18" charset="0"/>
              </a:rPr>
              <a:t> = &gt; pobouření lidu</a:t>
            </a:r>
          </a:p>
          <a:p>
            <a:r>
              <a:rPr lang="cs-CZ" sz="1200" b="1" dirty="0" smtClean="0">
                <a:latin typeface="Times New Roman" pitchFamily="18" charset="0"/>
                <a:cs typeface="Times New Roman" pitchFamily="18" charset="0"/>
              </a:rPr>
              <a:t>        útok na Bastilu </a:t>
            </a:r>
            <a:r>
              <a:rPr lang="cs-CZ" sz="1200" b="1" u="sng" dirty="0" smtClean="0">
                <a:latin typeface="Times New Roman" pitchFamily="18" charset="0"/>
                <a:cs typeface="Times New Roman" pitchFamily="18" charset="0"/>
              </a:rPr>
              <a:t>14. 7. 1789</a:t>
            </a:r>
          </a:p>
          <a:p>
            <a:r>
              <a:rPr lang="cs-CZ" sz="1200" b="1" dirty="0">
                <a:latin typeface="Times New Roman" pitchFamily="18" charset="0"/>
                <a:cs typeface="Times New Roman" pitchFamily="18" charset="0"/>
              </a:rPr>
              <a:t> </a:t>
            </a:r>
            <a:r>
              <a:rPr lang="cs-CZ" sz="1200" b="1" dirty="0" smtClean="0">
                <a:latin typeface="Times New Roman" pitchFamily="18" charset="0"/>
                <a:cs typeface="Times New Roman" pitchFamily="18" charset="0"/>
              </a:rPr>
              <a:t>      (symbolem absolutismu)</a:t>
            </a:r>
            <a:endParaRPr lang="cs-CZ" sz="1200" b="1" dirty="0">
              <a:latin typeface="Times New Roman" pitchFamily="18" charset="0"/>
              <a:cs typeface="Times New Roman" pitchFamily="18" charset="0"/>
            </a:endParaRPr>
          </a:p>
          <a:p>
            <a:r>
              <a:rPr lang="cs-CZ" sz="1200" b="1" dirty="0" smtClean="0">
                <a:latin typeface="Times New Roman" pitchFamily="18" charset="0"/>
                <a:cs typeface="Times New Roman" pitchFamily="18" charset="0"/>
              </a:rPr>
              <a:t> = počátek revoluce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8765" y="531930"/>
            <a:ext cx="1135606" cy="16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000" y="2926465"/>
            <a:ext cx="1741942" cy="113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Zuzka\AppData\Local\Microsoft\Windows\Temporary Internet Files\Content.IE5\FJFVS7BJ\MC90033161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2470" y="4399149"/>
            <a:ext cx="1125097" cy="635826"/>
          </a:xfrm>
          <a:prstGeom prst="rect">
            <a:avLst/>
          </a:prstGeom>
          <a:noFill/>
          <a:extLst>
            <a:ext uri="{909E8E84-426E-40DD-AFC4-6F175D3DCCD1}">
              <a14:hiddenFill xmlns:a14="http://schemas.microsoft.com/office/drawing/2010/main">
                <a:solidFill>
                  <a:srgbClr val="FFFFFF"/>
                </a:solidFill>
              </a14:hiddenFill>
            </a:ext>
          </a:extLst>
        </p:spPr>
      </p:pic>
      <p:sp>
        <p:nvSpPr>
          <p:cNvPr id="10" name="Tlačítko akce: Dopředu nebo Další 9">
            <a:hlinkClick r:id="" action="ppaction://hlinkshowjump?jump=nextslide" highlightClick="1"/>
          </p:cNvPr>
          <p:cNvSpPr>
            <a:spLocks noChangeAspect="1"/>
          </p:cNvSpPr>
          <p:nvPr/>
        </p:nvSpPr>
        <p:spPr>
          <a:xfrm>
            <a:off x="8460432" y="4717063"/>
            <a:ext cx="425761" cy="312638"/>
          </a:xfrm>
          <a:prstGeom prst="actionButtonForwardNex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2884019" y="4198703"/>
            <a:ext cx="3611886" cy="83099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chemeClr val="tx1"/>
            </a:solidFill>
          </a:ln>
        </p:spPr>
        <p:txBody>
          <a:bodyPr wrap="none" rtlCol="0">
            <a:spAutoFit/>
          </a:bodyPr>
          <a:lstStyle/>
          <a:p>
            <a:pPr marL="171450" indent="-171450">
              <a:buFontTx/>
              <a:buChar char="-"/>
            </a:pPr>
            <a:r>
              <a:rPr lang="cs-CZ" sz="1200" b="1" dirty="0" smtClean="0">
                <a:latin typeface="Times New Roman" pitchFamily="18" charset="0"/>
                <a:cs typeface="Times New Roman" pitchFamily="18" charset="0"/>
              </a:rPr>
              <a:t>rozšíření revoluce i na venkov</a:t>
            </a:r>
          </a:p>
          <a:p>
            <a:pPr marL="171450" indent="-171450">
              <a:buFontTx/>
              <a:buChar char="-"/>
            </a:pPr>
            <a:r>
              <a:rPr lang="cs-CZ" sz="1200" b="1" dirty="0">
                <a:latin typeface="Times New Roman" pitchFamily="18" charset="0"/>
                <a:cs typeface="Times New Roman" pitchFamily="18" charset="0"/>
              </a:rPr>
              <a:t>z</a:t>
            </a:r>
            <a:r>
              <a:rPr lang="cs-CZ" sz="1200" b="1" dirty="0" smtClean="0">
                <a:latin typeface="Times New Roman" pitchFamily="18" charset="0"/>
                <a:cs typeface="Times New Roman" pitchFamily="18" charset="0"/>
              </a:rPr>
              <a:t>řízeny Národní gardy</a:t>
            </a:r>
          </a:p>
          <a:p>
            <a:pPr marL="171450" indent="-171450">
              <a:buFontTx/>
              <a:buChar char="-"/>
            </a:pPr>
            <a:r>
              <a:rPr lang="cs-CZ" sz="1200" b="1" dirty="0">
                <a:latin typeface="Times New Roman" pitchFamily="18" charset="0"/>
                <a:cs typeface="Times New Roman" pitchFamily="18" charset="0"/>
              </a:rPr>
              <a:t>p</a:t>
            </a:r>
            <a:r>
              <a:rPr lang="cs-CZ" sz="1200" b="1" dirty="0" smtClean="0">
                <a:latin typeface="Times New Roman" pitchFamily="18" charset="0"/>
                <a:cs typeface="Times New Roman" pitchFamily="18" charset="0"/>
              </a:rPr>
              <a:t>řijata </a:t>
            </a:r>
            <a:r>
              <a:rPr lang="cs-CZ" sz="1200" b="1" u="sng" dirty="0" smtClean="0">
                <a:latin typeface="Times New Roman" pitchFamily="18" charset="0"/>
                <a:cs typeface="Times New Roman" pitchFamily="18" charset="0"/>
              </a:rPr>
              <a:t>Deklarace práv člověka a občana</a:t>
            </a:r>
          </a:p>
          <a:p>
            <a:pPr marL="628650" lvl="1" indent="-171450">
              <a:buFontTx/>
              <a:buChar char="-"/>
            </a:pPr>
            <a:r>
              <a:rPr lang="cs-CZ" sz="1200" b="1" dirty="0">
                <a:latin typeface="Times New Roman" pitchFamily="18" charset="0"/>
                <a:cs typeface="Times New Roman" pitchFamily="18" charset="0"/>
              </a:rPr>
              <a:t>z</a:t>
            </a:r>
            <a:r>
              <a:rPr lang="cs-CZ" sz="1200" b="1" dirty="0" smtClean="0">
                <a:latin typeface="Times New Roman" pitchFamily="18" charset="0"/>
                <a:cs typeface="Times New Roman" pitchFamily="18" charset="0"/>
              </a:rPr>
              <a:t>rušeny stavy, vyhlášena rovnost všech lidí</a:t>
            </a:r>
          </a:p>
        </p:txBody>
      </p:sp>
      <p:sp>
        <p:nvSpPr>
          <p:cNvPr id="11" name="TextovéPole 10"/>
          <p:cNvSpPr txBox="1"/>
          <p:nvPr/>
        </p:nvSpPr>
        <p:spPr>
          <a:xfrm>
            <a:off x="5940153" y="691549"/>
            <a:ext cx="3096304"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chemeClr val="tx1"/>
            </a:solidFill>
          </a:ln>
        </p:spPr>
        <p:txBody>
          <a:bodyPr wrap="square" rtlCol="0">
            <a:spAutoFit/>
          </a:bodyPr>
          <a:lstStyle/>
          <a:p>
            <a:pPr algn="just"/>
            <a:r>
              <a:rPr lang="cs-CZ" sz="1200" b="1" dirty="0" smtClean="0">
                <a:latin typeface="Times New Roman" pitchFamily="18" charset="0"/>
                <a:cs typeface="Times New Roman" pitchFamily="18" charset="0"/>
              </a:rPr>
              <a:t>Ústava přijata </a:t>
            </a:r>
            <a:r>
              <a:rPr lang="cs-CZ" sz="1200" b="1" u="sng" dirty="0" smtClean="0">
                <a:latin typeface="Times New Roman" pitchFamily="18" charset="0"/>
                <a:cs typeface="Times New Roman" pitchFamily="18" charset="0"/>
              </a:rPr>
              <a:t>v září 1791</a:t>
            </a:r>
            <a:r>
              <a:rPr lang="cs-CZ" sz="1200" b="1" dirty="0" smtClean="0">
                <a:latin typeface="Times New Roman" pitchFamily="18" charset="0"/>
                <a:cs typeface="Times New Roman" pitchFamily="18" charset="0"/>
              </a:rPr>
              <a:t>. = Francie se stala </a:t>
            </a:r>
            <a:r>
              <a:rPr lang="cs-CZ" sz="1200" b="1" u="sng" dirty="0" smtClean="0">
                <a:latin typeface="Times New Roman" pitchFamily="18" charset="0"/>
                <a:cs typeface="Times New Roman" pitchFamily="18" charset="0"/>
              </a:rPr>
              <a:t>konstituční monarchií</a:t>
            </a:r>
            <a:r>
              <a:rPr lang="cs-CZ" sz="1200" b="1" dirty="0" smtClean="0">
                <a:latin typeface="Times New Roman" pitchFamily="18" charset="0"/>
                <a:cs typeface="Times New Roman" pitchFamily="18" charset="0"/>
              </a:rPr>
              <a:t>.</a:t>
            </a:r>
          </a:p>
        </p:txBody>
      </p:sp>
      <p:sp>
        <p:nvSpPr>
          <p:cNvPr id="12" name="TextovéPole 11"/>
          <p:cNvSpPr txBox="1"/>
          <p:nvPr/>
        </p:nvSpPr>
        <p:spPr>
          <a:xfrm>
            <a:off x="0" y="1030103"/>
            <a:ext cx="2281843" cy="30777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chemeClr val="tx1"/>
            </a:solidFill>
          </a:ln>
        </p:spPr>
        <p:txBody>
          <a:bodyPr wrap="none" rtlCol="0">
            <a:spAutoFit/>
          </a:bodyPr>
          <a:lstStyle/>
          <a:p>
            <a:r>
              <a:rPr lang="cs-CZ" sz="1400" b="1" dirty="0" smtClean="0">
                <a:latin typeface="Times New Roman" pitchFamily="18" charset="0"/>
                <a:cs typeface="Times New Roman" pitchFamily="18" charset="0"/>
              </a:rPr>
              <a:t>Francie</a:t>
            </a:r>
            <a:r>
              <a:rPr lang="cs-CZ" sz="1200" b="1" dirty="0" smtClean="0">
                <a:latin typeface="Times New Roman" pitchFamily="18" charset="0"/>
                <a:cs typeface="Times New Roman" pitchFamily="18" charset="0"/>
              </a:rPr>
              <a:t> = </a:t>
            </a:r>
            <a:r>
              <a:rPr lang="cs-CZ" sz="1200" b="1" u="sng" dirty="0" smtClean="0">
                <a:latin typeface="Times New Roman" pitchFamily="18" charset="0"/>
                <a:cs typeface="Times New Roman" pitchFamily="18" charset="0"/>
              </a:rPr>
              <a:t>absolutní monarchie</a:t>
            </a:r>
          </a:p>
        </p:txBody>
      </p:sp>
      <p:sp>
        <p:nvSpPr>
          <p:cNvPr id="13" name="Tlačítko akce: Dokument 12">
            <a:hlinkClick r:id="rId6" highlightClick="1"/>
          </p:cNvPr>
          <p:cNvSpPr>
            <a:spLocks noChangeAspect="1"/>
          </p:cNvSpPr>
          <p:nvPr/>
        </p:nvSpPr>
        <p:spPr>
          <a:xfrm>
            <a:off x="5940153" y="4342382"/>
            <a:ext cx="360000" cy="360000"/>
          </a:xfrm>
          <a:prstGeom prst="actionButtonDocumen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5940152" y="1260000"/>
            <a:ext cx="3096303"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chemeClr val="tx1"/>
            </a:solidFill>
          </a:ln>
        </p:spPr>
        <p:txBody>
          <a:bodyPr wrap="square" rtlCol="0">
            <a:spAutoFit/>
          </a:bodyPr>
          <a:lstStyle/>
          <a:p>
            <a:r>
              <a:rPr lang="cs-CZ" sz="1200" b="1" dirty="0">
                <a:latin typeface="Times New Roman" pitchFamily="18" charset="0"/>
                <a:cs typeface="Times New Roman" pitchFamily="18" charset="0"/>
              </a:rPr>
              <a:t>P</a:t>
            </a:r>
            <a:r>
              <a:rPr lang="cs-CZ" sz="1200" b="1" dirty="0" smtClean="0">
                <a:latin typeface="Times New Roman" pitchFamily="18" charset="0"/>
                <a:cs typeface="Times New Roman" pitchFamily="18" charset="0"/>
              </a:rPr>
              <a:t>okus krále o útěk skončil neúspěchem: král zatčen a uvězněn.</a:t>
            </a:r>
          </a:p>
        </p:txBody>
      </p:sp>
      <p:sp>
        <p:nvSpPr>
          <p:cNvPr id="15" name="TextovéPole 14"/>
          <p:cNvSpPr txBox="1"/>
          <p:nvPr/>
        </p:nvSpPr>
        <p:spPr>
          <a:xfrm>
            <a:off x="3918965" y="1866973"/>
            <a:ext cx="5117492" cy="101566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chemeClr val="tx1"/>
            </a:solidFill>
          </a:ln>
        </p:spPr>
        <p:txBody>
          <a:bodyPr wrap="square" rtlCol="0">
            <a:spAutoFit/>
          </a:bodyPr>
          <a:lstStyle/>
          <a:p>
            <a:pPr marL="171450" indent="-171450" algn="just">
              <a:buFontTx/>
              <a:buChar char="-"/>
            </a:pPr>
            <a:r>
              <a:rPr lang="cs-CZ" sz="1200" b="1" dirty="0" smtClean="0">
                <a:latin typeface="Times New Roman" pitchFamily="18" charset="0"/>
                <a:cs typeface="Times New Roman" pitchFamily="18" charset="0"/>
              </a:rPr>
              <a:t>Rakousko a Prusko s fr. emigranty vymysleli plán na znovunastolení krále ve Francii.</a:t>
            </a:r>
          </a:p>
          <a:p>
            <a:pPr marL="171450" indent="-171450" algn="just">
              <a:buFontTx/>
              <a:buChar char="-"/>
            </a:pPr>
            <a:r>
              <a:rPr lang="cs-CZ" sz="1200" b="1" dirty="0" smtClean="0">
                <a:latin typeface="Times New Roman" pitchFamily="18" charset="0"/>
                <a:cs typeface="Times New Roman" pitchFamily="18" charset="0"/>
              </a:rPr>
              <a:t>V dubnu 1792 vyhlášena válka Rakousku.</a:t>
            </a:r>
          </a:p>
          <a:p>
            <a:pPr marL="171450" indent="-171450" algn="just">
              <a:buFontTx/>
              <a:buChar char="-"/>
            </a:pPr>
            <a:r>
              <a:rPr lang="cs-CZ" sz="1200" b="1" dirty="0" smtClean="0">
                <a:latin typeface="Times New Roman" pitchFamily="18" charset="0"/>
                <a:cs typeface="Times New Roman" pitchFamily="18" charset="0"/>
              </a:rPr>
              <a:t>Francie po počátečních nezdarech porazila koalici států</a:t>
            </a:r>
          </a:p>
          <a:p>
            <a:pPr algn="just"/>
            <a:r>
              <a:rPr lang="cs-CZ" sz="1200" b="1" dirty="0">
                <a:latin typeface="Times New Roman" pitchFamily="18" charset="0"/>
                <a:cs typeface="Times New Roman" pitchFamily="18" charset="0"/>
              </a:rPr>
              <a:t> </a:t>
            </a:r>
            <a:r>
              <a:rPr lang="cs-CZ" sz="1200" b="1" dirty="0" smtClean="0">
                <a:latin typeface="Times New Roman" pitchFamily="18" charset="0"/>
                <a:cs typeface="Times New Roman" pitchFamily="18" charset="0"/>
              </a:rPr>
              <a:t>    v bitvě u </a:t>
            </a:r>
            <a:r>
              <a:rPr lang="cs-CZ" sz="1200" b="1" dirty="0" err="1" smtClean="0">
                <a:latin typeface="Times New Roman" pitchFamily="18" charset="0"/>
                <a:cs typeface="Times New Roman" pitchFamily="18" charset="0"/>
              </a:rPr>
              <a:t>Valmy</a:t>
            </a:r>
            <a:r>
              <a:rPr lang="cs-CZ" sz="1200" b="1" dirty="0" smtClean="0">
                <a:latin typeface="Times New Roman" pitchFamily="18" charset="0"/>
                <a:cs typeface="Times New Roman" pitchFamily="18" charset="0"/>
              </a:rPr>
              <a:t> v září 1792.</a:t>
            </a:r>
          </a:p>
        </p:txBody>
      </p:sp>
      <p:sp>
        <p:nvSpPr>
          <p:cNvPr id="17" name="TextovéPole 16"/>
          <p:cNvSpPr txBox="1"/>
          <p:nvPr/>
        </p:nvSpPr>
        <p:spPr>
          <a:xfrm>
            <a:off x="4341285" y="2997693"/>
            <a:ext cx="2812029"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chemeClr val="tx1"/>
            </a:solidFill>
          </a:ln>
        </p:spPr>
        <p:txBody>
          <a:bodyPr wrap="square" rtlCol="0">
            <a:spAutoFit/>
          </a:bodyPr>
          <a:lstStyle/>
          <a:p>
            <a:r>
              <a:rPr lang="cs-CZ" sz="1200" b="1" dirty="0" smtClean="0">
                <a:latin typeface="Times New Roman" pitchFamily="18" charset="0"/>
                <a:cs typeface="Times New Roman" pitchFamily="18" charset="0"/>
              </a:rPr>
              <a:t>Král za vyjednávání s nepřáteli sesazen. </a:t>
            </a:r>
          </a:p>
          <a:p>
            <a:r>
              <a:rPr lang="cs-CZ" sz="1200" b="1" dirty="0" smtClean="0">
                <a:latin typeface="Times New Roman" pitchFamily="18" charset="0"/>
                <a:cs typeface="Times New Roman" pitchFamily="18" charset="0"/>
              </a:rPr>
              <a:t>21. 9. 1792 vyhlášena </a:t>
            </a:r>
            <a:r>
              <a:rPr lang="cs-CZ" sz="1200" b="1" u="sng" dirty="0" smtClean="0">
                <a:latin typeface="Times New Roman" pitchFamily="18" charset="0"/>
                <a:cs typeface="Times New Roman" pitchFamily="18" charset="0"/>
              </a:rPr>
              <a:t>republika.</a:t>
            </a:r>
            <a:endParaRPr lang="cs-CZ" sz="1200" b="1" dirty="0" smtClean="0">
              <a:latin typeface="Times New Roman" pitchFamily="18" charset="0"/>
              <a:cs typeface="Times New Roman" pitchFamily="18" charset="0"/>
            </a:endParaRPr>
          </a:p>
        </p:txBody>
      </p:sp>
      <p:sp>
        <p:nvSpPr>
          <p:cNvPr id="18" name="TextovéPole 17"/>
          <p:cNvSpPr txBox="1"/>
          <p:nvPr/>
        </p:nvSpPr>
        <p:spPr>
          <a:xfrm>
            <a:off x="4341285" y="3598998"/>
            <a:ext cx="2265364"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chemeClr val="tx1"/>
            </a:solidFill>
          </a:ln>
        </p:spPr>
        <p:txBody>
          <a:bodyPr wrap="none" rtlCol="0">
            <a:spAutoFit/>
          </a:bodyPr>
          <a:lstStyle/>
          <a:p>
            <a:r>
              <a:rPr lang="cs-CZ" sz="1200" b="1" dirty="0" smtClean="0">
                <a:latin typeface="Times New Roman" pitchFamily="18" charset="0"/>
                <a:cs typeface="Times New Roman" pitchFamily="18" charset="0"/>
              </a:rPr>
              <a:t>23. 1. 1793 občan </a:t>
            </a:r>
            <a:r>
              <a:rPr lang="cs-CZ" sz="1200" b="1" u="sng" dirty="0" smtClean="0">
                <a:latin typeface="Times New Roman" pitchFamily="18" charset="0"/>
                <a:cs typeface="Times New Roman" pitchFamily="18" charset="0"/>
              </a:rPr>
              <a:t>Ludvík </a:t>
            </a:r>
            <a:r>
              <a:rPr lang="cs-CZ" sz="1200" b="1" u="sng" dirty="0" err="1" smtClean="0">
                <a:latin typeface="Times New Roman" pitchFamily="18" charset="0"/>
                <a:cs typeface="Times New Roman" pitchFamily="18" charset="0"/>
              </a:rPr>
              <a:t>Kapet</a:t>
            </a:r>
            <a:endParaRPr lang="cs-CZ" sz="1200" b="1" u="sng" dirty="0" smtClean="0">
              <a:latin typeface="Times New Roman" pitchFamily="18" charset="0"/>
              <a:cs typeface="Times New Roman" pitchFamily="18" charset="0"/>
            </a:endParaRPr>
          </a:p>
          <a:p>
            <a:r>
              <a:rPr lang="cs-CZ" sz="1200" b="1" u="sng" dirty="0">
                <a:latin typeface="Times New Roman" pitchFamily="18" charset="0"/>
                <a:cs typeface="Times New Roman" pitchFamily="18" charset="0"/>
              </a:rPr>
              <a:t>p</a:t>
            </a:r>
            <a:r>
              <a:rPr lang="cs-CZ" sz="1200" b="1" u="sng" dirty="0" smtClean="0">
                <a:latin typeface="Times New Roman" pitchFamily="18" charset="0"/>
                <a:cs typeface="Times New Roman" pitchFamily="18" charset="0"/>
              </a:rPr>
              <a:t>opraven</a:t>
            </a:r>
            <a:r>
              <a:rPr lang="cs-CZ" sz="1200" b="1" dirty="0" smtClean="0">
                <a:latin typeface="Times New Roman" pitchFamily="18" charset="0"/>
                <a:cs typeface="Times New Roman" pitchFamily="18" charset="0"/>
              </a:rPr>
              <a:t> na nám. Revoluce!</a:t>
            </a:r>
          </a:p>
        </p:txBody>
      </p:sp>
      <p:sp>
        <p:nvSpPr>
          <p:cNvPr id="19" name="TextovéPole 18"/>
          <p:cNvSpPr txBox="1"/>
          <p:nvPr/>
        </p:nvSpPr>
        <p:spPr>
          <a:xfrm>
            <a:off x="7394388" y="2997693"/>
            <a:ext cx="1642066" cy="83099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chemeClr val="tx1"/>
            </a:solidFill>
          </a:ln>
        </p:spPr>
        <p:txBody>
          <a:bodyPr wrap="square" rtlCol="0">
            <a:spAutoFit/>
          </a:bodyPr>
          <a:lstStyle/>
          <a:p>
            <a:pPr algn="r"/>
            <a:r>
              <a:rPr lang="cs-CZ" sz="1200" b="1" u="sng" dirty="0" smtClean="0">
                <a:latin typeface="Times New Roman" pitchFamily="18" charset="0"/>
                <a:cs typeface="Times New Roman" pitchFamily="18" charset="0"/>
              </a:rPr>
              <a:t>1793 - 1794</a:t>
            </a:r>
          </a:p>
          <a:p>
            <a:pPr algn="r"/>
            <a:r>
              <a:rPr lang="cs-CZ" sz="1200" b="1" dirty="0" err="1">
                <a:latin typeface="Times New Roman" pitchFamily="18" charset="0"/>
                <a:cs typeface="Times New Roman" pitchFamily="18" charset="0"/>
              </a:rPr>
              <a:t>o</a:t>
            </a:r>
            <a:r>
              <a:rPr lang="cs-CZ" sz="1200" b="1" dirty="0" err="1" smtClean="0">
                <a:latin typeface="Times New Roman" pitchFamily="18" charset="0"/>
                <a:cs typeface="Times New Roman" pitchFamily="18" charset="0"/>
              </a:rPr>
              <a:t>bd</a:t>
            </a:r>
            <a:r>
              <a:rPr lang="cs-CZ" sz="1200" b="1" dirty="0" smtClean="0">
                <a:latin typeface="Times New Roman" pitchFamily="18" charset="0"/>
                <a:cs typeface="Times New Roman" pitchFamily="18" charset="0"/>
              </a:rPr>
              <a:t>.</a:t>
            </a:r>
          </a:p>
          <a:p>
            <a:pPr algn="r"/>
            <a:r>
              <a:rPr lang="cs-CZ" sz="1200" b="1" dirty="0" smtClean="0">
                <a:latin typeface="Times New Roman" pitchFamily="18" charset="0"/>
                <a:cs typeface="Times New Roman" pitchFamily="18" charset="0"/>
              </a:rPr>
              <a:t> jakobínské</a:t>
            </a:r>
          </a:p>
          <a:p>
            <a:pPr algn="r"/>
            <a:r>
              <a:rPr lang="cs-CZ" sz="1200" b="1" dirty="0" smtClean="0">
                <a:latin typeface="Times New Roman" pitchFamily="18" charset="0"/>
                <a:cs typeface="Times New Roman" pitchFamily="18" charset="0"/>
              </a:rPr>
              <a:t>diktatury</a:t>
            </a: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0842" y="3336401"/>
            <a:ext cx="1447092" cy="180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lačítko akce: Informace 19">
            <a:hlinkClick r:id="rId8" highlightClick="1"/>
          </p:cNvPr>
          <p:cNvSpPr>
            <a:spLocks noChangeAspect="1"/>
          </p:cNvSpPr>
          <p:nvPr/>
        </p:nvSpPr>
        <p:spPr>
          <a:xfrm>
            <a:off x="7544816" y="2920903"/>
            <a:ext cx="360000" cy="360000"/>
          </a:xfrm>
          <a:prstGeom prst="actionButtonInform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p:cNvSpPr txBox="1"/>
          <p:nvPr/>
        </p:nvSpPr>
        <p:spPr>
          <a:xfrm>
            <a:off x="8165702" y="3967870"/>
            <a:ext cx="889988" cy="64633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chemeClr val="tx1"/>
            </a:solidFill>
          </a:ln>
        </p:spPr>
        <p:txBody>
          <a:bodyPr wrap="none" rtlCol="0">
            <a:spAutoFit/>
          </a:bodyPr>
          <a:lstStyle/>
          <a:p>
            <a:pPr algn="ctr"/>
            <a:r>
              <a:rPr lang="cs-CZ" sz="1200" b="1" u="sng" dirty="0" smtClean="0">
                <a:latin typeface="Times New Roman" pitchFamily="18" charset="0"/>
                <a:cs typeface="Times New Roman" pitchFamily="18" charset="0"/>
              </a:rPr>
              <a:t>1794 -1799</a:t>
            </a:r>
          </a:p>
          <a:p>
            <a:pPr algn="ctr"/>
            <a:r>
              <a:rPr lang="cs-CZ" sz="1200" b="1" dirty="0">
                <a:latin typeface="Times New Roman" pitchFamily="18" charset="0"/>
                <a:cs typeface="Times New Roman" pitchFamily="18" charset="0"/>
              </a:rPr>
              <a:t>v</a:t>
            </a:r>
            <a:r>
              <a:rPr lang="cs-CZ" sz="1200" b="1" dirty="0" smtClean="0">
                <a:latin typeface="Times New Roman" pitchFamily="18" charset="0"/>
                <a:cs typeface="Times New Roman" pitchFamily="18" charset="0"/>
              </a:rPr>
              <a:t>láda </a:t>
            </a:r>
          </a:p>
          <a:p>
            <a:pPr algn="ctr"/>
            <a:r>
              <a:rPr lang="cs-CZ" sz="1200" b="1" dirty="0" smtClean="0">
                <a:latin typeface="Times New Roman" pitchFamily="18" charset="0"/>
                <a:cs typeface="Times New Roman" pitchFamily="18" charset="0"/>
              </a:rPr>
              <a:t>direktoria</a:t>
            </a:r>
          </a:p>
        </p:txBody>
      </p:sp>
      <p:pic>
        <p:nvPicPr>
          <p:cNvPr id="1028" name="Picture 4" descr="C:\Users\Zuzka\AppData\Local\Microsoft\Windows\Temporary Internet Files\Content.IE5\FJFVS7BJ\MC90039072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571722">
            <a:off x="7311622" y="1413047"/>
            <a:ext cx="834569" cy="54249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Zuzka\AppData\Local\Microsoft\Windows\Temporary Internet Files\Content.IE5\E9RU5M6G\MC900230792[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24816" y="2098959"/>
            <a:ext cx="1085057" cy="8987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par>
                                <p:cTn id="39" presetID="16" presetClass="entr" presetSubtype="21"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arn(inVertical)">
                                      <p:cBhvr>
                                        <p:cTn id="41" dur="500"/>
                                        <p:tgtEl>
                                          <p:spTgt spid="2052"/>
                                        </p:tgtEl>
                                      </p:cBhvr>
                                    </p:animEffect>
                                  </p:childTnLst>
                                </p:cTn>
                              </p:par>
                              <p:par>
                                <p:cTn id="42" presetID="16" presetClass="entr" presetSubtype="21" fill="hold" nodeType="withEffect">
                                  <p:stCondLst>
                                    <p:cond delay="0"/>
                                  </p:stCondLst>
                                  <p:childTnLst>
                                    <p:set>
                                      <p:cBhvr>
                                        <p:cTn id="43" dur="1" fill="hold">
                                          <p:stCondLst>
                                            <p:cond delay="0"/>
                                          </p:stCondLst>
                                        </p:cTn>
                                        <p:tgtEl>
                                          <p:spTgt spid="2051"/>
                                        </p:tgtEl>
                                        <p:attrNameLst>
                                          <p:attrName>style.visibility</p:attrName>
                                        </p:attrNameLst>
                                      </p:cBhvr>
                                      <p:to>
                                        <p:strVal val="visible"/>
                                      </p:to>
                                    </p:set>
                                    <p:animEffect transition="in" filter="barn(inVertical)">
                                      <p:cBhvr>
                                        <p:cTn id="44" dur="500"/>
                                        <p:tgtEl>
                                          <p:spTgt spid="205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par>
                                <p:cTn id="53" presetID="16" presetClass="entr" presetSubtype="21" fill="hold" nodeType="with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barn(inVertical)">
                                      <p:cBhvr>
                                        <p:cTn id="55" dur="500"/>
                                        <p:tgtEl>
                                          <p:spTgt spid="102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par>
                                <p:cTn id="66" presetID="16" presetClass="entr" presetSubtype="21" fill="hold" nodeType="withEffect">
                                  <p:stCondLst>
                                    <p:cond delay="0"/>
                                  </p:stCondLst>
                                  <p:childTnLst>
                                    <p:set>
                                      <p:cBhvr>
                                        <p:cTn id="67" dur="1" fill="hold">
                                          <p:stCondLst>
                                            <p:cond delay="0"/>
                                          </p:stCondLst>
                                        </p:cTn>
                                        <p:tgtEl>
                                          <p:spTgt spid="1028"/>
                                        </p:tgtEl>
                                        <p:attrNameLst>
                                          <p:attrName>style.visibility</p:attrName>
                                        </p:attrNameLst>
                                      </p:cBhvr>
                                      <p:to>
                                        <p:strVal val="visible"/>
                                      </p:to>
                                    </p:set>
                                    <p:animEffect transition="in" filter="barn(inVertical)">
                                      <p:cBhvr>
                                        <p:cTn id="68" dur="500"/>
                                        <p:tgtEl>
                                          <p:spTgt spid="102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arn(inVertical)">
                                      <p:cBhvr>
                                        <p:cTn id="73" dur="500"/>
                                        <p:tgtEl>
                                          <p:spTgt spid="15"/>
                                        </p:tgtEl>
                                      </p:cBhvr>
                                    </p:animEffect>
                                  </p:childTnLst>
                                </p:cTn>
                              </p:par>
                              <p:par>
                                <p:cTn id="74" presetID="16" presetClass="entr" presetSubtype="21" fill="hold" nodeType="withEffect">
                                  <p:stCondLst>
                                    <p:cond delay="0"/>
                                  </p:stCondLst>
                                  <p:childTnLst>
                                    <p:set>
                                      <p:cBhvr>
                                        <p:cTn id="75" dur="1" fill="hold">
                                          <p:stCondLst>
                                            <p:cond delay="0"/>
                                          </p:stCondLst>
                                        </p:cTn>
                                        <p:tgtEl>
                                          <p:spTgt spid="1029"/>
                                        </p:tgtEl>
                                        <p:attrNameLst>
                                          <p:attrName>style.visibility</p:attrName>
                                        </p:attrNameLst>
                                      </p:cBhvr>
                                      <p:to>
                                        <p:strVal val="visible"/>
                                      </p:to>
                                    </p:set>
                                    <p:animEffect transition="in" filter="barn(inVertical)">
                                      <p:cBhvr>
                                        <p:cTn id="76" dur="500"/>
                                        <p:tgtEl>
                                          <p:spTgt spid="1029"/>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barn(inVertical)">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barn(inVertical)">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barn(inVertical)">
                                      <p:cBhvr>
                                        <p:cTn id="91" dur="500"/>
                                        <p:tgtEl>
                                          <p:spTgt spid="19"/>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barn(inVertical)">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barn(inVertical)">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7"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077" y="487678"/>
            <a:ext cx="7127776" cy="594066"/>
          </a:xfrm>
        </p:spPr>
        <p:txBody>
          <a:bodyPr>
            <a:normAutofit/>
          </a:bodyPr>
          <a:lstStyle/>
          <a:p>
            <a:pPr algn="l"/>
            <a:r>
              <a:rPr lang="cs-CZ" sz="2500" b="1" dirty="0" smtClean="0">
                <a:latin typeface="Times New Roman" pitchFamily="18" charset="0"/>
                <a:cs typeface="Times New Roman" pitchFamily="18" charset="0"/>
              </a:rPr>
              <a:t>23.3 Jaké si řekneme nové termíny a názvy?</a:t>
            </a:r>
            <a:endParaRPr lang="cs-CZ" sz="2500" b="1" dirty="0">
              <a:latin typeface="Times New Roman" pitchFamily="18" charset="0"/>
              <a:cs typeface="Times New Roman" pitchFamily="18" charset="0"/>
            </a:endParaRPr>
          </a:p>
        </p:txBody>
      </p:sp>
      <p:sp>
        <p:nvSpPr>
          <p:cNvPr id="18" name="TextovéPole 17"/>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TextovéPole 2"/>
          <p:cNvSpPr txBox="1"/>
          <p:nvPr/>
        </p:nvSpPr>
        <p:spPr>
          <a:xfrm>
            <a:off x="143526" y="998562"/>
            <a:ext cx="8856945" cy="389337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p:spPr>
        <p:txBody>
          <a:bodyPr wrap="square" rtlCol="0">
            <a:spAutoFit/>
          </a:bodyPr>
          <a:lstStyle/>
          <a:p>
            <a:pPr algn="just"/>
            <a:r>
              <a:rPr lang="cs-CZ" sz="1300" b="1" dirty="0">
                <a:latin typeface="Times New Roman" pitchFamily="18" charset="0"/>
                <a:cs typeface="Times New Roman" pitchFamily="18" charset="0"/>
              </a:rPr>
              <a:t>a</a:t>
            </a:r>
            <a:r>
              <a:rPr lang="cs-CZ" sz="1300" b="1" dirty="0" smtClean="0">
                <a:latin typeface="Times New Roman" pitchFamily="18" charset="0"/>
                <a:cs typeface="Times New Roman" pitchFamily="18" charset="0"/>
              </a:rPr>
              <a:t>bdikace = </a:t>
            </a:r>
            <a:r>
              <a:rPr lang="cs-CZ" sz="1300" dirty="0" smtClean="0">
                <a:latin typeface="Times New Roman" pitchFamily="18" charset="0"/>
                <a:cs typeface="Times New Roman" pitchFamily="18" charset="0"/>
              </a:rPr>
              <a:t>vzdání se hodnosti, funkce, trůnu</a:t>
            </a:r>
            <a:endParaRPr lang="cs-CZ" sz="1300" b="1" dirty="0" smtClean="0">
              <a:latin typeface="Times New Roman" pitchFamily="18" charset="0"/>
              <a:cs typeface="Times New Roman" pitchFamily="18" charset="0"/>
            </a:endParaRPr>
          </a:p>
          <a:p>
            <a:pPr algn="just"/>
            <a:r>
              <a:rPr lang="cs-CZ" sz="1300" b="1" dirty="0" smtClean="0">
                <a:latin typeface="Times New Roman" pitchFamily="18" charset="0"/>
                <a:cs typeface="Times New Roman" pitchFamily="18" charset="0"/>
              </a:rPr>
              <a:t>deklarace </a:t>
            </a:r>
            <a:r>
              <a:rPr lang="cs-CZ" sz="1300" dirty="0">
                <a:latin typeface="Times New Roman" pitchFamily="18" charset="0"/>
                <a:cs typeface="Times New Roman" pitchFamily="18" charset="0"/>
              </a:rPr>
              <a:t>= </a:t>
            </a:r>
            <a:r>
              <a:rPr lang="cs-CZ" sz="1300" dirty="0" smtClean="0">
                <a:latin typeface="Times New Roman" pitchFamily="18" charset="0"/>
                <a:cs typeface="Times New Roman" pitchFamily="18" charset="0"/>
              </a:rPr>
              <a:t>prohlášení</a:t>
            </a:r>
          </a:p>
          <a:p>
            <a:pPr algn="just"/>
            <a:r>
              <a:rPr lang="cs-CZ" sz="1300" b="1" dirty="0">
                <a:latin typeface="Times New Roman" pitchFamily="18" charset="0"/>
                <a:cs typeface="Times New Roman" pitchFamily="18" charset="0"/>
              </a:rPr>
              <a:t>Direktorium </a:t>
            </a:r>
            <a:r>
              <a:rPr lang="cs-CZ" sz="1300" dirty="0">
                <a:latin typeface="Times New Roman" pitchFamily="18" charset="0"/>
                <a:cs typeface="Times New Roman" pitchFamily="18" charset="0"/>
              </a:rPr>
              <a:t>= vedle zákonodárného sboru pětice poslanců, která měla řídit zahraniční politiku, jmenovat ministry a </a:t>
            </a:r>
            <a:r>
              <a:rPr lang="cs-CZ" sz="1300" dirty="0" smtClean="0">
                <a:latin typeface="Times New Roman" pitchFamily="18" charset="0"/>
                <a:cs typeface="Times New Roman" pitchFamily="18" charset="0"/>
              </a:rPr>
              <a:t>úředníky</a:t>
            </a:r>
            <a:endParaRPr lang="cs-CZ" sz="1300" b="1" dirty="0" smtClean="0">
              <a:latin typeface="Times New Roman" pitchFamily="18" charset="0"/>
              <a:cs typeface="Times New Roman" pitchFamily="18" charset="0"/>
            </a:endParaRPr>
          </a:p>
          <a:p>
            <a:pPr algn="just"/>
            <a:r>
              <a:rPr lang="cs-CZ" sz="1300" b="1" dirty="0" smtClean="0">
                <a:latin typeface="Times New Roman" pitchFamily="18" charset="0"/>
                <a:cs typeface="Times New Roman" pitchFamily="18" charset="0"/>
              </a:rPr>
              <a:t>generální stavy = </a:t>
            </a:r>
            <a:r>
              <a:rPr lang="cs-CZ" sz="1300" dirty="0">
                <a:latin typeface="Times New Roman" pitchFamily="18" charset="0"/>
                <a:cs typeface="Times New Roman" pitchFamily="18" charset="0"/>
              </a:rPr>
              <a:t> </a:t>
            </a:r>
            <a:r>
              <a:rPr lang="cs-CZ" sz="1300" dirty="0" smtClean="0">
                <a:latin typeface="Times New Roman" pitchFamily="18" charset="0"/>
                <a:cs typeface="Times New Roman" pitchFamily="18" charset="0"/>
              </a:rPr>
              <a:t>zastoupení duchovenstva, šlechty a tzv. třetího stavu</a:t>
            </a:r>
          </a:p>
          <a:p>
            <a:pPr algn="just"/>
            <a:r>
              <a:rPr lang="cs-CZ" sz="1300" b="1" dirty="0" smtClean="0">
                <a:latin typeface="Times New Roman" pitchFamily="18" charset="0"/>
                <a:cs typeface="Times New Roman" pitchFamily="18" charset="0"/>
              </a:rPr>
              <a:t>                 privilegované stavy = </a:t>
            </a:r>
            <a:r>
              <a:rPr lang="cs-CZ" sz="1300" dirty="0" smtClean="0">
                <a:latin typeface="Times New Roman" pitchFamily="18" charset="0"/>
                <a:cs typeface="Times New Roman" pitchFamily="18" charset="0"/>
              </a:rPr>
              <a:t>skupiny obyvatelstva s určitými výsadami (1. stav = duchovenstvo, 2. stav = šlechta)</a:t>
            </a:r>
          </a:p>
          <a:p>
            <a:pPr algn="just"/>
            <a:r>
              <a:rPr lang="cs-CZ" sz="1300" b="1" dirty="0" smtClean="0">
                <a:latin typeface="Times New Roman" pitchFamily="18" charset="0"/>
                <a:cs typeface="Times New Roman" pitchFamily="18" charset="0"/>
              </a:rPr>
              <a:t>                 třetí stav = </a:t>
            </a:r>
            <a:r>
              <a:rPr lang="cs-CZ" sz="1300" dirty="0" smtClean="0">
                <a:latin typeface="Times New Roman" pitchFamily="18" charset="0"/>
                <a:cs typeface="Times New Roman" pitchFamily="18" charset="0"/>
              </a:rPr>
              <a:t>všichni obyvatelé Francie kromě privilegovaných stavů, tj. rolníci a neurození lidé žijící ve městech (chudí i</a:t>
            </a:r>
          </a:p>
          <a:p>
            <a:pPr algn="just"/>
            <a:r>
              <a:rPr lang="cs-CZ" sz="1300" dirty="0">
                <a:latin typeface="Times New Roman" pitchFamily="18" charset="0"/>
                <a:cs typeface="Times New Roman" pitchFamily="18" charset="0"/>
              </a:rPr>
              <a:t> </a:t>
            </a:r>
            <a:r>
              <a:rPr lang="cs-CZ" sz="1300" dirty="0" smtClean="0">
                <a:latin typeface="Times New Roman" pitchFamily="18" charset="0"/>
                <a:cs typeface="Times New Roman" pitchFamily="18" charset="0"/>
              </a:rPr>
              <a:t>                                   bohatí)</a:t>
            </a:r>
          </a:p>
          <a:p>
            <a:pPr algn="just"/>
            <a:r>
              <a:rPr lang="cs-CZ" sz="1300" b="1" dirty="0">
                <a:latin typeface="Times New Roman" pitchFamily="18" charset="0"/>
                <a:cs typeface="Times New Roman" pitchFamily="18" charset="0"/>
              </a:rPr>
              <a:t>gilotina</a:t>
            </a:r>
            <a:r>
              <a:rPr lang="cs-CZ" sz="1300" dirty="0">
                <a:latin typeface="Times New Roman" pitchFamily="18" charset="0"/>
                <a:cs typeface="Times New Roman" pitchFamily="18" charset="0"/>
              </a:rPr>
              <a:t> = popravčí zařízení (těžká sekera ve vodících kolejnicích), vynálezcem J. I. </a:t>
            </a:r>
            <a:r>
              <a:rPr lang="cs-CZ" sz="1300" dirty="0" err="1">
                <a:latin typeface="Times New Roman" pitchFamily="18" charset="0"/>
                <a:cs typeface="Times New Roman" pitchFamily="18" charset="0"/>
              </a:rPr>
              <a:t>Guillotin</a:t>
            </a:r>
            <a:endParaRPr lang="cs-CZ" sz="1300" dirty="0">
              <a:latin typeface="Times New Roman" pitchFamily="18" charset="0"/>
              <a:cs typeface="Times New Roman" pitchFamily="18" charset="0"/>
            </a:endParaRPr>
          </a:p>
          <a:p>
            <a:pPr algn="just"/>
            <a:r>
              <a:rPr lang="cs-CZ" sz="1300" b="1" dirty="0">
                <a:latin typeface="Times New Roman" pitchFamily="18" charset="0"/>
                <a:cs typeface="Times New Roman" pitchFamily="18" charset="0"/>
              </a:rPr>
              <a:t>girondisté </a:t>
            </a:r>
            <a:r>
              <a:rPr lang="cs-CZ" sz="1300" dirty="0">
                <a:latin typeface="Times New Roman" pitchFamily="18" charset="0"/>
                <a:cs typeface="Times New Roman" pitchFamily="18" charset="0"/>
              </a:rPr>
              <a:t>=  politický klub hájící zájmy zámožných vrstev</a:t>
            </a:r>
          </a:p>
          <a:p>
            <a:pPr algn="just"/>
            <a:r>
              <a:rPr lang="cs-CZ" sz="1300" b="1" dirty="0">
                <a:latin typeface="Times New Roman" pitchFamily="18" charset="0"/>
                <a:cs typeface="Times New Roman" pitchFamily="18" charset="0"/>
              </a:rPr>
              <a:t>jakobíni</a:t>
            </a:r>
            <a:r>
              <a:rPr lang="cs-CZ" sz="1300" dirty="0">
                <a:latin typeface="Times New Roman" pitchFamily="18" charset="0"/>
                <a:cs typeface="Times New Roman" pitchFamily="18" charset="0"/>
              </a:rPr>
              <a:t> = politický klub pojmenovaný podle kláštera sv. Jakuba v Paříži (např. </a:t>
            </a:r>
            <a:r>
              <a:rPr lang="cs-CZ" sz="1300" b="1" dirty="0" err="1">
                <a:latin typeface="Times New Roman" pitchFamily="18" charset="0"/>
                <a:cs typeface="Times New Roman" pitchFamily="18" charset="0"/>
              </a:rPr>
              <a:t>Mirabeau</a:t>
            </a:r>
            <a:r>
              <a:rPr lang="cs-CZ" sz="1300" b="1" dirty="0">
                <a:latin typeface="Times New Roman" pitchFamily="18" charset="0"/>
                <a:cs typeface="Times New Roman" pitchFamily="18" charset="0"/>
              </a:rPr>
              <a:t>, Robespierre, …)</a:t>
            </a:r>
            <a:r>
              <a:rPr lang="cs-CZ" sz="1300" dirty="0">
                <a:latin typeface="Times New Roman" pitchFamily="18" charset="0"/>
                <a:cs typeface="Times New Roman" pitchFamily="18" charset="0"/>
              </a:rPr>
              <a:t>, zprvu pro konstituční monarchii, poté pro </a:t>
            </a:r>
            <a:r>
              <a:rPr lang="cs-CZ" sz="1300" dirty="0" smtClean="0">
                <a:latin typeface="Times New Roman" pitchFamily="18" charset="0"/>
                <a:cs typeface="Times New Roman" pitchFamily="18" charset="0"/>
              </a:rPr>
              <a:t>republiku </a:t>
            </a:r>
            <a:endParaRPr lang="cs-CZ" sz="1300" dirty="0">
              <a:latin typeface="Times New Roman" pitchFamily="18" charset="0"/>
              <a:cs typeface="Times New Roman" pitchFamily="18" charset="0"/>
            </a:endParaRPr>
          </a:p>
          <a:p>
            <a:pPr algn="just"/>
            <a:r>
              <a:rPr lang="cs-CZ" sz="1300" b="1" dirty="0">
                <a:latin typeface="Times New Roman" pitchFamily="18" charset="0"/>
                <a:cs typeface="Times New Roman" pitchFamily="18" charset="0"/>
              </a:rPr>
              <a:t>konstituce</a:t>
            </a:r>
            <a:r>
              <a:rPr lang="cs-CZ" sz="1300" dirty="0">
                <a:latin typeface="Times New Roman" pitchFamily="18" charset="0"/>
                <a:cs typeface="Times New Roman" pitchFamily="18" charset="0"/>
              </a:rPr>
              <a:t> = </a:t>
            </a:r>
            <a:r>
              <a:rPr lang="cs-CZ" sz="1300" dirty="0" smtClean="0">
                <a:latin typeface="Times New Roman" pitchFamily="18" charset="0"/>
                <a:cs typeface="Times New Roman" pitchFamily="18" charset="0"/>
              </a:rPr>
              <a:t>ústava</a:t>
            </a:r>
          </a:p>
          <a:p>
            <a:pPr algn="just"/>
            <a:r>
              <a:rPr lang="cs-CZ" sz="1300" b="1" dirty="0" smtClean="0">
                <a:latin typeface="Times New Roman" pitchFamily="18" charset="0"/>
                <a:cs typeface="Times New Roman" pitchFamily="18" charset="0"/>
              </a:rPr>
              <a:t>kontinentální </a:t>
            </a:r>
            <a:r>
              <a:rPr lang="cs-CZ" sz="1300" b="1" dirty="0">
                <a:latin typeface="Times New Roman" pitchFamily="18" charset="0"/>
                <a:cs typeface="Times New Roman" pitchFamily="18" charset="0"/>
              </a:rPr>
              <a:t>blokáda </a:t>
            </a:r>
            <a:r>
              <a:rPr lang="cs-CZ" sz="1300" dirty="0" smtClean="0">
                <a:latin typeface="Times New Roman" pitchFamily="18" charset="0"/>
                <a:cs typeface="Times New Roman" pitchFamily="18" charset="0"/>
              </a:rPr>
              <a:t>= vyhlášena Napoleonem v roce 1806 proti Anglii; zákaz obchodních i poštovních styků, uzavření evropských trhů anglickému zboží (=&gt; v některých zemích tímto podnícena vlastní výroba)</a:t>
            </a:r>
          </a:p>
          <a:p>
            <a:pPr algn="just"/>
            <a:r>
              <a:rPr lang="cs-CZ" sz="1300" b="1" dirty="0" smtClean="0">
                <a:latin typeface="Times New Roman" pitchFamily="18" charset="0"/>
                <a:cs typeface="Times New Roman" pitchFamily="18" charset="0"/>
              </a:rPr>
              <a:t>Konvent = </a:t>
            </a:r>
            <a:r>
              <a:rPr lang="cs-CZ" sz="1300" dirty="0" smtClean="0">
                <a:latin typeface="Times New Roman" pitchFamily="18" charset="0"/>
                <a:cs typeface="Times New Roman" pitchFamily="18" charset="0"/>
              </a:rPr>
              <a:t>hlavní politický orgán v období jakobínské diktatury (nejvyšší zákonodárný a výkonný orgán), vyhlásil republiku a oficiálně sesadil krále Ludvíka XVI.</a:t>
            </a:r>
          </a:p>
          <a:p>
            <a:pPr algn="just"/>
            <a:r>
              <a:rPr lang="cs-CZ" sz="1300" b="1" dirty="0" err="1" smtClean="0">
                <a:latin typeface="Times New Roman" pitchFamily="18" charset="0"/>
                <a:cs typeface="Times New Roman" pitchFamily="18" charset="0"/>
              </a:rPr>
              <a:t>kordeliéři</a:t>
            </a:r>
            <a:r>
              <a:rPr lang="cs-CZ" sz="1300" b="1" dirty="0" smtClean="0">
                <a:latin typeface="Times New Roman" pitchFamily="18" charset="0"/>
                <a:cs typeface="Times New Roman" pitchFamily="18" charset="0"/>
              </a:rPr>
              <a:t> </a:t>
            </a:r>
            <a:r>
              <a:rPr lang="cs-CZ" sz="1300" dirty="0" smtClean="0">
                <a:latin typeface="Times New Roman" pitchFamily="18" charset="0"/>
                <a:cs typeface="Times New Roman" pitchFamily="18" charset="0"/>
              </a:rPr>
              <a:t> = politický klub nazývající se také Společnost lidských a občanských práv (např. </a:t>
            </a:r>
            <a:r>
              <a:rPr lang="cs-CZ" sz="1300" b="1" dirty="0" smtClean="0">
                <a:latin typeface="Times New Roman" pitchFamily="18" charset="0"/>
                <a:cs typeface="Times New Roman" pitchFamily="18" charset="0"/>
              </a:rPr>
              <a:t>Danton, Marat, …)</a:t>
            </a:r>
            <a:r>
              <a:rPr lang="cs-CZ" sz="1300" dirty="0" smtClean="0">
                <a:latin typeface="Times New Roman" pitchFamily="18" charset="0"/>
                <a:cs typeface="Times New Roman" pitchFamily="18" charset="0"/>
              </a:rPr>
              <a:t>, pro republiku</a:t>
            </a:r>
          </a:p>
          <a:p>
            <a:pPr algn="just"/>
            <a:r>
              <a:rPr lang="cs-CZ" sz="1300" b="1" dirty="0" smtClean="0">
                <a:latin typeface="Times New Roman" pitchFamily="18" charset="0"/>
                <a:cs typeface="Times New Roman" pitchFamily="18" charset="0"/>
              </a:rPr>
              <a:t>občan </a:t>
            </a:r>
            <a:r>
              <a:rPr lang="cs-CZ" sz="1300" dirty="0">
                <a:latin typeface="Times New Roman" pitchFamily="18" charset="0"/>
                <a:cs typeface="Times New Roman" pitchFamily="18" charset="0"/>
              </a:rPr>
              <a:t>= plnoprávný člen společnosti s právy a povinnostmi stanovenými zákony státu</a:t>
            </a:r>
          </a:p>
          <a:p>
            <a:pPr algn="just"/>
            <a:r>
              <a:rPr lang="cs-CZ" sz="1300" b="1" dirty="0" smtClean="0">
                <a:latin typeface="Times New Roman" pitchFamily="18" charset="0"/>
                <a:cs typeface="Times New Roman" pitchFamily="18" charset="0"/>
              </a:rPr>
              <a:t>trikolora </a:t>
            </a:r>
            <a:r>
              <a:rPr lang="cs-CZ" sz="1300" dirty="0" smtClean="0">
                <a:latin typeface="Times New Roman" pitchFamily="18" charset="0"/>
                <a:cs typeface="Times New Roman" pitchFamily="18" charset="0"/>
              </a:rPr>
              <a:t>= tříbarevná červeno-modro-bílá stuha, symbol revoluce</a:t>
            </a:r>
          </a:p>
        </p:txBody>
      </p:sp>
      <p:sp>
        <p:nvSpPr>
          <p:cNvPr id="4" name="Tlačítko akce: Zpět nebo Předchozí 3">
            <a:hlinkClick r:id="" action="ppaction://hlinkshowjump?jump=previousslide" highlightClick="1"/>
          </p:cNvPr>
          <p:cNvSpPr>
            <a:spLocks noChangeAspect="1"/>
          </p:cNvSpPr>
          <p:nvPr/>
        </p:nvSpPr>
        <p:spPr>
          <a:xfrm>
            <a:off x="8676456" y="4731990"/>
            <a:ext cx="360000" cy="360000"/>
          </a:xfrm>
          <a:prstGeom prst="actionButtonBackPrevio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2" name="Picture 4" descr="C:\Users\Zuzka\AppData\Local\Microsoft\Windows\Temporary Internet Files\Content.IE5\842XVH7Q\MM900178248[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09967" y="339502"/>
            <a:ext cx="1096516" cy="10965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3518"/>
            <a:ext cx="4824536" cy="594066"/>
          </a:xfrm>
        </p:spPr>
        <p:txBody>
          <a:bodyPr>
            <a:normAutofit/>
          </a:bodyPr>
          <a:lstStyle/>
          <a:p>
            <a:pPr algn="l"/>
            <a:r>
              <a:rPr lang="cs-CZ" sz="2500" b="1" dirty="0" smtClean="0">
                <a:latin typeface="Times New Roman" pitchFamily="18" charset="0"/>
                <a:cs typeface="Times New Roman" pitchFamily="18" charset="0"/>
              </a:rPr>
              <a:t>23.4 Co si řekneme nového?</a:t>
            </a:r>
            <a:endParaRPr lang="cs-CZ" sz="2500" b="1" dirty="0">
              <a:latin typeface="Times New Roman" pitchFamily="18" charset="0"/>
              <a:cs typeface="Times New Roman" pitchFamily="18" charset="0"/>
            </a:endParaRPr>
          </a:p>
        </p:txBody>
      </p:sp>
      <p:sp>
        <p:nvSpPr>
          <p:cNvPr id="21" name="TextovéPole 2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Vodorovný svitek 2"/>
          <p:cNvSpPr/>
          <p:nvPr/>
        </p:nvSpPr>
        <p:spPr>
          <a:xfrm>
            <a:off x="2761230" y="999339"/>
            <a:ext cx="1944216" cy="1105280"/>
          </a:xfrm>
          <a:prstGeom prst="horizontalScroll">
            <a:avLst/>
          </a:prstGeom>
          <a:solidFill>
            <a:srgbClr val="009900">
              <a:alpha val="69804"/>
            </a:srgbClr>
          </a:solidFill>
          <a:ln w="2857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latin typeface="Times New Roman" pitchFamily="18" charset="0"/>
                <a:cs typeface="Times New Roman" pitchFamily="18" charset="0"/>
              </a:rPr>
              <a:t>Napoleon Bonaparte</a:t>
            </a:r>
          </a:p>
          <a:p>
            <a:pPr algn="ctr"/>
            <a:r>
              <a:rPr lang="cs-CZ" b="1" dirty="0" smtClean="0">
                <a:solidFill>
                  <a:schemeClr val="tx1"/>
                </a:solidFill>
                <a:latin typeface="Times New Roman" pitchFamily="18" charset="0"/>
                <a:cs typeface="Times New Roman" pitchFamily="18" charset="0"/>
              </a:rPr>
              <a:t>(1769-1821</a:t>
            </a:r>
            <a:r>
              <a:rPr lang="cs-CZ" b="1" dirty="0" smtClean="0">
                <a:solidFill>
                  <a:schemeClr val="tx1"/>
                </a:solidFill>
              </a:rPr>
              <a:t>)</a:t>
            </a:r>
            <a:endParaRPr lang="cs-CZ" b="1" dirty="0">
              <a:solidFill>
                <a:schemeClr val="tx1"/>
              </a:solidFill>
            </a:endParaRPr>
          </a:p>
        </p:txBody>
      </p:sp>
      <p:sp>
        <p:nvSpPr>
          <p:cNvPr id="4" name="Vodorovný svitek 3"/>
          <p:cNvSpPr/>
          <p:nvPr/>
        </p:nvSpPr>
        <p:spPr>
          <a:xfrm>
            <a:off x="380961" y="999339"/>
            <a:ext cx="1944216" cy="1033272"/>
          </a:xfrm>
          <a:prstGeom prst="horizontalScroll">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Tx/>
              <a:buChar char="-"/>
            </a:pPr>
            <a:r>
              <a:rPr lang="cs-CZ" sz="1200" dirty="0" smtClean="0">
                <a:solidFill>
                  <a:schemeClr val="tx1"/>
                </a:solidFill>
                <a:latin typeface="Times New Roman" pitchFamily="18" charset="0"/>
                <a:cs typeface="Times New Roman" pitchFamily="18" charset="0"/>
              </a:rPr>
              <a:t>zdatný stratég a taktik</a:t>
            </a:r>
          </a:p>
          <a:p>
            <a:pPr marL="171450" indent="-171450" algn="just">
              <a:buFontTx/>
              <a:buChar char="-"/>
            </a:pPr>
            <a:r>
              <a:rPr lang="cs-CZ" sz="1200" dirty="0">
                <a:solidFill>
                  <a:schemeClr val="tx1"/>
                </a:solidFill>
                <a:latin typeface="Times New Roman" pitchFamily="18" charset="0"/>
                <a:cs typeface="Times New Roman" pitchFamily="18" charset="0"/>
              </a:rPr>
              <a:t>o</a:t>
            </a:r>
            <a:r>
              <a:rPr lang="cs-CZ" sz="1200" dirty="0" smtClean="0">
                <a:solidFill>
                  <a:schemeClr val="tx1"/>
                </a:solidFill>
                <a:latin typeface="Times New Roman" pitchFamily="18" charset="0"/>
                <a:cs typeface="Times New Roman" pitchFamily="18" charset="0"/>
              </a:rPr>
              <a:t>blíbený mezi vojáky</a:t>
            </a:r>
          </a:p>
          <a:p>
            <a:pPr marL="171450" indent="-171450" algn="just">
              <a:buFontTx/>
              <a:buChar char="-"/>
            </a:pPr>
            <a:r>
              <a:rPr lang="cs-CZ" sz="1200" dirty="0" smtClean="0">
                <a:solidFill>
                  <a:schemeClr val="tx1"/>
                </a:solidFill>
                <a:latin typeface="Times New Roman" pitchFamily="18" charset="0"/>
                <a:cs typeface="Times New Roman" pitchFamily="18" charset="0"/>
              </a:rPr>
              <a:t>oceňoval schopnosti a zásluhy vojáků</a:t>
            </a:r>
          </a:p>
        </p:txBody>
      </p:sp>
      <p:sp>
        <p:nvSpPr>
          <p:cNvPr id="6" name="Vodorovný svitek 5"/>
          <p:cNvSpPr/>
          <p:nvPr/>
        </p:nvSpPr>
        <p:spPr>
          <a:xfrm>
            <a:off x="2728350" y="2149821"/>
            <a:ext cx="2263689" cy="845332"/>
          </a:xfrm>
          <a:prstGeom prst="horizontalScroll">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Tx/>
              <a:buChar char="-"/>
            </a:pPr>
            <a:r>
              <a:rPr lang="cs-CZ" sz="1200" b="1" dirty="0" smtClean="0">
                <a:solidFill>
                  <a:schemeClr val="tx1"/>
                </a:solidFill>
                <a:latin typeface="Times New Roman" pitchFamily="18" charset="0"/>
                <a:cs typeface="Times New Roman" pitchFamily="18" charset="0"/>
              </a:rPr>
              <a:t>1804</a:t>
            </a:r>
            <a:r>
              <a:rPr lang="cs-CZ" sz="1200" dirty="0" smtClean="0">
                <a:solidFill>
                  <a:schemeClr val="tx1"/>
                </a:solidFill>
                <a:latin typeface="Times New Roman" pitchFamily="18" charset="0"/>
                <a:cs typeface="Times New Roman" pitchFamily="18" charset="0"/>
              </a:rPr>
              <a:t> se prohlásil </a:t>
            </a:r>
            <a:r>
              <a:rPr lang="cs-CZ" sz="1200" b="1" dirty="0" smtClean="0">
                <a:solidFill>
                  <a:schemeClr val="tx1"/>
                </a:solidFill>
                <a:latin typeface="Times New Roman" pitchFamily="18" charset="0"/>
                <a:cs typeface="Times New Roman" pitchFamily="18" charset="0"/>
              </a:rPr>
              <a:t>císařem</a:t>
            </a:r>
          </a:p>
          <a:p>
            <a:pPr marL="171450" indent="-171450" algn="just">
              <a:buFontTx/>
              <a:buChar char="-"/>
            </a:pPr>
            <a:r>
              <a:rPr lang="cs-CZ" sz="1200" dirty="0" smtClean="0">
                <a:solidFill>
                  <a:schemeClr val="tx1"/>
                </a:solidFill>
                <a:latin typeface="Times New Roman" pitchFamily="18" charset="0"/>
                <a:cs typeface="Times New Roman" pitchFamily="18" charset="0"/>
              </a:rPr>
              <a:t>vydán </a:t>
            </a:r>
            <a:r>
              <a:rPr lang="cs-CZ" sz="1200" b="1" dirty="0" smtClean="0">
                <a:solidFill>
                  <a:schemeClr val="tx1"/>
                </a:solidFill>
                <a:latin typeface="Times New Roman" pitchFamily="18" charset="0"/>
                <a:cs typeface="Times New Roman" pitchFamily="18" charset="0"/>
              </a:rPr>
              <a:t>Občanský zákoník</a:t>
            </a:r>
          </a:p>
        </p:txBody>
      </p:sp>
      <p:sp>
        <p:nvSpPr>
          <p:cNvPr id="7" name="Vodorovný svitek 6"/>
          <p:cNvSpPr/>
          <p:nvPr/>
        </p:nvSpPr>
        <p:spPr>
          <a:xfrm>
            <a:off x="86411" y="2032611"/>
            <a:ext cx="2376264" cy="1033272"/>
          </a:xfrm>
          <a:prstGeom prst="horizontalScroll">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Tx/>
              <a:buChar char="-"/>
            </a:pPr>
            <a:r>
              <a:rPr lang="cs-CZ" sz="1200" b="1" dirty="0" smtClean="0">
                <a:solidFill>
                  <a:schemeClr val="tx1"/>
                </a:solidFill>
                <a:latin typeface="Times New Roman" pitchFamily="18" charset="0"/>
                <a:cs typeface="Times New Roman" pitchFamily="18" charset="0"/>
              </a:rPr>
              <a:t>1799</a:t>
            </a:r>
            <a:r>
              <a:rPr lang="cs-CZ" sz="1200" dirty="0" smtClean="0">
                <a:solidFill>
                  <a:schemeClr val="tx1"/>
                </a:solidFill>
                <a:latin typeface="Times New Roman" pitchFamily="18" charset="0"/>
                <a:cs typeface="Times New Roman" pitchFamily="18" charset="0"/>
              </a:rPr>
              <a:t> státní  vojenský převrat</a:t>
            </a:r>
          </a:p>
          <a:p>
            <a:pPr marL="171450" indent="-171450" algn="just">
              <a:buFontTx/>
              <a:buChar char="-"/>
            </a:pPr>
            <a:r>
              <a:rPr lang="cs-CZ" sz="1200" dirty="0" smtClean="0">
                <a:solidFill>
                  <a:schemeClr val="tx1"/>
                </a:solidFill>
                <a:latin typeface="Times New Roman" pitchFamily="18" charset="0"/>
                <a:cs typeface="Times New Roman" pitchFamily="18" charset="0"/>
              </a:rPr>
              <a:t>titul </a:t>
            </a:r>
            <a:r>
              <a:rPr lang="cs-CZ" sz="1200" b="1" dirty="0" smtClean="0">
                <a:solidFill>
                  <a:schemeClr val="tx1"/>
                </a:solidFill>
                <a:latin typeface="Times New Roman" pitchFamily="18" charset="0"/>
                <a:cs typeface="Times New Roman" pitchFamily="18" charset="0"/>
              </a:rPr>
              <a:t>konzula</a:t>
            </a:r>
            <a:r>
              <a:rPr lang="cs-CZ" sz="1200" dirty="0" smtClean="0">
                <a:solidFill>
                  <a:schemeClr val="tx1"/>
                </a:solidFill>
                <a:latin typeface="Times New Roman" pitchFamily="18" charset="0"/>
                <a:cs typeface="Times New Roman" pitchFamily="18" charset="0"/>
              </a:rPr>
              <a:t> </a:t>
            </a:r>
          </a:p>
          <a:p>
            <a:pPr marL="171450" indent="-171450" algn="just">
              <a:buFontTx/>
              <a:buChar char="-"/>
            </a:pPr>
            <a:r>
              <a:rPr lang="cs-CZ" sz="1200" dirty="0">
                <a:solidFill>
                  <a:schemeClr val="tx1"/>
                </a:solidFill>
                <a:latin typeface="Times New Roman" pitchFamily="18" charset="0"/>
                <a:cs typeface="Times New Roman" pitchFamily="18" charset="0"/>
              </a:rPr>
              <a:t>o</a:t>
            </a:r>
            <a:r>
              <a:rPr lang="cs-CZ" sz="1200" dirty="0" smtClean="0">
                <a:solidFill>
                  <a:schemeClr val="tx1"/>
                </a:solidFill>
                <a:latin typeface="Times New Roman" pitchFamily="18" charset="0"/>
                <a:cs typeface="Times New Roman" pitchFamily="18" charset="0"/>
              </a:rPr>
              <a:t>mezena svoboda tisku, zavedena cenzura</a:t>
            </a:r>
          </a:p>
        </p:txBody>
      </p:sp>
      <p:sp>
        <p:nvSpPr>
          <p:cNvPr id="8" name="Vodorovný svitek 7"/>
          <p:cNvSpPr/>
          <p:nvPr/>
        </p:nvSpPr>
        <p:spPr>
          <a:xfrm>
            <a:off x="5220073" y="3997104"/>
            <a:ext cx="3685792" cy="1146396"/>
          </a:xfrm>
          <a:prstGeom prst="horizontalScroll">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100" b="1" i="1" dirty="0" smtClean="0">
                <a:solidFill>
                  <a:schemeClr val="tx1"/>
                </a:solidFill>
                <a:latin typeface="Times New Roman" pitchFamily="18" charset="0"/>
                <a:cs typeface="Times New Roman" pitchFamily="18" charset="0"/>
              </a:rPr>
              <a:t>Porážky Napoleona</a:t>
            </a:r>
          </a:p>
          <a:p>
            <a:pPr algn="just"/>
            <a:r>
              <a:rPr lang="cs-CZ" sz="1100" b="1" dirty="0" smtClean="0">
                <a:solidFill>
                  <a:schemeClr val="tx1"/>
                </a:solidFill>
                <a:latin typeface="Times New Roman" pitchFamily="18" charset="0"/>
                <a:cs typeface="Times New Roman" pitchFamily="18" charset="0"/>
              </a:rPr>
              <a:t>- </a:t>
            </a:r>
            <a:r>
              <a:rPr lang="cs-CZ" sz="1100" dirty="0">
                <a:solidFill>
                  <a:schemeClr val="tx1"/>
                </a:solidFill>
                <a:latin typeface="Times New Roman" pitchFamily="18" charset="0"/>
                <a:cs typeface="Times New Roman" pitchFamily="18" charset="0"/>
              </a:rPr>
              <a:t>k</a:t>
            </a:r>
            <a:r>
              <a:rPr lang="cs-CZ" sz="1100" dirty="0" smtClean="0">
                <a:solidFill>
                  <a:schemeClr val="tx1"/>
                </a:solidFill>
                <a:latin typeface="Times New Roman" pitchFamily="18" charset="0"/>
                <a:cs typeface="Times New Roman" pitchFamily="18" charset="0"/>
              </a:rPr>
              <a:t>oalice Rakouska, Pruska, Ruska a Anglie</a:t>
            </a:r>
          </a:p>
          <a:p>
            <a:pPr algn="just"/>
            <a:r>
              <a:rPr lang="cs-CZ" sz="1100" b="1" dirty="0" smtClean="0">
                <a:solidFill>
                  <a:schemeClr val="tx1"/>
                </a:solidFill>
                <a:latin typeface="Times New Roman" pitchFamily="18" charset="0"/>
                <a:cs typeface="Times New Roman" pitchFamily="18" charset="0"/>
              </a:rPr>
              <a:t>1813 </a:t>
            </a:r>
            <a:r>
              <a:rPr lang="cs-CZ" sz="1100" dirty="0" smtClean="0">
                <a:solidFill>
                  <a:schemeClr val="tx1"/>
                </a:solidFill>
                <a:latin typeface="Times New Roman" pitchFamily="18" charset="0"/>
                <a:cs typeface="Times New Roman" pitchFamily="18" charset="0"/>
              </a:rPr>
              <a:t>bitva u </a:t>
            </a:r>
            <a:r>
              <a:rPr lang="cs-CZ" sz="1100" b="1" dirty="0" smtClean="0">
                <a:solidFill>
                  <a:schemeClr val="tx1"/>
                </a:solidFill>
                <a:latin typeface="Times New Roman" pitchFamily="18" charset="0"/>
                <a:cs typeface="Times New Roman" pitchFamily="18" charset="0"/>
              </a:rPr>
              <a:t>Lipska (vyhnán na ostrov </a:t>
            </a:r>
            <a:r>
              <a:rPr lang="cs-CZ" sz="1100" b="1" dirty="0" err="1" smtClean="0">
                <a:solidFill>
                  <a:schemeClr val="tx1"/>
                </a:solidFill>
                <a:latin typeface="Times New Roman" pitchFamily="18" charset="0"/>
                <a:cs typeface="Times New Roman" pitchFamily="18" charset="0"/>
              </a:rPr>
              <a:t>Elba</a:t>
            </a:r>
            <a:r>
              <a:rPr lang="cs-CZ" sz="1100" b="1" dirty="0" smtClean="0">
                <a:solidFill>
                  <a:schemeClr val="tx1"/>
                </a:solidFill>
                <a:latin typeface="Times New Roman" pitchFamily="18" charset="0"/>
                <a:cs typeface="Times New Roman" pitchFamily="18" charset="0"/>
              </a:rPr>
              <a:t>)</a:t>
            </a:r>
          </a:p>
          <a:p>
            <a:pPr algn="just"/>
            <a:r>
              <a:rPr lang="cs-CZ" sz="1100" b="1" dirty="0" smtClean="0">
                <a:solidFill>
                  <a:schemeClr val="tx1"/>
                </a:solidFill>
                <a:latin typeface="Times New Roman" pitchFamily="18" charset="0"/>
                <a:cs typeface="Times New Roman" pitchFamily="18" charset="0"/>
              </a:rPr>
              <a:t>1815 </a:t>
            </a:r>
            <a:r>
              <a:rPr lang="cs-CZ" sz="1100" dirty="0" smtClean="0">
                <a:solidFill>
                  <a:schemeClr val="tx1"/>
                </a:solidFill>
                <a:latin typeface="Times New Roman" pitchFamily="18" charset="0"/>
                <a:cs typeface="Times New Roman" pitchFamily="18" charset="0"/>
              </a:rPr>
              <a:t>bitva u </a:t>
            </a:r>
            <a:r>
              <a:rPr lang="cs-CZ" sz="1100" b="1" dirty="0" smtClean="0">
                <a:solidFill>
                  <a:schemeClr val="tx1"/>
                </a:solidFill>
                <a:latin typeface="Times New Roman" pitchFamily="18" charset="0"/>
                <a:cs typeface="Times New Roman" pitchFamily="18" charset="0"/>
              </a:rPr>
              <a:t>Waterloo (vyhnán na Ostrov </a:t>
            </a:r>
            <a:r>
              <a:rPr lang="cs-CZ" sz="1100" b="1" dirty="0">
                <a:solidFill>
                  <a:schemeClr val="tx1"/>
                </a:solidFill>
                <a:latin typeface="Times New Roman" pitchFamily="18" charset="0"/>
                <a:cs typeface="Times New Roman" pitchFamily="18" charset="0"/>
              </a:rPr>
              <a:t>s</a:t>
            </a:r>
            <a:r>
              <a:rPr lang="cs-CZ" sz="1100" b="1" dirty="0" smtClean="0">
                <a:solidFill>
                  <a:schemeClr val="tx1"/>
                </a:solidFill>
                <a:latin typeface="Times New Roman" pitchFamily="18" charset="0"/>
                <a:cs typeface="Times New Roman" pitchFamily="18" charset="0"/>
              </a:rPr>
              <a:t>v. Helena)</a:t>
            </a:r>
            <a:endParaRPr lang="cs-CZ" sz="1100" b="1" dirty="0">
              <a:solidFill>
                <a:schemeClr val="tx1"/>
              </a:solidFill>
              <a:latin typeface="Times New Roman" pitchFamily="18" charset="0"/>
              <a:cs typeface="Times New Roman" pitchFamily="18" charset="0"/>
            </a:endParaRPr>
          </a:p>
        </p:txBody>
      </p:sp>
      <p:sp>
        <p:nvSpPr>
          <p:cNvPr id="10" name="Vodorovný svitek 9"/>
          <p:cNvSpPr/>
          <p:nvPr/>
        </p:nvSpPr>
        <p:spPr>
          <a:xfrm>
            <a:off x="7452403" y="3014575"/>
            <a:ext cx="1516248" cy="1033272"/>
          </a:xfrm>
          <a:prstGeom prst="horizontalScroll">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100" b="1" dirty="0" smtClean="0">
                <a:solidFill>
                  <a:schemeClr val="tx1"/>
                </a:solidFill>
                <a:latin typeface="Times New Roman" pitchFamily="18" charset="0"/>
                <a:cs typeface="Times New Roman" pitchFamily="18" charset="0"/>
              </a:rPr>
              <a:t>1812</a:t>
            </a:r>
          </a:p>
          <a:p>
            <a:pPr algn="just"/>
            <a:r>
              <a:rPr lang="cs-CZ" sz="1100" dirty="0" smtClean="0">
                <a:solidFill>
                  <a:schemeClr val="tx1"/>
                </a:solidFill>
                <a:latin typeface="Times New Roman" pitchFamily="18" charset="0"/>
                <a:cs typeface="Times New Roman" pitchFamily="18" charset="0"/>
              </a:rPr>
              <a:t>- neúspěšné tažení do </a:t>
            </a:r>
            <a:r>
              <a:rPr lang="cs-CZ" sz="1100" dirty="0">
                <a:solidFill>
                  <a:schemeClr val="tx1"/>
                </a:solidFill>
                <a:latin typeface="Times New Roman" pitchFamily="18" charset="0"/>
                <a:cs typeface="Times New Roman" pitchFamily="18" charset="0"/>
              </a:rPr>
              <a:t>R</a:t>
            </a:r>
            <a:r>
              <a:rPr lang="cs-CZ" sz="1100" dirty="0" smtClean="0">
                <a:solidFill>
                  <a:schemeClr val="tx1"/>
                </a:solidFill>
                <a:latin typeface="Times New Roman" pitchFamily="18" charset="0"/>
                <a:cs typeface="Times New Roman" pitchFamily="18" charset="0"/>
              </a:rPr>
              <a:t>uska</a:t>
            </a:r>
            <a:endParaRPr lang="cs-CZ" sz="1100" dirty="0">
              <a:solidFill>
                <a:schemeClr val="tx1"/>
              </a:solidFill>
              <a:latin typeface="Times New Roman" pitchFamily="18" charset="0"/>
              <a:cs typeface="Times New Roman" pitchFamily="18" charset="0"/>
            </a:endParaRPr>
          </a:p>
        </p:txBody>
      </p:sp>
      <p:sp>
        <p:nvSpPr>
          <p:cNvPr id="11" name="Vodorovný svitek 10"/>
          <p:cNvSpPr/>
          <p:nvPr/>
        </p:nvSpPr>
        <p:spPr>
          <a:xfrm>
            <a:off x="5148064" y="2963832"/>
            <a:ext cx="2016224" cy="1033272"/>
          </a:xfrm>
          <a:prstGeom prst="horizontalScroll">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100" b="1" dirty="0" smtClean="0">
                <a:solidFill>
                  <a:schemeClr val="tx1"/>
                </a:solidFill>
                <a:latin typeface="Times New Roman" pitchFamily="18" charset="0"/>
                <a:cs typeface="Times New Roman" pitchFamily="18" charset="0"/>
              </a:rPr>
              <a:t>1806</a:t>
            </a:r>
          </a:p>
          <a:p>
            <a:pPr marL="171450" indent="-171450" algn="just">
              <a:buFontTx/>
              <a:buChar char="-"/>
            </a:pPr>
            <a:r>
              <a:rPr lang="cs-CZ" sz="1100" dirty="0">
                <a:solidFill>
                  <a:schemeClr val="tx1"/>
                </a:solidFill>
                <a:latin typeface="Times New Roman" pitchFamily="18" charset="0"/>
                <a:cs typeface="Times New Roman" pitchFamily="18" charset="0"/>
              </a:rPr>
              <a:t>z</a:t>
            </a:r>
            <a:r>
              <a:rPr lang="cs-CZ" sz="1100" dirty="0" smtClean="0">
                <a:solidFill>
                  <a:schemeClr val="tx1"/>
                </a:solidFill>
                <a:latin typeface="Times New Roman" pitchFamily="18" charset="0"/>
                <a:cs typeface="Times New Roman" pitchFamily="18" charset="0"/>
              </a:rPr>
              <a:t>rušena Svatá říše římská</a:t>
            </a:r>
          </a:p>
          <a:p>
            <a:pPr marL="171450" indent="-171450" algn="just">
              <a:buFontTx/>
              <a:buChar char="-"/>
            </a:pPr>
            <a:r>
              <a:rPr lang="cs-CZ" sz="1100" dirty="0">
                <a:solidFill>
                  <a:schemeClr val="tx1"/>
                </a:solidFill>
                <a:latin typeface="Times New Roman" pitchFamily="18" charset="0"/>
                <a:cs typeface="Times New Roman" pitchFamily="18" charset="0"/>
              </a:rPr>
              <a:t>z</a:t>
            </a:r>
            <a:r>
              <a:rPr lang="cs-CZ" sz="1100" dirty="0" smtClean="0">
                <a:solidFill>
                  <a:schemeClr val="tx1"/>
                </a:solidFill>
                <a:latin typeface="Times New Roman" pitchFamily="18" charset="0"/>
                <a:cs typeface="Times New Roman" pitchFamily="18" charset="0"/>
              </a:rPr>
              <a:t>aložen Rýnský spolek pod vedením F</a:t>
            </a:r>
            <a:r>
              <a:rPr lang="cs-CZ" sz="1100" dirty="0">
                <a:solidFill>
                  <a:schemeClr val="tx1"/>
                </a:solidFill>
                <a:latin typeface="Times New Roman" pitchFamily="18" charset="0"/>
                <a:cs typeface="Times New Roman" pitchFamily="18" charset="0"/>
              </a:rPr>
              <a:t>r</a:t>
            </a:r>
            <a:r>
              <a:rPr lang="cs-CZ" sz="1100" dirty="0" smtClean="0">
                <a:solidFill>
                  <a:schemeClr val="tx1"/>
                </a:solidFill>
                <a:latin typeface="Times New Roman" pitchFamily="18" charset="0"/>
                <a:cs typeface="Times New Roman" pitchFamily="18" charset="0"/>
              </a:rPr>
              <a:t>ancie</a:t>
            </a:r>
            <a:endParaRPr lang="cs-CZ" sz="1100" dirty="0">
              <a:solidFill>
                <a:schemeClr val="tx1"/>
              </a:solidFill>
              <a:latin typeface="Times New Roman" pitchFamily="18" charset="0"/>
              <a:cs typeface="Times New Roman" pitchFamily="18" charset="0"/>
            </a:endParaRPr>
          </a:p>
        </p:txBody>
      </p:sp>
      <p:sp>
        <p:nvSpPr>
          <p:cNvPr id="12" name="Vodorovný svitek 11"/>
          <p:cNvSpPr/>
          <p:nvPr/>
        </p:nvSpPr>
        <p:spPr>
          <a:xfrm>
            <a:off x="5327363" y="1700447"/>
            <a:ext cx="3673850" cy="1252247"/>
          </a:xfrm>
          <a:prstGeom prst="horizontalScroll">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s-CZ" sz="1100" b="1" dirty="0" smtClean="0">
                <a:solidFill>
                  <a:schemeClr val="tx1"/>
                </a:solidFill>
                <a:latin typeface="Times New Roman" pitchFamily="18" charset="0"/>
                <a:cs typeface="Times New Roman" pitchFamily="18" charset="0"/>
              </a:rPr>
              <a:t>1805</a:t>
            </a:r>
          </a:p>
          <a:p>
            <a:pPr marL="171450" indent="-171450" algn="just">
              <a:buFontTx/>
              <a:buChar char="-"/>
            </a:pPr>
            <a:r>
              <a:rPr lang="cs-CZ" sz="1100" dirty="0" smtClean="0">
                <a:solidFill>
                  <a:schemeClr val="tx1"/>
                </a:solidFill>
                <a:latin typeface="Times New Roman" pitchFamily="18" charset="0"/>
                <a:cs typeface="Times New Roman" pitchFamily="18" charset="0"/>
              </a:rPr>
              <a:t>tažení proti něm. státům, Rakousku a Anglii</a:t>
            </a:r>
          </a:p>
          <a:p>
            <a:pPr marL="171450" indent="-171450" algn="just">
              <a:buFontTx/>
              <a:buChar char="-"/>
            </a:pPr>
            <a:r>
              <a:rPr lang="cs-CZ" sz="1100" dirty="0" smtClean="0">
                <a:solidFill>
                  <a:schemeClr val="tx1"/>
                </a:solidFill>
                <a:latin typeface="Times New Roman" pitchFamily="18" charset="0"/>
                <a:cs typeface="Times New Roman" pitchFamily="18" charset="0"/>
              </a:rPr>
              <a:t>poražen u </a:t>
            </a:r>
            <a:r>
              <a:rPr lang="cs-CZ" sz="1100" b="1" dirty="0" err="1" smtClean="0">
                <a:solidFill>
                  <a:schemeClr val="tx1"/>
                </a:solidFill>
                <a:latin typeface="Times New Roman" pitchFamily="18" charset="0"/>
                <a:cs typeface="Times New Roman" pitchFamily="18" charset="0"/>
              </a:rPr>
              <a:t>Trafalgaru</a:t>
            </a:r>
            <a:r>
              <a:rPr lang="cs-CZ" sz="1100" b="1" dirty="0" smtClean="0">
                <a:solidFill>
                  <a:schemeClr val="tx1"/>
                </a:solidFill>
                <a:latin typeface="Times New Roman" pitchFamily="18" charset="0"/>
                <a:cs typeface="Times New Roman" pitchFamily="18" charset="0"/>
              </a:rPr>
              <a:t> </a:t>
            </a:r>
            <a:r>
              <a:rPr lang="cs-CZ" sz="1100" dirty="0" smtClean="0">
                <a:solidFill>
                  <a:schemeClr val="tx1"/>
                </a:solidFill>
                <a:latin typeface="Times New Roman" pitchFamily="18" charset="0"/>
                <a:cs typeface="Times New Roman" pitchFamily="18" charset="0"/>
              </a:rPr>
              <a:t>(admirálem Nelsonem)</a:t>
            </a:r>
            <a:endParaRPr lang="cs-CZ" sz="1100" b="1" dirty="0" smtClean="0">
              <a:solidFill>
                <a:schemeClr val="tx1"/>
              </a:solidFill>
              <a:latin typeface="Times New Roman" pitchFamily="18" charset="0"/>
              <a:cs typeface="Times New Roman" pitchFamily="18" charset="0"/>
            </a:endParaRPr>
          </a:p>
          <a:p>
            <a:pPr marL="171450" indent="-171450" algn="just">
              <a:buFontTx/>
              <a:buChar char="-"/>
            </a:pPr>
            <a:r>
              <a:rPr lang="cs-CZ" sz="1100" dirty="0" smtClean="0">
                <a:solidFill>
                  <a:schemeClr val="tx1"/>
                </a:solidFill>
                <a:latin typeface="Times New Roman" pitchFamily="18" charset="0"/>
                <a:cs typeface="Times New Roman" pitchFamily="18" charset="0"/>
              </a:rPr>
              <a:t>vítězem „</a:t>
            </a:r>
            <a:r>
              <a:rPr lang="cs-CZ" sz="1100" b="1" dirty="0" smtClean="0">
                <a:solidFill>
                  <a:schemeClr val="tx1"/>
                </a:solidFill>
                <a:latin typeface="Times New Roman" pitchFamily="18" charset="0"/>
                <a:cs typeface="Times New Roman" pitchFamily="18" charset="0"/>
              </a:rPr>
              <a:t>bitvy tří císařů“ </a:t>
            </a:r>
            <a:r>
              <a:rPr lang="cs-CZ" sz="1100" dirty="0" smtClean="0">
                <a:solidFill>
                  <a:schemeClr val="tx1"/>
                </a:solidFill>
                <a:latin typeface="Times New Roman" pitchFamily="18" charset="0"/>
                <a:cs typeface="Times New Roman" pitchFamily="18" charset="0"/>
              </a:rPr>
              <a:t>u </a:t>
            </a:r>
            <a:r>
              <a:rPr lang="cs-CZ" sz="1100" b="1" dirty="0" smtClean="0">
                <a:solidFill>
                  <a:schemeClr val="tx1"/>
                </a:solidFill>
                <a:latin typeface="Times New Roman" pitchFamily="18" charset="0"/>
                <a:cs typeface="Times New Roman" pitchFamily="18" charset="0"/>
              </a:rPr>
              <a:t>Slavkova (proti rak. císaři Františkovi a </a:t>
            </a:r>
            <a:r>
              <a:rPr lang="cs-CZ" sz="1100" b="1" dirty="0" err="1" smtClean="0">
                <a:solidFill>
                  <a:schemeClr val="tx1"/>
                </a:solidFill>
                <a:latin typeface="Times New Roman" pitchFamily="18" charset="0"/>
                <a:cs typeface="Times New Roman" pitchFamily="18" charset="0"/>
              </a:rPr>
              <a:t>rus</a:t>
            </a:r>
            <a:r>
              <a:rPr lang="cs-CZ" sz="1100" b="1" dirty="0" smtClean="0">
                <a:solidFill>
                  <a:schemeClr val="tx1"/>
                </a:solidFill>
                <a:latin typeface="Times New Roman" pitchFamily="18" charset="0"/>
                <a:cs typeface="Times New Roman" pitchFamily="18" charset="0"/>
              </a:rPr>
              <a:t>. carovi Alexandrovi)</a:t>
            </a:r>
            <a:endParaRPr lang="cs-CZ" sz="1100" dirty="0">
              <a:solidFill>
                <a:schemeClr val="tx1"/>
              </a:solidFill>
              <a:latin typeface="Times New Roman" pitchFamily="18" charset="0"/>
              <a:cs typeface="Times New Roman" pitchFamily="18" charset="0"/>
            </a:endParaRPr>
          </a:p>
        </p:txBody>
      </p:sp>
      <p:sp>
        <p:nvSpPr>
          <p:cNvPr id="14" name="Vodorovný svitek 13"/>
          <p:cNvSpPr/>
          <p:nvPr/>
        </p:nvSpPr>
        <p:spPr>
          <a:xfrm>
            <a:off x="4992038" y="450984"/>
            <a:ext cx="3316855" cy="1356045"/>
          </a:xfrm>
          <a:prstGeom prst="horizontalScroll">
            <a:avLst/>
          </a:prstGeom>
          <a:gradFill flip="none" rotWithShape="1">
            <a:gsLst>
              <a:gs pos="0">
                <a:srgbClr val="009900">
                  <a:tint val="66000"/>
                  <a:satMod val="160000"/>
                </a:srgbClr>
              </a:gs>
              <a:gs pos="50000">
                <a:srgbClr val="009900">
                  <a:tint val="44500"/>
                  <a:satMod val="160000"/>
                </a:srgbClr>
              </a:gs>
              <a:gs pos="100000">
                <a:srgbClr val="009900">
                  <a:tint val="23500"/>
                  <a:satMod val="160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Tx/>
              <a:buChar char="-"/>
            </a:pPr>
            <a:r>
              <a:rPr lang="cs-CZ" sz="1100" b="1" dirty="0" smtClean="0">
                <a:solidFill>
                  <a:schemeClr val="tx1"/>
                </a:solidFill>
                <a:latin typeface="Times New Roman" pitchFamily="18" charset="0"/>
                <a:cs typeface="Times New Roman" pitchFamily="18" charset="0"/>
              </a:rPr>
              <a:t>1798</a:t>
            </a:r>
            <a:r>
              <a:rPr lang="cs-CZ" sz="1100" dirty="0" smtClean="0">
                <a:solidFill>
                  <a:schemeClr val="tx1"/>
                </a:solidFill>
                <a:latin typeface="Times New Roman" pitchFamily="18" charset="0"/>
                <a:cs typeface="Times New Roman" pitchFamily="18" charset="0"/>
              </a:rPr>
              <a:t> tažení do </a:t>
            </a:r>
            <a:r>
              <a:rPr lang="cs-CZ" sz="1100" b="1" dirty="0" smtClean="0">
                <a:solidFill>
                  <a:schemeClr val="tx1"/>
                </a:solidFill>
                <a:latin typeface="Times New Roman" pitchFamily="18" charset="0"/>
                <a:cs typeface="Times New Roman" pitchFamily="18" charset="0"/>
              </a:rPr>
              <a:t>Egypta</a:t>
            </a:r>
            <a:r>
              <a:rPr lang="cs-CZ" sz="1100" dirty="0" smtClean="0">
                <a:solidFill>
                  <a:schemeClr val="tx1"/>
                </a:solidFill>
                <a:latin typeface="Times New Roman" pitchFamily="18" charset="0"/>
                <a:cs typeface="Times New Roman" pitchFamily="18" charset="0"/>
              </a:rPr>
              <a:t> s cílem oslabit Anglii</a:t>
            </a:r>
          </a:p>
          <a:p>
            <a:pPr marL="171450" indent="-171450" algn="just">
              <a:buFontTx/>
              <a:buChar char="-"/>
            </a:pPr>
            <a:r>
              <a:rPr lang="cs-CZ" sz="1100" dirty="0">
                <a:solidFill>
                  <a:schemeClr val="tx1"/>
                </a:solidFill>
                <a:latin typeface="Times New Roman" pitchFamily="18" charset="0"/>
                <a:cs typeface="Times New Roman" pitchFamily="18" charset="0"/>
              </a:rPr>
              <a:t>p</a:t>
            </a:r>
            <a:r>
              <a:rPr lang="cs-CZ" sz="1100" dirty="0" smtClean="0">
                <a:solidFill>
                  <a:schemeClr val="tx1"/>
                </a:solidFill>
                <a:latin typeface="Times New Roman" pitchFamily="18" charset="0"/>
                <a:cs typeface="Times New Roman" pitchFamily="18" charset="0"/>
              </a:rPr>
              <a:t>orážka Turků pod pyramidami, poté neúspěchy</a:t>
            </a:r>
          </a:p>
          <a:p>
            <a:pPr marL="171450" indent="-171450" algn="just">
              <a:buFontTx/>
              <a:buChar char="-"/>
            </a:pPr>
            <a:r>
              <a:rPr lang="cs-CZ" sz="1100" dirty="0">
                <a:solidFill>
                  <a:schemeClr val="tx1"/>
                </a:solidFill>
                <a:latin typeface="Times New Roman" pitchFamily="18" charset="0"/>
                <a:cs typeface="Times New Roman" pitchFamily="18" charset="0"/>
              </a:rPr>
              <a:t>ú</a:t>
            </a:r>
            <a:r>
              <a:rPr lang="cs-CZ" sz="1100" dirty="0" smtClean="0">
                <a:solidFill>
                  <a:schemeClr val="tx1"/>
                </a:solidFill>
                <a:latin typeface="Times New Roman" pitchFamily="18" charset="0"/>
                <a:cs typeface="Times New Roman" pitchFamily="18" charset="0"/>
              </a:rPr>
              <a:t>čast učenců a malířů</a:t>
            </a:r>
          </a:p>
          <a:p>
            <a:pPr marL="628650" lvl="1" indent="-171450" algn="just">
              <a:buFontTx/>
              <a:buChar char="-"/>
            </a:pPr>
            <a:r>
              <a:rPr lang="cs-CZ" sz="1100" dirty="0">
                <a:solidFill>
                  <a:schemeClr val="tx1"/>
                </a:solidFill>
                <a:latin typeface="Times New Roman" pitchFamily="18" charset="0"/>
                <a:cs typeface="Times New Roman" pitchFamily="18" charset="0"/>
              </a:rPr>
              <a:t>k</a:t>
            </a:r>
            <a:r>
              <a:rPr lang="cs-CZ" sz="1100" dirty="0" smtClean="0">
                <a:solidFill>
                  <a:schemeClr val="tx1"/>
                </a:solidFill>
                <a:latin typeface="Times New Roman" pitchFamily="18" charset="0"/>
                <a:cs typeface="Times New Roman" pitchFamily="18" charset="0"/>
              </a:rPr>
              <a:t>resby památek, tzv. </a:t>
            </a:r>
            <a:r>
              <a:rPr lang="cs-CZ" sz="1100" u="sng" dirty="0" smtClean="0">
                <a:solidFill>
                  <a:schemeClr val="tx1"/>
                </a:solidFill>
                <a:latin typeface="Times New Roman" pitchFamily="18" charset="0"/>
                <a:cs typeface="Times New Roman" pitchFamily="18" charset="0"/>
              </a:rPr>
              <a:t>rosettská deska</a:t>
            </a:r>
          </a:p>
        </p:txBody>
      </p:sp>
      <p:sp>
        <p:nvSpPr>
          <p:cNvPr id="5" name="Tlačítko akce: Informace 4">
            <a:hlinkClick r:id="rId3" highlightClick="1"/>
          </p:cNvPr>
          <p:cNvSpPr>
            <a:spLocks noChangeAspect="1"/>
          </p:cNvSpPr>
          <p:nvPr/>
        </p:nvSpPr>
        <p:spPr>
          <a:xfrm>
            <a:off x="3953946" y="580009"/>
            <a:ext cx="360000" cy="360000"/>
          </a:xfrm>
          <a:prstGeom prst="actionButtonInform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11" y="3088400"/>
            <a:ext cx="3070240" cy="193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8595" y="3024000"/>
            <a:ext cx="1716183" cy="20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lačítko akce: Informace 14">
            <a:hlinkClick r:id="rId6" highlightClick="1"/>
          </p:cNvPr>
          <p:cNvSpPr>
            <a:spLocks noChangeAspect="1"/>
          </p:cNvSpPr>
          <p:nvPr/>
        </p:nvSpPr>
        <p:spPr>
          <a:xfrm>
            <a:off x="8545865" y="914127"/>
            <a:ext cx="360000" cy="360000"/>
          </a:xfrm>
          <a:prstGeom prst="actionButtonInform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3518"/>
            <a:ext cx="4536504" cy="594066"/>
          </a:xfrm>
        </p:spPr>
        <p:txBody>
          <a:bodyPr>
            <a:normAutofit/>
          </a:bodyPr>
          <a:lstStyle/>
          <a:p>
            <a:pPr algn="l"/>
            <a:r>
              <a:rPr lang="cs-CZ" sz="2500" b="1" dirty="0" smtClean="0">
                <a:latin typeface="Times New Roman" pitchFamily="18" charset="0"/>
                <a:cs typeface="Times New Roman" pitchFamily="18" charset="0"/>
              </a:rPr>
              <a:t>23.5 Procvičení a příklady</a:t>
            </a:r>
            <a:endParaRPr lang="cs-CZ" sz="2500" b="1" dirty="0">
              <a:latin typeface="Times New Roman" pitchFamily="18" charset="0"/>
              <a:cs typeface="Times New Roman" pitchFamily="18" charset="0"/>
            </a:endParaRPr>
          </a:p>
        </p:txBody>
      </p:sp>
      <p:sp>
        <p:nvSpPr>
          <p:cNvPr id="10" name="TextovéPole 9"/>
          <p:cNvSpPr txBox="1"/>
          <p:nvPr/>
        </p:nvSpPr>
        <p:spPr>
          <a:xfrm>
            <a:off x="395536" y="1635646"/>
            <a:ext cx="3816424" cy="369332"/>
          </a:xfrm>
          <a:prstGeom prst="rect">
            <a:avLst/>
          </a:prstGeom>
          <a:noFill/>
        </p:spPr>
        <p:txBody>
          <a:bodyPr wrap="square" rtlCol="0">
            <a:spAutoFit/>
          </a:bodyPr>
          <a:lstStyle/>
          <a:p>
            <a:endParaRPr lang="cs-CZ" dirty="0"/>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9582"/>
            <a:ext cx="2736304" cy="135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987574"/>
            <a:ext cx="2164426" cy="141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0037" y="843558"/>
            <a:ext cx="2698427" cy="156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908707" y="2611771"/>
            <a:ext cx="1277914" cy="276999"/>
          </a:xfrm>
          <a:prstGeom prst="rect">
            <a:avLst/>
          </a:prstGeom>
          <a:solidFill>
            <a:srgbClr val="009900"/>
          </a:solidFill>
          <a:ln>
            <a:solidFill>
              <a:srgbClr val="C00000"/>
            </a:solidFill>
          </a:ln>
        </p:spPr>
        <p:txBody>
          <a:bodyPr wrap="none" rtlCol="0">
            <a:spAutoFit/>
          </a:bodyPr>
          <a:lstStyle/>
          <a:p>
            <a:r>
              <a:rPr lang="cs-CZ" sz="1200" b="1" dirty="0">
                <a:latin typeface="Times New Roman" pitchFamily="18" charset="0"/>
                <a:cs typeface="Times New Roman" pitchFamily="18" charset="0"/>
              </a:rPr>
              <a:t>b</a:t>
            </a:r>
            <a:r>
              <a:rPr lang="cs-CZ" sz="1200" b="1" dirty="0" smtClean="0">
                <a:latin typeface="Times New Roman" pitchFamily="18" charset="0"/>
                <a:cs typeface="Times New Roman" pitchFamily="18" charset="0"/>
              </a:rPr>
              <a:t>itva u Slavkova</a:t>
            </a:r>
          </a:p>
        </p:txBody>
      </p:sp>
      <p:sp>
        <p:nvSpPr>
          <p:cNvPr id="4" name="TextovéPole 3"/>
          <p:cNvSpPr txBox="1"/>
          <p:nvPr/>
        </p:nvSpPr>
        <p:spPr>
          <a:xfrm>
            <a:off x="4005979" y="2611771"/>
            <a:ext cx="1132041" cy="276999"/>
          </a:xfrm>
          <a:prstGeom prst="rect">
            <a:avLst/>
          </a:prstGeom>
          <a:solidFill>
            <a:srgbClr val="009900"/>
          </a:solidFill>
          <a:ln>
            <a:solidFill>
              <a:srgbClr val="C00000"/>
            </a:solidFill>
          </a:ln>
        </p:spPr>
        <p:txBody>
          <a:bodyPr wrap="none" rtlCol="0">
            <a:spAutoFit/>
          </a:bodyPr>
          <a:lstStyle/>
          <a:p>
            <a:r>
              <a:rPr lang="cs-CZ" sz="1200" b="1" dirty="0">
                <a:latin typeface="Times New Roman" pitchFamily="18" charset="0"/>
                <a:cs typeface="Times New Roman" pitchFamily="18" charset="0"/>
              </a:rPr>
              <a:t>b</a:t>
            </a:r>
            <a:r>
              <a:rPr lang="cs-CZ" sz="1200" b="1" dirty="0" smtClean="0">
                <a:latin typeface="Times New Roman" pitchFamily="18" charset="0"/>
                <a:cs typeface="Times New Roman" pitchFamily="18" charset="0"/>
              </a:rPr>
              <a:t>itva u Lipska</a:t>
            </a:r>
          </a:p>
        </p:txBody>
      </p:sp>
      <p:sp>
        <p:nvSpPr>
          <p:cNvPr id="5" name="TextovéPole 4"/>
          <p:cNvSpPr txBox="1"/>
          <p:nvPr/>
        </p:nvSpPr>
        <p:spPr>
          <a:xfrm>
            <a:off x="6756285" y="2607933"/>
            <a:ext cx="1285929" cy="276999"/>
          </a:xfrm>
          <a:prstGeom prst="rect">
            <a:avLst/>
          </a:prstGeom>
          <a:solidFill>
            <a:srgbClr val="009900"/>
          </a:solidFill>
          <a:ln>
            <a:solidFill>
              <a:srgbClr val="C00000"/>
            </a:solidFill>
          </a:ln>
        </p:spPr>
        <p:txBody>
          <a:bodyPr wrap="none" rtlCol="0">
            <a:spAutoFit/>
          </a:bodyPr>
          <a:lstStyle/>
          <a:p>
            <a:r>
              <a:rPr lang="cs-CZ" sz="1200" b="1" dirty="0">
                <a:latin typeface="Times New Roman" pitchFamily="18" charset="0"/>
                <a:cs typeface="Times New Roman" pitchFamily="18" charset="0"/>
              </a:rPr>
              <a:t>b</a:t>
            </a:r>
            <a:r>
              <a:rPr lang="cs-CZ" sz="1200" b="1" dirty="0" smtClean="0">
                <a:latin typeface="Times New Roman" pitchFamily="18" charset="0"/>
                <a:cs typeface="Times New Roman" pitchFamily="18" charset="0"/>
              </a:rPr>
              <a:t>itva </a:t>
            </a:r>
            <a:r>
              <a:rPr lang="cs-CZ" sz="1200" b="1" dirty="0">
                <a:latin typeface="Times New Roman" pitchFamily="18" charset="0"/>
                <a:cs typeface="Times New Roman" pitchFamily="18" charset="0"/>
              </a:rPr>
              <a:t>u</a:t>
            </a:r>
            <a:r>
              <a:rPr lang="cs-CZ" sz="1200" b="1" dirty="0" smtClean="0">
                <a:latin typeface="Times New Roman" pitchFamily="18" charset="0"/>
                <a:cs typeface="Times New Roman" pitchFamily="18" charset="0"/>
              </a:rPr>
              <a:t> Waterloo</a:t>
            </a:r>
          </a:p>
        </p:txBody>
      </p:sp>
      <p:sp>
        <p:nvSpPr>
          <p:cNvPr id="6" name="TextovéPole 5"/>
          <p:cNvSpPr txBox="1"/>
          <p:nvPr/>
        </p:nvSpPr>
        <p:spPr>
          <a:xfrm>
            <a:off x="123812" y="4587157"/>
            <a:ext cx="1439818" cy="461665"/>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009900"/>
            </a:solidFill>
          </a:ln>
        </p:spPr>
        <p:txBody>
          <a:bodyPr wrap="none" rtlCol="0">
            <a:spAutoFit/>
          </a:bodyPr>
          <a:lstStyle/>
          <a:p>
            <a:pPr algn="ctr"/>
            <a:r>
              <a:rPr lang="cs-CZ" sz="1200" b="1" dirty="0">
                <a:latin typeface="Times New Roman" pitchFamily="18" charset="0"/>
                <a:cs typeface="Times New Roman" pitchFamily="18" charset="0"/>
              </a:rPr>
              <a:t>v</a:t>
            </a:r>
            <a:r>
              <a:rPr lang="cs-CZ" sz="1200" b="1" dirty="0" smtClean="0">
                <a:latin typeface="Times New Roman" pitchFamily="18" charset="0"/>
                <a:cs typeface="Times New Roman" pitchFamily="18" charset="0"/>
              </a:rPr>
              <a:t>ynucený odchod</a:t>
            </a:r>
          </a:p>
          <a:p>
            <a:pPr algn="ctr"/>
            <a:r>
              <a:rPr lang="cs-CZ" sz="1200" b="1" dirty="0" smtClean="0">
                <a:latin typeface="Times New Roman" pitchFamily="18" charset="0"/>
                <a:cs typeface="Times New Roman" pitchFamily="18" charset="0"/>
              </a:rPr>
              <a:t>Napoleona na </a:t>
            </a:r>
            <a:r>
              <a:rPr lang="cs-CZ" sz="1200" b="1" dirty="0" err="1" smtClean="0">
                <a:latin typeface="Times New Roman" pitchFamily="18" charset="0"/>
                <a:cs typeface="Times New Roman" pitchFamily="18" charset="0"/>
              </a:rPr>
              <a:t>Elbu</a:t>
            </a:r>
            <a:endParaRPr lang="cs-CZ" sz="1200" b="1" dirty="0" smtClean="0">
              <a:latin typeface="Times New Roman" pitchFamily="18" charset="0"/>
              <a:cs typeface="Times New Roman" pitchFamily="18" charset="0"/>
            </a:endParaRPr>
          </a:p>
        </p:txBody>
      </p:sp>
      <p:sp>
        <p:nvSpPr>
          <p:cNvPr id="7" name="TextovéPole 6"/>
          <p:cNvSpPr txBox="1"/>
          <p:nvPr/>
        </p:nvSpPr>
        <p:spPr>
          <a:xfrm>
            <a:off x="611560" y="4018639"/>
            <a:ext cx="2101857" cy="461665"/>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009900"/>
            </a:solidFill>
          </a:ln>
        </p:spPr>
        <p:txBody>
          <a:bodyPr wrap="none" rtlCol="0">
            <a:spAutoFit/>
          </a:bodyPr>
          <a:lstStyle/>
          <a:p>
            <a:r>
              <a:rPr lang="cs-CZ" sz="1200" b="1" dirty="0">
                <a:latin typeface="Times New Roman" pitchFamily="18" charset="0"/>
                <a:cs typeface="Times New Roman" pitchFamily="18" charset="0"/>
              </a:rPr>
              <a:t>v</a:t>
            </a:r>
            <a:r>
              <a:rPr lang="cs-CZ" sz="1200" b="1" dirty="0" smtClean="0">
                <a:latin typeface="Times New Roman" pitchFamily="18" charset="0"/>
                <a:cs typeface="Times New Roman" pitchFamily="18" charset="0"/>
              </a:rPr>
              <a:t>ynucený odchod </a:t>
            </a:r>
            <a:r>
              <a:rPr lang="cs-CZ" sz="1200" b="1" dirty="0">
                <a:latin typeface="Times New Roman" pitchFamily="18" charset="0"/>
                <a:cs typeface="Times New Roman" pitchFamily="18" charset="0"/>
              </a:rPr>
              <a:t>N</a:t>
            </a:r>
            <a:r>
              <a:rPr lang="cs-CZ" sz="1200" b="1" dirty="0" smtClean="0">
                <a:latin typeface="Times New Roman" pitchFamily="18" charset="0"/>
                <a:cs typeface="Times New Roman" pitchFamily="18" charset="0"/>
              </a:rPr>
              <a:t>apoleona </a:t>
            </a:r>
          </a:p>
          <a:p>
            <a:pPr algn="ctr"/>
            <a:r>
              <a:rPr lang="cs-CZ" sz="1200" b="1" dirty="0" smtClean="0">
                <a:latin typeface="Times New Roman" pitchFamily="18" charset="0"/>
                <a:cs typeface="Times New Roman" pitchFamily="18" charset="0"/>
              </a:rPr>
              <a:t>na ostrov sv. Heleny</a:t>
            </a:r>
          </a:p>
        </p:txBody>
      </p:sp>
      <p:sp>
        <p:nvSpPr>
          <p:cNvPr id="8" name="TextovéPole 7"/>
          <p:cNvSpPr txBox="1"/>
          <p:nvPr/>
        </p:nvSpPr>
        <p:spPr>
          <a:xfrm>
            <a:off x="2391745" y="3603141"/>
            <a:ext cx="492443" cy="276999"/>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009900"/>
            </a:solidFill>
          </a:ln>
        </p:spPr>
        <p:txBody>
          <a:bodyPr wrap="none" rtlCol="0">
            <a:spAutoFit/>
          </a:bodyPr>
          <a:lstStyle/>
          <a:p>
            <a:r>
              <a:rPr lang="cs-CZ" sz="1200" b="1" dirty="0" smtClean="0">
                <a:latin typeface="Times New Roman" pitchFamily="18" charset="0"/>
                <a:cs typeface="Times New Roman" pitchFamily="18" charset="0"/>
              </a:rPr>
              <a:t>1805</a:t>
            </a:r>
          </a:p>
        </p:txBody>
      </p:sp>
      <p:sp>
        <p:nvSpPr>
          <p:cNvPr id="9" name="TextovéPole 8"/>
          <p:cNvSpPr txBox="1"/>
          <p:nvPr/>
        </p:nvSpPr>
        <p:spPr>
          <a:xfrm>
            <a:off x="263133" y="3568399"/>
            <a:ext cx="492443" cy="276999"/>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009900"/>
            </a:solidFill>
          </a:ln>
        </p:spPr>
        <p:txBody>
          <a:bodyPr wrap="none" rtlCol="0">
            <a:spAutoFit/>
          </a:bodyPr>
          <a:lstStyle/>
          <a:p>
            <a:r>
              <a:rPr lang="cs-CZ" sz="1200" b="1" dirty="0" smtClean="0">
                <a:latin typeface="Times New Roman" pitchFamily="18" charset="0"/>
                <a:cs typeface="Times New Roman" pitchFamily="18" charset="0"/>
              </a:rPr>
              <a:t>1813</a:t>
            </a:r>
          </a:p>
        </p:txBody>
      </p:sp>
      <p:sp>
        <p:nvSpPr>
          <p:cNvPr id="11" name="TextovéPole 10"/>
          <p:cNvSpPr txBox="1"/>
          <p:nvPr/>
        </p:nvSpPr>
        <p:spPr>
          <a:xfrm>
            <a:off x="16911" y="4110971"/>
            <a:ext cx="492443" cy="276999"/>
          </a:xfrm>
          <a:prstGeom prst="rect">
            <a:avLst/>
          </a:prstGeom>
          <a:solidFill>
            <a:schemeClr val="accent6">
              <a:lumMod val="40000"/>
              <a:lumOff val="60000"/>
            </a:schemeClr>
          </a:solidFill>
          <a:ln>
            <a:solidFill>
              <a:srgbClr val="009900"/>
            </a:solidFill>
          </a:ln>
        </p:spPr>
        <p:txBody>
          <a:bodyPr wrap="none" rtlCol="0">
            <a:spAutoFit/>
          </a:bodyPr>
          <a:lstStyle/>
          <a:p>
            <a:r>
              <a:rPr lang="cs-CZ" sz="1200" b="1" dirty="0" smtClean="0">
                <a:latin typeface="Times New Roman" pitchFamily="18" charset="0"/>
                <a:cs typeface="Times New Roman" pitchFamily="18" charset="0"/>
              </a:rPr>
              <a:t>1815</a:t>
            </a:r>
          </a:p>
        </p:txBody>
      </p:sp>
      <p:sp>
        <p:nvSpPr>
          <p:cNvPr id="12" name="TextovéPole 11"/>
          <p:cNvSpPr txBox="1"/>
          <p:nvPr/>
        </p:nvSpPr>
        <p:spPr>
          <a:xfrm>
            <a:off x="967828" y="3580856"/>
            <a:ext cx="1160895" cy="276999"/>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009900"/>
            </a:solidFill>
          </a:ln>
        </p:spPr>
        <p:txBody>
          <a:bodyPr wrap="none" rtlCol="0">
            <a:spAutoFit/>
          </a:bodyPr>
          <a:lstStyle/>
          <a:p>
            <a:r>
              <a:rPr lang="cs-CZ" sz="1200" b="1" dirty="0">
                <a:latin typeface="Times New Roman" pitchFamily="18" charset="0"/>
                <a:cs typeface="Times New Roman" pitchFamily="18" charset="0"/>
              </a:rPr>
              <a:t>b</a:t>
            </a:r>
            <a:r>
              <a:rPr lang="cs-CZ" sz="1200" b="1" dirty="0" smtClean="0">
                <a:latin typeface="Times New Roman" pitchFamily="18" charset="0"/>
                <a:cs typeface="Times New Roman" pitchFamily="18" charset="0"/>
              </a:rPr>
              <a:t>itva tří císařů</a:t>
            </a:r>
          </a:p>
        </p:txBody>
      </p:sp>
      <p:sp>
        <p:nvSpPr>
          <p:cNvPr id="13" name="TextovéPole 12"/>
          <p:cNvSpPr txBox="1"/>
          <p:nvPr/>
        </p:nvSpPr>
        <p:spPr>
          <a:xfrm>
            <a:off x="1786777" y="4679489"/>
            <a:ext cx="1031501" cy="276999"/>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009900"/>
            </a:solidFill>
          </a:ln>
        </p:spPr>
        <p:txBody>
          <a:bodyPr wrap="none" rtlCol="0">
            <a:spAutoFit/>
          </a:bodyPr>
          <a:lstStyle/>
          <a:p>
            <a:r>
              <a:rPr lang="cs-CZ" sz="1200" b="1" dirty="0">
                <a:latin typeface="Times New Roman" pitchFamily="18" charset="0"/>
                <a:cs typeface="Times New Roman" pitchFamily="18" charset="0"/>
              </a:rPr>
              <a:t>b</a:t>
            </a:r>
            <a:r>
              <a:rPr lang="cs-CZ" sz="1200" b="1" dirty="0" smtClean="0">
                <a:latin typeface="Times New Roman" pitchFamily="18" charset="0"/>
                <a:cs typeface="Times New Roman" pitchFamily="18" charset="0"/>
              </a:rPr>
              <a:t>itva národů</a:t>
            </a:r>
          </a:p>
        </p:txBody>
      </p:sp>
      <p:sp>
        <p:nvSpPr>
          <p:cNvPr id="14" name="TextovéPole 13"/>
          <p:cNvSpPr txBox="1"/>
          <p:nvPr/>
        </p:nvSpPr>
        <p:spPr>
          <a:xfrm>
            <a:off x="169310" y="3151173"/>
            <a:ext cx="6130204" cy="276999"/>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w="38100" cmpd="dbl">
            <a:solidFill>
              <a:srgbClr val="009900"/>
            </a:solidFill>
          </a:ln>
        </p:spPr>
        <p:txBody>
          <a:bodyPr wrap="none" rtlCol="0">
            <a:spAutoFit/>
          </a:bodyPr>
          <a:lstStyle/>
          <a:p>
            <a:r>
              <a:rPr lang="cs-CZ" sz="1200" b="1" dirty="0" smtClean="0">
                <a:latin typeface="Times New Roman" pitchFamily="18" charset="0"/>
                <a:cs typeface="Times New Roman" pitchFamily="18" charset="0"/>
              </a:rPr>
              <a:t>Správně přiřaď následující data a pojmy k nejvýznamnějším bitvám napoleonských válek. </a:t>
            </a:r>
          </a:p>
        </p:txBody>
      </p:sp>
      <p:sp>
        <p:nvSpPr>
          <p:cNvPr id="15" name="TextovéPole 14"/>
          <p:cNvSpPr txBox="1"/>
          <p:nvPr/>
        </p:nvSpPr>
        <p:spPr>
          <a:xfrm>
            <a:off x="2988000" y="3551622"/>
            <a:ext cx="6091732" cy="1461939"/>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rgbClr val="009900"/>
            </a:solidFill>
          </a:ln>
        </p:spPr>
        <p:txBody>
          <a:bodyPr wrap="none" rtlCol="0">
            <a:spAutoFit/>
          </a:bodyPr>
          <a:lstStyle/>
          <a:p>
            <a:r>
              <a:rPr lang="cs-CZ" sz="1100" b="1" i="1" dirty="0" smtClean="0">
                <a:latin typeface="Times New Roman" pitchFamily="18" charset="0"/>
                <a:cs typeface="Times New Roman" pitchFamily="18" charset="0"/>
              </a:rPr>
              <a:t> 9</a:t>
            </a:r>
            <a:r>
              <a:rPr lang="cs-CZ" sz="1100" b="1" i="1" dirty="0" smtClean="0">
                <a:latin typeface="Times New Roman" pitchFamily="18" charset="0"/>
                <a:cs typeface="Times New Roman" pitchFamily="18" charset="0"/>
              </a:rPr>
              <a:t>. 3. Obluda uprchla z ostrova </a:t>
            </a:r>
            <a:r>
              <a:rPr lang="cs-CZ" sz="1100" b="1" i="1" dirty="0" err="1" smtClean="0">
                <a:latin typeface="Times New Roman" pitchFamily="18" charset="0"/>
                <a:cs typeface="Times New Roman" pitchFamily="18" charset="0"/>
              </a:rPr>
              <a:t>Elba</a:t>
            </a:r>
            <a:r>
              <a:rPr lang="cs-CZ" sz="1100" b="1" i="1" dirty="0" smtClean="0">
                <a:latin typeface="Times New Roman" pitchFamily="18" charset="0"/>
                <a:cs typeface="Times New Roman" pitchFamily="18" charset="0"/>
              </a:rPr>
              <a:t>!</a:t>
            </a:r>
          </a:p>
          <a:p>
            <a:r>
              <a:rPr lang="cs-CZ" sz="1100" b="1" i="1" dirty="0" smtClean="0">
                <a:latin typeface="Times New Roman" pitchFamily="18" charset="0"/>
                <a:cs typeface="Times New Roman" pitchFamily="18" charset="0"/>
              </a:rPr>
              <a:t>10. 3. Korsická obluda na pevnině!</a:t>
            </a:r>
          </a:p>
          <a:p>
            <a:r>
              <a:rPr lang="cs-CZ" sz="1100" b="1" i="1" dirty="0" smtClean="0">
                <a:latin typeface="Times New Roman" pitchFamily="18" charset="0"/>
                <a:cs typeface="Times New Roman" pitchFamily="18" charset="0"/>
              </a:rPr>
              <a:t>13. 3. Tyran je už v Lyonu!</a:t>
            </a:r>
          </a:p>
          <a:p>
            <a:r>
              <a:rPr lang="cs-CZ" sz="1100" b="1" i="1" dirty="0" smtClean="0">
                <a:latin typeface="Times New Roman" pitchFamily="18" charset="0"/>
                <a:cs typeface="Times New Roman" pitchFamily="18" charset="0"/>
              </a:rPr>
              <a:t>18. 3. Uchvatiteli moci se podařilo dostat 60 km před </a:t>
            </a:r>
            <a:r>
              <a:rPr lang="cs-CZ" sz="1100" b="1" i="1" dirty="0">
                <a:latin typeface="Times New Roman" pitchFamily="18" charset="0"/>
                <a:cs typeface="Times New Roman" pitchFamily="18" charset="0"/>
              </a:rPr>
              <a:t>P</a:t>
            </a:r>
            <a:r>
              <a:rPr lang="cs-CZ" sz="1100" b="1" i="1" dirty="0" smtClean="0">
                <a:latin typeface="Times New Roman" pitchFamily="18" charset="0"/>
                <a:cs typeface="Times New Roman" pitchFamily="18" charset="0"/>
              </a:rPr>
              <a:t>aříž!</a:t>
            </a:r>
          </a:p>
          <a:p>
            <a:r>
              <a:rPr lang="cs-CZ" sz="1100" b="1" i="1" dirty="0" smtClean="0">
                <a:latin typeface="Times New Roman" pitchFamily="18" charset="0"/>
                <a:cs typeface="Times New Roman" pitchFamily="18" charset="0"/>
              </a:rPr>
              <a:t>19. 3. Bonaparte postupuje, ale do Paříže se nedostane!</a:t>
            </a:r>
          </a:p>
          <a:p>
            <a:r>
              <a:rPr lang="cs-CZ" sz="1100" b="1" i="1" dirty="0" smtClean="0">
                <a:latin typeface="Times New Roman" pitchFamily="18" charset="0"/>
                <a:cs typeface="Times New Roman" pitchFamily="18" charset="0"/>
              </a:rPr>
              <a:t>20. 3. Napoleon bude zítra v Paříži!</a:t>
            </a:r>
          </a:p>
          <a:p>
            <a:r>
              <a:rPr lang="cs-CZ" sz="1100" b="1" i="1" dirty="0" smtClean="0">
                <a:latin typeface="Times New Roman" pitchFamily="18" charset="0"/>
                <a:cs typeface="Times New Roman" pitchFamily="18" charset="0"/>
              </a:rPr>
              <a:t>21. 3. Císař Napoleon je již ve Fontainebleau!</a:t>
            </a:r>
          </a:p>
          <a:p>
            <a:r>
              <a:rPr lang="cs-CZ" sz="1100" b="1" i="1" dirty="0" smtClean="0">
                <a:latin typeface="Times New Roman" pitchFamily="18" charset="0"/>
                <a:cs typeface="Times New Roman" pitchFamily="18" charset="0"/>
              </a:rPr>
              <a:t>22. 3. Včera večer Jeho císařská výsost vstoupila do hlavního města! Nadšení národa je nepopsatelné</a:t>
            </a:r>
            <a:r>
              <a:rPr lang="cs-CZ" sz="1200" b="1" i="1" dirty="0" smtClean="0">
                <a:latin typeface="Times New Roman" pitchFamily="18" charset="0"/>
                <a:cs typeface="Times New Roman" pitchFamily="18" charset="0"/>
              </a:rPr>
              <a:t>!</a:t>
            </a:r>
          </a:p>
        </p:txBody>
      </p:sp>
      <p:sp>
        <p:nvSpPr>
          <p:cNvPr id="17" name="TextovéPole 16"/>
          <p:cNvSpPr txBox="1"/>
          <p:nvPr/>
        </p:nvSpPr>
        <p:spPr>
          <a:xfrm>
            <a:off x="6027484" y="3512870"/>
            <a:ext cx="1261884" cy="461665"/>
          </a:xfrm>
          <a:prstGeom prst="rect">
            <a:avLst/>
          </a:prstGeom>
          <a:solidFill>
            <a:srgbClr val="FFC000"/>
          </a:solidFill>
        </p:spPr>
        <p:txBody>
          <a:bodyPr wrap="none" rtlCol="0">
            <a:spAutoFit/>
          </a:bodyPr>
          <a:lstStyle/>
          <a:p>
            <a:pPr algn="ctr"/>
            <a:r>
              <a:rPr lang="cs-CZ" sz="1200" b="1" dirty="0" smtClean="0">
                <a:latin typeface="Times New Roman" pitchFamily="18" charset="0"/>
                <a:cs typeface="Times New Roman" pitchFamily="18" charset="0"/>
              </a:rPr>
              <a:t>francouzský list </a:t>
            </a:r>
          </a:p>
          <a:p>
            <a:pPr algn="ctr"/>
            <a:r>
              <a:rPr lang="cs-CZ" sz="1200" b="1" i="1" dirty="0" smtClean="0">
                <a:latin typeface="Times New Roman" pitchFamily="18" charset="0"/>
                <a:cs typeface="Times New Roman" pitchFamily="18" charset="0"/>
              </a:rPr>
              <a:t>LE MONITOR</a:t>
            </a:r>
            <a:endParaRPr lang="cs-CZ" sz="1200" b="1" dirty="0" smtClean="0">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2271" y="3024000"/>
            <a:ext cx="1451520" cy="17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3518"/>
            <a:ext cx="4752528" cy="594066"/>
          </a:xfrm>
        </p:spPr>
        <p:txBody>
          <a:bodyPr>
            <a:normAutofit/>
          </a:bodyPr>
          <a:lstStyle/>
          <a:p>
            <a:pPr algn="l"/>
            <a:r>
              <a:rPr lang="cs-CZ" sz="2500" b="1" dirty="0" smtClean="0">
                <a:latin typeface="Times New Roman" pitchFamily="18" charset="0"/>
                <a:cs typeface="Times New Roman" pitchFamily="18" charset="0"/>
              </a:rPr>
              <a:t>23.6 Něco navíc pro šikovné</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TextovéPole 2"/>
          <p:cNvSpPr txBox="1"/>
          <p:nvPr/>
        </p:nvSpPr>
        <p:spPr>
          <a:xfrm>
            <a:off x="755576" y="1142681"/>
            <a:ext cx="3482043" cy="30777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8575" cmpd="dbl">
            <a:solidFill>
              <a:srgbClr val="009900"/>
            </a:solidFill>
          </a:ln>
        </p:spPr>
        <p:txBody>
          <a:bodyPr wrap="none" rtlCol="0">
            <a:spAutoFit/>
          </a:bodyPr>
          <a:lstStyle/>
          <a:p>
            <a:r>
              <a:rPr lang="cs-CZ" sz="1400" b="1" dirty="0" smtClean="0">
                <a:latin typeface="Times New Roman" pitchFamily="18" charset="0"/>
                <a:cs typeface="Times New Roman" pitchFamily="18" charset="0"/>
              </a:rPr>
              <a:t>Ohlas napoleonských válek na severu Čech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70411"/>
            <a:ext cx="4008572" cy="284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1141005" y="4656206"/>
            <a:ext cx="1616148" cy="27699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solidFill>
              <a:srgbClr val="009900"/>
            </a:solidFill>
          </a:ln>
        </p:spPr>
        <p:txBody>
          <a:bodyPr wrap="none" rtlCol="0">
            <a:spAutoFit/>
          </a:bodyPr>
          <a:lstStyle/>
          <a:p>
            <a:r>
              <a:rPr lang="cs-CZ" sz="1200" b="1" dirty="0">
                <a:latin typeface="Times New Roman" pitchFamily="18" charset="0"/>
                <a:cs typeface="Times New Roman" pitchFamily="18" charset="0"/>
              </a:rPr>
              <a:t>b</a:t>
            </a:r>
            <a:r>
              <a:rPr lang="cs-CZ" sz="1200" b="1" dirty="0" smtClean="0">
                <a:latin typeface="Times New Roman" pitchFamily="18" charset="0"/>
                <a:cs typeface="Times New Roman" pitchFamily="18" charset="0"/>
              </a:rPr>
              <a:t>itva u Chlumce 1813</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2544" y="555526"/>
            <a:ext cx="1562673" cy="205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8105059" y="2768599"/>
            <a:ext cx="910827"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009900"/>
            </a:solidFill>
          </a:ln>
        </p:spPr>
        <p:txBody>
          <a:bodyPr wrap="none" rtlCol="0">
            <a:spAutoFit/>
          </a:bodyPr>
          <a:lstStyle/>
          <a:p>
            <a:pPr algn="ctr"/>
            <a:r>
              <a:rPr lang="cs-CZ" sz="1200" b="1" dirty="0">
                <a:latin typeface="Times New Roman" pitchFamily="18" charset="0"/>
                <a:cs typeface="Times New Roman" pitchFamily="18" charset="0"/>
              </a:rPr>
              <a:t>p</a:t>
            </a:r>
            <a:r>
              <a:rPr lang="cs-CZ" sz="1200" b="1" dirty="0" smtClean="0">
                <a:latin typeface="Times New Roman" pitchFamily="18" charset="0"/>
                <a:cs typeface="Times New Roman" pitchFamily="18" charset="0"/>
              </a:rPr>
              <a:t>omník ve </a:t>
            </a:r>
          </a:p>
          <a:p>
            <a:pPr algn="ctr"/>
            <a:r>
              <a:rPr lang="cs-CZ" sz="1200" b="1" dirty="0" smtClean="0">
                <a:latin typeface="Times New Roman" pitchFamily="18" charset="0"/>
                <a:cs typeface="Times New Roman" pitchFamily="18" charset="0"/>
              </a:rPr>
              <a:t>Varvažově</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476" y="2729991"/>
            <a:ext cx="1552563" cy="229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8014316" y="4425373"/>
            <a:ext cx="950901"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009900"/>
            </a:solidFill>
          </a:ln>
        </p:spPr>
        <p:txBody>
          <a:bodyPr wrap="none" rtlCol="0">
            <a:spAutoFit/>
          </a:bodyPr>
          <a:lstStyle/>
          <a:p>
            <a:pPr algn="ctr"/>
            <a:r>
              <a:rPr lang="cs-CZ" sz="1200" b="1" dirty="0">
                <a:latin typeface="Times New Roman" pitchFamily="18" charset="0"/>
                <a:cs typeface="Times New Roman" pitchFamily="18" charset="0"/>
              </a:rPr>
              <a:t>p</a:t>
            </a:r>
            <a:r>
              <a:rPr lang="cs-CZ" sz="1200" b="1" dirty="0" smtClean="0">
                <a:latin typeface="Times New Roman" pitchFamily="18" charset="0"/>
                <a:cs typeface="Times New Roman" pitchFamily="18" charset="0"/>
              </a:rPr>
              <a:t>omník v</a:t>
            </a:r>
          </a:p>
          <a:p>
            <a:pPr algn="ctr"/>
            <a:r>
              <a:rPr lang="cs-CZ" sz="1200" b="1" dirty="0" smtClean="0">
                <a:latin typeface="Times New Roman" pitchFamily="18" charset="0"/>
                <a:cs typeface="Times New Roman" pitchFamily="18" charset="0"/>
              </a:rPr>
              <a:t> Přestanově</a:t>
            </a: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628887"/>
            <a:ext cx="1725166" cy="259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6373331" y="988793"/>
            <a:ext cx="803426"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009900"/>
            </a:solidFill>
          </a:ln>
        </p:spPr>
        <p:txBody>
          <a:bodyPr wrap="none" rtlCol="0">
            <a:spAutoFit/>
          </a:bodyPr>
          <a:lstStyle/>
          <a:p>
            <a:pPr algn="ctr"/>
            <a:r>
              <a:rPr lang="cs-CZ" sz="1200" b="1" dirty="0">
                <a:latin typeface="Times New Roman" pitchFamily="18" charset="0"/>
                <a:cs typeface="Times New Roman" pitchFamily="18" charset="0"/>
              </a:rPr>
              <a:t>p</a:t>
            </a:r>
            <a:r>
              <a:rPr lang="cs-CZ" sz="1200" b="1" dirty="0" smtClean="0">
                <a:latin typeface="Times New Roman" pitchFamily="18" charset="0"/>
                <a:cs typeface="Times New Roman" pitchFamily="18" charset="0"/>
              </a:rPr>
              <a:t>omník v</a:t>
            </a:r>
          </a:p>
          <a:p>
            <a:pPr algn="ctr"/>
            <a:r>
              <a:rPr lang="cs-CZ" sz="1200" b="1" dirty="0" smtClean="0">
                <a:latin typeface="Times New Roman" pitchFamily="18" charset="0"/>
                <a:cs typeface="Times New Roman" pitchFamily="18" charset="0"/>
              </a:rPr>
              <a:t>Chlumci</a:t>
            </a:r>
          </a:p>
        </p:txBody>
      </p:sp>
      <p:sp>
        <p:nvSpPr>
          <p:cNvPr id="8" name="TextovéPole 7"/>
          <p:cNvSpPr txBox="1"/>
          <p:nvPr/>
        </p:nvSpPr>
        <p:spPr>
          <a:xfrm>
            <a:off x="4355976" y="3903080"/>
            <a:ext cx="1800200" cy="95410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009900"/>
            </a:solidFill>
          </a:ln>
        </p:spPr>
        <p:txBody>
          <a:bodyPr wrap="square" rtlCol="0">
            <a:spAutoFit/>
          </a:bodyPr>
          <a:lstStyle/>
          <a:p>
            <a:pPr algn="just"/>
            <a:r>
              <a:rPr lang="cs-CZ" sz="1400" b="1" i="1" dirty="0" smtClean="0">
                <a:latin typeface="Times New Roman" pitchFamily="18" charset="0"/>
                <a:cs typeface="Times New Roman" pitchFamily="18" charset="0"/>
              </a:rPr>
              <a:t>Pokus se zjistit bližší informace o bojích, které probíhaly na severu Čech.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3518"/>
            <a:ext cx="2699792" cy="594066"/>
          </a:xfrm>
        </p:spPr>
        <p:txBody>
          <a:bodyPr>
            <a:normAutofit/>
          </a:bodyPr>
          <a:lstStyle/>
          <a:p>
            <a:pPr algn="l"/>
            <a:r>
              <a:rPr lang="cs-CZ" sz="2500" b="1" dirty="0" smtClean="0">
                <a:latin typeface="Times New Roman" pitchFamily="18" charset="0"/>
                <a:cs typeface="Times New Roman" pitchFamily="18" charset="0"/>
              </a:rPr>
              <a:t>23.7 CLIL</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7" name="TextovéPole 16"/>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err="1" smtClean="0">
                <a:solidFill>
                  <a:schemeClr val="accent3">
                    <a:lumMod val="50000"/>
                  </a:schemeClr>
                </a:solidFill>
                <a:latin typeface="Times New Roman" pitchFamily="18" charset="0"/>
                <a:cs typeface="Times New Roman" pitchFamily="18" charset="0"/>
              </a:rPr>
              <a:t>History</a:t>
            </a:r>
            <a:endParaRPr lang="cs-CZ" sz="1600" b="1" dirty="0" smtClean="0">
              <a:solidFill>
                <a:schemeClr val="accent3">
                  <a:lumMod val="50000"/>
                </a:schemeClr>
              </a:solidFill>
              <a:latin typeface="Times New Roman" pitchFamily="18" charset="0"/>
              <a:cs typeface="Times New Roman" pitchFamily="18" charset="0"/>
            </a:endParaRPr>
          </a:p>
          <a:p>
            <a:endParaRPr lang="cs-CZ" sz="1000" dirty="0">
              <a:latin typeface="Times New Roman" pitchFamily="18" charset="0"/>
              <a:cs typeface="Times New Roman" pitchFamily="18" charset="0"/>
            </a:endParaRPr>
          </a:p>
        </p:txBody>
      </p:sp>
      <p:sp>
        <p:nvSpPr>
          <p:cNvPr id="3" name="TextovéPole 2"/>
          <p:cNvSpPr txBox="1"/>
          <p:nvPr/>
        </p:nvSpPr>
        <p:spPr>
          <a:xfrm>
            <a:off x="120126" y="1059582"/>
            <a:ext cx="4379865" cy="138499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009900"/>
            </a:solidFill>
          </a:ln>
        </p:spPr>
        <p:txBody>
          <a:bodyPr wrap="square" rtlCol="0">
            <a:spAutoFit/>
          </a:bodyPr>
          <a:lstStyle/>
          <a:p>
            <a:pPr algn="just"/>
            <a:r>
              <a:rPr lang="en-US" sz="1200" dirty="0">
                <a:latin typeface="Times New Roman" pitchFamily="18" charset="0"/>
                <a:cs typeface="Times New Roman" pitchFamily="18" charset="0"/>
              </a:rPr>
              <a:t>The </a:t>
            </a:r>
            <a:r>
              <a:rPr lang="en-US" sz="1200" b="1" dirty="0">
                <a:latin typeface="Times New Roman" pitchFamily="18" charset="0"/>
                <a:cs typeface="Times New Roman" pitchFamily="18" charset="0"/>
              </a:rPr>
              <a:t>French Republican Calendar</a:t>
            </a:r>
            <a:r>
              <a:rPr lang="en-US" sz="1200" dirty="0">
                <a:latin typeface="Times New Roman" pitchFamily="18" charset="0"/>
                <a:cs typeface="Times New Roman" pitchFamily="18" charset="0"/>
              </a:rPr>
              <a:t> or </a:t>
            </a:r>
            <a:r>
              <a:rPr lang="en-US" sz="1200" b="1" dirty="0">
                <a:latin typeface="Times New Roman" pitchFamily="18" charset="0"/>
                <a:cs typeface="Times New Roman" pitchFamily="18" charset="0"/>
              </a:rPr>
              <a:t>French Revolutionary Calendar</a:t>
            </a:r>
            <a:r>
              <a:rPr lang="en-US" sz="1200" dirty="0">
                <a:latin typeface="Times New Roman" pitchFamily="18" charset="0"/>
                <a:cs typeface="Times New Roman" pitchFamily="18" charset="0"/>
              </a:rPr>
              <a:t> was a </a:t>
            </a:r>
            <a:r>
              <a:rPr lang="en-US" sz="1200" dirty="0" smtClean="0">
                <a:latin typeface="Times New Roman" pitchFamily="18" charset="0"/>
                <a:cs typeface="Times New Roman" pitchFamily="18" charset="0"/>
              </a:rPr>
              <a:t>calendar</a:t>
            </a:r>
            <a:r>
              <a:rPr lang="cs-CZ"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created </a:t>
            </a:r>
            <a:r>
              <a:rPr lang="en-US" sz="1200" dirty="0">
                <a:latin typeface="Times New Roman" pitchFamily="18" charset="0"/>
                <a:cs typeface="Times New Roman" pitchFamily="18" charset="0"/>
              </a:rPr>
              <a:t>and implemented during the French Revolution, and used by the French government for about 12 years from late 1793 to 1805, and for 18 days by the Paris Commune in 1871. The new system was designed in part to remove all religious and royalist influences from the calendar, and was part of a larger attempt at </a:t>
            </a:r>
            <a:r>
              <a:rPr lang="en-US" sz="1200" dirty="0" err="1">
                <a:latin typeface="Times New Roman" pitchFamily="18" charset="0"/>
                <a:cs typeface="Times New Roman" pitchFamily="18" charset="0"/>
              </a:rPr>
              <a:t>Decimalisation</a:t>
            </a:r>
            <a:r>
              <a:rPr lang="en-US" sz="1200" dirty="0">
                <a:latin typeface="Times New Roman" pitchFamily="18" charset="0"/>
                <a:cs typeface="Times New Roman" pitchFamily="18" charset="0"/>
              </a:rPr>
              <a:t> in France.</a:t>
            </a:r>
            <a:endParaRPr lang="cs-CZ" sz="1200" b="1"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826" y="2581892"/>
            <a:ext cx="2088232" cy="247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4621050" y="1427061"/>
            <a:ext cx="4434216" cy="363176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a:solidFill>
              <a:srgbClr val="009900"/>
            </a:solidFill>
          </a:ln>
        </p:spPr>
        <p:txBody>
          <a:bodyPr wrap="square" rtlCol="0">
            <a:spAutoFit/>
          </a:bodyPr>
          <a:lstStyle/>
          <a:p>
            <a:pPr algn="just"/>
            <a:r>
              <a:rPr lang="en-US" sz="1000" dirty="0" smtClean="0">
                <a:latin typeface="Times New Roman" pitchFamily="18" charset="0"/>
                <a:cs typeface="Times New Roman" pitchFamily="18" charset="0"/>
              </a:rPr>
              <a:t>The Republican calendar year began at the autumn equinox and had twelve months of 30 days each, which were given new names based on nature, principally having to do with the prevailing weather in and around Paris.</a:t>
            </a:r>
          </a:p>
          <a:p>
            <a:pPr algn="just"/>
            <a:endParaRPr lang="en-US" sz="1000" dirty="0" smtClean="0">
              <a:latin typeface="Times New Roman" pitchFamily="18" charset="0"/>
              <a:cs typeface="Times New Roman" pitchFamily="18" charset="0"/>
            </a:endParaRPr>
          </a:p>
          <a:p>
            <a:pPr algn="just"/>
            <a:r>
              <a:rPr lang="en-US" sz="1000" dirty="0" smtClean="0">
                <a:latin typeface="Times New Roman" pitchFamily="18" charset="0"/>
                <a:cs typeface="Times New Roman" pitchFamily="18" charset="0"/>
              </a:rPr>
              <a:t>Autumn:</a:t>
            </a:r>
          </a:p>
          <a:p>
            <a:pPr lvl="1" algn="just"/>
            <a:r>
              <a:rPr lang="en-US" sz="1000" dirty="0" err="1" smtClean="0">
                <a:latin typeface="Times New Roman" pitchFamily="18" charset="0"/>
                <a:cs typeface="Times New Roman" pitchFamily="18" charset="0"/>
              </a:rPr>
              <a:t>Vendémiaire</a:t>
            </a:r>
            <a:r>
              <a:rPr lang="en-US" sz="1000" dirty="0" smtClean="0">
                <a:latin typeface="Times New Roman" pitchFamily="18" charset="0"/>
                <a:cs typeface="Times New Roman" pitchFamily="18" charset="0"/>
              </a:rPr>
              <a:t> in French (from Latin </a:t>
            </a:r>
            <a:r>
              <a:rPr lang="en-US" sz="1000" i="1" dirty="0" err="1" smtClean="0">
                <a:latin typeface="Times New Roman" pitchFamily="18" charset="0"/>
                <a:cs typeface="Times New Roman" pitchFamily="18" charset="0"/>
              </a:rPr>
              <a:t>vindemia</a:t>
            </a:r>
            <a:r>
              <a:rPr lang="en-US" sz="1000" dirty="0" smtClean="0">
                <a:latin typeface="Times New Roman" pitchFamily="18" charset="0"/>
                <a:cs typeface="Times New Roman" pitchFamily="18" charset="0"/>
              </a:rPr>
              <a:t>, "grape harvest"), starting 22, 23 or 24 September</a:t>
            </a:r>
          </a:p>
          <a:p>
            <a:pPr lvl="1" algn="just"/>
            <a:r>
              <a:rPr lang="en-US" sz="1000" dirty="0" err="1" smtClean="0">
                <a:latin typeface="Times New Roman" pitchFamily="18" charset="0"/>
                <a:cs typeface="Times New Roman" pitchFamily="18" charset="0"/>
              </a:rPr>
              <a:t>Brumaire</a:t>
            </a:r>
            <a:r>
              <a:rPr lang="en-US" sz="1000" dirty="0" smtClean="0">
                <a:latin typeface="Times New Roman" pitchFamily="18" charset="0"/>
                <a:cs typeface="Times New Roman" pitchFamily="18" charset="0"/>
              </a:rPr>
              <a:t> (from French </a:t>
            </a:r>
            <a:r>
              <a:rPr lang="en-US" sz="1000" i="1" dirty="0" smtClean="0">
                <a:latin typeface="Times New Roman" pitchFamily="18" charset="0"/>
                <a:cs typeface="Times New Roman" pitchFamily="18" charset="0"/>
              </a:rPr>
              <a:t>brume</a:t>
            </a:r>
            <a:r>
              <a:rPr lang="en-US" sz="1000" dirty="0" smtClean="0">
                <a:latin typeface="Times New Roman" pitchFamily="18" charset="0"/>
                <a:cs typeface="Times New Roman" pitchFamily="18" charset="0"/>
              </a:rPr>
              <a:t>, "fog"), starting 22, 23 or 24 October</a:t>
            </a:r>
          </a:p>
          <a:p>
            <a:pPr lvl="1" algn="just"/>
            <a:r>
              <a:rPr lang="en-US" sz="1000" dirty="0" err="1" smtClean="0">
                <a:latin typeface="Times New Roman" pitchFamily="18" charset="0"/>
                <a:cs typeface="Times New Roman" pitchFamily="18" charset="0"/>
              </a:rPr>
              <a:t>Frimaire</a:t>
            </a:r>
            <a:r>
              <a:rPr lang="en-US" sz="1000" dirty="0" smtClean="0">
                <a:latin typeface="Times New Roman" pitchFamily="18" charset="0"/>
                <a:cs typeface="Times New Roman" pitchFamily="18" charset="0"/>
              </a:rPr>
              <a:t> (From French </a:t>
            </a:r>
            <a:r>
              <a:rPr lang="en-US" sz="1000" i="1" dirty="0" err="1" smtClean="0">
                <a:latin typeface="Times New Roman" pitchFamily="18" charset="0"/>
                <a:cs typeface="Times New Roman" pitchFamily="18" charset="0"/>
              </a:rPr>
              <a:t>frimas</a:t>
            </a:r>
            <a:r>
              <a:rPr lang="en-US" sz="1000" dirty="0" smtClean="0">
                <a:latin typeface="Times New Roman" pitchFamily="18" charset="0"/>
                <a:cs typeface="Times New Roman" pitchFamily="18" charset="0"/>
              </a:rPr>
              <a:t>, "frost"), starting 21, 22 or 23 November</a:t>
            </a:r>
          </a:p>
          <a:p>
            <a:pPr algn="just"/>
            <a:r>
              <a:rPr lang="en-US" sz="1000" dirty="0" smtClean="0">
                <a:latin typeface="Times New Roman" pitchFamily="18" charset="0"/>
                <a:cs typeface="Times New Roman" pitchFamily="18" charset="0"/>
              </a:rPr>
              <a:t>Winter:</a:t>
            </a:r>
          </a:p>
          <a:p>
            <a:pPr lvl="1" algn="just"/>
            <a:r>
              <a:rPr lang="en-US" sz="1000" dirty="0" err="1" smtClean="0">
                <a:latin typeface="Times New Roman" pitchFamily="18" charset="0"/>
                <a:cs typeface="Times New Roman" pitchFamily="18" charset="0"/>
              </a:rPr>
              <a:t>Nivôse</a:t>
            </a:r>
            <a:r>
              <a:rPr lang="en-US" sz="1000" dirty="0" smtClean="0">
                <a:latin typeface="Times New Roman" pitchFamily="18" charset="0"/>
                <a:cs typeface="Times New Roman" pitchFamily="18" charset="0"/>
              </a:rPr>
              <a:t> (from Latin </a:t>
            </a:r>
            <a:r>
              <a:rPr lang="en-US" sz="1000" i="1" dirty="0" err="1" smtClean="0">
                <a:latin typeface="Times New Roman" pitchFamily="18" charset="0"/>
                <a:cs typeface="Times New Roman" pitchFamily="18" charset="0"/>
              </a:rPr>
              <a:t>nivosus</a:t>
            </a:r>
            <a:r>
              <a:rPr lang="en-US" sz="1000" dirty="0" smtClean="0">
                <a:latin typeface="Times New Roman" pitchFamily="18" charset="0"/>
                <a:cs typeface="Times New Roman" pitchFamily="18" charset="0"/>
              </a:rPr>
              <a:t>, "snowy"), starting 21, 22 or 23 December</a:t>
            </a:r>
          </a:p>
          <a:p>
            <a:pPr lvl="1" algn="just"/>
            <a:r>
              <a:rPr lang="en-US" sz="1000" dirty="0" err="1" smtClean="0">
                <a:latin typeface="Times New Roman" pitchFamily="18" charset="0"/>
                <a:cs typeface="Times New Roman" pitchFamily="18" charset="0"/>
              </a:rPr>
              <a:t>Pluviôse</a:t>
            </a:r>
            <a:r>
              <a:rPr lang="en-US" sz="1000" dirty="0" smtClean="0">
                <a:latin typeface="Times New Roman" pitchFamily="18" charset="0"/>
                <a:cs typeface="Times New Roman" pitchFamily="18" charset="0"/>
              </a:rPr>
              <a:t> (from Latin </a:t>
            </a:r>
            <a:r>
              <a:rPr lang="en-US" sz="1000" i="1" dirty="0" err="1" smtClean="0">
                <a:latin typeface="Times New Roman" pitchFamily="18" charset="0"/>
                <a:cs typeface="Times New Roman" pitchFamily="18" charset="0"/>
              </a:rPr>
              <a:t>pluvius</a:t>
            </a:r>
            <a:r>
              <a:rPr lang="en-US" sz="1000" dirty="0" smtClean="0">
                <a:latin typeface="Times New Roman" pitchFamily="18" charset="0"/>
                <a:cs typeface="Times New Roman" pitchFamily="18" charset="0"/>
              </a:rPr>
              <a:t>, "rainy"), starting 20, 21 or 22 January</a:t>
            </a:r>
          </a:p>
          <a:p>
            <a:pPr lvl="1" algn="just"/>
            <a:r>
              <a:rPr lang="en-US" sz="1000" dirty="0" err="1" smtClean="0">
                <a:latin typeface="Times New Roman" pitchFamily="18" charset="0"/>
                <a:cs typeface="Times New Roman" pitchFamily="18" charset="0"/>
              </a:rPr>
              <a:t>Ventôse</a:t>
            </a:r>
            <a:r>
              <a:rPr lang="en-US" sz="1000" dirty="0" smtClean="0">
                <a:latin typeface="Times New Roman" pitchFamily="18" charset="0"/>
                <a:cs typeface="Times New Roman" pitchFamily="18" charset="0"/>
              </a:rPr>
              <a:t> (from Latin </a:t>
            </a:r>
            <a:r>
              <a:rPr lang="en-US" sz="1000" i="1" dirty="0" err="1" smtClean="0">
                <a:latin typeface="Times New Roman" pitchFamily="18" charset="0"/>
                <a:cs typeface="Times New Roman" pitchFamily="18" charset="0"/>
              </a:rPr>
              <a:t>ventosus</a:t>
            </a:r>
            <a:r>
              <a:rPr lang="en-US" sz="1000" dirty="0" smtClean="0">
                <a:latin typeface="Times New Roman" pitchFamily="18" charset="0"/>
                <a:cs typeface="Times New Roman" pitchFamily="18" charset="0"/>
              </a:rPr>
              <a:t>, "windy"), starting 19, 20 or 21 February</a:t>
            </a:r>
          </a:p>
          <a:p>
            <a:pPr algn="just"/>
            <a:r>
              <a:rPr lang="en-US" sz="1000" dirty="0" smtClean="0">
                <a:latin typeface="Times New Roman" pitchFamily="18" charset="0"/>
                <a:cs typeface="Times New Roman" pitchFamily="18" charset="0"/>
              </a:rPr>
              <a:t>Spring:</a:t>
            </a:r>
          </a:p>
          <a:p>
            <a:pPr lvl="1" algn="just"/>
            <a:r>
              <a:rPr lang="en-US" sz="1000" dirty="0" smtClean="0">
                <a:latin typeface="Times New Roman" pitchFamily="18" charset="0"/>
                <a:cs typeface="Times New Roman" pitchFamily="18" charset="0"/>
              </a:rPr>
              <a:t>Germinal (from Latin </a:t>
            </a:r>
            <a:r>
              <a:rPr lang="en-US" sz="1000" i="1" dirty="0" smtClean="0">
                <a:latin typeface="Times New Roman" pitchFamily="18" charset="0"/>
                <a:cs typeface="Times New Roman" pitchFamily="18" charset="0"/>
              </a:rPr>
              <a:t>germen</a:t>
            </a:r>
            <a:r>
              <a:rPr lang="en-US" sz="1000" dirty="0" smtClean="0">
                <a:latin typeface="Times New Roman" pitchFamily="18" charset="0"/>
                <a:cs typeface="Times New Roman" pitchFamily="18" charset="0"/>
              </a:rPr>
              <a:t>, "germination"), starting 20 or 21 March</a:t>
            </a:r>
          </a:p>
          <a:p>
            <a:pPr lvl="1" algn="just"/>
            <a:r>
              <a:rPr lang="en-US" sz="1000" dirty="0" err="1" smtClean="0">
                <a:latin typeface="Times New Roman" pitchFamily="18" charset="0"/>
                <a:cs typeface="Times New Roman" pitchFamily="18" charset="0"/>
              </a:rPr>
              <a:t>Floréal</a:t>
            </a:r>
            <a:r>
              <a:rPr lang="en-US" sz="1000" dirty="0" smtClean="0">
                <a:latin typeface="Times New Roman" pitchFamily="18" charset="0"/>
                <a:cs typeface="Times New Roman" pitchFamily="18" charset="0"/>
              </a:rPr>
              <a:t> (from Latin </a:t>
            </a:r>
            <a:r>
              <a:rPr lang="en-US" sz="1000" i="1" dirty="0" err="1" smtClean="0">
                <a:latin typeface="Times New Roman" pitchFamily="18" charset="0"/>
                <a:cs typeface="Times New Roman" pitchFamily="18" charset="0"/>
              </a:rPr>
              <a:t>flos</a:t>
            </a:r>
            <a:r>
              <a:rPr lang="en-US" sz="1000" dirty="0" smtClean="0">
                <a:latin typeface="Times New Roman" pitchFamily="18" charset="0"/>
                <a:cs typeface="Times New Roman" pitchFamily="18" charset="0"/>
              </a:rPr>
              <a:t>, "flower"), starting 20 or 21 April</a:t>
            </a:r>
          </a:p>
          <a:p>
            <a:pPr lvl="1" algn="just"/>
            <a:r>
              <a:rPr lang="en-US" sz="1000" dirty="0" err="1" smtClean="0">
                <a:latin typeface="Times New Roman" pitchFamily="18" charset="0"/>
                <a:cs typeface="Times New Roman" pitchFamily="18" charset="0"/>
              </a:rPr>
              <a:t>Prairial</a:t>
            </a:r>
            <a:r>
              <a:rPr lang="en-US" sz="1000" dirty="0" smtClean="0">
                <a:latin typeface="Times New Roman" pitchFamily="18" charset="0"/>
                <a:cs typeface="Times New Roman" pitchFamily="18" charset="0"/>
              </a:rPr>
              <a:t> (from French </a:t>
            </a:r>
            <a:r>
              <a:rPr lang="en-US" sz="1000" i="1" dirty="0" smtClean="0">
                <a:latin typeface="Times New Roman" pitchFamily="18" charset="0"/>
                <a:cs typeface="Times New Roman" pitchFamily="18" charset="0"/>
              </a:rPr>
              <a:t>prairie</a:t>
            </a:r>
            <a:r>
              <a:rPr lang="en-US" sz="1000" dirty="0" smtClean="0">
                <a:latin typeface="Times New Roman" pitchFamily="18" charset="0"/>
                <a:cs typeface="Times New Roman" pitchFamily="18" charset="0"/>
              </a:rPr>
              <a:t>, "pasture"), starting 20 or 21 May</a:t>
            </a:r>
          </a:p>
          <a:p>
            <a:pPr algn="just"/>
            <a:r>
              <a:rPr lang="en-US" sz="1000" dirty="0" smtClean="0">
                <a:latin typeface="Times New Roman" pitchFamily="18" charset="0"/>
                <a:cs typeface="Times New Roman" pitchFamily="18" charset="0"/>
              </a:rPr>
              <a:t>Summer:</a:t>
            </a:r>
          </a:p>
          <a:p>
            <a:pPr lvl="1" algn="just"/>
            <a:r>
              <a:rPr lang="en-US" sz="1000" dirty="0" err="1" smtClean="0">
                <a:latin typeface="Times New Roman" pitchFamily="18" charset="0"/>
                <a:cs typeface="Times New Roman" pitchFamily="18" charset="0"/>
              </a:rPr>
              <a:t>Messidor</a:t>
            </a:r>
            <a:r>
              <a:rPr lang="en-US" sz="1000" dirty="0" smtClean="0">
                <a:latin typeface="Times New Roman" pitchFamily="18" charset="0"/>
                <a:cs typeface="Times New Roman" pitchFamily="18" charset="0"/>
              </a:rPr>
              <a:t> (from Latin </a:t>
            </a:r>
            <a:r>
              <a:rPr lang="en-US" sz="1000" i="1" dirty="0" err="1" smtClean="0">
                <a:latin typeface="Times New Roman" pitchFamily="18" charset="0"/>
                <a:cs typeface="Times New Roman" pitchFamily="18" charset="0"/>
              </a:rPr>
              <a:t>messis</a:t>
            </a:r>
            <a:r>
              <a:rPr lang="en-US" sz="1000" dirty="0" smtClean="0">
                <a:latin typeface="Times New Roman" pitchFamily="18" charset="0"/>
                <a:cs typeface="Times New Roman" pitchFamily="18" charset="0"/>
              </a:rPr>
              <a:t>, "harvest"), starting 19 or 20 June</a:t>
            </a:r>
          </a:p>
          <a:p>
            <a:pPr lvl="1" algn="just"/>
            <a:r>
              <a:rPr lang="en-US" sz="1000" dirty="0" err="1" smtClean="0">
                <a:latin typeface="Times New Roman" pitchFamily="18" charset="0"/>
                <a:cs typeface="Times New Roman" pitchFamily="18" charset="0"/>
              </a:rPr>
              <a:t>Thermidor</a:t>
            </a:r>
            <a:r>
              <a:rPr lang="en-US" sz="1000" dirty="0" smtClean="0">
                <a:latin typeface="Times New Roman" pitchFamily="18" charset="0"/>
                <a:cs typeface="Times New Roman" pitchFamily="18" charset="0"/>
              </a:rPr>
              <a:t> (or </a:t>
            </a:r>
            <a:r>
              <a:rPr lang="en-US" sz="1000" dirty="0" err="1" smtClean="0">
                <a:latin typeface="Times New Roman" pitchFamily="18" charset="0"/>
                <a:cs typeface="Times New Roman" pitchFamily="18" charset="0"/>
              </a:rPr>
              <a:t>Fervidor</a:t>
            </a:r>
            <a:r>
              <a:rPr lang="en-US" sz="1000" dirty="0" smtClean="0">
                <a:latin typeface="Times New Roman" pitchFamily="18" charset="0"/>
                <a:cs typeface="Times New Roman" pitchFamily="18" charset="0"/>
              </a:rPr>
              <a:t>) (from Greek </a:t>
            </a:r>
            <a:r>
              <a:rPr lang="en-US" sz="1000" i="1" dirty="0" err="1" smtClean="0">
                <a:latin typeface="Times New Roman" pitchFamily="18" charset="0"/>
                <a:cs typeface="Times New Roman" pitchFamily="18" charset="0"/>
              </a:rPr>
              <a:t>thermon</a:t>
            </a:r>
            <a:r>
              <a:rPr lang="en-US" sz="1000" dirty="0" smtClean="0">
                <a:latin typeface="Times New Roman" pitchFamily="18" charset="0"/>
                <a:cs typeface="Times New Roman" pitchFamily="18" charset="0"/>
              </a:rPr>
              <a:t>, "summer heat"), starting 19 or 20 July</a:t>
            </a:r>
          </a:p>
          <a:p>
            <a:pPr lvl="1" algn="just"/>
            <a:r>
              <a:rPr lang="en-US" sz="1000" dirty="0" err="1" smtClean="0">
                <a:latin typeface="Times New Roman" pitchFamily="18" charset="0"/>
                <a:cs typeface="Times New Roman" pitchFamily="18" charset="0"/>
              </a:rPr>
              <a:t>Fructidor</a:t>
            </a:r>
            <a:r>
              <a:rPr lang="en-US" sz="1000" dirty="0" smtClean="0">
                <a:latin typeface="Times New Roman" pitchFamily="18" charset="0"/>
                <a:cs typeface="Times New Roman" pitchFamily="18" charset="0"/>
              </a:rPr>
              <a:t> (from Latin </a:t>
            </a:r>
            <a:r>
              <a:rPr lang="en-US" sz="1000" i="1" dirty="0" err="1" smtClean="0">
                <a:latin typeface="Times New Roman" pitchFamily="18" charset="0"/>
                <a:cs typeface="Times New Roman" pitchFamily="18" charset="0"/>
              </a:rPr>
              <a:t>fructus</a:t>
            </a:r>
            <a:r>
              <a:rPr lang="en-US" sz="1000" dirty="0" smtClean="0">
                <a:latin typeface="Times New Roman" pitchFamily="18" charset="0"/>
                <a:cs typeface="Times New Roman" pitchFamily="18" charset="0"/>
              </a:rPr>
              <a:t>, "fruit"), starting 18 or 19 August</a:t>
            </a:r>
          </a:p>
          <a:p>
            <a:pPr lvl="1"/>
            <a:endParaRPr lang="en-US" sz="1000" dirty="0" smtClean="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9663" y="2950985"/>
            <a:ext cx="1800200" cy="183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Zuzka\AppData\Local\Microsoft\Windows\Temporary Internet Files\Content.IE5\E9RU5M6G\MM900356758[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30421" y="195486"/>
            <a:ext cx="119062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Program Files (x86)\Microsoft Office\MEDIA\CAGCAT10\j02341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0338" y="308538"/>
            <a:ext cx="1008112" cy="1071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3518"/>
            <a:ext cx="3312368" cy="594066"/>
          </a:xfrm>
        </p:spPr>
        <p:txBody>
          <a:bodyPr>
            <a:normAutofit/>
          </a:bodyPr>
          <a:lstStyle/>
          <a:p>
            <a:pPr algn="l"/>
            <a:r>
              <a:rPr lang="cs-CZ" sz="2500" b="1" dirty="0" smtClean="0">
                <a:latin typeface="Times New Roman" pitchFamily="18" charset="0"/>
                <a:cs typeface="Times New Roman" pitchFamily="18" charset="0"/>
              </a:rPr>
              <a:t>23.8</a:t>
            </a:r>
            <a:r>
              <a:rPr lang="cs-CZ" sz="2800" b="1" dirty="0" smtClean="0">
                <a:latin typeface="Times New Roman" pitchFamily="18" charset="0"/>
                <a:cs typeface="Times New Roman" pitchFamily="18" charset="0"/>
              </a:rPr>
              <a:t> </a:t>
            </a:r>
            <a:r>
              <a:rPr lang="cs-CZ" sz="2500" b="1" dirty="0" smtClean="0">
                <a:latin typeface="Times New Roman" pitchFamily="18" charset="0"/>
                <a:cs typeface="Times New Roman" pitchFamily="18" charset="0"/>
              </a:rPr>
              <a:t>Test znalostí</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3" name="TextovéPole 12"/>
          <p:cNvSpPr txBox="1"/>
          <p:nvPr/>
        </p:nvSpPr>
        <p:spPr>
          <a:xfrm>
            <a:off x="7092280" y="1203598"/>
            <a:ext cx="1440160" cy="246221"/>
          </a:xfrm>
          <a:prstGeom prst="rect">
            <a:avLst/>
          </a:prstGeom>
          <a:noFill/>
        </p:spPr>
        <p:txBody>
          <a:bodyPr wrap="square" rtlCol="0">
            <a:spAutoFit/>
          </a:bodyPr>
          <a:lstStyle/>
          <a:p>
            <a:pPr algn="ctr"/>
            <a:r>
              <a:rPr lang="cs-CZ" sz="1000" b="1" dirty="0" smtClean="0">
                <a:solidFill>
                  <a:srgbClr val="813763"/>
                </a:solidFill>
                <a:latin typeface="Times New Roman" pitchFamily="18" charset="0"/>
                <a:cs typeface="Times New Roman" pitchFamily="18" charset="0"/>
              </a:rPr>
              <a:t>Správné odpovědi</a:t>
            </a:r>
            <a:r>
              <a:rPr lang="cs-CZ" sz="1000" b="1" dirty="0" smtClean="0">
                <a:solidFill>
                  <a:srgbClr val="813763"/>
                </a:solidFill>
              </a:rPr>
              <a:t>:</a:t>
            </a:r>
            <a:endParaRPr lang="cs-CZ" sz="1000" b="1" dirty="0">
              <a:solidFill>
                <a:srgbClr val="813763"/>
              </a:solidFill>
            </a:endParaRPr>
          </a:p>
        </p:txBody>
      </p:sp>
      <p:graphicFrame>
        <p:nvGraphicFramePr>
          <p:cNvPr id="15" name="Tabulka 14"/>
          <p:cNvGraphicFramePr>
            <a:graphicFrameLocks noGrp="1"/>
          </p:cNvGraphicFramePr>
          <p:nvPr>
            <p:extLst>
              <p:ext uri="{D42A27DB-BD31-4B8C-83A1-F6EECF244321}">
                <p14:modId xmlns:p14="http://schemas.microsoft.com/office/powerpoint/2010/main" val="1454416873"/>
              </p:ext>
            </p:extLst>
          </p:nvPr>
        </p:nvGraphicFramePr>
        <p:xfrm>
          <a:off x="323528" y="1326708"/>
          <a:ext cx="6696744" cy="3352800"/>
        </p:xfrm>
        <a:graphic>
          <a:graphicData uri="http://schemas.openxmlformats.org/drawingml/2006/table">
            <a:tbl>
              <a:tblPr bandRow="1">
                <a:tableStyleId>{775DCB02-9BB8-47FD-8907-85C794F793BA}</a:tableStyleId>
              </a:tblPr>
              <a:tblGrid>
                <a:gridCol w="3312368"/>
                <a:gridCol w="3384376"/>
              </a:tblGrid>
              <a:tr h="370840">
                <a:tc>
                  <a:txBody>
                    <a:bodyPr/>
                    <a:lstStyle/>
                    <a:p>
                      <a:pPr marL="342900" indent="-342900" algn="just">
                        <a:buAutoNum type="arabicPeriod"/>
                      </a:pPr>
                      <a:r>
                        <a:rPr lang="cs-CZ" sz="1600" smtClean="0">
                          <a:latin typeface="Times New Roman" pitchFamily="18" charset="0"/>
                          <a:cs typeface="Times New Roman" pitchFamily="18" charset="0"/>
                        </a:rPr>
                        <a:t>Co</a:t>
                      </a:r>
                      <a:r>
                        <a:rPr lang="cs-CZ" sz="1600" baseline="0" smtClean="0">
                          <a:latin typeface="Times New Roman" pitchFamily="18" charset="0"/>
                          <a:cs typeface="Times New Roman" pitchFamily="18" charset="0"/>
                        </a:rPr>
                        <a:t> </a:t>
                      </a:r>
                      <a:r>
                        <a:rPr lang="cs-CZ" sz="1600" b="1" baseline="0" smtClean="0">
                          <a:latin typeface="Times New Roman" pitchFamily="18" charset="0"/>
                          <a:cs typeface="Times New Roman" pitchFamily="18" charset="0"/>
                        </a:rPr>
                        <a:t>nepatří</a:t>
                      </a:r>
                      <a:r>
                        <a:rPr lang="cs-CZ" sz="1600" baseline="0" smtClean="0">
                          <a:latin typeface="Times New Roman" pitchFamily="18" charset="0"/>
                          <a:cs typeface="Times New Roman" pitchFamily="18" charset="0"/>
                        </a:rPr>
                        <a:t> mezi symboly VFR?</a:t>
                      </a:r>
                      <a:endParaRPr lang="cs-CZ" sz="1600" dirty="0" smtClean="0">
                        <a:latin typeface="Times New Roman" pitchFamily="18" charset="0"/>
                        <a:cs typeface="Times New Roman" pitchFamily="18" charset="0"/>
                      </a:endParaRPr>
                    </a:p>
                    <a:p>
                      <a:pPr marL="342900" indent="-342900" algn="just"/>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a:t>
                      </a:r>
                      <a:r>
                        <a:rPr lang="cs-CZ" sz="1200" smtClean="0">
                          <a:latin typeface="Times New Roman" pitchFamily="18" charset="0"/>
                          <a:cs typeface="Times New Roman" pitchFamily="18" charset="0"/>
                        </a:rPr>
                        <a:t>/  trikolora</a:t>
                      </a:r>
                    </a:p>
                    <a:p>
                      <a:pPr marL="342900" indent="-342900" algn="just"/>
                      <a:r>
                        <a:rPr lang="cs-CZ" sz="1200" smtClean="0">
                          <a:latin typeface="Times New Roman" pitchFamily="18" charset="0"/>
                          <a:cs typeface="Times New Roman" pitchFamily="18" charset="0"/>
                        </a:rPr>
                        <a:t>b/  hesla: svoboda, rovnost, bratrství</a:t>
                      </a:r>
                    </a:p>
                    <a:p>
                      <a:pPr marL="342900" indent="-342900" algn="just"/>
                      <a:r>
                        <a:rPr lang="cs-CZ" sz="1200" smtClean="0">
                          <a:latin typeface="Times New Roman" pitchFamily="18" charset="0"/>
                          <a:cs typeface="Times New Roman" pitchFamily="18" charset="0"/>
                        </a:rPr>
                        <a:t>c/  píseň Marseillaisa</a:t>
                      </a:r>
                    </a:p>
                    <a:p>
                      <a:pPr marL="342900" indent="-342900" algn="just"/>
                      <a:r>
                        <a:rPr lang="cs-CZ" sz="1200" smtClean="0">
                          <a:latin typeface="Times New Roman" pitchFamily="18" charset="0"/>
                          <a:cs typeface="Times New Roman" pitchFamily="18" charset="0"/>
                        </a:rPr>
                        <a:t>d/  kalich</a:t>
                      </a:r>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marL="342900" indent="-342900" algn="just">
                        <a:buAutoNum type="arabicPeriod" startAt="3"/>
                      </a:pPr>
                      <a:r>
                        <a:rPr lang="cs-CZ" sz="1600" smtClean="0">
                          <a:latin typeface="Times New Roman" pitchFamily="18" charset="0"/>
                          <a:cs typeface="Times New Roman" pitchFamily="18" charset="0"/>
                        </a:rPr>
                        <a:t>Které</a:t>
                      </a:r>
                      <a:r>
                        <a:rPr lang="cs-CZ" sz="1600" baseline="0" smtClean="0">
                          <a:latin typeface="Times New Roman" pitchFamily="18" charset="0"/>
                          <a:cs typeface="Times New Roman" pitchFamily="18" charset="0"/>
                        </a:rPr>
                        <a:t> tvrzení je </a:t>
                      </a:r>
                      <a:r>
                        <a:rPr lang="cs-CZ" sz="1600" b="1" baseline="0" smtClean="0">
                          <a:latin typeface="Times New Roman" pitchFamily="18" charset="0"/>
                          <a:cs typeface="Times New Roman" pitchFamily="18" charset="0"/>
                        </a:rPr>
                        <a:t>pravdivé</a:t>
                      </a:r>
                      <a:r>
                        <a:rPr lang="cs-CZ" sz="1600" baseline="0" smtClean="0">
                          <a:latin typeface="Times New Roman" pitchFamily="18" charset="0"/>
                          <a:cs typeface="Times New Roman" pitchFamily="18" charset="0"/>
                        </a:rPr>
                        <a:t>?</a:t>
                      </a:r>
                      <a:endParaRPr lang="cs-CZ" sz="1600" smtClean="0">
                        <a:latin typeface="Times New Roman" pitchFamily="18" charset="0"/>
                        <a:cs typeface="Times New Roman" pitchFamily="18" charset="0"/>
                      </a:endParaRPr>
                    </a:p>
                    <a:p>
                      <a:pPr marL="0" indent="0" algn="just">
                        <a:buNone/>
                      </a:pPr>
                      <a:endParaRPr lang="cs-CZ" sz="1600" smtClean="0">
                        <a:latin typeface="Times New Roman" pitchFamily="18" charset="0"/>
                        <a:cs typeface="Times New Roman" pitchFamily="18" charset="0"/>
                      </a:endParaRPr>
                    </a:p>
                    <a:p>
                      <a:pPr marL="0" indent="0" algn="just">
                        <a:buNone/>
                      </a:pPr>
                      <a:r>
                        <a:rPr lang="cs-CZ" sz="1200" smtClean="0">
                          <a:latin typeface="Times New Roman" pitchFamily="18" charset="0"/>
                          <a:cs typeface="Times New Roman" pitchFamily="18" charset="0"/>
                        </a:rPr>
                        <a:t>a/  Napoleon Bonaparte</a:t>
                      </a:r>
                      <a:r>
                        <a:rPr lang="cs-CZ" sz="1200" baseline="0" smtClean="0">
                          <a:latin typeface="Times New Roman" pitchFamily="18" charset="0"/>
                          <a:cs typeface="Times New Roman" pitchFamily="18" charset="0"/>
                        </a:rPr>
                        <a:t> přijal titul císaře roku 1806.</a:t>
                      </a:r>
                      <a:endParaRPr lang="cs-CZ" sz="1200" smtClean="0">
                        <a:latin typeface="Times New Roman" pitchFamily="18" charset="0"/>
                        <a:cs typeface="Times New Roman" pitchFamily="18" charset="0"/>
                      </a:endParaRPr>
                    </a:p>
                    <a:p>
                      <a:pPr marL="342900" indent="-342900" algn="just"/>
                      <a:r>
                        <a:rPr lang="cs-CZ" sz="1200" smtClean="0">
                          <a:latin typeface="Times New Roman" pitchFamily="18" charset="0"/>
                          <a:cs typeface="Times New Roman" pitchFamily="18" charset="0"/>
                        </a:rPr>
                        <a:t>b/  V bitvě u Slavkova porazil Napoleon ruského</a:t>
                      </a:r>
                      <a:endParaRPr lang="cs-CZ" sz="1200" baseline="0" smtClean="0">
                        <a:latin typeface="Times New Roman" pitchFamily="18" charset="0"/>
                        <a:cs typeface="Times New Roman" pitchFamily="18" charset="0"/>
                      </a:endParaRPr>
                    </a:p>
                    <a:p>
                      <a:pPr marL="342900" indent="-342900" algn="just"/>
                      <a:r>
                        <a:rPr lang="cs-CZ" sz="1200" baseline="0" smtClean="0">
                          <a:latin typeface="Times New Roman" pitchFamily="18" charset="0"/>
                          <a:cs typeface="Times New Roman" pitchFamily="18" charset="0"/>
                        </a:rPr>
                        <a:t>     </a:t>
                      </a:r>
                      <a:r>
                        <a:rPr lang="cs-CZ" sz="1200" smtClean="0">
                          <a:latin typeface="Times New Roman" pitchFamily="18" charset="0"/>
                          <a:cs typeface="Times New Roman" pitchFamily="18" charset="0"/>
                        </a:rPr>
                        <a:t>cara Františka.</a:t>
                      </a:r>
                    </a:p>
                    <a:p>
                      <a:pPr marL="342900" indent="-342900" algn="just"/>
                      <a:r>
                        <a:rPr lang="cs-CZ" sz="1200" smtClean="0">
                          <a:latin typeface="Times New Roman" pitchFamily="18" charset="0"/>
                          <a:cs typeface="Times New Roman" pitchFamily="18" charset="0"/>
                        </a:rPr>
                        <a:t>c/  Po prohrané bitvě u Lipska byl Napoleon</a:t>
                      </a:r>
                      <a:r>
                        <a:rPr lang="cs-CZ" sz="1200" baseline="0" smtClean="0">
                          <a:latin typeface="Times New Roman" pitchFamily="18" charset="0"/>
                          <a:cs typeface="Times New Roman" pitchFamily="18" charset="0"/>
                        </a:rPr>
                        <a:t> </a:t>
                      </a:r>
                      <a:r>
                        <a:rPr lang="cs-CZ" sz="1200" smtClean="0">
                          <a:latin typeface="Times New Roman" pitchFamily="18" charset="0"/>
                          <a:cs typeface="Times New Roman" pitchFamily="18" charset="0"/>
                        </a:rPr>
                        <a:t>poslán</a:t>
                      </a:r>
                      <a:endParaRPr lang="cs-CZ" sz="1200" baseline="0" smtClean="0">
                        <a:latin typeface="Times New Roman" pitchFamily="18" charset="0"/>
                        <a:cs typeface="Times New Roman" pitchFamily="18" charset="0"/>
                      </a:endParaRPr>
                    </a:p>
                    <a:p>
                      <a:pPr marL="342900" indent="-342900" algn="just"/>
                      <a:r>
                        <a:rPr lang="cs-CZ" sz="1200" baseline="0" smtClean="0">
                          <a:latin typeface="Times New Roman" pitchFamily="18" charset="0"/>
                          <a:cs typeface="Times New Roman" pitchFamily="18" charset="0"/>
                        </a:rPr>
                        <a:t>     do vyhnanství na ostrov Elba.</a:t>
                      </a:r>
                      <a:endParaRPr lang="cs-CZ" sz="1200" smtClean="0">
                        <a:latin typeface="Times New Roman" pitchFamily="18" charset="0"/>
                        <a:cs typeface="Times New Roman" pitchFamily="18" charset="0"/>
                      </a:endParaRPr>
                    </a:p>
                    <a:p>
                      <a:pPr marL="342900" indent="-342900" algn="just"/>
                      <a:r>
                        <a:rPr lang="cs-CZ" sz="1200" smtClean="0">
                          <a:latin typeface="Times New Roman" pitchFamily="18" charset="0"/>
                          <a:cs typeface="Times New Roman" pitchFamily="18" charset="0"/>
                        </a:rPr>
                        <a:t>d/  Manželkou Napoleona byla dcera Marie Terezie</a:t>
                      </a:r>
                      <a:endParaRPr lang="cs-CZ" sz="1200" baseline="0" smtClean="0">
                        <a:latin typeface="Times New Roman" pitchFamily="18" charset="0"/>
                        <a:cs typeface="Times New Roman" pitchFamily="18" charset="0"/>
                      </a:endParaRPr>
                    </a:p>
                    <a:p>
                      <a:pPr marL="342900" indent="-342900" algn="just"/>
                      <a:r>
                        <a:rPr lang="cs-CZ" sz="1200" baseline="0" smtClean="0">
                          <a:latin typeface="Times New Roman" pitchFamily="18" charset="0"/>
                          <a:cs typeface="Times New Roman" pitchFamily="18" charset="0"/>
                        </a:rPr>
                        <a:t>     Marie Antoinetta.</a:t>
                      </a:r>
                      <a:endParaRPr lang="cs-CZ" sz="120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r>
              <a:tr h="370840">
                <a:tc>
                  <a:txBody>
                    <a:bodyPr/>
                    <a:lstStyle/>
                    <a:p>
                      <a:pPr marL="342900" indent="-342900" algn="just">
                        <a:buAutoNum type="arabicPeriod" startAt="2"/>
                      </a:pPr>
                      <a:r>
                        <a:rPr lang="cs-CZ" sz="1600" dirty="0" smtClean="0">
                          <a:latin typeface="Times New Roman" pitchFamily="18" charset="0"/>
                          <a:cs typeface="Times New Roman" pitchFamily="18" charset="0"/>
                        </a:rPr>
                        <a:t>Symbolem</a:t>
                      </a:r>
                      <a:r>
                        <a:rPr lang="cs-CZ" sz="1600" baseline="0" dirty="0" smtClean="0">
                          <a:latin typeface="Times New Roman" pitchFamily="18" charset="0"/>
                          <a:cs typeface="Times New Roman" pitchFamily="18" charset="0"/>
                        </a:rPr>
                        <a:t> absolutní moci francouzského krále byl/a:</a:t>
                      </a:r>
                      <a:endParaRPr lang="cs-CZ" sz="1600" dirty="0" smtClean="0">
                        <a:latin typeface="Times New Roman" pitchFamily="18" charset="0"/>
                        <a:cs typeface="Times New Roman" pitchFamily="18" charset="0"/>
                      </a:endParaRPr>
                    </a:p>
                    <a:p>
                      <a:pPr marL="0" indent="0" algn="just">
                        <a:buNone/>
                      </a:pP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gilotina</a:t>
                      </a:r>
                    </a:p>
                    <a:p>
                      <a:pPr marL="342900" indent="-342900" algn="just"/>
                      <a:r>
                        <a:rPr lang="cs-CZ" sz="1200" dirty="0" smtClean="0">
                          <a:latin typeface="Times New Roman" pitchFamily="18" charset="0"/>
                          <a:cs typeface="Times New Roman" pitchFamily="18" charset="0"/>
                        </a:rPr>
                        <a:t>b/  vězení</a:t>
                      </a:r>
                      <a:r>
                        <a:rPr lang="cs-CZ" sz="1200" baseline="0" dirty="0" smtClean="0">
                          <a:latin typeface="Times New Roman" pitchFamily="18" charset="0"/>
                          <a:cs typeface="Times New Roman" pitchFamily="18" charset="0"/>
                        </a:rPr>
                        <a:t> a sklad zbraní Bastila</a:t>
                      </a: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c/  Občanský zákoník</a:t>
                      </a:r>
                    </a:p>
                    <a:p>
                      <a:pPr marL="342900" indent="-342900" algn="just"/>
                      <a:r>
                        <a:rPr lang="cs-CZ" sz="1200" dirty="0" smtClean="0">
                          <a:latin typeface="Times New Roman" pitchFamily="18" charset="0"/>
                          <a:cs typeface="Times New Roman" pitchFamily="18" charset="0"/>
                        </a:rPr>
                        <a:t>d/  ostrov </a:t>
                      </a:r>
                      <a:r>
                        <a:rPr lang="cs-CZ" sz="1200" dirty="0" err="1" smtClean="0">
                          <a:latin typeface="Times New Roman" pitchFamily="18" charset="0"/>
                          <a:cs typeface="Times New Roman" pitchFamily="18" charset="0"/>
                        </a:rPr>
                        <a:t>Elba</a:t>
                      </a:r>
                      <a:endParaRPr lang="cs-CZ" sz="12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c>
                  <a:txBody>
                    <a:bodyPr/>
                    <a:lstStyle/>
                    <a:p>
                      <a:pPr marL="342900" marR="0" indent="-342900" algn="just" defTabSz="914400" rtl="0" eaLnBrk="1" fontAlgn="auto" latinLnBrk="0" hangingPunct="1">
                        <a:lnSpc>
                          <a:spcPct val="100000"/>
                        </a:lnSpc>
                        <a:spcBef>
                          <a:spcPts val="0"/>
                        </a:spcBef>
                        <a:spcAft>
                          <a:spcPts val="0"/>
                        </a:spcAft>
                        <a:buClrTx/>
                        <a:buSzTx/>
                        <a:buFontTx/>
                        <a:buAutoNum type="arabicPeriod" startAt="4"/>
                        <a:tabLst/>
                        <a:defRPr/>
                      </a:pPr>
                      <a:r>
                        <a:rPr lang="cs-CZ" sz="1600" dirty="0" smtClean="0">
                          <a:latin typeface="Times New Roman" pitchFamily="18" charset="0"/>
                          <a:cs typeface="Times New Roman" pitchFamily="18" charset="0"/>
                        </a:rPr>
                        <a:t>Generální</a:t>
                      </a:r>
                      <a:r>
                        <a:rPr lang="cs-CZ" sz="1600" baseline="0" dirty="0" smtClean="0">
                          <a:latin typeface="Times New Roman" pitchFamily="18" charset="0"/>
                          <a:cs typeface="Times New Roman" pitchFamily="18" charset="0"/>
                        </a:rPr>
                        <a:t> stavy ve Francii tvořili:</a:t>
                      </a: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zástupci duchovenstva, šlechty, chudiny</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zástupci šlechty, kněží,</a:t>
                      </a:r>
                      <a:r>
                        <a:rPr lang="cs-CZ" sz="1200" baseline="0" dirty="0" smtClean="0">
                          <a:latin typeface="Times New Roman" pitchFamily="18" charset="0"/>
                          <a:cs typeface="Times New Roman" pitchFamily="18" charset="0"/>
                        </a:rPr>
                        <a:t> řemeslníků</a:t>
                      </a:r>
                      <a:endParaRPr lang="cs-CZ" sz="12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zástupci duchovenstva, šlechty, tzv. třetího stavu</a:t>
                      </a:r>
                      <a:endParaRPr lang="cs-CZ" sz="1200" baseline="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zástupci šlechty, kněží, panovníků</a:t>
                      </a:r>
                      <a:endParaRPr lang="cs-CZ"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tcPr>
                </a:tc>
              </a:tr>
            </a:tbl>
          </a:graphicData>
        </a:graphic>
      </p:graphicFrame>
      <p:sp>
        <p:nvSpPr>
          <p:cNvPr id="16" name="TextovéPole 15"/>
          <p:cNvSpPr txBox="1"/>
          <p:nvPr/>
        </p:nvSpPr>
        <p:spPr>
          <a:xfrm>
            <a:off x="7596336" y="1419622"/>
            <a:ext cx="504056" cy="1200329"/>
          </a:xfrm>
          <a:prstGeom prst="rect">
            <a:avLst/>
          </a:prstGeom>
          <a:noFill/>
        </p:spPr>
        <p:txBody>
          <a:bodyPr wrap="square" rtlCol="0">
            <a:spAutoFit/>
          </a:bodyPr>
          <a:lstStyle/>
          <a:p>
            <a:pPr marL="228600" indent="-228600">
              <a:buAutoNum type="arabicPeriod"/>
            </a:pP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d</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b</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c</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c</a:t>
            </a:r>
            <a:endParaRPr lang="cs-CZ" sz="1200" dirty="0" smtClean="0">
              <a:latin typeface="Times New Roman" pitchFamily="18" charset="0"/>
              <a:cs typeface="Times New Roman" pitchFamily="18" charset="0"/>
            </a:endParaRPr>
          </a:p>
          <a:p>
            <a:pPr marL="228600" indent="-228600"/>
            <a:endParaRPr lang="cs-CZ" sz="1200" dirty="0"/>
          </a:p>
        </p:txBody>
      </p:sp>
      <p:sp>
        <p:nvSpPr>
          <p:cNvPr id="17" name="TextovéPole 16"/>
          <p:cNvSpPr txBox="1"/>
          <p:nvPr/>
        </p:nvSpPr>
        <p:spPr>
          <a:xfrm>
            <a:off x="7532712" y="4236318"/>
            <a:ext cx="1440160" cy="307777"/>
          </a:xfrm>
          <a:prstGeom prst="rect">
            <a:avLst/>
          </a:prstGeom>
          <a:noFill/>
        </p:spPr>
        <p:txBody>
          <a:bodyPr wrap="square" rtlCol="0">
            <a:spAutoFit/>
          </a:bodyPr>
          <a:lstStyle/>
          <a:p>
            <a:r>
              <a:rPr lang="cs-CZ" sz="1400" dirty="0" smtClean="0">
                <a:solidFill>
                  <a:srgbClr val="813763"/>
                </a:solidFill>
                <a:latin typeface="Times New Roman" pitchFamily="18" charset="0"/>
                <a:cs typeface="Times New Roman" pitchFamily="18" charset="0"/>
              </a:rPr>
              <a:t>Test  na známku</a:t>
            </a:r>
            <a:endParaRPr lang="cs-CZ" sz="1400" dirty="0">
              <a:solidFill>
                <a:srgbClr val="813763"/>
              </a:solidFill>
              <a:latin typeface="Times New Roman" pitchFamily="18" charset="0"/>
              <a:cs typeface="Times New Roman" pitchFamily="18" charset="0"/>
            </a:endParaRPr>
          </a:p>
        </p:txBody>
      </p:sp>
      <p:sp>
        <p:nvSpPr>
          <p:cNvPr id="14" name="TextovéPole 1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20150" y="498603"/>
            <a:ext cx="4623858"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23.9 Použité zdroje, citace</a:t>
            </a:r>
            <a:endParaRPr lang="cs-CZ" sz="2500" b="1" dirty="0">
              <a:latin typeface="Times New Roman" pitchFamily="18" charset="0"/>
              <a:cs typeface="Times New Roman" pitchFamily="18" charset="0"/>
            </a:endParaRPr>
          </a:p>
        </p:txBody>
      </p:sp>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  Dějepis</a:t>
            </a:r>
          </a:p>
          <a:p>
            <a:endParaRPr lang="cs-CZ" sz="1000" dirty="0">
              <a:latin typeface="Times New Roman" pitchFamily="18" charset="0"/>
              <a:cs typeface="Times New Roman" pitchFamily="18" charset="0"/>
            </a:endParaRPr>
          </a:p>
        </p:txBody>
      </p:sp>
      <p:sp>
        <p:nvSpPr>
          <p:cNvPr id="4" name="TextovéPole 3"/>
          <p:cNvSpPr txBox="1"/>
          <p:nvPr/>
        </p:nvSpPr>
        <p:spPr>
          <a:xfrm>
            <a:off x="539552" y="1203598"/>
            <a:ext cx="7708613" cy="2246769"/>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rgbClr val="009900"/>
            </a:solidFill>
          </a:ln>
        </p:spPr>
        <p:txBody>
          <a:bodyPr wrap="square" rtlCol="0">
            <a:spAutoFit/>
          </a:bodyPr>
          <a:lstStyle/>
          <a:p>
            <a:pPr marL="171450" indent="-171450">
              <a:buFontTx/>
              <a:buChar char="-"/>
            </a:pPr>
            <a:r>
              <a:rPr lang="cs-CZ" sz="1000" dirty="0">
                <a:latin typeface="Times New Roman" pitchFamily="18" charset="0"/>
                <a:cs typeface="Times New Roman" pitchFamily="18" charset="0"/>
              </a:rPr>
              <a:t>H. Mandelová, E. Kunstová, I. Pařízková: Dějiny novověku, Dialog, Liberec 2003</a:t>
            </a:r>
            <a:r>
              <a:rPr lang="cs-CZ" sz="1000" dirty="0" smtClean="0">
                <a:latin typeface="Times New Roman" pitchFamily="18" charset="0"/>
                <a:cs typeface="Times New Roman" pitchFamily="18" charset="0"/>
              </a:rPr>
              <a:t>.</a:t>
            </a:r>
            <a:endParaRPr lang="cs-CZ" sz="1000" dirty="0" smtClean="0">
              <a:latin typeface="Times New Roman" pitchFamily="18" charset="0"/>
              <a:cs typeface="Times New Roman" pitchFamily="18" charset="0"/>
            </a:endParaRPr>
          </a:p>
          <a:p>
            <a:pPr marL="171450" indent="-171450">
              <a:buFontTx/>
              <a:buChar char="-"/>
            </a:pPr>
            <a:r>
              <a:rPr lang="cs-CZ" sz="1000" dirty="0">
                <a:latin typeface="Times New Roman" pitchFamily="18" charset="0"/>
                <a:cs typeface="Times New Roman" pitchFamily="18" charset="0"/>
                <a:hlinkClick r:id="rId2"/>
              </a:rPr>
              <a:t>http://cs.wikipedia.org/wiki/Soubor:Hubert_-_</a:t>
            </a:r>
            <a:r>
              <a:rPr lang="cs-CZ" sz="1000" dirty="0" smtClean="0">
                <a:latin typeface="Times New Roman" pitchFamily="18" charset="0"/>
                <a:cs typeface="Times New Roman" pitchFamily="18" charset="0"/>
                <a:hlinkClick r:id="rId2"/>
              </a:rPr>
              <a:t>La_Bastille.jpg</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slide</a:t>
            </a:r>
            <a:r>
              <a:rPr lang="cs-CZ" sz="1000" dirty="0" smtClean="0">
                <a:latin typeface="Times New Roman" pitchFamily="18" charset="0"/>
                <a:cs typeface="Times New Roman" pitchFamily="18" charset="0"/>
              </a:rPr>
              <a:t> 2)</a:t>
            </a:r>
          </a:p>
          <a:p>
            <a:pPr marL="171450" indent="-171450">
              <a:buFontTx/>
              <a:buChar char="-"/>
            </a:pPr>
            <a:r>
              <a:rPr lang="cs-CZ" sz="1000" dirty="0">
                <a:latin typeface="Times New Roman" pitchFamily="18" charset="0"/>
                <a:cs typeface="Times New Roman" pitchFamily="18" charset="0"/>
                <a:hlinkClick r:id="rId3"/>
              </a:rPr>
              <a:t>http://</a:t>
            </a:r>
            <a:r>
              <a:rPr lang="cs-CZ" sz="1000" dirty="0" smtClean="0">
                <a:latin typeface="Times New Roman" pitchFamily="18" charset="0"/>
                <a:cs typeface="Times New Roman" pitchFamily="18" charset="0"/>
                <a:hlinkClick r:id="rId3"/>
              </a:rPr>
              <a:t>cs.wikipedia.org/wiki/Soubor:Marie_Antoinette_Adult7.jpg</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slide</a:t>
            </a:r>
            <a:r>
              <a:rPr lang="cs-CZ" sz="1000" dirty="0" smtClean="0">
                <a:latin typeface="Times New Roman" pitchFamily="18" charset="0"/>
                <a:cs typeface="Times New Roman" pitchFamily="18" charset="0"/>
              </a:rPr>
              <a:t> 2)</a:t>
            </a:r>
          </a:p>
          <a:p>
            <a:pPr marL="171450" indent="-171450">
              <a:buFontTx/>
              <a:buChar char="-"/>
            </a:pPr>
            <a:r>
              <a:rPr lang="cs-CZ" sz="1000" dirty="0">
                <a:latin typeface="Times New Roman" pitchFamily="18" charset="0"/>
                <a:cs typeface="Times New Roman" pitchFamily="18" charset="0"/>
                <a:hlinkClick r:id="rId4"/>
              </a:rPr>
              <a:t>http://</a:t>
            </a:r>
            <a:r>
              <a:rPr lang="cs-CZ" sz="1000" dirty="0" smtClean="0">
                <a:latin typeface="Times New Roman" pitchFamily="18" charset="0"/>
                <a:cs typeface="Times New Roman" pitchFamily="18" charset="0"/>
                <a:hlinkClick r:id="rId4"/>
              </a:rPr>
              <a:t>cs.wikipedia.org/wiki/Soubor:Le_Barbier_Dichiarazione_dei_diritti_dell%27uomo.jpg</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slide</a:t>
            </a:r>
            <a:r>
              <a:rPr lang="cs-CZ" sz="1000" dirty="0" smtClean="0">
                <a:latin typeface="Times New Roman" pitchFamily="18" charset="0"/>
                <a:cs typeface="Times New Roman" pitchFamily="18" charset="0"/>
              </a:rPr>
              <a:t> 2</a:t>
            </a:r>
            <a:r>
              <a:rPr lang="cs-CZ" sz="1000" dirty="0" smtClean="0">
                <a:latin typeface="Times New Roman" pitchFamily="18" charset="0"/>
                <a:cs typeface="Times New Roman" pitchFamily="18" charset="0"/>
              </a:rPr>
              <a:t>)</a:t>
            </a:r>
            <a:endParaRPr lang="cs-CZ" sz="1000" dirty="0" smtClean="0">
              <a:latin typeface="Times New Roman" pitchFamily="18" charset="0"/>
              <a:cs typeface="Times New Roman" pitchFamily="18" charset="0"/>
            </a:endParaRPr>
          </a:p>
          <a:p>
            <a:pPr marL="171450" indent="-171450">
              <a:buFontTx/>
              <a:buChar char="-"/>
            </a:pPr>
            <a:r>
              <a:rPr lang="cs-CZ" sz="1000" dirty="0">
                <a:latin typeface="Times New Roman" pitchFamily="18" charset="0"/>
                <a:cs typeface="Times New Roman" pitchFamily="18" charset="0"/>
                <a:hlinkClick r:id="rId5"/>
              </a:rPr>
              <a:t>http://</a:t>
            </a:r>
            <a:r>
              <a:rPr lang="cs-CZ" sz="1000" dirty="0" smtClean="0">
                <a:latin typeface="Times New Roman" pitchFamily="18" charset="0"/>
                <a:cs typeface="Times New Roman" pitchFamily="18" charset="0"/>
                <a:hlinkClick r:id="rId5"/>
              </a:rPr>
              <a:t>cs.wikipedia.org/wiki/Soubor:Austerlitz-baron-Pascal.jpg</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slide</a:t>
            </a:r>
            <a:r>
              <a:rPr lang="cs-CZ" sz="1000" dirty="0" smtClean="0">
                <a:latin typeface="Times New Roman" pitchFamily="18" charset="0"/>
                <a:cs typeface="Times New Roman" pitchFamily="18" charset="0"/>
              </a:rPr>
              <a:t> 5)</a:t>
            </a:r>
          </a:p>
          <a:p>
            <a:pPr marL="171450" indent="-171450">
              <a:buFontTx/>
              <a:buChar char="-"/>
            </a:pPr>
            <a:r>
              <a:rPr lang="cs-CZ" sz="1000" dirty="0">
                <a:latin typeface="Times New Roman" pitchFamily="18" charset="0"/>
                <a:cs typeface="Times New Roman" pitchFamily="18" charset="0"/>
                <a:hlinkClick r:id="rId6"/>
              </a:rPr>
              <a:t>http://</a:t>
            </a:r>
            <a:r>
              <a:rPr lang="cs-CZ" sz="1000" dirty="0" smtClean="0">
                <a:latin typeface="Times New Roman" pitchFamily="18" charset="0"/>
                <a:cs typeface="Times New Roman" pitchFamily="18" charset="0"/>
                <a:hlinkClick r:id="rId6"/>
              </a:rPr>
              <a:t>cs.wikipedia.org/wiki/Soubor:Battle_of_Leipzig_11.jpg</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slide</a:t>
            </a:r>
            <a:r>
              <a:rPr lang="cs-CZ" sz="1000" dirty="0" smtClean="0">
                <a:latin typeface="Times New Roman" pitchFamily="18" charset="0"/>
                <a:cs typeface="Times New Roman" pitchFamily="18" charset="0"/>
              </a:rPr>
              <a:t> 5)</a:t>
            </a:r>
          </a:p>
          <a:p>
            <a:pPr marL="171450" indent="-171450">
              <a:buFontTx/>
              <a:buChar char="-"/>
            </a:pPr>
            <a:r>
              <a:rPr lang="cs-CZ" sz="1000" dirty="0">
                <a:latin typeface="Times New Roman" pitchFamily="18" charset="0"/>
                <a:cs typeface="Times New Roman" pitchFamily="18" charset="0"/>
                <a:hlinkClick r:id="rId7"/>
              </a:rPr>
              <a:t>http://cs.wikipedia.org/wiki/Soubor:Andrieux_-_</a:t>
            </a:r>
            <a:r>
              <a:rPr lang="cs-CZ" sz="1000" dirty="0" smtClean="0">
                <a:latin typeface="Times New Roman" pitchFamily="18" charset="0"/>
                <a:cs typeface="Times New Roman" pitchFamily="18" charset="0"/>
                <a:hlinkClick r:id="rId7"/>
              </a:rPr>
              <a:t>La_bataille_de_Waterloo.jpg</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slide</a:t>
            </a:r>
            <a:r>
              <a:rPr lang="cs-CZ" sz="1000" dirty="0" smtClean="0">
                <a:latin typeface="Times New Roman" pitchFamily="18" charset="0"/>
                <a:cs typeface="Times New Roman" pitchFamily="18" charset="0"/>
              </a:rPr>
              <a:t> 5)</a:t>
            </a:r>
          </a:p>
          <a:p>
            <a:pPr marL="171450" indent="-171450">
              <a:buFontTx/>
              <a:buChar char="-"/>
            </a:pPr>
            <a:r>
              <a:rPr lang="cs-CZ" sz="1000" dirty="0">
                <a:latin typeface="Times New Roman" pitchFamily="18" charset="0"/>
                <a:cs typeface="Times New Roman" pitchFamily="18" charset="0"/>
                <a:hlinkClick r:id="rId8"/>
              </a:rPr>
              <a:t>http://</a:t>
            </a:r>
            <a:r>
              <a:rPr lang="cs-CZ" sz="1000" dirty="0" smtClean="0">
                <a:latin typeface="Times New Roman" pitchFamily="18" charset="0"/>
                <a:cs typeface="Times New Roman" pitchFamily="18" charset="0"/>
                <a:hlinkClick r:id="rId8"/>
              </a:rPr>
              <a:t>cs.wikipedia.org/wiki/Soubor:Jacques-Louis_David_008.jpg</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slide</a:t>
            </a:r>
            <a:r>
              <a:rPr lang="cs-CZ" sz="1000" dirty="0" smtClean="0">
                <a:latin typeface="Times New Roman" pitchFamily="18" charset="0"/>
                <a:cs typeface="Times New Roman" pitchFamily="18" charset="0"/>
              </a:rPr>
              <a:t> 5</a:t>
            </a:r>
            <a:r>
              <a:rPr lang="cs-CZ" sz="1000" dirty="0" smtClean="0">
                <a:latin typeface="Times New Roman" pitchFamily="18" charset="0"/>
                <a:cs typeface="Times New Roman" pitchFamily="18" charset="0"/>
              </a:rPr>
              <a:t>)</a:t>
            </a:r>
            <a:endParaRPr lang="cs-CZ" sz="1000" dirty="0" smtClean="0">
              <a:latin typeface="Times New Roman" pitchFamily="18" charset="0"/>
              <a:cs typeface="Times New Roman" pitchFamily="18" charset="0"/>
            </a:endParaRPr>
          </a:p>
          <a:p>
            <a:pPr marL="171450" indent="-171450">
              <a:buFontTx/>
              <a:buChar char="-"/>
            </a:pPr>
            <a:r>
              <a:rPr lang="cs-CZ" sz="1000" dirty="0">
                <a:latin typeface="Times New Roman" pitchFamily="18" charset="0"/>
                <a:cs typeface="Times New Roman" pitchFamily="18" charset="0"/>
                <a:hlinkClick r:id="rId9"/>
              </a:rPr>
              <a:t>http://</a:t>
            </a:r>
            <a:r>
              <a:rPr lang="cs-CZ" sz="1000" dirty="0" smtClean="0">
                <a:latin typeface="Times New Roman" pitchFamily="18" charset="0"/>
                <a:cs typeface="Times New Roman" pitchFamily="18" charset="0"/>
                <a:hlinkClick r:id="rId9"/>
              </a:rPr>
              <a:t>en.wikipedia.org/wiki/File:Musee-historique-lausanne-img_0143.jpg</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slide</a:t>
            </a:r>
            <a:r>
              <a:rPr lang="cs-CZ" sz="1000" dirty="0" smtClean="0">
                <a:latin typeface="Times New Roman" pitchFamily="18" charset="0"/>
                <a:cs typeface="Times New Roman" pitchFamily="18" charset="0"/>
              </a:rPr>
              <a:t> 7)</a:t>
            </a:r>
          </a:p>
          <a:p>
            <a:pPr marL="171450" indent="-171450">
              <a:buFontTx/>
              <a:buChar char="-"/>
            </a:pPr>
            <a:r>
              <a:rPr lang="cs-CZ" sz="1000" dirty="0">
                <a:latin typeface="Times New Roman" pitchFamily="18" charset="0"/>
                <a:cs typeface="Times New Roman" pitchFamily="18" charset="0"/>
                <a:hlinkClick r:id="rId10"/>
              </a:rPr>
              <a:t>http://</a:t>
            </a:r>
            <a:r>
              <a:rPr lang="cs-CZ" sz="1000" dirty="0" smtClean="0">
                <a:latin typeface="Times New Roman" pitchFamily="18" charset="0"/>
                <a:cs typeface="Times New Roman" pitchFamily="18" charset="0"/>
                <a:hlinkClick r:id="rId10"/>
              </a:rPr>
              <a:t>cs.wikipedia.org/wiki/Soubor:Clock-french-republic.jpg</a:t>
            </a:r>
            <a:r>
              <a:rPr lang="cs-CZ" sz="1000" dirty="0" smtClean="0">
                <a:latin typeface="Times New Roman" pitchFamily="18" charset="0"/>
                <a:cs typeface="Times New Roman" pitchFamily="18" charset="0"/>
              </a:rPr>
              <a:t> (</a:t>
            </a:r>
            <a:r>
              <a:rPr lang="cs-CZ" sz="1000" dirty="0" err="1" smtClean="0">
                <a:latin typeface="Times New Roman" pitchFamily="18" charset="0"/>
                <a:cs typeface="Times New Roman" pitchFamily="18" charset="0"/>
              </a:rPr>
              <a:t>slide</a:t>
            </a:r>
            <a:r>
              <a:rPr lang="cs-CZ" sz="1000" dirty="0" smtClean="0">
                <a:latin typeface="Times New Roman" pitchFamily="18" charset="0"/>
                <a:cs typeface="Times New Roman" pitchFamily="18" charset="0"/>
              </a:rPr>
              <a:t> 7</a:t>
            </a:r>
            <a:r>
              <a:rPr lang="cs-CZ" sz="1000" dirty="0" smtClean="0">
                <a:latin typeface="Times New Roman" pitchFamily="18" charset="0"/>
                <a:cs typeface="Times New Roman" pitchFamily="18" charset="0"/>
              </a:rPr>
              <a:t>)</a:t>
            </a:r>
          </a:p>
          <a:p>
            <a:pPr marL="171450" indent="-171450">
              <a:buFontTx/>
              <a:buChar char="-"/>
            </a:pPr>
            <a:r>
              <a:rPr lang="cs-CZ" sz="1000" dirty="0" smtClean="0">
                <a:latin typeface="Times New Roman" pitchFamily="18" charset="0"/>
                <a:cs typeface="Times New Roman" pitchFamily="18" charset="0"/>
              </a:rPr>
              <a:t>Obrázky z databáze klipart</a:t>
            </a:r>
            <a:endParaRPr lang="cs-CZ" sz="1000" dirty="0">
              <a:latin typeface="Times New Roman" pitchFamily="18" charset="0"/>
              <a:cs typeface="Times New Roman" pitchFamily="18" charset="0"/>
            </a:endParaRPr>
          </a:p>
          <a:p>
            <a:pPr marL="171450" indent="-171450">
              <a:buFontTx/>
              <a:buChar char="-"/>
            </a:pPr>
            <a:endParaRPr lang="cs-CZ" sz="1000" dirty="0" smtClean="0">
              <a:latin typeface="Times New Roman" pitchFamily="18" charset="0"/>
              <a:cs typeface="Times New Roman" pitchFamily="18" charset="0"/>
            </a:endParaRPr>
          </a:p>
          <a:p>
            <a:pPr marL="171450" indent="-171450">
              <a:buFontTx/>
              <a:buChar char="-"/>
            </a:pPr>
            <a:endParaRPr lang="cs-CZ" sz="1000" dirty="0">
              <a:latin typeface="Times New Roman" pitchFamily="18" charset="0"/>
              <a:cs typeface="Times New Roman" pitchFamily="18" charset="0"/>
            </a:endParaRPr>
          </a:p>
          <a:p>
            <a:pPr marL="171450" indent="-171450">
              <a:buFontTx/>
              <a:buChar char="-"/>
            </a:pPr>
            <a:endParaRPr lang="cs-CZ" sz="1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9717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2022</TotalTime>
  <Words>1742</Words>
  <Application>Microsoft Office PowerPoint</Application>
  <PresentationFormat>Předvádění na obrazovce (16:9)</PresentationFormat>
  <Paragraphs>227</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23.1 Velká francouzská revoluce, Napoleon Bonaparte</vt:lpstr>
      <vt:lpstr>23.2 Co již víme?</vt:lpstr>
      <vt:lpstr>23.3 Jaké si řekneme nové termíny a názvy?</vt:lpstr>
      <vt:lpstr>23.4 Co si řekneme nového?</vt:lpstr>
      <vt:lpstr>23.5 Procvičení a příklady</vt:lpstr>
      <vt:lpstr>23.6 Něco navíc pro šikovné</vt:lpstr>
      <vt:lpstr>23.7 CLIL</vt:lpstr>
      <vt:lpstr>23.8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hercogova</cp:lastModifiedBy>
  <cp:revision>195</cp:revision>
  <dcterms:created xsi:type="dcterms:W3CDTF">2010-10-18T18:21:56Z</dcterms:created>
  <dcterms:modified xsi:type="dcterms:W3CDTF">2012-04-14T21:01:28Z</dcterms:modified>
</cp:coreProperties>
</file>