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813763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A05B1A-A709-42C5-B6F8-4BB2B111CD27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1DC4F0-728B-4FD0-BAFE-540DBE5C8D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6302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3B3069-96C7-4FC5-AAE4-B5C38B28FDCE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AAFFE-A3A9-4167-AEB5-8B6D35A13A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03509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AF08E-3967-46F4-9DCC-40F689B25B8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9705A0-92C0-4042-A460-7D871D33F19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3C3D9-E7AF-4313-B2FC-93EBF9A1025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3BE27-253D-4DD4-BB8C-1515AD14EAB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BFB94-D3F7-4FC1-B991-1628EAB0DA0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8ADC8-0565-46B4-9311-CAF7E29EE8E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D00C9-B629-47A3-BEFF-818833771EC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6047F-66D9-4048-9E17-50B303F8C39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C14A-BA54-4479-907F-208689F58970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8242-F26D-4251-8F3A-79DDADC8D4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3E7F-095E-4CA8-A28D-A77F050F8AF8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FE4BE-04FB-4700-8715-F4BDF9744A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15BE-73A3-456C-9ABF-7CA61E67B5B5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907B-AC8D-4285-BC7D-FF09C8431B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3490-3AE8-4889-9AF7-DC370B7694FF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D5CB-D88C-4CD6-A1CA-E1F6586CCF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41AB-B50B-414C-B37C-E55FC424F2BD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7BF9-E475-4283-A04D-993B739961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0941-0B7D-4AC4-BACE-1C9C6E858D6B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0B22-FE48-4EBF-8404-CB9662C91D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957E-10FE-4085-B940-C62E7492D7B6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5BDD-15BB-48CB-ADD5-805A52A65C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3D19-246C-4A57-B36F-454384FD3BCA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8A18-78D0-4673-99FC-52A2CC64F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ABAA-5F53-4899-8C31-62FAA4EA64C4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5367-30CC-429F-B022-83246C1B6E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7F83-FB87-4EE6-B760-331F7AFDF280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1404-0A72-48B2-8F2C-59A798C1BF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FEB9-089F-43F9-9D52-C577CDF4E19F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444DA-D1B6-4499-832D-B6AE0A2B00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7600CB-3695-4936-9A12-85965368F2DE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1B69EB-97AE-401D-864C-6A2560F5DC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cs.wikipedia.org/wiki/Britsk%C3%A9_imp%C3%A9rium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hyperlink" Target="http://cs.wikipedia.org/wiki/Americk%C3%A1_revolu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oubor:Boston_tea_party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hyperlink" Target="http://www.google.cz/imgres?imgurl=http://www.hphobby.cz/img_produkty/stredni/18002.jpg&amp;imgrefurl=http://www.hphobby.cz/detail/figurky/americka-revoluce/americane/strilejici-vojak-americke-kontinentalni-linie.html&amp;usg=__0TdDA_-Oy42ZXvkyTQ3wCk_iJR4=&amp;h=200&amp;w=169&amp;sz=51&amp;hl=cs&amp;start=1&amp;zoom=1&amp;tbnid=ApTI1xxm--kszM:&amp;tbnh=104&amp;tbnw=88&amp;ei=lwtpToLrNsjJsgahkf2aAg&amp;prev=/search?q=voj%C3%A1k+americk%C3%A9+revoluce&amp;um=1&amp;hl=cs&amp;sa=N&amp;rls=com.microsoft:cs:IE-SearchBox&amp;tbm=isch&amp;um=1&amp;itbs=1" TargetMode="External"/><Relationship Id="rId4" Type="http://schemas.openxmlformats.org/officeDocument/2006/relationships/hyperlink" Target="http://cs.wikipedia.org/wiki/Soubor:Map_of_USA_VA.svg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wmf"/><Relationship Id="rId7" Type="http://schemas.openxmlformats.org/officeDocument/2006/relationships/hyperlink" Target="http://www.google.cz/imgres?imgurl=http://www.socsol.cz/wp-content/uploads/2011/06/d%C3%ADt%C4%9B-na-t.p.1.jpg&amp;imgrefurl=http://www.socsol.cz/2011/solidarita/tabakove-plantaze&amp;usg=__BHN3HDvDMlOMgJiE9ICdLHrp6fo=&amp;h=190&amp;w=383&amp;sz=42&amp;hl=cs&amp;start=19&amp;zoom=1&amp;tbnid=GmUOCaT82o9rHM:&amp;tbnh=61&amp;tbnw=123&amp;ei=YxxtTqnQEs754QSUqdmNBQ&amp;prev=/search?q=pr%C3%A1ce+na+plant%C3%A1%C5%BEi&amp;um=1&amp;hl=cs&amp;rls=com.microsoft:cs:IE-SearchBox&amp;tbm=isch&amp;um=1&amp;itbs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image" Target="../media/image4.jpeg"/><Relationship Id="rId4" Type="http://schemas.openxmlformats.org/officeDocument/2006/relationships/image" Target="../media/image11.wmf"/><Relationship Id="rId9" Type="http://schemas.openxmlformats.org/officeDocument/2006/relationships/hyperlink" Target="http://cs.wikipedia.org/wiki/Bostonsk%C3%A9_pit%C3%AD_%C4%8Daj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imgurl=http://herachronicles.files.wordpress.com/2011/03/thomas_jefferson.gif&amp;imgrefurl=https://herachronicles.wordpress.com/tag/thomas-jefferson/&amp;usg=__WFTFdf2SNcHDw6Iay2illJmzTM4=&amp;h=372&amp;w=284&amp;sz=89&amp;hl=cs&amp;start=6&amp;zoom=1&amp;tbnid=Fj8sqyn87AH-aM:&amp;tbnh=122&amp;tbnw=93&amp;ei=-xxtTp3KKuOP4gSA9sTfBA&amp;prev=/search?q=thomas+jefferson&amp;um=1&amp;hl=cs&amp;rls=com.microsoft:cs:IE-SearchBox&amp;tbm=isch&amp;um=1&amp;itbs=1" TargetMode="External"/><Relationship Id="rId13" Type="http://schemas.openxmlformats.org/officeDocument/2006/relationships/hyperlink" Target="http://cs.wikipedia.org/wiki/George_Washington" TargetMode="External"/><Relationship Id="rId3" Type="http://schemas.openxmlformats.org/officeDocument/2006/relationships/hyperlink" Target="http://www.dejepis.com/index.php?page=200&amp;pod=7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imgres?imgurl=http://ushistoryimages.com/images/benjamin-franklin/fullsize/benjamin-franklin-1.jpg&amp;imgrefurl=http://ushistoryimages.com/benjamin-franklin.shtm&amp;usg=__hxPgkIhdGEhAdKrJRf3UkqN8J4o=&amp;h=500&amp;w=461&amp;sz=98&amp;hl=cs&amp;start=8&amp;zoom=1&amp;tbnid=-8KStJlu-uEL-M:&amp;tbnh=130&amp;tbnw=120&amp;ei=zRxtTrXbJ4mH4gS-paXkBA&amp;prev=/search?q=benjamin+franklin&amp;um=1&amp;hl=cs&amp;rls=com.microsoft:cs:IE-SearchBox&amp;tbm=isch&amp;um=1&amp;itbs=1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thumbs.dreamstime.com/thumb_453/1258323865jmS9fu.jpg" TargetMode="External"/><Relationship Id="rId4" Type="http://schemas.openxmlformats.org/officeDocument/2006/relationships/hyperlink" Target="http://www.google.cz/imgres?imgurl=http://www.bartleby.com/124/washington.gif&amp;imgrefurl=http://www.bartleby.com/124/pres13.html&amp;usg=__AddwEG9DC7-sB6cbjphlXs06CTo=&amp;h=300&amp;w=292&amp;sz=84&amp;hl=cs&amp;start=8&amp;zoom=1&amp;tbnid=4wOPVbbz-3kg3M:&amp;tbnh=116&amp;tbnw=113&amp;ei=qhxtTvGeHKik4ATe-O3ABw&amp;prev=/search?q=george+washington&amp;um=1&amp;hl=cs&amp;rls=com.microsoft:cs:IE-SearchBox&amp;tbm=isch&amp;um=1&amp;itbs=1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http://cs.wikipedia.org/wiki/Benjamin_Frankl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s.wikipedia.org/wiki/Americk%C3%A1_vlajk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s_declaration_independence.jpg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en.wikipedia.org/wiki/File:Portrait_of_George_Washington.jpeg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llerd3.com/wp-content/uploads/2009/09/thomas_jefferson.gif" TargetMode="External"/><Relationship Id="rId3" Type="http://schemas.openxmlformats.org/officeDocument/2006/relationships/hyperlink" Target="http://www.zajimavosti.info/wp-content/uploads/2008/06/bostonske-piti-caje-2.jpg" TargetMode="External"/><Relationship Id="rId7" Type="http://schemas.openxmlformats.org/officeDocument/2006/relationships/hyperlink" Target="http://www.bartleby.com/124/washington.gif" TargetMode="External"/><Relationship Id="rId12" Type="http://schemas.openxmlformats.org/officeDocument/2006/relationships/hyperlink" Target="http://www.profimedia.cz/fotografie/americka-vlajka-ve-tvaru-spojene-staty-americke/profimedia-0055893467.jpg" TargetMode="External"/><Relationship Id="rId2" Type="http://schemas.openxmlformats.org/officeDocument/2006/relationships/hyperlink" Target="http://cs.wikipedia.org/wiki/Soubor:Boston_Tea_Party_Currier_colore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British_colonies_1763-76_shepherd1923.jpg" TargetMode="External"/><Relationship Id="rId11" Type="http://schemas.openxmlformats.org/officeDocument/2006/relationships/hyperlink" Target="http://upload.wikimedia.org/wikipedia/commons/thumb/0/07/Us_declaration_independence.jpg/220px-Us_declaration_independence.jpg" TargetMode="External"/><Relationship Id="rId5" Type="http://schemas.openxmlformats.org/officeDocument/2006/relationships/hyperlink" Target="http://cs.wikipedia.org/wiki/Soubor:Constitution_of_the_United_States,_page_1.jpg" TargetMode="External"/><Relationship Id="rId10" Type="http://schemas.openxmlformats.org/officeDocument/2006/relationships/hyperlink" Target="http://upload.wikimedia.org/wikipedia/commons/thumb/8/88/Portrait_of_George_Washington.jpeg/230px-Portrait_of_George_Washington.jpeg" TargetMode="External"/><Relationship Id="rId4" Type="http://schemas.openxmlformats.org/officeDocument/2006/relationships/hyperlink" Target="http://cs.wikipedia.org/wiki/Soubor:Map_of_USA_VA.svg" TargetMode="External"/><Relationship Id="rId9" Type="http://schemas.openxmlformats.org/officeDocument/2006/relationships/hyperlink" Target="http://ushistoryimages.com/images/benjamin-franklin/fullsize/benjamin-franklin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586740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21.1  Anglické kolonie, vznik USA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2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2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000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</a:t>
            </a:r>
            <a:r>
              <a:rPr lang="cs-CZ" sz="10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sz="16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Zuzana Kadlecová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238" y="4549775"/>
            <a:ext cx="3052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1058863"/>
            <a:ext cx="7034213" cy="3365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latin typeface="Times New Roman" pitchFamily="18" charset="0"/>
              </a:rPr>
              <a:t>Která z anglických kolonií získala své jméno na počest panenské královny Alžběty?</a:t>
            </a:r>
          </a:p>
        </p:txBody>
      </p:sp>
      <p:pic>
        <p:nvPicPr>
          <p:cNvPr id="15368" name="Picture 9" descr="Virginie na mapě USA">
            <a:hlinkClick r:id="rId4" tooltip="Virginie na mapě USA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492250"/>
            <a:ext cx="15843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220px-Boston_tea_part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35125"/>
            <a:ext cx="335121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3" descr="bostonske-piti-caje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278765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55650" y="3867150"/>
            <a:ext cx="2303463" cy="58102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600" dirty="0">
                <a:latin typeface="Times New Roman" pitchFamily="18" charset="0"/>
              </a:rPr>
              <a:t>Poznáš, jaká událost je na obrázcích znázorněna?</a:t>
            </a:r>
          </a:p>
        </p:txBody>
      </p:sp>
      <p:pic>
        <p:nvPicPr>
          <p:cNvPr id="2" name="Picture 16" descr="12801452729EkmE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771525"/>
            <a:ext cx="19177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508625" y="1779588"/>
            <a:ext cx="1584325" cy="58102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dirty="0">
                <a:latin typeface="Times New Roman" pitchFamily="18" charset="0"/>
              </a:rPr>
              <a:t>Co je základním zákonem státu?</a:t>
            </a:r>
          </a:p>
        </p:txBody>
      </p:sp>
      <p:pic>
        <p:nvPicPr>
          <p:cNvPr id="3" name="Picture 20" descr="ANd9GcQP3GR3GGxxLGtAsRsVSQyn4vrKTgyc3nz6p8yuI4kjkREnftXaak3Gvc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063" y="2859088"/>
            <a:ext cx="12652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Text Box 21"/>
          <p:cNvSpPr txBox="1">
            <a:spLocks noChangeArrowheads="1"/>
          </p:cNvSpPr>
          <p:nvPr/>
        </p:nvSpPr>
        <p:spPr bwMode="auto">
          <a:xfrm>
            <a:off x="7235825" y="4156075"/>
            <a:ext cx="154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Times New Roman" pitchFamily="18" charset="0"/>
                <a:hlinkClick r:id="rId12"/>
              </a:rPr>
              <a:t>Americká revoluce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7308850" y="3795713"/>
            <a:ext cx="1433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Times New Roman" pitchFamily="18" charset="0"/>
                <a:hlinkClick r:id="rId13"/>
              </a:rPr>
              <a:t>Britské impérium</a:t>
            </a:r>
            <a:endParaRPr lang="cs-CZ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594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Kolonie, Amerika, válka za nezávislost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Anglické kolonie a vznik USA.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2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2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0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</a:t>
            </a:r>
            <a:r>
              <a:rPr lang="cs-CZ" sz="10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cs-CZ" sz="16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484188"/>
            <a:ext cx="3995738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21.10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Anotace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38296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21.2 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2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2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000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0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58750" y="1081088"/>
            <a:ext cx="8734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600">
                <a:latin typeface="Times New Roman" pitchFamily="18" charset="0"/>
              </a:rPr>
              <a:t>Od 17. století  mělo nejvýznamnější postavení v Severní Americe na východním pobřeží 13 anglických kolonií.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71613"/>
            <a:ext cx="60039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7236296" y="2427734"/>
            <a:ext cx="1800200" cy="116955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Dokážeš vyjmenovat  všechny anglické osady? Pokud ne, vezmi si na pomoc atlas.</a:t>
            </a:r>
          </a:p>
        </p:txBody>
      </p:sp>
      <p:pic>
        <p:nvPicPr>
          <p:cNvPr id="17416" name="Picture 9" descr="MC9004344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867150"/>
            <a:ext cx="8318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 descr="MC90001589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484188"/>
            <a:ext cx="7921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71278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21.3 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59632" y="1131590"/>
            <a:ext cx="2664296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Rozdílné společenské poměry a hospodářské poměry osad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388" y="1851025"/>
            <a:ext cx="4752975" cy="46196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– tzv. Nová Anglie (Connecticut, Massachusetts, Rhode Island, …)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menší farmy (obilnářství), rybolov, těžba dřeva, námořní obchod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388" y="2643188"/>
            <a:ext cx="4752975" cy="1016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střed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(Pensylvánie, New York, New Jersey, …)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národnostně různorodé obyvatelstvo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řemeslná a manufakturní výroba textilu a železářství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výroba pro trh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centra průmyslové výroby, obchodní centra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388" y="4011613"/>
            <a:ext cx="4752975" cy="8318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jih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(Maryland, Virginie, Severní a Jižní Karolína, …)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velkostatkářské zemědělství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plantáže s monokulturami (tabák, bavlník, cukrová třtina, …)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černí otroci z Afriky (nelidské zacházení!)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00960" y="1136353"/>
            <a:ext cx="2537874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Vztah mateřské země a kolonií</a:t>
            </a:r>
          </a:p>
        </p:txBody>
      </p:sp>
      <p:sp>
        <p:nvSpPr>
          <p:cNvPr id="19468" name="TextovéPole 6"/>
          <p:cNvSpPr txBox="1">
            <a:spLocks noChangeArrowheads="1"/>
          </p:cNvSpPr>
          <p:nvPr/>
        </p:nvSpPr>
        <p:spPr bwMode="auto">
          <a:xfrm>
            <a:off x="5148263" y="1635125"/>
            <a:ext cx="3816350" cy="1370013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2. pol. 18. st.: Velká Británie brání samostatnému hospodářskému rozvoji a volnému podnikání osad </a:t>
            </a:r>
          </a:p>
          <a:p>
            <a:pPr marL="171450" indent="-171450" algn="just"/>
            <a:r>
              <a:rPr lang="cs-CZ" sz="1200" b="1">
                <a:latin typeface="Times New Roman" pitchFamily="18" charset="0"/>
                <a:cs typeface="Times New Roman" pitchFamily="18" charset="0"/>
              </a:rPr>
              <a:t>    = &gt; zdroj laciných surovin, odbytiště anglických výrobků (dovoz zboží pouze na anglických lodích!!!)</a:t>
            </a:r>
          </a:p>
          <a:p>
            <a:pPr marL="171450" indent="-171450"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vysoká cla, zvyšování daní, nové daně</a:t>
            </a:r>
          </a:p>
          <a:p>
            <a:pPr marL="628650" lvl="1" indent="-171450" algn="just">
              <a:buFontTx/>
              <a:buChar char="-"/>
            </a:pPr>
            <a:r>
              <a:rPr lang="cs-CZ" sz="1200" b="1" u="sng">
                <a:latin typeface="Times New Roman" pitchFamily="18" charset="0"/>
                <a:cs typeface="Times New Roman" pitchFamily="18" charset="0"/>
              </a:rPr>
              <a:t>1765 kolkový zákon</a:t>
            </a:r>
            <a:r>
              <a:rPr lang="cs-CZ" sz="1200" b="1">
                <a:latin typeface="Times New Roman" pitchFamily="18" charset="0"/>
                <a:cs typeface="Times New Roman" pitchFamily="18" charset="0"/>
              </a:rPr>
              <a:t>: poplatky za veřejné písemnosti, noviny, …</a:t>
            </a:r>
          </a:p>
        </p:txBody>
      </p:sp>
      <p:sp>
        <p:nvSpPr>
          <p:cNvPr id="19469" name="TextovéPole 7"/>
          <p:cNvSpPr txBox="1">
            <a:spLocks noChangeArrowheads="1"/>
          </p:cNvSpPr>
          <p:nvPr/>
        </p:nvSpPr>
        <p:spPr bwMode="auto">
          <a:xfrm>
            <a:off x="5148263" y="3219450"/>
            <a:ext cx="3816350" cy="1754188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organizování odporu: požadavek stejných práv (jako Britové)</a:t>
            </a:r>
          </a:p>
          <a:p>
            <a:pPr marL="171450" indent="-171450" algn="just">
              <a:buFontTx/>
              <a:buChar char="-"/>
            </a:pPr>
            <a:r>
              <a:rPr lang="cs-CZ" sz="1200" b="1" u="sng">
                <a:latin typeface="Times New Roman" pitchFamily="18" charset="0"/>
                <a:cs typeface="Times New Roman" pitchFamily="18" charset="0"/>
              </a:rPr>
              <a:t>1773 tzv. „bostonské pití čaje“:</a:t>
            </a:r>
            <a:r>
              <a:rPr lang="cs-CZ" sz="1200" b="1">
                <a:latin typeface="Times New Roman" pitchFamily="18" charset="0"/>
                <a:cs typeface="Times New Roman" pitchFamily="18" charset="0"/>
              </a:rPr>
              <a:t> na protest proti poplatkům náklad čaje z 3 lodí Východoindické společnosti hozen osadníky převlečenými za Indiány do moře</a:t>
            </a:r>
          </a:p>
          <a:p>
            <a:pPr marL="171450" indent="-171450"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=&gt; tvrdý postih anglického krále (posílení vojska, uzavření přístavu, omezení demokratické samosprávy)</a:t>
            </a:r>
          </a:p>
        </p:txBody>
      </p:sp>
      <p:pic>
        <p:nvPicPr>
          <p:cNvPr id="19470" name="Picture 15" descr="MC9001987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5566"/>
            <a:ext cx="831850" cy="8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6" descr="MC90028097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571750"/>
            <a:ext cx="10668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3" descr="bostonske-piti-caje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555625"/>
            <a:ext cx="125888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3" descr="MC900290565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1058863"/>
            <a:ext cx="9366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5" descr="ANd9GcSDXUcCh_-h2KZzFe_qijTvt1SOf6ICM4lMcFiM2D5ugS1hi6y2-pZl8G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3760788"/>
            <a:ext cx="12430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AutoShape 20">
            <a:hlinkClick r:id="rId9" highlightClick="1"/>
          </p:cNvPr>
          <p:cNvSpPr>
            <a:spLocks noChangeAspect="1" noChangeArrowheads="1"/>
          </p:cNvSpPr>
          <p:nvPr/>
        </p:nvSpPr>
        <p:spPr bwMode="auto">
          <a:xfrm>
            <a:off x="8712200" y="4711700"/>
            <a:ext cx="431800" cy="431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49688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21.4 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lačítko akce: Informace 1">
            <a:hlinkClick r:id="rId3" highlightClick="1"/>
          </p:cNvPr>
          <p:cNvSpPr>
            <a:spLocks noChangeAspect="1"/>
          </p:cNvSpPr>
          <p:nvPr/>
        </p:nvSpPr>
        <p:spPr>
          <a:xfrm>
            <a:off x="395288" y="4659313"/>
            <a:ext cx="360362" cy="36036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131590"/>
            <a:ext cx="2717411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Times New Roman" pitchFamily="18" charset="0"/>
                <a:cs typeface="Times New Roman" pitchFamily="18" charset="0"/>
              </a:rPr>
              <a:t>Válka za nezávislost (1775 - 1781)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4925" y="1851670"/>
            <a:ext cx="492443" cy="2769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1774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650" y="1563688"/>
            <a:ext cx="3168650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just"/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1. kontinentální kongres v Philadelphii</a:t>
            </a:r>
          </a:p>
          <a:p>
            <a:pPr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společný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postup osad proti Velké Británii</a:t>
            </a:r>
          </a:p>
          <a:p>
            <a:pPr algn="just">
              <a:buFontTx/>
              <a:buChar char="-"/>
            </a:pP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 Deklarace </a:t>
            </a: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práv a stížností osad: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požadavek plných práv britských občanů, samosprávy, vznik milic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3003798"/>
            <a:ext cx="492443" cy="2769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1775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1550" y="2787650"/>
            <a:ext cx="3168650" cy="8318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2. kontinentální kongres v Philadelphii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nutný boj za nezávislost a práva Američanů: vznik kontinentální armády – GEORGE WASHINGTON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5536" y="4227934"/>
            <a:ext cx="800219" cy="2769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4. 7. 1776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76375" y="3795713"/>
            <a:ext cx="4319588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PROHLÁŠENÍ O NEZÁVISLOSTI A UNII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autor: THOMAS JEFFERSON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2 základní principy demokracie: přirozené právo na život, svobodu a rovnost před zákonem pro všechny + všechna moc vychází z lidu (možnost vládu odstranit a zvolit jinou)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vznik UNIE (USA): anglickým králem odmítnuto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10844" y="632297"/>
            <a:ext cx="3995936" cy="138499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just"/>
            <a:r>
              <a:rPr lang="cs-CZ" sz="1200" b="1">
                <a:latin typeface="Times New Roman" pitchFamily="18" charset="0"/>
                <a:cs typeface="Times New Roman" pitchFamily="18" charset="0"/>
              </a:rPr>
              <a:t>	VOJENSKÁ STŘETNUTÍ </a:t>
            </a:r>
          </a:p>
          <a:p>
            <a:pPr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zprvu neúspěchy osad</a:t>
            </a:r>
          </a:p>
          <a:p>
            <a:pPr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obrat zásluhou kontaktů </a:t>
            </a:r>
            <a:r>
              <a:rPr lang="cs-CZ" sz="1200" b="1" u="sng">
                <a:latin typeface="Times New Roman" pitchFamily="18" charset="0"/>
                <a:cs typeface="Times New Roman" pitchFamily="18" charset="0"/>
              </a:rPr>
              <a:t>Benjamina Franklina</a:t>
            </a:r>
            <a:r>
              <a:rPr lang="cs-CZ" sz="1200" b="1">
                <a:latin typeface="Times New Roman" pitchFamily="18" charset="0"/>
                <a:cs typeface="Times New Roman" pitchFamily="18" charset="0"/>
              </a:rPr>
              <a:t>: spojenectví s Francií, Španělskem, Nizozemím</a:t>
            </a:r>
          </a:p>
          <a:p>
            <a:pPr marL="628650" lvl="1" indent="-171450"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1777 vítězství u Saratogy</a:t>
            </a:r>
          </a:p>
          <a:p>
            <a:pPr marL="628650" lvl="1" indent="-171450"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1781 vítězství u Yorktownu</a:t>
            </a:r>
          </a:p>
          <a:p>
            <a:pPr marL="628650" lvl="1" indent="-171450" algn="just"/>
            <a:r>
              <a:rPr lang="cs-CZ" sz="1200" b="1">
                <a:latin typeface="Times New Roman" pitchFamily="18" charset="0"/>
                <a:cs typeface="Times New Roman" pitchFamily="18" charset="0"/>
              </a:rPr>
              <a:t>= konec britské nadvlády nad Unií 13 osad</a:t>
            </a:r>
          </a:p>
        </p:txBody>
      </p:sp>
      <p:sp>
        <p:nvSpPr>
          <p:cNvPr id="21526" name="TextovéPole 10"/>
          <p:cNvSpPr txBox="1">
            <a:spLocks noChangeArrowheads="1"/>
          </p:cNvSpPr>
          <p:nvPr/>
        </p:nvSpPr>
        <p:spPr bwMode="auto">
          <a:xfrm>
            <a:off x="4356100" y="2139950"/>
            <a:ext cx="3960813" cy="461963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200" b="1">
                <a:latin typeface="Times New Roman" pitchFamily="18" charset="0"/>
                <a:cs typeface="Times New Roman" pitchFamily="18" charset="0"/>
              </a:rPr>
              <a:t>1782 uznána nezávislost </a:t>
            </a:r>
            <a:r>
              <a:rPr lang="cs-CZ" sz="1200" b="1" u="sng">
                <a:latin typeface="Times New Roman" pitchFamily="18" charset="0"/>
                <a:cs typeface="Times New Roman" pitchFamily="18" charset="0"/>
              </a:rPr>
              <a:t>Spojených států amerických</a:t>
            </a:r>
          </a:p>
          <a:p>
            <a:pPr algn="just"/>
            <a:r>
              <a:rPr lang="cs-CZ" sz="1200" b="1">
                <a:latin typeface="Times New Roman" pitchFamily="18" charset="0"/>
                <a:cs typeface="Times New Roman" pitchFamily="18" charset="0"/>
              </a:rPr>
              <a:t>1783 versailleský mír: evakuace britských vojsk ze země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545362" y="2795711"/>
            <a:ext cx="2592288" cy="2769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1781 Články konfederace – 1. ústava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297900" y="3363838"/>
            <a:ext cx="2846100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1789 nová, </a:t>
            </a: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federální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ústava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nejvyšší zákonodárný orgán: Kongres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výkonná moc: prezident 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nejvyšší soudní dvůr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37266" y="4371950"/>
            <a:ext cx="3111138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just"/>
            <a:r>
              <a:rPr lang="cs-CZ" sz="1200" b="1">
                <a:latin typeface="Times New Roman" pitchFamily="18" charset="0"/>
                <a:cs typeface="Times New Roman" pitchFamily="18" charset="0"/>
              </a:rPr>
              <a:t>1791 Listina práv (10 doplňků konstituce)</a:t>
            </a:r>
          </a:p>
          <a:p>
            <a:pPr algn="just"/>
            <a:r>
              <a:rPr lang="cs-CZ" sz="1200" b="1">
                <a:latin typeface="Times New Roman" pitchFamily="18" charset="0"/>
                <a:cs typeface="Times New Roman" pitchFamily="18" charset="0"/>
              </a:rPr>
              <a:t>- svoboda náboženství, slova, tisku, shromažďování, právo nosit zbraně, …</a:t>
            </a:r>
          </a:p>
        </p:txBody>
      </p:sp>
      <p:pic>
        <p:nvPicPr>
          <p:cNvPr id="21536" name="Picture 33" descr="ANd9GcRSg6xH5QApW_FDrzk4dbcLdj66BfOLpJV9Si-6V5yeJxYLxlXobx9F2g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643188"/>
            <a:ext cx="1076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35" descr="ANd9GcSCUOCD9N_MdOrcqz_TpYrepCEzh8dUq8AkhSfcJPrrswtxUyaBGMPGt0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987425"/>
            <a:ext cx="9302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8" name="Picture 37" descr="ANd9GcSM7RLFOUcOnPAihd2oaFj-xDhj0ZV-JtfomAYeeygAnyaU85uVBBuyw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3003550"/>
            <a:ext cx="8858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Picture 39" descr="Zobrazit obrázek v plné velikost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28025" y="3076575"/>
            <a:ext cx="8159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Picture 42" descr="MC900290993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1013" y="1276350"/>
            <a:ext cx="6223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2" name="AutoShape 38">
            <a:hlinkClick r:id="rId13" highlightClick="1"/>
          </p:cNvPr>
          <p:cNvSpPr>
            <a:spLocks noChangeAspect="1" noChangeArrowheads="1"/>
          </p:cNvSpPr>
          <p:nvPr/>
        </p:nvSpPr>
        <p:spPr bwMode="auto">
          <a:xfrm>
            <a:off x="395288" y="3508375"/>
            <a:ext cx="360362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543" name="AutoShape 39">
            <a:hlinkClick r:id="rId14" highlightClick="1"/>
          </p:cNvPr>
          <p:cNvSpPr>
            <a:spLocks noChangeAspect="1" noChangeArrowheads="1"/>
          </p:cNvSpPr>
          <p:nvPr/>
        </p:nvSpPr>
        <p:spPr bwMode="auto">
          <a:xfrm>
            <a:off x="3492500" y="1058863"/>
            <a:ext cx="360363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" y="484188"/>
            <a:ext cx="4681538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21.5  Procvičení a příklady</a:t>
            </a:r>
          </a:p>
        </p:txBody>
      </p:sp>
      <p:sp>
        <p:nvSpPr>
          <p:cNvPr id="23554" name="TextovéPole 9"/>
          <p:cNvSpPr txBox="1">
            <a:spLocks noChangeArrowheads="1"/>
          </p:cNvSpPr>
          <p:nvPr/>
        </p:nvSpPr>
        <p:spPr bwMode="auto">
          <a:xfrm>
            <a:off x="395288" y="1635125"/>
            <a:ext cx="381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3850" y="1131888"/>
            <a:ext cx="5256213" cy="58102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600" b="1" dirty="0">
                <a:latin typeface="Times New Roman" pitchFamily="18" charset="0"/>
              </a:rPr>
              <a:t>Pokus se doplnit tzv. trojúhelníkový obchod mezi Evropou, Afrikou a Amerikou.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313" y="2787650"/>
            <a:ext cx="1130300" cy="33655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itchFamily="18" charset="0"/>
              </a:rPr>
              <a:t>AMERIKA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284663" y="2787650"/>
            <a:ext cx="993775" cy="33655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itchFamily="18" charset="0"/>
              </a:rPr>
              <a:t>EVROPA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484438" y="4371975"/>
            <a:ext cx="938212" cy="33655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itchFamily="18" charset="0"/>
              </a:rPr>
              <a:t>AFRIKA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427538" y="3795713"/>
            <a:ext cx="865187" cy="4572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imes New Roman" pitchFamily="18" charset="0"/>
              </a:rPr>
              <a:t>hotové výrobky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11188" y="3795713"/>
            <a:ext cx="720725" cy="4572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imes New Roman" pitchFamily="18" charset="0"/>
              </a:rPr>
              <a:t>afričtí otroci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908175" y="3148013"/>
            <a:ext cx="2047875" cy="4572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200" dirty="0">
                <a:latin typeface="Times New Roman" pitchFamily="18" charset="0"/>
              </a:rPr>
              <a:t>rýže, káva, čaj, koně, dobytek,</a:t>
            </a:r>
          </a:p>
          <a:p>
            <a:pPr algn="ctr"/>
            <a:r>
              <a:rPr lang="cs-CZ" sz="1200" dirty="0">
                <a:latin typeface="Times New Roman" pitchFamily="18" charset="0"/>
              </a:rPr>
              <a:t>neštovice, chřipka, …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619250" y="1995488"/>
            <a:ext cx="2684463" cy="4572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imes New Roman" pitchFamily="18" charset="0"/>
              </a:rPr>
              <a:t>zlato, stříbro, tabák, bavlna, brambory, kukuřice, kožešiny, syfilis, … 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011863" y="915988"/>
            <a:ext cx="2808287" cy="10699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sz="1600" b="1" dirty="0">
                <a:latin typeface="Times New Roman" pitchFamily="18" charset="0"/>
              </a:rPr>
              <a:t>Americké vlajce se také říká „Hvězdy a pruhy“. Víš, co tyto hvězdy a pruhy představují?</a:t>
            </a:r>
          </a:p>
        </p:txBody>
      </p:sp>
      <p:pic>
        <p:nvPicPr>
          <p:cNvPr id="23568" name="Picture 16" descr="MC90035420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211388"/>
            <a:ext cx="2232025" cy="2052637"/>
          </a:xfrm>
          <a:prstGeom prst="rect">
            <a:avLst/>
          </a:prstGeom>
          <a:noFill/>
        </p:spPr>
      </p:pic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651500" y="4516438"/>
            <a:ext cx="3371850" cy="4572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200" b="1" dirty="0">
                <a:latin typeface="Times New Roman" pitchFamily="18" charset="0"/>
              </a:rPr>
              <a:t>pruhy – 13 původních zakládajících států Unie hvězdy – současný počet států Unie</a:t>
            </a:r>
          </a:p>
        </p:txBody>
      </p:sp>
      <p:sp>
        <p:nvSpPr>
          <p:cNvPr id="23572" name="AutoShape 20">
            <a:hlinkClick r:id="rId4" highlightClick="1"/>
          </p:cNvPr>
          <p:cNvSpPr>
            <a:spLocks noChangeAspect="1" noChangeArrowheads="1"/>
          </p:cNvSpPr>
          <p:nvPr/>
        </p:nvSpPr>
        <p:spPr bwMode="auto">
          <a:xfrm>
            <a:off x="7956550" y="3795713"/>
            <a:ext cx="360363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3" name="Přímá spojnice se šipkou 2"/>
          <p:cNvCxnSpPr>
            <a:stCxn id="23559" idx="2"/>
            <a:endCxn id="23560" idx="3"/>
          </p:cNvCxnSpPr>
          <p:nvPr/>
        </p:nvCxnSpPr>
        <p:spPr>
          <a:xfrm flipH="1">
            <a:off x="3422650" y="3124200"/>
            <a:ext cx="1358901" cy="141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>
            <a:stCxn id="23560" idx="1"/>
            <a:endCxn id="23558" idx="2"/>
          </p:cNvCxnSpPr>
          <p:nvPr/>
        </p:nvCxnSpPr>
        <p:spPr>
          <a:xfrm flipH="1" flipV="1">
            <a:off x="1033463" y="3124200"/>
            <a:ext cx="1450975" cy="141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1835696" y="264375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1835696" y="293179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7" grpId="0" animBg="1"/>
      <p:bldP spid="23569" grpId="0" animBg="1"/>
      <p:bldP spid="235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504031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21.6 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3850" y="1131888"/>
            <a:ext cx="6985000" cy="299085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b="1" dirty="0">
                <a:latin typeface="Times New Roman" pitchFamily="18" charset="0"/>
              </a:rPr>
              <a:t>„Pokládáme za samozřejmé pravdy, že všichni lidé jsou stvořeni sobě rovni, že jsou obdařeni svým stvořitelem určitými nezcizitelnými právy, že mezi tato práva náleží život, svoboda a sledování osobního štěstí. Že k zajištění těchto práv se ustanovují mezi lidmi vlády, odvozující svojí oprávněnou moc ze souhlasu těch, jimž vládnou. Že kdykoliv počne být některá vláda těmto cílům na překážku, má lid právo </a:t>
            </a:r>
            <a:r>
              <a:rPr lang="cs-CZ" b="1" dirty="0" smtClean="0">
                <a:latin typeface="Times New Roman" pitchFamily="18" charset="0"/>
              </a:rPr>
              <a:t>ji </a:t>
            </a:r>
            <a:r>
              <a:rPr lang="cs-CZ" b="1" dirty="0">
                <a:latin typeface="Times New Roman" pitchFamily="18" charset="0"/>
              </a:rPr>
              <a:t>změnit nebo zrušit a ustanovit vládu novou, která by byla založena na takových zásadách a měla svoji pravomoc upravenou takovým způsobem, jak uzná lid za nejvhodnější pro zajištění své bezpečnosti a svého štěstí.“ </a:t>
            </a:r>
          </a:p>
          <a:p>
            <a:pPr algn="just"/>
            <a:r>
              <a:rPr lang="cs-CZ" sz="1000" b="1" dirty="0">
                <a:latin typeface="Times New Roman" pitchFamily="18" charset="0"/>
              </a:rPr>
              <a:t>(upraveno a zkráceno)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23850" y="4371975"/>
            <a:ext cx="7580313" cy="51752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b="1" dirty="0">
                <a:latin typeface="Times New Roman" pitchFamily="18" charset="0"/>
              </a:rPr>
              <a:t>Z jakého dokumentu pochází tato ukázka?</a:t>
            </a:r>
          </a:p>
          <a:p>
            <a:r>
              <a:rPr lang="cs-CZ" sz="1400" b="1" dirty="0">
                <a:latin typeface="Times New Roman" pitchFamily="18" charset="0"/>
              </a:rPr>
              <a:t>Znamená „všichni lidé“ v úvodní frázi skutečně „všechny lidi“? Byl někdo, koho se to netýkalo?</a:t>
            </a:r>
          </a:p>
        </p:txBody>
      </p:sp>
      <p:pic>
        <p:nvPicPr>
          <p:cNvPr id="25606" name="Picture 6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27063"/>
            <a:ext cx="746125" cy="1223962"/>
          </a:xfrm>
          <a:prstGeom prst="rect">
            <a:avLst/>
          </a:prstGeom>
          <a:noFill/>
        </p:spPr>
      </p:pic>
      <p:pic>
        <p:nvPicPr>
          <p:cNvPr id="25607" name="Picture 16" descr="12801452729Ekm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995488"/>
            <a:ext cx="14382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" y="555625"/>
            <a:ext cx="795655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21.7  CLIL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Independence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2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2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000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</a:t>
            </a:r>
            <a:r>
              <a:rPr lang="cs-CZ" sz="10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b="1" dirty="0" err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388" y="1347788"/>
            <a:ext cx="7993062" cy="119062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cs-CZ" b="1" dirty="0" err="1">
                <a:latin typeface="Times New Roman" pitchFamily="18" charset="0"/>
              </a:rPr>
              <a:t>The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American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Revolutionary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War</a:t>
            </a:r>
            <a:r>
              <a:rPr lang="cs-CZ" b="1" dirty="0">
                <a:latin typeface="Times New Roman" pitchFamily="18" charset="0"/>
              </a:rPr>
              <a:t> (1775–1783) </a:t>
            </a:r>
            <a:r>
              <a:rPr lang="cs-CZ" b="1" dirty="0" err="1">
                <a:latin typeface="Times New Roman" pitchFamily="18" charset="0"/>
              </a:rPr>
              <a:t>or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the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American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War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of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Independence</a:t>
            </a:r>
            <a:r>
              <a:rPr lang="cs-CZ" b="1" dirty="0">
                <a:latin typeface="Times New Roman" pitchFamily="18" charset="0"/>
              </a:rPr>
              <a:t>, </a:t>
            </a:r>
            <a:r>
              <a:rPr lang="cs-CZ" b="1" dirty="0" err="1">
                <a:latin typeface="Times New Roman" pitchFamily="18" charset="0"/>
              </a:rPr>
              <a:t>or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simply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the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Revolutionary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War</a:t>
            </a:r>
            <a:r>
              <a:rPr lang="cs-CZ" b="1" dirty="0">
                <a:latin typeface="Times New Roman" pitchFamily="18" charset="0"/>
              </a:rPr>
              <a:t>, </a:t>
            </a:r>
            <a:r>
              <a:rPr lang="cs-CZ" b="1" dirty="0" err="1">
                <a:latin typeface="Times New Roman" pitchFamily="18" charset="0"/>
              </a:rPr>
              <a:t>began</a:t>
            </a:r>
            <a:r>
              <a:rPr lang="cs-CZ" b="1" dirty="0">
                <a:latin typeface="Times New Roman" pitchFamily="18" charset="0"/>
              </a:rPr>
              <a:t> as a </a:t>
            </a:r>
            <a:r>
              <a:rPr lang="cs-CZ" b="1" dirty="0" err="1">
                <a:latin typeface="Times New Roman" pitchFamily="18" charset="0"/>
              </a:rPr>
              <a:t>war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between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the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Kingdom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of</a:t>
            </a:r>
            <a:r>
              <a:rPr lang="cs-CZ" b="1" dirty="0">
                <a:latin typeface="Times New Roman" pitchFamily="18" charset="0"/>
              </a:rPr>
              <a:t> Great </a:t>
            </a:r>
            <a:r>
              <a:rPr lang="cs-CZ" b="1" dirty="0" err="1">
                <a:latin typeface="Times New Roman" pitchFamily="18" charset="0"/>
              </a:rPr>
              <a:t>Britain</a:t>
            </a:r>
            <a:r>
              <a:rPr lang="cs-CZ" b="1" dirty="0">
                <a:latin typeface="Times New Roman" pitchFamily="18" charset="0"/>
              </a:rPr>
              <a:t> and </a:t>
            </a:r>
            <a:r>
              <a:rPr lang="cs-CZ" b="1" dirty="0" err="1">
                <a:latin typeface="Times New Roman" pitchFamily="18" charset="0"/>
              </a:rPr>
              <a:t>thirteen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British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colonies</a:t>
            </a:r>
            <a:r>
              <a:rPr lang="cs-CZ" b="1" dirty="0">
                <a:latin typeface="Times New Roman" pitchFamily="18" charset="0"/>
              </a:rPr>
              <a:t> in </a:t>
            </a:r>
            <a:r>
              <a:rPr lang="cs-CZ" b="1" dirty="0" err="1">
                <a:latin typeface="Times New Roman" pitchFamily="18" charset="0"/>
              </a:rPr>
              <a:t>North</a:t>
            </a:r>
            <a:r>
              <a:rPr lang="cs-CZ" b="1" dirty="0">
                <a:latin typeface="Times New Roman" pitchFamily="18" charset="0"/>
              </a:rPr>
              <a:t> America, and </a:t>
            </a:r>
            <a:r>
              <a:rPr lang="cs-CZ" b="1" dirty="0" err="1">
                <a:latin typeface="Times New Roman" pitchFamily="18" charset="0"/>
              </a:rPr>
              <a:t>ended</a:t>
            </a:r>
            <a:r>
              <a:rPr lang="cs-CZ" b="1" dirty="0">
                <a:latin typeface="Times New Roman" pitchFamily="18" charset="0"/>
              </a:rPr>
              <a:t> in a </a:t>
            </a:r>
            <a:r>
              <a:rPr lang="cs-CZ" b="1" dirty="0" err="1">
                <a:latin typeface="Times New Roman" pitchFamily="18" charset="0"/>
              </a:rPr>
              <a:t>global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war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between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several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European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great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powers</a:t>
            </a:r>
            <a:r>
              <a:rPr lang="cs-CZ" b="1" dirty="0">
                <a:latin typeface="Times New Roman" pitchFamily="18" charset="0"/>
              </a:rPr>
              <a:t>.</a:t>
            </a:r>
          </a:p>
        </p:txBody>
      </p:sp>
      <p:pic>
        <p:nvPicPr>
          <p:cNvPr id="27655" name="Picture 7" descr="1823 facsimile of the engrossed copy">
            <a:hlinkClick r:id="rId3" tooltip="1823 facsimile of the engrossed cop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43188"/>
            <a:ext cx="1966913" cy="2330450"/>
          </a:xfrm>
          <a:prstGeom prst="rect">
            <a:avLst/>
          </a:prstGeo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68538" y="2716213"/>
            <a:ext cx="2536825" cy="3365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err="1">
                <a:latin typeface="Times New Roman" pitchFamily="18" charset="0"/>
              </a:rPr>
              <a:t>Declaration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of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Independence</a:t>
            </a:r>
            <a:endParaRPr lang="cs-CZ" sz="1600" dirty="0">
              <a:latin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627313" y="3363913"/>
            <a:ext cx="4211637" cy="155892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cs-CZ" sz="1600" dirty="0">
                <a:latin typeface="Times New Roman" pitchFamily="18" charset="0"/>
              </a:rPr>
              <a:t>George Washington - a </a:t>
            </a:r>
            <a:r>
              <a:rPr lang="cs-CZ" sz="1600" dirty="0" err="1">
                <a:latin typeface="Times New Roman" pitchFamily="18" charset="0"/>
              </a:rPr>
              <a:t>renowned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hero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of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the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American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Revolutionary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War</a:t>
            </a:r>
            <a:r>
              <a:rPr lang="cs-CZ" sz="1600" dirty="0">
                <a:latin typeface="Times New Roman" pitchFamily="18" charset="0"/>
              </a:rPr>
              <a:t>, </a:t>
            </a:r>
            <a:r>
              <a:rPr lang="cs-CZ" sz="1600" dirty="0" err="1">
                <a:latin typeface="Times New Roman" pitchFamily="18" charset="0"/>
              </a:rPr>
              <a:t>commander</a:t>
            </a:r>
            <a:r>
              <a:rPr lang="cs-CZ" sz="1600" dirty="0">
                <a:latin typeface="Times New Roman" pitchFamily="18" charset="0"/>
              </a:rPr>
              <a:t>-in-</a:t>
            </a:r>
            <a:r>
              <a:rPr lang="cs-CZ" sz="1600" dirty="0" err="1">
                <a:latin typeface="Times New Roman" pitchFamily="18" charset="0"/>
              </a:rPr>
              <a:t>chief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of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the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continental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Army</a:t>
            </a:r>
            <a:r>
              <a:rPr lang="cs-CZ" sz="1600" dirty="0">
                <a:latin typeface="Times New Roman" pitchFamily="18" charset="0"/>
              </a:rPr>
              <a:t>, and president </a:t>
            </a:r>
            <a:r>
              <a:rPr lang="cs-CZ" sz="1600" dirty="0" err="1">
                <a:latin typeface="Times New Roman" pitchFamily="18" charset="0"/>
              </a:rPr>
              <a:t>of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the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Constitutional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Convention</a:t>
            </a:r>
            <a:r>
              <a:rPr lang="cs-CZ" sz="1600" dirty="0">
                <a:latin typeface="Times New Roman" pitchFamily="18" charset="0"/>
              </a:rPr>
              <a:t> – </a:t>
            </a:r>
            <a:r>
              <a:rPr lang="cs-CZ" sz="1600" dirty="0" err="1">
                <a:latin typeface="Times New Roman" pitchFamily="18" charset="0"/>
              </a:rPr>
              <a:t>became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the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first</a:t>
            </a:r>
            <a:r>
              <a:rPr lang="cs-CZ" sz="1600" dirty="0">
                <a:latin typeface="Times New Roman" pitchFamily="18" charset="0"/>
              </a:rPr>
              <a:t> President </a:t>
            </a:r>
            <a:r>
              <a:rPr lang="cs-CZ" sz="1600" dirty="0" err="1">
                <a:latin typeface="Times New Roman" pitchFamily="18" charset="0"/>
              </a:rPr>
              <a:t>of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the</a:t>
            </a:r>
            <a:r>
              <a:rPr lang="cs-CZ" sz="1600" dirty="0">
                <a:latin typeface="Times New Roman" pitchFamily="18" charset="0"/>
              </a:rPr>
              <a:t> United </a:t>
            </a:r>
            <a:r>
              <a:rPr lang="cs-CZ" sz="1600" dirty="0" err="1">
                <a:latin typeface="Times New Roman" pitchFamily="18" charset="0"/>
              </a:rPr>
              <a:t>States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under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the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new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Constitution</a:t>
            </a:r>
            <a:r>
              <a:rPr lang="cs-CZ" sz="1600" dirty="0">
                <a:latin typeface="Times New Roman" pitchFamily="18" charset="0"/>
              </a:rPr>
              <a:t> in 1789 .</a:t>
            </a:r>
          </a:p>
        </p:txBody>
      </p:sp>
      <p:pic>
        <p:nvPicPr>
          <p:cNvPr id="27659" name="Picture 11" descr="220px-Portrait_of_George_Washingt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284413"/>
            <a:ext cx="2212975" cy="2695575"/>
          </a:xfrm>
          <a:prstGeom prst="rect">
            <a:avLst/>
          </a:prstGeom>
          <a:noFill/>
        </p:spPr>
      </p:pic>
      <p:pic>
        <p:nvPicPr>
          <p:cNvPr id="27660" name="Picture 12" descr="MC900438767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8625" y="484188"/>
            <a:ext cx="1095375" cy="93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995738" cy="593725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Calibri" pitchFamily="34" charset="0"/>
            </a:endParaRPr>
          </a:p>
          <a:p>
            <a:endParaRPr lang="cs-CZ" sz="1200">
              <a:latin typeface="Calibri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72148"/>
              </p:ext>
            </p:extLst>
          </p:nvPr>
        </p:nvGraphicFramePr>
        <p:xfrm>
          <a:off x="467544" y="1131590"/>
          <a:ext cx="6554316" cy="374904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96344"/>
                <a:gridCol w="3457972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Autorem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Prohlášení o nezávislosti je: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T.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Jefferson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G. Washington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B.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Franklin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A. Lincoln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 znamenal „kolkový zákon“?</a:t>
                      </a:r>
                    </a:p>
                    <a:p>
                      <a:pPr marL="0" indent="0" algn="l"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 Každý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obyvatel kolonie byl označen „kolkem“ podle své národnosti.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Obyvatelé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kolonií platili poplatky za noviny.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Zboží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vyvezené z kolonií bylo „okolkováno“.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Veřejné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písemnosti byly podrobeny cenzuře.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Které tvrzení 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není 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správné.</a:t>
                      </a:r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13 osad na východním pobřeží Severní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Ameriky se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nacházelo pod britskou nadvládou.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V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jižních anglických koloniích se na velkých plantážích pěstovala zejména cukrová třtina, bavlna, tabák aj.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Na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plantážích nebyla využívána práce otroků.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Severní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anglické kolonie byly převážně průmyslové.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   V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jakém roce došlo k tzv.  „bostonskému pití čaje“?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1765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1776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1781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1773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Calibri" pitchFamily="34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Calibri" pitchFamily="34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Calibri" pitchFamily="34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Calibri" pitchFamily="34" charset="0"/>
              </a:rPr>
              <a:t>d</a:t>
            </a:r>
          </a:p>
          <a:p>
            <a:pPr marL="228600" indent="-228600"/>
            <a:endParaRPr lang="cs-CZ" sz="1200" dirty="0">
              <a:latin typeface="Calibri" pitchFamily="34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2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2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0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</a:t>
            </a:r>
            <a:r>
              <a:rPr lang="cs-CZ" sz="10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cs-CZ" sz="16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2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2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0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škola Děčín VI, Na Stráni 879/2  – příspěvková organizace                            </a:t>
            </a:r>
            <a:r>
              <a:rPr lang="cs-CZ" sz="10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cs-CZ" sz="16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484188"/>
            <a:ext cx="45720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21.9  Použité zdroje, citace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203598"/>
            <a:ext cx="8496944" cy="30963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H. Mandelová, E. Lunetová, I. Pařízková: Dějiny novověku, Dialog, Liberec 2003.</a:t>
            </a:r>
          </a:p>
          <a:p>
            <a:pPr lvl="0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Sochrová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Dějepis I v kostce, Fragment, Havlíčkův Brod 2004.</a:t>
            </a: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http://cs.wikipedia.org/wiki/Soubor:Boston_Tea_Party_Currier_colored.jpg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http://www.zajimavosti.info/wp-content/uploads/2008/06/bostonske-piti-caje-2.jpg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http://cs.wikipedia.org/wiki/Soubor:Map_of_USA_VA.svg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http://cs.wikipedia.org/wiki/Soubor:Constitution_of_the_United_States,_page_1.jpg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http://cs.wikipedia.org/wiki/Soubor:British_colonies_1763-76_shepherd1923.jpg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http://www.bartleby.com/124/washington.gif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http://www.tallerd3.com/wp-content/uploads/2009/09/thomas_jefferson.gif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http://ushistoryimages.com/images/benjamin-franklin/fullsize/benjamin-franklin-1.jpg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http://upload.wikimedia.org/wikipedia/commons/thumb/8/88/Portrait_of_George_Washington.jpeg/230px-Portrait_of_George_Washington.jpeg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http://upload.wikimedia.org/wikipedia/commons/thumb/0/07/Us_declaration_independence.jpg/220px-Us_declaration_independence.jpg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http://www.profimedia.cz/fotografie/americka-vlajka-ve-tvaru-spojene-staty-americke/profimedia-0055893467.jpg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1365</Words>
  <Application>Microsoft Office PowerPoint</Application>
  <PresentationFormat>Předvádění na obrazovce (16:9)</PresentationFormat>
  <Paragraphs>165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 21.1  Anglické kolonie, vznik USA</vt:lpstr>
      <vt:lpstr> 21.2  Co již víme?</vt:lpstr>
      <vt:lpstr> 21.3  Jaké si řekneme nové termíny a názvy?</vt:lpstr>
      <vt:lpstr> 21.4  Co si řekneme nového?</vt:lpstr>
      <vt:lpstr> 21.5  Procvičení a příklady</vt:lpstr>
      <vt:lpstr> 21.6  Něco navíc pro šikovné</vt:lpstr>
      <vt:lpstr> 21.7  CLIL (The American War of Independence)</vt:lpstr>
      <vt:lpstr> 21.8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182</cp:revision>
  <dcterms:created xsi:type="dcterms:W3CDTF">2010-10-18T18:21:56Z</dcterms:created>
  <dcterms:modified xsi:type="dcterms:W3CDTF">2012-02-04T21:11:46Z</dcterms:modified>
</cp:coreProperties>
</file>