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813763"/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4660"/>
  </p:normalViewPr>
  <p:slideViewPr>
    <p:cSldViewPr>
      <p:cViewPr>
        <p:scale>
          <a:sx n="101" d="100"/>
          <a:sy n="101" d="100"/>
        </p:scale>
        <p:origin x="-384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589CA9F6-4B0D-482C-84D7-F86FFD52424F}" type="datetimeFigureOut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7A4022A6-5BE9-4A8C-879D-FBB9151E29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4365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0657FEA8-8B2D-4466-A79A-11EDDF2E71BF}" type="datetimeFigureOut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28CBA4-1157-4EDD-8980-00813CCE03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2212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D5FE4D-1AC2-41CF-85B3-140AAE34D96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1F0DFA-F4F8-4029-BAEC-A4DA3395477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029365-6CFB-4A76-A501-4CE183E1E06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01EEB-0662-4747-BB6C-E1DC3700217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4546B-566D-4E5E-B639-14C10D83397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5B3D50-2DB4-4107-9E22-0BD70A6E68C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1BD5D9-AFDC-4BFB-8CCD-B50B4CA253A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772469-14C3-4FDE-8FA5-974A6916924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2CE8E-08EB-45A6-9DFD-AE41B91BC43F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6E15B-CA36-4525-81E5-E394915DBA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548A-AB1A-4166-A720-4E9375AF9E05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9362A-1925-4490-B2DC-6DF3B6904D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0B75F-79E1-400E-99FE-C1B2E8DFA401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51594-B777-40D9-8F4E-FD8D6E34A5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3C3E-F886-42CB-86E9-B0BFFADA2DDC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384FB-27F8-4A88-A128-6258082E60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D1FCB-E842-4567-90DA-1B25B668AB89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DE8E8-2ACB-4EFE-83DD-DA2998223C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E096-0587-4628-B02F-F248FD6DA5A0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6DC08-6DAC-4643-8E21-005DAAB6C7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201E-CF31-4C69-BEE7-50F29B55F033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6FF22-1F3C-46C4-8217-373D1BC6DE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3641-6658-432C-870E-3AD1BF2C0BEE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75324-A4FF-4838-BB7B-1813EFC69C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7C4FD-ECE8-4447-93C7-3FD154EF32E8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9DEAA-0BAA-44E7-AA95-C6F2EE0244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2E639-9ADD-447D-8869-3980DB527080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3EAA1-1587-43C3-9DCD-28B37AFB68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3875C-0B80-4DA9-9609-E2C68DDADBE5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8CDC5-0096-41F0-8D70-AD526B4DE8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A00652-3F7D-4D7A-AECF-FDF5AC2BEF2C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AC0D7F-072A-43C9-B857-3623102AEC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://cs.wikipedia.org/wiki/Anton%C3%ADn_Koni%C3%A1%C5%A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hyperlink" Target="http://cs.wikipedia.org/wiki/Komensk%C3%BD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imgres?imgurl=http://www.baum.com.au/Dr_J_Baum/archiv_foto/small/6/6533-Horici_les,_strom_pres_cestu_(padly),_Jarrawood,_Z.....jpg&amp;imgrefurl=http://www.baum.com.au/Dr_J_Baum/archiv_foto/karty/Horici_les.html&amp;usg=__dVNYLdlQM_diZu0vE-H0V_gFdck=&amp;h=1000&amp;w=951&amp;sz=190&amp;hl=cs&amp;start=33&amp;zoom=1&amp;tbnid=a1RhEr5odB3BMM:&amp;tbnh=149&amp;tbnw=142&amp;ei=T1DBTo6KFcbN4QSrlpXGBA&amp;prev=/search?q=ho%C5%99%C3%ADc%C3%AD+les&amp;start=21&amp;um=1&amp;hl=cs&amp;sa=N&amp;rls=com.microsoft:cs:IE-SearchBox&amp;tbm=isch&amp;um=1&amp;itbs=1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Soubor:Jan_Jesenius.jpg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Obnoven%C3%A9_z%C5%99%C3%ADzen%C3%AD_zemsk%C3%A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hyperlink" Target="//upload.wikimedia.org/wikipedia/commons/6/6d/Familienwappen_Habsburg-Stroehl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Karel_%C5%A0kr%C3%A9ta" TargetMode="External"/><Relationship Id="rId3" Type="http://schemas.openxmlformats.org/officeDocument/2006/relationships/hyperlink" Target="http://cs.wikipedia.org/wiki/Soubor:Kralice.jpg" TargetMode="External"/><Relationship Id="rId7" Type="http://schemas.openxmlformats.org/officeDocument/2006/relationships/hyperlink" Target="http://cs.wikipedia.org/wiki/Pavel_Str%C3%A1nsk%C3%BD" TargetMode="External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hyperlink" Target="http://cs.wikipedia.org/wiki/V%C3%A1clav_Hollar" TargetMode="External"/><Relationship Id="rId5" Type="http://schemas.openxmlformats.org/officeDocument/2006/relationships/hyperlink" Target="//upload.wikimedia.org/wikipedia/commons/4/4a/Pavel_Stransky.png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5.jpeg"/><Relationship Id="rId9" Type="http://schemas.openxmlformats.org/officeDocument/2006/relationships/hyperlink" Target="http://cs.wikipedia.org/wiki/Soubor:Wenceslas_Hollar_-_Wenceslaus_Hollar_(State_2)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//upload.wikimedia.org/wikipedia/commons/a/ae/Wenceslas_Hollar_-_Head_of_a_cat_(middle_size)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//upload.wikimedia.org/wikipedia/en/2/29/Comenius20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//upload.wikimedia.org/wikipedia/commons/c/ce/Johan_amos_comenius_1592-167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jakub.cz/nahledy/f321_f256_image005.jpg" TargetMode="External"/><Relationship Id="rId13" Type="http://schemas.openxmlformats.org/officeDocument/2006/relationships/hyperlink" Target="http://cs.wikipedia.org/wiki/Soubor:Wenceslas_Hollar_-_Wenceslaus_Hollar_(State_2).jpg" TargetMode="External"/><Relationship Id="rId18" Type="http://schemas.openxmlformats.org/officeDocument/2006/relationships/hyperlink" Target="http://en.wikipedia.org/wiki/File:Comenius20.jpg" TargetMode="External"/><Relationship Id="rId3" Type="http://schemas.openxmlformats.org/officeDocument/2006/relationships/hyperlink" Target="http://cs.wikipedia.org/wiki/Soubor:27p.png" TargetMode="External"/><Relationship Id="rId7" Type="http://schemas.openxmlformats.org/officeDocument/2006/relationships/hyperlink" Target="http://ceskebudejovice.casd.cz/wp-content/uploads/2011/06/clavis.jpg" TargetMode="External"/><Relationship Id="rId12" Type="http://schemas.openxmlformats.org/officeDocument/2006/relationships/hyperlink" Target="http://cs.wikipedia.org/wiki/Soubor:Kralice.jpg" TargetMode="External"/><Relationship Id="rId17" Type="http://schemas.openxmlformats.org/officeDocument/2006/relationships/hyperlink" Target="http://en.wikipedia.org/wiki/File:Johan_amos_comenius_1592-1671.jpg" TargetMode="External"/><Relationship Id="rId2" Type="http://schemas.openxmlformats.org/officeDocument/2006/relationships/hyperlink" Target="http://cs.wikipedia.org/wiki/Soubor:Obnoven%C3%A9_z%C5%99%C3%ADzen%C3%AD_zemsk%C3%A9.gif" TargetMode="External"/><Relationship Id="rId16" Type="http://schemas.openxmlformats.org/officeDocument/2006/relationships/hyperlink" Target="http://cs.wikipedia.org/wiki/Soubor:Wenceslas_Hollar_-_Head_of_a_cat_(middle_size)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nihynainternetu.cz/foto3/f36/00636890.jpeg" TargetMode="External"/><Relationship Id="rId11" Type="http://schemas.openxmlformats.org/officeDocument/2006/relationships/hyperlink" Target="http://cs.wikipedia.org/wiki/Soubor:Familienwappen_Habsburg-Stroehl.jpg" TargetMode="External"/><Relationship Id="rId5" Type="http://schemas.openxmlformats.org/officeDocument/2006/relationships/hyperlink" Target="http://www.jesuit.cz/obrazky/konias.jpg" TargetMode="External"/><Relationship Id="rId15" Type="http://schemas.openxmlformats.org/officeDocument/2006/relationships/hyperlink" Target="http://cs.wikipedia.org/wiki/Soubor:Tiberio_Tinelli,_Podobizna_Karla_%C5%A0kr%C3%A9ty_(1635).jpg" TargetMode="External"/><Relationship Id="rId10" Type="http://schemas.openxmlformats.org/officeDocument/2006/relationships/hyperlink" Target="http://cs.wikipedia.org/wiki/Soubor:Jan_Jesenius.jpg" TargetMode="External"/><Relationship Id="rId4" Type="http://schemas.openxmlformats.org/officeDocument/2006/relationships/hyperlink" Target="http://www.dobre-knihy.cz/images_obsah/sp1264427722komensky.jpg" TargetMode="External"/><Relationship Id="rId9" Type="http://schemas.openxmlformats.org/officeDocument/2006/relationships/hyperlink" Target="http://www.obrazarna.info/storage/200801292152_Dl01pr%C3%A1ce.jpg" TargetMode="External"/><Relationship Id="rId14" Type="http://schemas.openxmlformats.org/officeDocument/2006/relationships/hyperlink" Target="http://cs.wikipedia.org/wiki/Soubor:Pavel_Stransky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4859338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20.1 Doba pobělohorská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120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b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</a:t>
            </a:r>
            <a:r>
              <a:rPr lang="cs-CZ" sz="160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>
              <a:defRPr/>
            </a:pPr>
            <a:endParaRPr lang="cs-CZ" sz="1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527550"/>
            <a:ext cx="9144000" cy="61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Zuzana Kadlecová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obrázek 5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1238" y="4549774"/>
            <a:ext cx="30527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7451725" y="2932113"/>
            <a:ext cx="1331913" cy="701675"/>
          </a:xfrm>
          <a:prstGeom prst="rect">
            <a:avLst/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>
                <a:latin typeface="Times New Roman" pitchFamily="18" charset="0"/>
              </a:rPr>
              <a:t>Doba</a:t>
            </a:r>
          </a:p>
          <a:p>
            <a:pPr algn="ctr"/>
            <a:r>
              <a:rPr lang="cs-CZ" sz="2000">
                <a:latin typeface="Times New Roman" pitchFamily="18" charset="0"/>
              </a:rPr>
              <a:t> temna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816100" y="237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b="0"/>
          </a:p>
        </p:txBody>
      </p:sp>
      <p:pic>
        <p:nvPicPr>
          <p:cNvPr id="15367" name="Picture 11" descr="sp1264427722komensk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987425"/>
            <a:ext cx="2030413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3" descr="koni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627063"/>
            <a:ext cx="302418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5" descr="image09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2500313"/>
            <a:ext cx="11239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9" descr="220px-27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1131888"/>
            <a:ext cx="2951163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21" descr="0063689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716213"/>
            <a:ext cx="11033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23" descr="OZZ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2571750"/>
            <a:ext cx="11620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5" descr="f321_f256_image00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63713" y="2932113"/>
            <a:ext cx="23034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Text Box 26"/>
          <p:cNvSpPr txBox="1">
            <a:spLocks noChangeArrowheads="1"/>
          </p:cNvSpPr>
          <p:nvPr/>
        </p:nvSpPr>
        <p:spPr bwMode="auto">
          <a:xfrm>
            <a:off x="7648575" y="3743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b="0"/>
          </a:p>
        </p:txBody>
      </p:sp>
      <p:sp>
        <p:nvSpPr>
          <p:cNvPr id="15375" name="Text Box 27"/>
          <p:cNvSpPr txBox="1">
            <a:spLocks noChangeArrowheads="1"/>
          </p:cNvSpPr>
          <p:nvPr/>
        </p:nvSpPr>
        <p:spPr bwMode="auto">
          <a:xfrm>
            <a:off x="7600950" y="3795713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>
                <a:latin typeface="Times New Roman" pitchFamily="18" charset="0"/>
                <a:hlinkClick r:id="rId11"/>
              </a:rPr>
              <a:t>J.A.Komenský</a:t>
            </a:r>
            <a:endParaRPr lang="cs-CZ" b="0">
              <a:latin typeface="Times New Roman" pitchFamily="18" charset="0"/>
            </a:endParaRPr>
          </a:p>
        </p:txBody>
      </p:sp>
      <p:sp>
        <p:nvSpPr>
          <p:cNvPr id="15376" name="Text Box 28"/>
          <p:cNvSpPr txBox="1">
            <a:spLocks noChangeArrowheads="1"/>
          </p:cNvSpPr>
          <p:nvPr/>
        </p:nvSpPr>
        <p:spPr bwMode="auto">
          <a:xfrm>
            <a:off x="7648575" y="4105275"/>
            <a:ext cx="134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>
                <a:latin typeface="Times New Roman" pitchFamily="18" charset="0"/>
                <a:hlinkClick r:id="rId12"/>
              </a:rPr>
              <a:t>páter Koniáš</a:t>
            </a:r>
            <a:endParaRPr lang="cs-CZ" b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Nadpis 1"/>
          <p:cNvSpPr txBox="1">
            <a:spLocks/>
          </p:cNvSpPr>
          <p:nvPr/>
        </p:nvSpPr>
        <p:spPr bwMode="auto">
          <a:xfrm>
            <a:off x="20638" y="498475"/>
            <a:ext cx="38306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20.10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Anotace</a:t>
            </a:r>
          </a:p>
        </p:txBody>
      </p:sp>
      <p:graphicFrame>
        <p:nvGraphicFramePr>
          <p:cNvPr id="32792" name="Group 24"/>
          <p:cNvGraphicFramePr>
            <a:graphicFrameLocks noGrp="1"/>
          </p:cNvGraphicFramePr>
          <p:nvPr/>
        </p:nvGraphicFramePr>
        <p:xfrm>
          <a:off x="1042988" y="1276350"/>
          <a:ext cx="7273925" cy="3248343"/>
        </p:xfrm>
        <a:graphic>
          <a:graphicData uri="http://schemas.openxmlformats.org/drawingml/2006/table">
            <a:tbl>
              <a:tblPr/>
              <a:tblGrid>
                <a:gridCol w="1908175"/>
                <a:gridCol w="536575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Mgr. Zuzana Kadlecová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– 12/2011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ročník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Rekatolizace, Obnovené zřízení zemské, Jan Amos Komenský.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Prezentace popisující důsledky porážky na Bílé hoře a uzavření Vestfálského míru pro české území.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73" name="Picture 65" descr="200801292152_Dl01pr%C3%A1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92550"/>
            <a:ext cx="184943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0" name="Picture 62" descr="MC900379975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84188"/>
            <a:ext cx="10461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6" name="Picture 58" descr="f321_f256_image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627063"/>
            <a:ext cx="20891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5" name="Picture 57" descr="220px-Jan_Jeseniu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987425"/>
            <a:ext cx="1341438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3382963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20.2 Co již víme?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Text Box 36"/>
          <p:cNvSpPr txBox="1">
            <a:spLocks noChangeArrowheads="1"/>
          </p:cNvSpPr>
          <p:nvPr/>
        </p:nvSpPr>
        <p:spPr bwMode="auto">
          <a:xfrm>
            <a:off x="179388" y="1708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b="0"/>
          </a:p>
        </p:txBody>
      </p:sp>
      <p:sp>
        <p:nvSpPr>
          <p:cNvPr id="17454" name="AutoShape 46"/>
          <p:cNvSpPr>
            <a:spLocks noChangeArrowheads="1"/>
          </p:cNvSpPr>
          <p:nvPr/>
        </p:nvSpPr>
        <p:spPr bwMode="auto">
          <a:xfrm>
            <a:off x="2627313" y="2066925"/>
            <a:ext cx="3240087" cy="1873250"/>
          </a:xfrm>
          <a:prstGeom prst="star16">
            <a:avLst>
              <a:gd name="adj" fmla="val 37500"/>
            </a:avLst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b="0" dirty="0"/>
              <a:t>Důsledky porážky </a:t>
            </a:r>
          </a:p>
          <a:p>
            <a:pPr algn="ctr">
              <a:defRPr/>
            </a:pPr>
            <a:r>
              <a:rPr lang="cs-CZ" b="0" dirty="0"/>
              <a:t>stavovského povstání</a:t>
            </a:r>
          </a:p>
        </p:txBody>
      </p:sp>
      <p:sp>
        <p:nvSpPr>
          <p:cNvPr id="17456" name="AutoShape 48"/>
          <p:cNvSpPr>
            <a:spLocks noChangeArrowheads="1"/>
          </p:cNvSpPr>
          <p:nvPr/>
        </p:nvSpPr>
        <p:spPr bwMode="auto">
          <a:xfrm>
            <a:off x="755650" y="1851025"/>
            <a:ext cx="1778000" cy="1273175"/>
          </a:xfrm>
          <a:prstGeom prst="star16">
            <a:avLst>
              <a:gd name="adj" fmla="val 37500"/>
            </a:avLst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1200" b="0" dirty="0">
                <a:latin typeface="Times New Roman" pitchFamily="18" charset="0"/>
              </a:rPr>
              <a:t>poprava 27 vůdců </a:t>
            </a:r>
          </a:p>
          <a:p>
            <a:pPr algn="ctr">
              <a:defRPr/>
            </a:pPr>
            <a:r>
              <a:rPr lang="cs-CZ" sz="1200" b="0" dirty="0">
                <a:latin typeface="Times New Roman" pitchFamily="18" charset="0"/>
              </a:rPr>
              <a:t>odboje 1621</a:t>
            </a:r>
          </a:p>
        </p:txBody>
      </p:sp>
      <p:sp>
        <p:nvSpPr>
          <p:cNvPr id="17458" name="AutoShape 50"/>
          <p:cNvSpPr>
            <a:spLocks noChangeAspect="1" noChangeArrowheads="1"/>
          </p:cNvSpPr>
          <p:nvPr/>
        </p:nvSpPr>
        <p:spPr bwMode="auto">
          <a:xfrm>
            <a:off x="2195513" y="915988"/>
            <a:ext cx="1728787" cy="1200150"/>
          </a:xfrm>
          <a:prstGeom prst="star16">
            <a:avLst>
              <a:gd name="adj" fmla="val 37500"/>
            </a:avLst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1200" b="0" dirty="0">
                <a:latin typeface="Times New Roman" pitchFamily="18" charset="0"/>
              </a:rPr>
              <a:t>konfiskace majetku </a:t>
            </a:r>
          </a:p>
          <a:p>
            <a:pPr algn="ctr">
              <a:defRPr/>
            </a:pPr>
            <a:r>
              <a:rPr lang="cs-CZ" sz="1200" b="0" dirty="0">
                <a:latin typeface="Times New Roman" pitchFamily="18" charset="0"/>
              </a:rPr>
              <a:t>nekatolíků</a:t>
            </a:r>
          </a:p>
        </p:txBody>
      </p:sp>
      <p:sp>
        <p:nvSpPr>
          <p:cNvPr id="17459" name="AutoShape 51"/>
          <p:cNvSpPr>
            <a:spLocks noChangeArrowheads="1"/>
          </p:cNvSpPr>
          <p:nvPr/>
        </p:nvSpPr>
        <p:spPr bwMode="auto">
          <a:xfrm>
            <a:off x="5219700" y="3651250"/>
            <a:ext cx="1800225" cy="1223963"/>
          </a:xfrm>
          <a:prstGeom prst="star16">
            <a:avLst>
              <a:gd name="adj" fmla="val 37500"/>
            </a:avLst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1200" b="0" dirty="0">
                <a:latin typeface="Times New Roman" pitchFamily="18" charset="0"/>
              </a:rPr>
              <a:t>rabování a plenění </a:t>
            </a:r>
          </a:p>
          <a:p>
            <a:pPr algn="ctr">
              <a:defRPr/>
            </a:pPr>
            <a:r>
              <a:rPr lang="cs-CZ" sz="1200" b="0" dirty="0">
                <a:latin typeface="Times New Roman" pitchFamily="18" charset="0"/>
              </a:rPr>
              <a:t>vesnic a měst</a:t>
            </a:r>
          </a:p>
        </p:txBody>
      </p:sp>
      <p:sp>
        <p:nvSpPr>
          <p:cNvPr id="17460" name="AutoShape 52"/>
          <p:cNvSpPr>
            <a:spLocks noChangeArrowheads="1"/>
          </p:cNvSpPr>
          <p:nvPr/>
        </p:nvSpPr>
        <p:spPr bwMode="auto">
          <a:xfrm>
            <a:off x="971550" y="3363913"/>
            <a:ext cx="2159000" cy="1441450"/>
          </a:xfrm>
          <a:prstGeom prst="star16">
            <a:avLst>
              <a:gd name="adj" fmla="val 37500"/>
            </a:avLst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1200" b="0" dirty="0">
                <a:latin typeface="Times New Roman" pitchFamily="18" charset="0"/>
              </a:rPr>
              <a:t>větší robotní povinnosti </a:t>
            </a:r>
          </a:p>
          <a:p>
            <a:pPr algn="ctr">
              <a:defRPr/>
            </a:pPr>
            <a:r>
              <a:rPr lang="cs-CZ" sz="1200" b="0" dirty="0">
                <a:latin typeface="Times New Roman" pitchFamily="18" charset="0"/>
              </a:rPr>
              <a:t>vůči novým pánům</a:t>
            </a:r>
          </a:p>
        </p:txBody>
      </p:sp>
      <p:sp>
        <p:nvSpPr>
          <p:cNvPr id="17461" name="AutoShape 53"/>
          <p:cNvSpPr>
            <a:spLocks noChangeArrowheads="1"/>
          </p:cNvSpPr>
          <p:nvPr/>
        </p:nvSpPr>
        <p:spPr bwMode="auto">
          <a:xfrm>
            <a:off x="3419475" y="4084638"/>
            <a:ext cx="1295400" cy="936625"/>
          </a:xfrm>
          <a:prstGeom prst="star16">
            <a:avLst>
              <a:gd name="adj" fmla="val 37500"/>
            </a:avLst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1200" b="0">
                <a:latin typeface="Times New Roman" pitchFamily="18" charset="0"/>
              </a:rPr>
              <a:t>vyšší daně</a:t>
            </a:r>
          </a:p>
        </p:txBody>
      </p:sp>
      <p:sp>
        <p:nvSpPr>
          <p:cNvPr id="17462" name="AutoShape 54"/>
          <p:cNvSpPr>
            <a:spLocks noChangeArrowheads="1"/>
          </p:cNvSpPr>
          <p:nvPr/>
        </p:nvSpPr>
        <p:spPr bwMode="auto">
          <a:xfrm>
            <a:off x="6156325" y="2284413"/>
            <a:ext cx="1728788" cy="1223962"/>
          </a:xfrm>
          <a:prstGeom prst="star16">
            <a:avLst>
              <a:gd name="adj" fmla="val 37500"/>
            </a:avLst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1200" b="0" dirty="0">
                <a:latin typeface="Times New Roman" pitchFamily="18" charset="0"/>
              </a:rPr>
              <a:t>odvádění peněz</a:t>
            </a:r>
          </a:p>
          <a:p>
            <a:pPr algn="ctr">
              <a:defRPr/>
            </a:pPr>
            <a:r>
              <a:rPr lang="cs-CZ" sz="1200" b="0" dirty="0">
                <a:latin typeface="Times New Roman" pitchFamily="18" charset="0"/>
              </a:rPr>
              <a:t>a potravin</a:t>
            </a:r>
          </a:p>
          <a:p>
            <a:pPr algn="ctr">
              <a:defRPr/>
            </a:pPr>
            <a:r>
              <a:rPr lang="cs-CZ" sz="1200" b="0" dirty="0">
                <a:latin typeface="Times New Roman" pitchFamily="18" charset="0"/>
              </a:rPr>
              <a:t> pro vojsko</a:t>
            </a:r>
          </a:p>
        </p:txBody>
      </p:sp>
      <p:sp>
        <p:nvSpPr>
          <p:cNvPr id="17463" name="AutoShape 55"/>
          <p:cNvSpPr>
            <a:spLocks noChangeArrowheads="1"/>
          </p:cNvSpPr>
          <p:nvPr/>
        </p:nvSpPr>
        <p:spPr bwMode="auto">
          <a:xfrm>
            <a:off x="4643438" y="555625"/>
            <a:ext cx="2663825" cy="1798638"/>
          </a:xfrm>
          <a:prstGeom prst="star16">
            <a:avLst>
              <a:gd name="adj" fmla="val 37500"/>
            </a:avLst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1200" dirty="0">
                <a:latin typeface="Times New Roman" pitchFamily="18" charset="0"/>
              </a:rPr>
              <a:t>Obnovené zřízení zemské</a:t>
            </a:r>
          </a:p>
          <a:p>
            <a:pPr algn="ctr">
              <a:defRPr/>
            </a:pPr>
            <a:r>
              <a:rPr lang="cs-CZ" sz="1200" b="0" dirty="0">
                <a:latin typeface="Times New Roman" pitchFamily="18" charset="0"/>
              </a:rPr>
              <a:t> (1627)</a:t>
            </a:r>
          </a:p>
          <a:p>
            <a:pPr algn="ctr">
              <a:defRPr/>
            </a:pPr>
            <a:r>
              <a:rPr lang="cs-CZ" sz="1200" b="0" dirty="0">
                <a:latin typeface="Times New Roman" pitchFamily="18" charset="0"/>
              </a:rPr>
              <a:t>přestup ke katolictví/</a:t>
            </a:r>
          </a:p>
          <a:p>
            <a:pPr algn="ctr">
              <a:defRPr/>
            </a:pPr>
            <a:r>
              <a:rPr lang="cs-CZ" sz="1200" b="0" dirty="0">
                <a:latin typeface="Times New Roman" pitchFamily="18" charset="0"/>
              </a:rPr>
              <a:t>odchod ze země</a:t>
            </a:r>
          </a:p>
        </p:txBody>
      </p:sp>
      <p:pic>
        <p:nvPicPr>
          <p:cNvPr id="17469" name="Picture 61" descr="ANd9GcRkYnGb3-Piq8nyT0GcGTkY4oymTg6eF2v7wUyK6Lf22H-1JyVQFwB-i1ie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51725" y="3363913"/>
            <a:ext cx="155892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1" name="Picture 63" descr="MC90028248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56550" y="2355850"/>
            <a:ext cx="10572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7127875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20.3 Jaké si řekneme nové termíny a názvy?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79388" y="987425"/>
            <a:ext cx="8551862" cy="2289175"/>
          </a:xfrm>
          <a:prstGeom prst="rect">
            <a:avLst/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>
                <a:latin typeface="Times New Roman" pitchFamily="18" charset="0"/>
              </a:rPr>
              <a:t>absolutistická monarchie = v rukou panovníka soustředěna veškerá moc</a:t>
            </a:r>
          </a:p>
          <a:p>
            <a:r>
              <a:rPr lang="cs-CZ" b="0">
                <a:latin typeface="Times New Roman" pitchFamily="18" charset="0"/>
              </a:rPr>
              <a:t>emigrace = odchod ze země</a:t>
            </a:r>
          </a:p>
          <a:p>
            <a:r>
              <a:rPr lang="cs-CZ" b="0">
                <a:latin typeface="Times New Roman" pitchFamily="18" charset="0"/>
              </a:rPr>
              <a:t>emigrant = člověk, který odešel ze své země (různé důvody)</a:t>
            </a:r>
          </a:p>
          <a:p>
            <a:r>
              <a:rPr lang="cs-CZ" b="0">
                <a:latin typeface="Times New Roman" pitchFamily="18" charset="0"/>
              </a:rPr>
              <a:t>exil = vyhnání</a:t>
            </a:r>
            <a:r>
              <a:rPr lang="el-GR" b="0">
                <a:latin typeface="Times New Roman" pitchFamily="18" charset="0"/>
                <a:cs typeface="Times New Roman" pitchFamily="18" charset="0"/>
              </a:rPr>
              <a:t>;</a:t>
            </a:r>
            <a:r>
              <a:rPr lang="cs-CZ" b="0">
                <a:latin typeface="Times New Roman" pitchFamily="18" charset="0"/>
                <a:cs typeface="Times New Roman" pitchFamily="18" charset="0"/>
              </a:rPr>
              <a:t> násilné, nucené opuštění země</a:t>
            </a:r>
            <a:endParaRPr lang="el-GR" b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0">
                <a:latin typeface="Times New Roman" pitchFamily="18" charset="0"/>
              </a:rPr>
              <a:t>exulant = člověk, který kvůli pronásledování musí opustit vlast</a:t>
            </a:r>
          </a:p>
          <a:p>
            <a:r>
              <a:rPr lang="cs-CZ" b="0">
                <a:latin typeface="Times New Roman" pitchFamily="18" charset="0"/>
              </a:rPr>
              <a:t>konfiskace = násilné zabavení majetku</a:t>
            </a:r>
          </a:p>
          <a:p>
            <a:r>
              <a:rPr lang="cs-CZ" b="0">
                <a:latin typeface="Times New Roman" pitchFamily="18" charset="0"/>
              </a:rPr>
              <a:t>rekatolizace = násilné pokatoličťování</a:t>
            </a:r>
          </a:p>
          <a:p>
            <a:r>
              <a:rPr lang="cs-CZ" u="sng">
                <a:latin typeface="Times New Roman" pitchFamily="18" charset="0"/>
              </a:rPr>
              <a:t>Obnovené zřízení zemské</a:t>
            </a:r>
            <a:r>
              <a:rPr lang="cs-CZ" b="0">
                <a:latin typeface="Times New Roman" pitchFamily="18" charset="0"/>
              </a:rPr>
              <a:t> = zemská ústava Čech </a:t>
            </a:r>
            <a:r>
              <a:rPr lang="cs-CZ" sz="1400" b="0">
                <a:latin typeface="Times New Roman" pitchFamily="18" charset="0"/>
              </a:rPr>
              <a:t>(z 10. května 1627) </a:t>
            </a:r>
            <a:r>
              <a:rPr lang="cs-CZ" b="0">
                <a:latin typeface="Times New Roman" pitchFamily="18" charset="0"/>
              </a:rPr>
              <a:t>a Moravy</a:t>
            </a:r>
            <a:r>
              <a:rPr lang="cs-CZ" sz="1400" b="0">
                <a:latin typeface="Times New Roman" pitchFamily="18" charset="0"/>
              </a:rPr>
              <a:t> (z 10. května 1628)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9388" y="3494881"/>
            <a:ext cx="6788150" cy="1465263"/>
          </a:xfrm>
          <a:prstGeom prst="rect">
            <a:avLst/>
          </a:prstGeom>
          <a:gradFill rotWithShape="1">
            <a:gsLst>
              <a:gs pos="0">
                <a:srgbClr val="FF80FF"/>
              </a:gs>
              <a:gs pos="50000">
                <a:srgbClr val="FFB3FF"/>
              </a:gs>
              <a:gs pos="100000">
                <a:srgbClr val="FFDA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cs-CZ" b="0" dirty="0"/>
              <a:t> </a:t>
            </a:r>
            <a:r>
              <a:rPr lang="cs-CZ" b="0" dirty="0">
                <a:latin typeface="Times New Roman" pitchFamily="18" charset="0"/>
              </a:rPr>
              <a:t>dědičné právo Habsburků na český trůn</a:t>
            </a:r>
          </a:p>
          <a:p>
            <a:pPr algn="just">
              <a:buFontTx/>
              <a:buChar char="•"/>
            </a:pPr>
            <a:r>
              <a:rPr lang="cs-CZ" b="0" dirty="0">
                <a:latin typeface="Times New Roman" pitchFamily="18" charset="0"/>
              </a:rPr>
              <a:t> jediné povolené náboženství katolické =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cs-CZ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</a:rPr>
              <a:t>rekatolizace</a:t>
            </a:r>
            <a:endParaRPr lang="cs-CZ" b="0" dirty="0">
              <a:latin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cs-CZ" b="0" dirty="0">
                <a:latin typeface="Times New Roman" pitchFamily="18" charset="0"/>
              </a:rPr>
              <a:t> šlechtici a měšťané, kteří nechtěli přestoupit na katolickou víru, </a:t>
            </a:r>
          </a:p>
          <a:p>
            <a:pPr algn="just"/>
            <a:r>
              <a:rPr lang="cs-CZ" b="0" dirty="0">
                <a:latin typeface="Times New Roman" pitchFamily="18" charset="0"/>
              </a:rPr>
              <a:t>  </a:t>
            </a:r>
            <a:r>
              <a:rPr lang="cs-CZ" b="0" dirty="0" smtClean="0">
                <a:latin typeface="Times New Roman" pitchFamily="18" charset="0"/>
              </a:rPr>
              <a:t>museli </a:t>
            </a:r>
            <a:r>
              <a:rPr lang="cs-CZ" b="0" dirty="0">
                <a:latin typeface="Times New Roman" pitchFamily="18" charset="0"/>
              </a:rPr>
              <a:t>do 6 měsíců odejít ze země</a:t>
            </a:r>
            <a:r>
              <a:rPr lang="el-GR" b="0" dirty="0">
                <a:latin typeface="Times New Roman" pitchFamily="18" charset="0"/>
                <a:cs typeface="Times New Roman" pitchFamily="18" charset="0"/>
              </a:rPr>
              <a:t>;</a:t>
            </a:r>
            <a:r>
              <a:rPr lang="cs-CZ" b="0" dirty="0">
                <a:latin typeface="Times New Roman" pitchFamily="18" charset="0"/>
                <a:cs typeface="Times New Roman" pitchFamily="18" charset="0"/>
              </a:rPr>
              <a:t> poddaní museli v zemi zůstat</a:t>
            </a:r>
          </a:p>
          <a:p>
            <a:pPr algn="just">
              <a:buFontTx/>
              <a:buChar char="•"/>
            </a:pPr>
            <a:r>
              <a:rPr lang="cs-CZ" b="0" dirty="0">
                <a:latin typeface="Times New Roman" pitchFamily="18" charset="0"/>
                <a:cs typeface="Times New Roman" pitchFamily="18" charset="0"/>
              </a:rPr>
              <a:t> němčina se jako úřední jazyk stala rovnoprávnou s češtinou</a:t>
            </a:r>
            <a:endParaRPr lang="el-GR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AutoShape 8"/>
          <p:cNvSpPr>
            <a:spLocks noChangeAspect="1" noChangeArrowheads="1"/>
          </p:cNvSpPr>
          <p:nvPr/>
        </p:nvSpPr>
        <p:spPr bwMode="auto">
          <a:xfrm>
            <a:off x="4572000" y="3219450"/>
            <a:ext cx="288925" cy="503238"/>
          </a:xfrm>
          <a:prstGeom prst="downArrow">
            <a:avLst>
              <a:gd name="adj1" fmla="val 50000"/>
              <a:gd name="adj2" fmla="val 43544"/>
            </a:avLst>
          </a:prstGeom>
          <a:solidFill>
            <a:srgbClr val="FF0000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b="0"/>
          </a:p>
        </p:txBody>
      </p:sp>
      <p:sp>
        <p:nvSpPr>
          <p:cNvPr id="19466" name="AutoShape 10">
            <a:hlinkClick r:id="rId3" highlightClick="1"/>
          </p:cNvPr>
          <p:cNvSpPr>
            <a:spLocks noChangeAspect="1" noChangeArrowheads="1"/>
          </p:cNvSpPr>
          <p:nvPr/>
        </p:nvSpPr>
        <p:spPr bwMode="auto">
          <a:xfrm>
            <a:off x="6011863" y="3651250"/>
            <a:ext cx="360362" cy="360363"/>
          </a:xfrm>
          <a:prstGeom prst="actionButtonInformation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b="0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7240588" y="3435350"/>
            <a:ext cx="1903412" cy="1558925"/>
          </a:xfrm>
          <a:prstGeom prst="rect">
            <a:avLst/>
          </a:prstGeom>
          <a:gradFill rotWithShape="1">
            <a:gsLst>
              <a:gs pos="0">
                <a:srgbClr val="80FF80"/>
              </a:gs>
              <a:gs pos="50000">
                <a:srgbClr val="B3FFB3"/>
              </a:gs>
              <a:gs pos="100000">
                <a:srgbClr val="DAFFD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buFontTx/>
              <a:buChar char="•"/>
            </a:pPr>
            <a:r>
              <a:rPr lang="cs-CZ" sz="1600" b="0">
                <a:latin typeface="Times New Roman" pitchFamily="18" charset="0"/>
              </a:rPr>
              <a:t> úbytek obyvatel</a:t>
            </a:r>
          </a:p>
          <a:p>
            <a:pPr algn="just">
              <a:buFontTx/>
              <a:buChar char="•"/>
            </a:pPr>
            <a:r>
              <a:rPr lang="cs-CZ" sz="1600" b="0">
                <a:latin typeface="Times New Roman" pitchFamily="18" charset="0"/>
              </a:rPr>
              <a:t> nedostatek prac.sil</a:t>
            </a:r>
          </a:p>
          <a:p>
            <a:pPr algn="just">
              <a:buFontTx/>
              <a:buChar char="•"/>
            </a:pPr>
            <a:r>
              <a:rPr lang="cs-CZ" sz="1600" b="0">
                <a:latin typeface="Times New Roman" pitchFamily="18" charset="0"/>
              </a:rPr>
              <a:t> připoutání rolníků </a:t>
            </a:r>
          </a:p>
          <a:p>
            <a:pPr algn="just"/>
            <a:r>
              <a:rPr lang="cs-CZ" sz="1600" b="0">
                <a:latin typeface="Times New Roman" pitchFamily="18" charset="0"/>
              </a:rPr>
              <a:t>   k půdě</a:t>
            </a:r>
          </a:p>
          <a:p>
            <a:pPr algn="just">
              <a:buFontTx/>
              <a:buChar char="•"/>
            </a:pPr>
            <a:r>
              <a:rPr lang="cs-CZ" sz="1600" b="0">
                <a:latin typeface="Times New Roman" pitchFamily="18" charset="0"/>
              </a:rPr>
              <a:t> příchod cizí šlechty</a:t>
            </a:r>
          </a:p>
          <a:p>
            <a:pPr algn="just">
              <a:buFontTx/>
              <a:buChar char="•"/>
            </a:pPr>
            <a:r>
              <a:rPr lang="cs-CZ" sz="1600" b="0">
                <a:latin typeface="Times New Roman" pitchFamily="18" charset="0"/>
              </a:rPr>
              <a:t> odchod vzdělanců</a:t>
            </a:r>
          </a:p>
        </p:txBody>
      </p:sp>
      <p:pic>
        <p:nvPicPr>
          <p:cNvPr id="19472" name="Picture 16" descr="Soubor:Familienwappen Habsburg-Stroeh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484188"/>
            <a:ext cx="17922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AutoShape 13"/>
          <p:cNvSpPr>
            <a:spLocks noChangeAspect="1" noChangeArrowheads="1"/>
          </p:cNvSpPr>
          <p:nvPr/>
        </p:nvSpPr>
        <p:spPr bwMode="auto">
          <a:xfrm>
            <a:off x="6553201" y="4214812"/>
            <a:ext cx="687387" cy="341312"/>
          </a:xfrm>
          <a:prstGeom prst="rightArrow">
            <a:avLst>
              <a:gd name="adj1" fmla="val 50000"/>
              <a:gd name="adj2" fmla="val 50349"/>
            </a:avLst>
          </a:prstGeom>
          <a:solidFill>
            <a:srgbClr val="FF0000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4" grpId="0" animBg="1"/>
      <p:bldP spid="19466" grpId="0" animBg="1"/>
      <p:bldP spid="19470" grpId="0" animBg="1"/>
      <p:bldP spid="194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4824413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20.4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671638" y="12239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b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79388" y="1058863"/>
            <a:ext cx="7037387" cy="1492250"/>
          </a:xfrm>
          <a:prstGeom prst="rect">
            <a:avLst/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 dirty="0">
                <a:latin typeface="Times New Roman" pitchFamily="18" charset="0"/>
              </a:rPr>
              <a:t>	     Čechy po roce 1627</a:t>
            </a:r>
          </a:p>
          <a:p>
            <a:pPr>
              <a:buFontTx/>
              <a:buChar char="•"/>
            </a:pPr>
            <a:r>
              <a:rPr lang="cs-CZ" b="0" dirty="0">
                <a:latin typeface="Times New Roman" pitchFamily="18" charset="0"/>
              </a:rPr>
              <a:t> </a:t>
            </a:r>
            <a:r>
              <a:rPr lang="cs-CZ" sz="1400" b="0" dirty="0">
                <a:latin typeface="Times New Roman" pitchFamily="18" charset="0"/>
              </a:rPr>
              <a:t>odchod svobodných nekatolíků (šlechtici, obyvatelé královských měst) do Saska, Polska, </a:t>
            </a:r>
            <a:r>
              <a:rPr lang="cs-CZ" sz="1400" b="0" dirty="0" smtClean="0">
                <a:latin typeface="Times New Roman" pitchFamily="18" charset="0"/>
              </a:rPr>
              <a:t>…</a:t>
            </a:r>
          </a:p>
          <a:p>
            <a:pPr lvl="1">
              <a:buFontTx/>
              <a:buChar char="•"/>
            </a:pPr>
            <a:r>
              <a:rPr lang="cs-CZ" sz="1400" b="0" dirty="0" smtClean="0">
                <a:latin typeface="Times New Roman" pitchFamily="18" charset="0"/>
              </a:rPr>
              <a:t> návrat </a:t>
            </a:r>
            <a:r>
              <a:rPr lang="cs-CZ" sz="1400" b="0" dirty="0">
                <a:latin typeface="Times New Roman" pitchFamily="18" charset="0"/>
              </a:rPr>
              <a:t>do vlasti znemožněn roku 1648</a:t>
            </a:r>
          </a:p>
          <a:p>
            <a:pPr>
              <a:buFontTx/>
              <a:buChar char="•"/>
            </a:pPr>
            <a:r>
              <a:rPr lang="cs-CZ" sz="1400" b="0" dirty="0" smtClean="0">
                <a:latin typeface="Times New Roman" pitchFamily="18" charset="0"/>
              </a:rPr>
              <a:t> </a:t>
            </a:r>
            <a:r>
              <a:rPr lang="cs-CZ" sz="1400" b="0" dirty="0">
                <a:latin typeface="Times New Roman" pitchFamily="18" charset="0"/>
              </a:rPr>
              <a:t>poddaní na venkově a ve městech zapsáni do seznamů - 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cs-CZ" sz="1400" b="0" dirty="0">
                <a:latin typeface="Times New Roman" pitchFamily="18" charset="0"/>
                <a:cs typeface="Times New Roman" pitchFamily="18" charset="0"/>
              </a:rPr>
              <a:t> kontrolovaná účast na bohoslužbách</a:t>
            </a:r>
          </a:p>
          <a:p>
            <a:pPr>
              <a:buFontTx/>
              <a:buChar char="•"/>
            </a:pPr>
            <a:r>
              <a:rPr lang="cs-CZ" sz="1400" b="0" dirty="0">
                <a:latin typeface="Times New Roman" pitchFamily="18" charset="0"/>
                <a:cs typeface="Times New Roman" pitchFamily="18" charset="0"/>
              </a:rPr>
              <a:t> tajné uchovávání starých zakázaných knih – např.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Bible kralická</a:t>
            </a:r>
          </a:p>
          <a:p>
            <a:pPr>
              <a:buFontTx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0" dirty="0">
                <a:latin typeface="Times New Roman" pitchFamily="18" charset="0"/>
                <a:cs typeface="Times New Roman" pitchFamily="18" charset="0"/>
              </a:rPr>
              <a:t>úpadek vzdělanosti, vydávání českých knih, …</a:t>
            </a:r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1" name="Picture 7" descr="220px-Kralic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555625"/>
            <a:ext cx="12890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79388" y="2716213"/>
            <a:ext cx="4560887" cy="1430337"/>
          </a:xfrm>
          <a:prstGeom prst="rect">
            <a:avLst/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>
                <a:latin typeface="Times New Roman" pitchFamily="18" charset="0"/>
              </a:rPr>
              <a:t>	     </a:t>
            </a:r>
            <a:r>
              <a:rPr lang="cs-CZ" i="1">
                <a:latin typeface="Times New Roman" pitchFamily="18" charset="0"/>
              </a:rPr>
              <a:t>Slavní emigranti</a:t>
            </a:r>
          </a:p>
          <a:p>
            <a:pPr>
              <a:buFontTx/>
              <a:buChar char="•"/>
            </a:pPr>
            <a:r>
              <a:rPr lang="cs-CZ" sz="1400">
                <a:latin typeface="Times New Roman" pitchFamily="18" charset="0"/>
              </a:rPr>
              <a:t> Pavel Stránský</a:t>
            </a:r>
            <a:r>
              <a:rPr lang="cs-CZ" sz="1400" b="0">
                <a:latin typeface="Times New Roman" pitchFamily="18" charset="0"/>
              </a:rPr>
              <a:t>: právník, autor spisu </a:t>
            </a:r>
            <a:r>
              <a:rPr lang="cs-CZ" sz="1400" b="0" i="1">
                <a:latin typeface="Times New Roman" pitchFamily="18" charset="0"/>
              </a:rPr>
              <a:t>O státě českém</a:t>
            </a:r>
            <a:endParaRPr lang="cs-CZ" sz="1400" b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cs-CZ" sz="1400" b="0">
                <a:latin typeface="Times New Roman" pitchFamily="18" charset="0"/>
              </a:rPr>
              <a:t> </a:t>
            </a:r>
            <a:r>
              <a:rPr lang="cs-CZ" sz="1400">
                <a:latin typeface="Times New Roman" pitchFamily="18" charset="0"/>
              </a:rPr>
              <a:t>Václav Hollar</a:t>
            </a:r>
            <a:r>
              <a:rPr lang="cs-CZ" sz="1400" b="0">
                <a:latin typeface="Times New Roman" pitchFamily="18" charset="0"/>
              </a:rPr>
              <a:t>: grafik</a:t>
            </a:r>
          </a:p>
          <a:p>
            <a:pPr>
              <a:buFontTx/>
              <a:buChar char="•"/>
            </a:pPr>
            <a:r>
              <a:rPr lang="cs-CZ" sz="1400" b="0">
                <a:latin typeface="Times New Roman" pitchFamily="18" charset="0"/>
              </a:rPr>
              <a:t> </a:t>
            </a:r>
            <a:r>
              <a:rPr lang="cs-CZ" sz="1400">
                <a:latin typeface="Times New Roman" pitchFamily="18" charset="0"/>
              </a:rPr>
              <a:t>Karel Škréta</a:t>
            </a:r>
            <a:r>
              <a:rPr lang="cs-CZ" sz="1400" b="0">
                <a:latin typeface="Times New Roman" pitchFamily="18" charset="0"/>
              </a:rPr>
              <a:t>: barokní malíř</a:t>
            </a:r>
          </a:p>
          <a:p>
            <a:pPr>
              <a:buFontTx/>
              <a:buChar char="•"/>
            </a:pPr>
            <a:r>
              <a:rPr lang="cs-CZ" sz="1400">
                <a:latin typeface="Times New Roman" pitchFamily="18" charset="0"/>
              </a:rPr>
              <a:t> Augustin Heřman</a:t>
            </a:r>
            <a:r>
              <a:rPr lang="cs-CZ" sz="1400" b="0">
                <a:latin typeface="Times New Roman" pitchFamily="18" charset="0"/>
              </a:rPr>
              <a:t>: autor první mapy Virginie a Marylandu</a:t>
            </a:r>
          </a:p>
          <a:p>
            <a:pPr>
              <a:buFontTx/>
              <a:buChar char="•"/>
            </a:pPr>
            <a:r>
              <a:rPr lang="cs-CZ" sz="1400" b="0">
                <a:latin typeface="Times New Roman" pitchFamily="18" charset="0"/>
              </a:rPr>
              <a:t> </a:t>
            </a:r>
            <a:r>
              <a:rPr lang="cs-CZ" sz="1400" u="sng">
                <a:latin typeface="Times New Roman" pitchFamily="18" charset="0"/>
              </a:rPr>
              <a:t>Jan Amos Komenský</a:t>
            </a:r>
            <a:endParaRPr lang="cs-CZ" sz="1400" b="0" u="sng">
              <a:latin typeface="Times New Roman" pitchFamily="18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79388" y="4413250"/>
            <a:ext cx="3244799" cy="738664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dirty="0">
                <a:latin typeface="Times New Roman" pitchFamily="18" charset="0"/>
              </a:rPr>
              <a:t>JAK - </a:t>
            </a:r>
            <a:r>
              <a:rPr lang="cs-CZ" sz="1400" dirty="0" err="1">
                <a:latin typeface="Times New Roman" pitchFamily="18" charset="0"/>
              </a:rPr>
              <a:t>Comenius</a:t>
            </a:r>
            <a:endParaRPr lang="cs-CZ" sz="1400" dirty="0">
              <a:latin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cs-CZ" sz="1400" b="0" dirty="0">
                <a:latin typeface="Times New Roman" pitchFamily="18" charset="0"/>
              </a:rPr>
              <a:t> (1592 Nivnice -1670 Amsterdam)</a:t>
            </a:r>
          </a:p>
          <a:p>
            <a:pPr>
              <a:buFontTx/>
              <a:buChar char="•"/>
              <a:defRPr/>
            </a:pPr>
            <a:r>
              <a:rPr lang="cs-CZ" sz="1400" b="0" dirty="0">
                <a:latin typeface="Times New Roman" pitchFamily="18" charset="0"/>
              </a:rPr>
              <a:t> biskup </a:t>
            </a:r>
            <a:r>
              <a:rPr lang="cs-CZ" sz="1400" b="0" dirty="0" smtClean="0">
                <a:latin typeface="Times New Roman" pitchFamily="18" charset="0"/>
              </a:rPr>
              <a:t>jednoty </a:t>
            </a:r>
            <a:r>
              <a:rPr lang="cs-CZ" sz="1400" b="0" dirty="0">
                <a:latin typeface="Times New Roman" pitchFamily="18" charset="0"/>
              </a:rPr>
              <a:t>bratrské, filozof, pedagog</a:t>
            </a:r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250825" y="4300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b="0">
              <a:latin typeface="Times New Roman" pitchFamily="18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635375" y="4200525"/>
            <a:ext cx="2398713" cy="942975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0" i="1" dirty="0">
                <a:latin typeface="Times New Roman" pitchFamily="18" charset="0"/>
              </a:rPr>
              <a:t>dílo</a:t>
            </a:r>
            <a:r>
              <a:rPr lang="cs-CZ" sz="1400" b="0" dirty="0">
                <a:latin typeface="Times New Roman" pitchFamily="18" charset="0"/>
              </a:rPr>
              <a:t>: Poklad jazyka českého</a:t>
            </a:r>
          </a:p>
          <a:p>
            <a:pPr>
              <a:defRPr/>
            </a:pPr>
            <a:r>
              <a:rPr lang="cs-CZ" sz="1400" b="0" dirty="0">
                <a:latin typeface="Times New Roman" pitchFamily="18" charset="0"/>
              </a:rPr>
              <a:t>        Orbis pictus</a:t>
            </a:r>
          </a:p>
          <a:p>
            <a:pPr>
              <a:defRPr/>
            </a:pPr>
            <a:r>
              <a:rPr lang="cs-CZ" sz="1400" b="0" dirty="0">
                <a:latin typeface="Times New Roman" pitchFamily="18" charset="0"/>
              </a:rPr>
              <a:t>        Škola hrou</a:t>
            </a:r>
          </a:p>
          <a:p>
            <a:pPr>
              <a:defRPr/>
            </a:pPr>
            <a:r>
              <a:rPr lang="cs-CZ" sz="1400" b="0" dirty="0">
                <a:latin typeface="Times New Roman" pitchFamily="18" charset="0"/>
              </a:rPr>
              <a:t>        Labyrint světa a Ráj srdce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6227763" y="3987800"/>
            <a:ext cx="2762250" cy="1155700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0" i="1" dirty="0">
                <a:latin typeface="Times New Roman" pitchFamily="18" charset="0"/>
              </a:rPr>
              <a:t>zásady</a:t>
            </a:r>
            <a:r>
              <a:rPr lang="cs-CZ" sz="1400" b="0" dirty="0">
                <a:latin typeface="Times New Roman" pitchFamily="18" charset="0"/>
              </a:rPr>
              <a:t>: </a:t>
            </a:r>
          </a:p>
          <a:p>
            <a:pPr>
              <a:buFontTx/>
              <a:buChar char="•"/>
              <a:defRPr/>
            </a:pPr>
            <a:r>
              <a:rPr lang="cs-CZ" sz="1400" b="0" dirty="0">
                <a:latin typeface="Times New Roman" pitchFamily="18" charset="0"/>
              </a:rPr>
              <a:t> přístup ke vzdělání pro všechny</a:t>
            </a:r>
          </a:p>
          <a:p>
            <a:pPr>
              <a:buFontTx/>
              <a:buChar char="•"/>
              <a:defRPr/>
            </a:pPr>
            <a:r>
              <a:rPr lang="cs-CZ" sz="1400" b="0" dirty="0">
                <a:latin typeface="Times New Roman" pitchFamily="18" charset="0"/>
              </a:rPr>
              <a:t> výuka nejprve v mateřském jazyce</a:t>
            </a:r>
          </a:p>
          <a:p>
            <a:pPr>
              <a:buFontTx/>
              <a:buChar char="•"/>
              <a:defRPr/>
            </a:pPr>
            <a:r>
              <a:rPr lang="cs-CZ" sz="1400" b="0" dirty="0">
                <a:latin typeface="Times New Roman" pitchFamily="18" charset="0"/>
              </a:rPr>
              <a:t> názorné vyučování</a:t>
            </a:r>
          </a:p>
          <a:p>
            <a:pPr>
              <a:buFontTx/>
              <a:buChar char="•"/>
              <a:defRPr/>
            </a:pPr>
            <a:r>
              <a:rPr lang="cs-CZ" sz="1400" b="0" dirty="0">
                <a:latin typeface="Times New Roman" pitchFamily="18" charset="0"/>
              </a:rPr>
              <a:t> postup od jednoduchého …</a:t>
            </a:r>
          </a:p>
        </p:txBody>
      </p:sp>
      <p:sp>
        <p:nvSpPr>
          <p:cNvPr id="21516" name="AutoShape 12"/>
          <p:cNvSpPr>
            <a:spLocks noChangeAspect="1" noChangeArrowheads="1"/>
          </p:cNvSpPr>
          <p:nvPr/>
        </p:nvSpPr>
        <p:spPr bwMode="auto">
          <a:xfrm>
            <a:off x="2051050" y="4084638"/>
            <a:ext cx="252413" cy="503237"/>
          </a:xfrm>
          <a:prstGeom prst="downArrow">
            <a:avLst>
              <a:gd name="adj1" fmla="val 50000"/>
              <a:gd name="adj2" fmla="val 49843"/>
            </a:avLst>
          </a:prstGeom>
          <a:solidFill>
            <a:srgbClr val="FF0000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b="0"/>
          </a:p>
        </p:txBody>
      </p:sp>
      <p:pic>
        <p:nvPicPr>
          <p:cNvPr id="21522" name="Picture 18" descr="Soubor:Pavel Stransky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2355850"/>
            <a:ext cx="117316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AutoShape 19">
            <a:hlinkClick r:id="rId7" highlightClick="1"/>
          </p:cNvPr>
          <p:cNvSpPr>
            <a:spLocks noChangeAspect="1" noChangeArrowheads="1"/>
          </p:cNvSpPr>
          <p:nvPr/>
        </p:nvSpPr>
        <p:spPr bwMode="auto">
          <a:xfrm>
            <a:off x="4284663" y="2859088"/>
            <a:ext cx="360362" cy="360362"/>
          </a:xfrm>
          <a:prstGeom prst="actionButtonInformatio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b="0"/>
          </a:p>
        </p:txBody>
      </p:sp>
      <p:sp>
        <p:nvSpPr>
          <p:cNvPr id="21524" name="AutoShape 20">
            <a:hlinkClick r:id="rId8" highlightClick="1"/>
          </p:cNvPr>
          <p:cNvSpPr>
            <a:spLocks noChangeAspect="1" noChangeArrowheads="1"/>
          </p:cNvSpPr>
          <p:nvPr/>
        </p:nvSpPr>
        <p:spPr bwMode="auto">
          <a:xfrm>
            <a:off x="3635375" y="3292475"/>
            <a:ext cx="360363" cy="360363"/>
          </a:xfrm>
          <a:prstGeom prst="actionButtonInformatio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b="0"/>
          </a:p>
        </p:txBody>
      </p:sp>
      <p:pic>
        <p:nvPicPr>
          <p:cNvPr id="21528" name="Picture 24" descr="Autoportrét podle obrazu Jana Meyssense, ze sbírky University of Toronto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27763" y="2284413"/>
            <a:ext cx="1150937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9" name="AutoShape 25">
            <a:hlinkClick r:id="rId11" highlightClick="1"/>
          </p:cNvPr>
          <p:cNvSpPr>
            <a:spLocks noChangeAspect="1" noChangeArrowheads="1"/>
          </p:cNvSpPr>
          <p:nvPr/>
        </p:nvSpPr>
        <p:spPr bwMode="auto">
          <a:xfrm>
            <a:off x="2843213" y="3292475"/>
            <a:ext cx="360362" cy="360363"/>
          </a:xfrm>
          <a:prstGeom prst="actionButtonInformatio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b="0"/>
          </a:p>
        </p:txBody>
      </p:sp>
      <p:pic>
        <p:nvPicPr>
          <p:cNvPr id="21531" name="Picture 27" descr="podobizna-karla-skrety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24750" y="257175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2" grpId="0" animBg="1"/>
      <p:bldP spid="21516" grpId="0" animBg="1"/>
      <p:bldP spid="21523" grpId="0" animBg="1"/>
      <p:bldP spid="21524" grpId="0" animBg="1"/>
      <p:bldP spid="215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4537075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20.5 Procvičení a příklady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0825" y="1131888"/>
            <a:ext cx="180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u="sng" dirty="0">
                <a:latin typeface="Times New Roman" pitchFamily="18" charset="0"/>
              </a:rPr>
              <a:t>Správně přiřaď: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8027988" y="842963"/>
            <a:ext cx="527050" cy="366712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0" dirty="0">
                <a:latin typeface="Times New Roman" pitchFamily="18" charset="0"/>
              </a:rPr>
              <a:t>exil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932363" y="1924050"/>
            <a:ext cx="1327150" cy="366713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0" dirty="0">
                <a:latin typeface="Times New Roman" pitchFamily="18" charset="0"/>
              </a:rPr>
              <a:t>defenestrace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092950" y="1635125"/>
            <a:ext cx="1803400" cy="641350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0" dirty="0">
                <a:latin typeface="Times New Roman" pitchFamily="18" charset="0"/>
              </a:rPr>
              <a:t>Obnovené zřízení</a:t>
            </a:r>
          </a:p>
          <a:p>
            <a:pPr algn="ctr"/>
            <a:r>
              <a:rPr lang="cs-CZ" b="0" dirty="0">
                <a:latin typeface="Times New Roman" pitchFamily="18" charset="0"/>
              </a:rPr>
              <a:t>zemské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804025" y="3508375"/>
            <a:ext cx="1600200" cy="366713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0" dirty="0">
                <a:latin typeface="Times New Roman" pitchFamily="18" charset="0"/>
              </a:rPr>
              <a:t>Fridrich Falcký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68313" y="3579813"/>
            <a:ext cx="1174750" cy="641350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0" dirty="0">
                <a:latin typeface="Times New Roman" pitchFamily="18" charset="0"/>
              </a:rPr>
              <a:t>Jan Amos</a:t>
            </a:r>
          </a:p>
          <a:p>
            <a:pPr algn="ctr"/>
            <a:r>
              <a:rPr lang="cs-CZ" b="0" dirty="0">
                <a:latin typeface="Times New Roman" pitchFamily="18" charset="0"/>
              </a:rPr>
              <a:t>Komenský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900113" y="1635125"/>
            <a:ext cx="1320800" cy="641350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0" dirty="0">
                <a:latin typeface="Times New Roman" pitchFamily="18" charset="0"/>
              </a:rPr>
              <a:t>Albrecht </a:t>
            </a:r>
          </a:p>
          <a:p>
            <a:pPr algn="ctr"/>
            <a:r>
              <a:rPr lang="cs-CZ" b="0" dirty="0">
                <a:latin typeface="Times New Roman" pitchFamily="18" charset="0"/>
              </a:rPr>
              <a:t>z Valdštejna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211638" y="2643188"/>
            <a:ext cx="1377950" cy="641350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0" dirty="0">
                <a:latin typeface="Times New Roman" pitchFamily="18" charset="0"/>
              </a:rPr>
              <a:t>Ferdinand II.</a:t>
            </a:r>
          </a:p>
          <a:p>
            <a:pPr algn="ctr"/>
            <a:r>
              <a:rPr lang="cs-CZ" b="0" dirty="0">
                <a:latin typeface="Times New Roman" pitchFamily="18" charset="0"/>
              </a:rPr>
              <a:t>Habsburský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50825" y="2571750"/>
            <a:ext cx="3359150" cy="641350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0" dirty="0">
                <a:latin typeface="Times New Roman" pitchFamily="18" charset="0"/>
              </a:rPr>
              <a:t>nový zemský ústavní zákon – </a:t>
            </a:r>
          </a:p>
          <a:p>
            <a:pPr algn="ctr"/>
            <a:r>
              <a:rPr lang="cs-CZ" b="0" dirty="0">
                <a:latin typeface="Times New Roman" pitchFamily="18" charset="0"/>
              </a:rPr>
              <a:t>pro Čechy 1627, pro Moravu 1628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6443663" y="2500313"/>
            <a:ext cx="2203450" cy="641350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0" dirty="0">
                <a:latin typeface="Times New Roman" pitchFamily="18" charset="0"/>
              </a:rPr>
              <a:t>vyhnanství, </a:t>
            </a:r>
          </a:p>
          <a:p>
            <a:pPr algn="ctr"/>
            <a:r>
              <a:rPr lang="cs-CZ" b="0" dirty="0">
                <a:latin typeface="Times New Roman" pitchFamily="18" charset="0"/>
              </a:rPr>
              <a:t>násilné opuštění země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2771775" y="1419225"/>
            <a:ext cx="1504950" cy="641350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0" dirty="0">
                <a:latin typeface="Times New Roman" pitchFamily="18" charset="0"/>
              </a:rPr>
              <a:t>vyhození,</a:t>
            </a:r>
          </a:p>
          <a:p>
            <a:pPr algn="ctr"/>
            <a:r>
              <a:rPr lang="cs-CZ" b="0" dirty="0">
                <a:latin typeface="Times New Roman" pitchFamily="18" charset="0"/>
              </a:rPr>
              <a:t>svržení z okna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835497" y="842963"/>
            <a:ext cx="2435282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0" dirty="0">
                <a:latin typeface="Times New Roman" pitchFamily="18" charset="0"/>
              </a:rPr>
              <a:t>biskup j</a:t>
            </a:r>
            <a:r>
              <a:rPr lang="cs-CZ" b="0" dirty="0" smtClean="0">
                <a:latin typeface="Times New Roman" pitchFamily="18" charset="0"/>
              </a:rPr>
              <a:t>ednoty </a:t>
            </a:r>
            <a:r>
              <a:rPr lang="cs-CZ" b="0" dirty="0">
                <a:latin typeface="Times New Roman" pitchFamily="18" charset="0"/>
              </a:rPr>
              <a:t>bratrské,</a:t>
            </a:r>
          </a:p>
          <a:p>
            <a:pPr algn="ctr"/>
            <a:r>
              <a:rPr lang="cs-CZ" b="0" dirty="0" smtClean="0">
                <a:latin typeface="Times New Roman" pitchFamily="18" charset="0"/>
              </a:rPr>
              <a:t>„učitel národů“</a:t>
            </a:r>
            <a:endParaRPr lang="cs-CZ" b="0" dirty="0">
              <a:latin typeface="Times New Roman" pitchFamily="18" charset="0"/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6300788" y="4011613"/>
            <a:ext cx="2451100" cy="915987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0" dirty="0">
                <a:latin typeface="Times New Roman" pitchFamily="18" charset="0"/>
              </a:rPr>
              <a:t>významný vojevůdce </a:t>
            </a:r>
          </a:p>
          <a:p>
            <a:pPr algn="ctr"/>
            <a:r>
              <a:rPr lang="cs-CZ" b="0" dirty="0">
                <a:latin typeface="Times New Roman" pitchFamily="18" charset="0"/>
              </a:rPr>
              <a:t>císařských vojsk,</a:t>
            </a:r>
          </a:p>
          <a:p>
            <a:pPr algn="ctr"/>
            <a:r>
              <a:rPr lang="cs-CZ" b="0" dirty="0">
                <a:latin typeface="Times New Roman" pitchFamily="18" charset="0"/>
              </a:rPr>
              <a:t>1634 zavražděn v Chebu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684213" y="4516438"/>
            <a:ext cx="1320800" cy="366712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0" dirty="0">
                <a:latin typeface="Times New Roman" pitchFamily="18" charset="0"/>
              </a:rPr>
              <a:t>„zimní král“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339975" y="3724275"/>
            <a:ext cx="3403600" cy="915988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0" dirty="0">
                <a:latin typeface="Times New Roman" pitchFamily="18" charset="0"/>
              </a:rPr>
              <a:t>habsburský císař, </a:t>
            </a:r>
          </a:p>
          <a:p>
            <a:pPr algn="ctr"/>
            <a:r>
              <a:rPr lang="cs-CZ" b="0" dirty="0">
                <a:latin typeface="Times New Roman" pitchFamily="18" charset="0"/>
              </a:rPr>
              <a:t>kruté tresty pro účastníky povstání,</a:t>
            </a:r>
          </a:p>
          <a:p>
            <a:pPr algn="ctr"/>
            <a:r>
              <a:rPr lang="cs-CZ" b="0" dirty="0">
                <a:latin typeface="Times New Roman" pitchFamily="18" charset="0"/>
              </a:rPr>
              <a:t>vlna postihů vůči nekatolíkům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4752975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cs-CZ" sz="120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</a:t>
            </a:r>
            <a:r>
              <a:rPr lang="cs-CZ" sz="1000" b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</a:t>
            </a:r>
            <a:r>
              <a:rPr lang="cs-CZ" sz="160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23850" y="1347788"/>
            <a:ext cx="4914900" cy="1558925"/>
          </a:xfrm>
          <a:prstGeom prst="rect">
            <a:avLst/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itchFamily="18" charset="0"/>
              </a:rPr>
              <a:t>Která tvrzení jsou pravdivá? Odpověz ANO/NE.</a:t>
            </a:r>
          </a:p>
          <a:p>
            <a:r>
              <a:rPr lang="cs-CZ" sz="1600" b="0" dirty="0">
                <a:latin typeface="Times New Roman" pitchFamily="18" charset="0"/>
              </a:rPr>
              <a:t>Obnovené zřízení zemské potvrzovalo platnost Majestátu.</a:t>
            </a:r>
          </a:p>
          <a:p>
            <a:r>
              <a:rPr lang="cs-CZ" sz="1600" b="0" dirty="0">
                <a:latin typeface="Times New Roman" pitchFamily="18" charset="0"/>
              </a:rPr>
              <a:t>Český trůn se stal v habsburském rodě dědičným.</a:t>
            </a:r>
          </a:p>
          <a:p>
            <a:r>
              <a:rPr lang="cs-CZ" sz="1600" b="0" dirty="0">
                <a:latin typeface="Times New Roman" pitchFamily="18" charset="0"/>
              </a:rPr>
              <a:t>Čeština jako úřední jazyk byla zrušena.</a:t>
            </a:r>
          </a:p>
          <a:p>
            <a:r>
              <a:rPr lang="cs-CZ" sz="1600" b="0" dirty="0">
                <a:latin typeface="Times New Roman" pitchFamily="18" charset="0"/>
              </a:rPr>
              <a:t>Odbojným stavům byl zkonfiskován majetek.</a:t>
            </a:r>
          </a:p>
          <a:p>
            <a:r>
              <a:rPr lang="cs-CZ" sz="1600" b="0" dirty="0">
                <a:latin typeface="Times New Roman" pitchFamily="18" charset="0"/>
              </a:rPr>
              <a:t>Pravomoci zemských sněmů byly omezeny.</a:t>
            </a:r>
          </a:p>
        </p:txBody>
      </p:sp>
      <p:pic>
        <p:nvPicPr>
          <p:cNvPr id="25605" name="Picture 5" descr="j0299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700088"/>
            <a:ext cx="877887" cy="1439862"/>
          </a:xfrm>
          <a:prstGeom prst="rect">
            <a:avLst/>
          </a:prstGeo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79388" y="3363913"/>
            <a:ext cx="8516937" cy="15589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cs-CZ" sz="1600">
                <a:latin typeface="Times New Roman" pitchFamily="18" charset="0"/>
              </a:rPr>
              <a:t>Poznáš, který známý český emigrant je autorem těchto slov?</a:t>
            </a:r>
          </a:p>
          <a:p>
            <a:pPr algn="just"/>
            <a:r>
              <a:rPr lang="cs-CZ" sz="1600" b="0" i="1">
                <a:latin typeface="Times New Roman" pitchFamily="18" charset="0"/>
              </a:rPr>
              <a:t>„První, ne-li jediné, co má být pro nás všechny cílem, je štěstí lidského rodu. Čeho si přejem, jest, aby plně a k plnému lidství mohl být vzdělán ne jeden člověk, nýbrž všichni lidé vespolek.</a:t>
            </a:r>
          </a:p>
          <a:p>
            <a:pPr algn="just"/>
            <a:r>
              <a:rPr lang="cs-CZ" sz="1600" b="0" i="1">
                <a:latin typeface="Times New Roman" pitchFamily="18" charset="0"/>
              </a:rPr>
              <a:t>Duchovní kultura a válka nemohou jít ruku v ruce</a:t>
            </a:r>
            <a:r>
              <a:rPr lang="el-GR" sz="1600" b="0" i="1">
                <a:latin typeface="Times New Roman" pitchFamily="18" charset="0"/>
                <a:cs typeface="Times New Roman" pitchFamily="18" charset="0"/>
              </a:rPr>
              <a:t>;</a:t>
            </a:r>
            <a:r>
              <a:rPr lang="cs-CZ" sz="1600" b="0" i="1">
                <a:latin typeface="Times New Roman" pitchFamily="18" charset="0"/>
                <a:cs typeface="Times New Roman" pitchFamily="18" charset="0"/>
              </a:rPr>
              <a:t> zapřísahám vás snažně, vládcové, abyste ve svých zemích obnovili mír, jedinou záruku štěstí. Složte zbraně a odějte se rouchem míru. Přešly doby ničení, nadešel čas budování…“</a:t>
            </a:r>
            <a:endParaRPr lang="el-GR" sz="1600" b="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9" name="Picture 9" descr="Soubor:Wenceslas Hollar - Head of a cat (middle size)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555625"/>
            <a:ext cx="1903412" cy="2663825"/>
          </a:xfrm>
          <a:prstGeom prst="rect">
            <a:avLst/>
          </a:prstGeom>
          <a:noFill/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7473950" y="2355850"/>
            <a:ext cx="1670050" cy="5175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400">
                <a:latin typeface="Times New Roman" pitchFamily="18" charset="0"/>
              </a:rPr>
              <a:t>Znáš jméno autora </a:t>
            </a:r>
          </a:p>
          <a:p>
            <a:pPr algn="ctr"/>
            <a:r>
              <a:rPr lang="cs-CZ" sz="1400">
                <a:latin typeface="Times New Roman" pitchFamily="18" charset="0"/>
              </a:rPr>
              <a:t>této známé rytiny?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4067175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20.7 CLIL (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Comenius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7650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 b="0">
              <a:latin typeface="Calibri" pitchFamily="34" charset="0"/>
            </a:endParaRPr>
          </a:p>
          <a:p>
            <a:endParaRPr lang="cs-CZ" sz="1200" b="0">
              <a:latin typeface="Calibri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</a:t>
            </a:r>
            <a:r>
              <a:rPr lang="cs-CZ" sz="10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          </a:t>
            </a:r>
            <a:r>
              <a:rPr lang="cs-CZ" sz="1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50825" y="1276350"/>
            <a:ext cx="5400675" cy="3387725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</a:rPr>
              <a:t>John Amos Comenius (28 March 1592 – 4 November 1670) was a Czech teacher, educator, and writer. He served as the last bishop of Unity of the Brethren, and became a religious refugee and one of the earliest champions of universal education, a concept eventually set forth in his book </a:t>
            </a:r>
            <a:r>
              <a:rPr lang="en-US" i="1" dirty="0" err="1" smtClean="0">
                <a:latin typeface="Times New Roman" pitchFamily="18" charset="0"/>
              </a:rPr>
              <a:t>Didactica</a:t>
            </a:r>
            <a:r>
              <a:rPr lang="en-US" i="1" dirty="0" smtClean="0">
                <a:latin typeface="Times New Roman" pitchFamily="18" charset="0"/>
              </a:rPr>
              <a:t> Magna</a:t>
            </a:r>
            <a:r>
              <a:rPr lang="en-US" dirty="0" smtClean="0">
                <a:latin typeface="Times New Roman" pitchFamily="18" charset="0"/>
              </a:rPr>
              <a:t>. He is considered the father of modern education. He lived and worked in many different countries in Europe, including Sweden, the Polish-Lithuanian Commonwealth, Transylvania, the Holy Roman Empire, England, the Netherlands, and Royal Hungary.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27655" name="Picture 7" descr="File:Johan amos comenius 1592-167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627063"/>
            <a:ext cx="2863850" cy="3240087"/>
          </a:xfrm>
          <a:prstGeom prst="rect">
            <a:avLst/>
          </a:prstGeom>
          <a:noFill/>
        </p:spPr>
      </p:pic>
      <p:pic>
        <p:nvPicPr>
          <p:cNvPr id="27657" name="Picture 9" descr="File:Comenius20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3940175"/>
            <a:ext cx="209550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3313113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20.8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Test znalostí</a:t>
            </a:r>
          </a:p>
        </p:txBody>
      </p:sp>
      <p:sp>
        <p:nvSpPr>
          <p:cNvPr id="29698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 b="0">
              <a:latin typeface="Calibri" pitchFamily="34" charset="0"/>
            </a:endParaRPr>
          </a:p>
          <a:p>
            <a:endParaRPr lang="cs-CZ" sz="1200" b="0">
              <a:latin typeface="Calibri" pitchFamily="34" charset="0"/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7092950" y="1203325"/>
            <a:ext cx="14398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000" dirty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</a:t>
            </a:r>
            <a:r>
              <a:rPr lang="cs-CZ" sz="1000" dirty="0">
                <a:solidFill>
                  <a:srgbClr val="813763"/>
                </a:solidFill>
                <a:latin typeface="Calibri" pitchFamily="34" charset="0"/>
              </a:rPr>
              <a:t>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034322"/>
              </p:ext>
            </p:extLst>
          </p:nvPr>
        </p:nvGraphicFramePr>
        <p:xfrm>
          <a:off x="611560" y="1275606"/>
          <a:ext cx="6336704" cy="353568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048000"/>
                <a:gridCol w="3288704"/>
              </a:tblGrid>
              <a:tr h="37084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Mezi důsledky stavovského povstání 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nepatří</a:t>
                      </a:r>
                      <a:r>
                        <a:rPr lang="cs-C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čeština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jediným povoleným úředním</a:t>
                      </a:r>
                    </a:p>
                    <a:p>
                      <a:pPr marL="342900" indent="-342900" algn="just"/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jazykem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poprava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vůdců povstání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vyšší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daně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 rabování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měst a vesnic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 Které tvrzení je 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nepravdivé?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Obnovené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zřízené zemské (OZZ) bylo novou zemskou ústavou.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 OZZ bylo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zaručeno dědičné právo Habsburků na český trůn.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OZZ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zaručovalo svobodu i nekatolickým vyznáním.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Úředním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jazykem se stala i němčina.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 Jan Amos Komenský se ve školách snažil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omezit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indent="0" algn="just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postup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ve výkladu od jednoduchého ke</a:t>
                      </a:r>
                    </a:p>
                    <a:p>
                      <a:pPr marL="342900" indent="-342900" algn="just"/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složitému 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výuku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 mateřském jazyce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učení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nazpaměť bez porozumění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 názorné vyučování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 Mezi slavné české emigranty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této doby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patří</a:t>
                      </a:r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Koniáš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Ferdinand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Štýrský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Albrecht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 Valdštejna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  Václav </a:t>
                      </a:r>
                      <a:r>
                        <a:rPr lang="cs-CZ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Hollar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596188" y="1419225"/>
            <a:ext cx="504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b="0" dirty="0">
              <a:latin typeface="Calibri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b="0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200" b="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FontTx/>
              <a:buAutoNum type="arabicPeriod"/>
            </a:pPr>
            <a:r>
              <a:rPr lang="cs-CZ" sz="1200" b="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FontTx/>
              <a:buAutoNum type="arabicPeriod"/>
            </a:pPr>
            <a:r>
              <a:rPr lang="cs-CZ" sz="1200" b="0" dirty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/>
            <a:endParaRPr lang="cs-CZ" sz="1200" b="0" dirty="0">
              <a:latin typeface="Calibri" pitchFamily="34" charset="0"/>
            </a:endParaRP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753268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0" dirty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 txBox="1">
            <a:spLocks/>
          </p:cNvSpPr>
          <p:nvPr/>
        </p:nvSpPr>
        <p:spPr bwMode="auto">
          <a:xfrm>
            <a:off x="20638" y="498475"/>
            <a:ext cx="4622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20.9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Použité zdroje, 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39750" y="1058863"/>
            <a:ext cx="8026400" cy="38623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cs-CZ" sz="1300" b="0" dirty="0">
                <a:latin typeface="Times New Roman" pitchFamily="18" charset="0"/>
              </a:rPr>
              <a:t>H. Mandelová, E. Kunstová, I. Pařízková: Dějiny středověku a počátků novověku, Dialog, Liberec 2002.</a:t>
            </a:r>
          </a:p>
          <a:p>
            <a:pPr marL="342900" indent="-342900">
              <a:buFontTx/>
              <a:buAutoNum type="arabicPeriod"/>
            </a:pPr>
            <a:r>
              <a:rPr lang="cs-CZ" sz="1300" b="0" dirty="0">
                <a:latin typeface="Times New Roman" pitchFamily="18" charset="0"/>
              </a:rPr>
              <a:t>F. Čapka, J. </a:t>
            </a:r>
            <a:r>
              <a:rPr lang="cs-CZ" sz="1300" b="0" dirty="0" err="1">
                <a:latin typeface="Times New Roman" pitchFamily="18" charset="0"/>
              </a:rPr>
              <a:t>Lunerová</a:t>
            </a:r>
            <a:r>
              <a:rPr lang="cs-CZ" sz="1300" b="0" dirty="0">
                <a:latin typeface="Times New Roman" pitchFamily="18" charset="0"/>
              </a:rPr>
              <a:t>: Dějepis I. Náměty pro tvořivou výuku, </a:t>
            </a:r>
            <a:r>
              <a:rPr lang="cs-CZ" sz="1300" b="0" dirty="0" err="1">
                <a:latin typeface="Times New Roman" pitchFamily="18" charset="0"/>
              </a:rPr>
              <a:t>Scientia</a:t>
            </a:r>
            <a:r>
              <a:rPr lang="cs-CZ" sz="1300" b="0" dirty="0">
                <a:latin typeface="Times New Roman" pitchFamily="18" charset="0"/>
              </a:rPr>
              <a:t>, Praha 2008.</a:t>
            </a:r>
          </a:p>
          <a:p>
            <a:pPr marL="342900" indent="-342900">
              <a:buFontTx/>
              <a:buAutoNum type="arabicPeriod"/>
            </a:pPr>
            <a:r>
              <a:rPr lang="cs-CZ" sz="1300" b="0" dirty="0">
                <a:latin typeface="Times New Roman" pitchFamily="18" charset="0"/>
                <a:hlinkClick r:id="rId2"/>
              </a:rPr>
              <a:t>http://cs.wikipedia.org/wiki/Soubor:Obnoven%C3%A9_z%C5%99%C3%ADzen%C3%AD_zemsk%C3%A9.gif</a:t>
            </a:r>
            <a:endParaRPr lang="cs-CZ" sz="1300" b="0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300" b="0" dirty="0">
                <a:latin typeface="Times New Roman" pitchFamily="18" charset="0"/>
                <a:hlinkClick r:id="rId3"/>
              </a:rPr>
              <a:t>http://cs.wikipedia.org/wiki/Soubor:27p.png</a:t>
            </a:r>
            <a:endParaRPr lang="cs-CZ" sz="1300" b="0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300" b="0" dirty="0">
                <a:latin typeface="Times New Roman" pitchFamily="18" charset="0"/>
                <a:hlinkClick r:id="rId4"/>
              </a:rPr>
              <a:t>http://www.dobre-knihy.cz/images_obsah/sp1264427722komensky.jpg</a:t>
            </a:r>
            <a:endParaRPr lang="cs-CZ" sz="1300" b="0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300" b="0" dirty="0">
                <a:latin typeface="Times New Roman" pitchFamily="18" charset="0"/>
                <a:hlinkClick r:id="rId5"/>
              </a:rPr>
              <a:t>http://www.jesuit.cz/obrazky/konias.jpg</a:t>
            </a:r>
            <a:endParaRPr lang="cs-CZ" sz="1300" b="0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300" b="0" dirty="0">
                <a:latin typeface="Times New Roman" pitchFamily="18" charset="0"/>
                <a:hlinkClick r:id="rId6"/>
              </a:rPr>
              <a:t>http://www.knihynainternetu.cz/foto3/f36/00636890.jpeg</a:t>
            </a:r>
            <a:endParaRPr lang="cs-CZ" sz="1300" b="0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300" b="0" dirty="0">
                <a:latin typeface="Times New Roman" pitchFamily="18" charset="0"/>
                <a:hlinkClick r:id="rId7"/>
              </a:rPr>
              <a:t>http://ceskebudejovice.casd.cz/wp-content/uploads/2011/06/clavis.jpg</a:t>
            </a:r>
            <a:endParaRPr lang="cs-CZ" sz="1300" b="0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300" b="0" dirty="0">
                <a:latin typeface="Times New Roman" pitchFamily="18" charset="0"/>
                <a:hlinkClick r:id="rId8"/>
              </a:rPr>
              <a:t>http://www.mjakub.cz/nahledy/f321_f256_image005.jpg</a:t>
            </a:r>
            <a:endParaRPr lang="cs-CZ" sz="1300" b="0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300" b="0" dirty="0">
                <a:latin typeface="Times New Roman" pitchFamily="18" charset="0"/>
                <a:hlinkClick r:id="rId9"/>
              </a:rPr>
              <a:t>http://www.obrazarna.info/storage/200801292152_Dl01pr%C3%A1ce.jpg</a:t>
            </a:r>
            <a:endParaRPr lang="cs-CZ" sz="1300" b="0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300" b="0" dirty="0">
                <a:latin typeface="Times New Roman" pitchFamily="18" charset="0"/>
                <a:hlinkClick r:id="rId10"/>
              </a:rPr>
              <a:t>http://cs.wikipedia.org/wiki/Soubor:Jan_Jesenius.jpg</a:t>
            </a:r>
            <a:endParaRPr lang="cs-CZ" sz="1300" b="0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300" b="0" dirty="0">
                <a:latin typeface="Times New Roman" pitchFamily="18" charset="0"/>
                <a:hlinkClick r:id="rId11"/>
              </a:rPr>
              <a:t>http://cs.wikipedia.org/wiki/Soubor:Familienwappen_Habsburg-Stroehl.jpg</a:t>
            </a:r>
            <a:endParaRPr lang="cs-CZ" sz="1300" b="0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300" b="0" dirty="0">
                <a:latin typeface="Times New Roman" pitchFamily="18" charset="0"/>
                <a:hlinkClick r:id="rId12"/>
              </a:rPr>
              <a:t>http://cs.wikipedia.org/wiki/Soubor:Kralice.jpg</a:t>
            </a:r>
            <a:endParaRPr lang="cs-CZ" sz="1300" b="0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300" b="0" dirty="0">
                <a:latin typeface="Times New Roman" pitchFamily="18" charset="0"/>
                <a:hlinkClick r:id="rId13"/>
              </a:rPr>
              <a:t>http://cs.wikipedia.org/wiki/Soubor:Wenceslas_Hollar_-_Wenceslaus_Hollar_(State_2).jpg</a:t>
            </a:r>
            <a:endParaRPr lang="cs-CZ" sz="1300" b="0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300" b="0" dirty="0">
                <a:latin typeface="Times New Roman" pitchFamily="18" charset="0"/>
                <a:hlinkClick r:id="rId14"/>
              </a:rPr>
              <a:t>http://cs.wikipedia.org/wiki/Soubor:Pavel_Stransky.png</a:t>
            </a:r>
            <a:endParaRPr lang="cs-CZ" sz="1300" b="0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300" b="0" dirty="0">
                <a:latin typeface="Times New Roman" pitchFamily="18" charset="0"/>
                <a:hlinkClick r:id="rId15"/>
              </a:rPr>
              <a:t>http://cs.wikipedia.org/wiki/Soubor:Tiberio_Tinelli,_Podobizna_Karla_%C5%A0kr%C3%A9ty_(1635).jpg</a:t>
            </a:r>
            <a:endParaRPr lang="cs-CZ" sz="1300" b="0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300" b="0" dirty="0">
                <a:latin typeface="Times New Roman" pitchFamily="18" charset="0"/>
                <a:hlinkClick r:id="rId16"/>
              </a:rPr>
              <a:t>http://cs.wikipedia.org/wiki/Soubor:Wenceslas_Hollar_-_Head_of_a_cat_(middle_size).jpg</a:t>
            </a:r>
            <a:endParaRPr lang="cs-CZ" sz="1300" b="0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300" b="0" dirty="0">
                <a:latin typeface="Times New Roman" pitchFamily="18" charset="0"/>
                <a:hlinkClick r:id="rId17"/>
              </a:rPr>
              <a:t>http://en.wikipedia.org/wiki/File:Johan_amos_comenius_1592-1671.jpg</a:t>
            </a:r>
            <a:endParaRPr lang="cs-CZ" sz="1300" b="0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300" b="0" dirty="0">
                <a:latin typeface="Times New Roman" pitchFamily="18" charset="0"/>
                <a:hlinkClick r:id="rId18"/>
              </a:rPr>
              <a:t>http://en.wikipedia.org/wiki/File:Comenius20.jpg</a:t>
            </a:r>
            <a:endParaRPr lang="cs-CZ" sz="1300" b="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1248</Words>
  <Application>Microsoft Office PowerPoint</Application>
  <PresentationFormat>Předvádění na obrazovce (16:9)</PresentationFormat>
  <Paragraphs>204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20.1 Doba pobělohorská</vt:lpstr>
      <vt:lpstr>20.2 Co již víme?</vt:lpstr>
      <vt:lpstr>20.3 Jaké si řekneme nové termíny a názvy?</vt:lpstr>
      <vt:lpstr>20.4 Co si řekneme nového?</vt:lpstr>
      <vt:lpstr>20.5 Procvičení a příklady</vt:lpstr>
      <vt:lpstr>20.6 Něco navíc pro šikovné</vt:lpstr>
      <vt:lpstr>20.7 CLIL (Comenius)</vt:lpstr>
      <vt:lpstr>20.8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163</cp:revision>
  <dcterms:created xsi:type="dcterms:W3CDTF">2010-10-18T18:21:56Z</dcterms:created>
  <dcterms:modified xsi:type="dcterms:W3CDTF">2012-02-04T20:58:02Z</dcterms:modified>
</cp:coreProperties>
</file>