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7" r:id="rId2"/>
    <p:sldId id="258" r:id="rId3"/>
    <p:sldId id="259" r:id="rId4"/>
    <p:sldId id="264" r:id="rId5"/>
    <p:sldId id="261" r:id="rId6"/>
    <p:sldId id="262" r:id="rId7"/>
    <p:sldId id="263" r:id="rId8"/>
    <p:sldId id="265" r:id="rId9"/>
    <p:sldId id="266" r:id="rId10"/>
  </p:sldIdLst>
  <p:sldSz cx="9144000" cy="5143500" type="screen16x9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FFCC00"/>
    <a:srgbClr val="813763"/>
    <a:srgbClr val="512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Střední styl 4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B9631B5-78F2-41C9-869B-9F39066F8104}" styleName="Střední styl 3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Střední styl 1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27102A9-8310-4765-A935-A1911B00CA55}" styleName="Světlý styl 1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4660"/>
  </p:normalViewPr>
  <p:slideViewPr>
    <p:cSldViewPr>
      <p:cViewPr>
        <p:scale>
          <a:sx n="101" d="100"/>
          <a:sy n="101" d="100"/>
        </p:scale>
        <p:origin x="-492" y="1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C8C4BFB-2750-4DAE-B5F1-7B367BF6CF26}" type="datetimeFigureOut">
              <a:rPr lang="cs-CZ"/>
              <a:pPr>
                <a:defRPr/>
              </a:pPr>
              <a:t>4.2.2012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740EF1B-6D25-4519-B278-13D36725929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2991539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1D966D1-0405-4E20-8F95-C44AC230BB10}" type="datetimeFigureOut">
              <a:rPr lang="cs-CZ"/>
              <a:pPr>
                <a:defRPr/>
              </a:pPr>
              <a:t>4.2.2012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C07292F-4359-4AF1-98D4-85FC8810A0D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250017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638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E4556E-3F47-4C8E-9676-B71E08DAE690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/>
          </a:p>
        </p:txBody>
      </p:sp>
      <p:sp>
        <p:nvSpPr>
          <p:cNvPr id="16388" name="Zástupný symbol pro záhlaví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843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D911B-0729-47FD-A507-ADF9EB50BE1B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/>
          </a:p>
        </p:txBody>
      </p:sp>
      <p:sp>
        <p:nvSpPr>
          <p:cNvPr id="18436" name="Zástupný symbol pro záhlaví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048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92BB38-FCD4-45FA-827C-9F051E74380D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cs-CZ"/>
          </a:p>
        </p:txBody>
      </p:sp>
      <p:sp>
        <p:nvSpPr>
          <p:cNvPr id="20484" name="Zástupný symbol pro záhlaví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253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57921C-EF98-44A4-BEDF-9DC4C6DBD60A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cs-CZ"/>
          </a:p>
        </p:txBody>
      </p:sp>
      <p:sp>
        <p:nvSpPr>
          <p:cNvPr id="22532" name="Zástupný symbol pro záhlaví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662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2CDCE5-F18A-4002-8A57-10D6FA0A7A0C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cs-CZ"/>
          </a:p>
        </p:txBody>
      </p:sp>
      <p:sp>
        <p:nvSpPr>
          <p:cNvPr id="26628" name="Zástupný symbol pro záhlaví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867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79D195-D0E8-4D31-A961-B84D0A03ED40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cs-CZ"/>
          </a:p>
        </p:txBody>
      </p:sp>
      <p:sp>
        <p:nvSpPr>
          <p:cNvPr id="28676" name="Zástupný symbol pro záhlaví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3072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8647D9-777D-4B2B-8299-33853BCE970F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cs-CZ"/>
          </a:p>
        </p:txBody>
      </p:sp>
      <p:sp>
        <p:nvSpPr>
          <p:cNvPr id="30724" name="Zástupný symbol pro záhlaví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8E9B4-8554-4BAB-BB11-06676E32E736}" type="datetime1">
              <a:rPr lang="cs-CZ"/>
              <a:pPr>
                <a:defRPr/>
              </a:pPr>
              <a:t>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DF5AE-96D6-4818-BD9C-D562D5AB73F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BABC6-8579-461D-97D8-CE343D1AE9AE}" type="datetime1">
              <a:rPr lang="cs-CZ"/>
              <a:pPr>
                <a:defRPr/>
              </a:pPr>
              <a:t>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953ED-F6E0-4467-B3AE-4C74C66E350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84D0F-783C-4AC5-9FE2-9915A78525CA}" type="datetime1">
              <a:rPr lang="cs-CZ"/>
              <a:pPr>
                <a:defRPr/>
              </a:pPr>
              <a:t>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3885C-CC48-46D1-AE7A-9C1FCD98044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6933A-085F-4180-BA81-44BD86E3C42F}" type="datetime1">
              <a:rPr lang="cs-CZ"/>
              <a:pPr>
                <a:defRPr/>
              </a:pPr>
              <a:t>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68D3F-4086-4CF1-B356-F837517FF8B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6C0FC-BC66-42E4-8186-E713A3A68596}" type="datetime1">
              <a:rPr lang="cs-CZ"/>
              <a:pPr>
                <a:defRPr/>
              </a:pPr>
              <a:t>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BB6A6-7564-4360-AA19-3B72CCAAF0E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30E53-0FD3-4628-B587-511F87D206AA}" type="datetime1">
              <a:rPr lang="cs-CZ"/>
              <a:pPr>
                <a:defRPr/>
              </a:pPr>
              <a:t>4.2.2012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DBF12-6903-434B-A045-C78205D13FB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2A1B4-A574-4C70-B4E4-0A14213C2AA2}" type="datetime1">
              <a:rPr lang="cs-CZ"/>
              <a:pPr>
                <a:defRPr/>
              </a:pPr>
              <a:t>4.2.2012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85CC7-FC67-4868-9D5F-1FFDCD1C418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EE8FD-B5FA-48A7-9F89-0B135A0B17D5}" type="datetime1">
              <a:rPr lang="cs-CZ"/>
              <a:pPr>
                <a:defRPr/>
              </a:pPr>
              <a:t>4.2.2012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EA275-416E-4860-AEB3-30F61F22960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9DF07-8E1E-4932-BBD2-293848CD30E9}" type="datetime1">
              <a:rPr lang="cs-CZ"/>
              <a:pPr>
                <a:defRPr/>
              </a:pPr>
              <a:t>4.2.2012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3C1E2-A8F2-4DE4-862E-6B0AE8C192D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E29CC-5813-4E61-8B97-A72E57EEAB8C}" type="datetime1">
              <a:rPr lang="cs-CZ"/>
              <a:pPr>
                <a:defRPr/>
              </a:pPr>
              <a:t>4.2.2012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8924C-37B5-4CFE-84B8-FA74E768C0C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C457A-83A3-4157-84FE-A627DD5B51AD}" type="datetime1">
              <a:rPr lang="cs-CZ"/>
              <a:pPr>
                <a:defRPr/>
              </a:pPr>
              <a:t>4.2.2012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FE997-7B99-4FA3-86CF-A83C7F2D77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>
            <a:alpha val="5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69BF658-A894-4CAD-839C-2338D4F5B60C}" type="datetime1">
              <a:rPr lang="cs-CZ"/>
              <a:pPr>
                <a:defRPr/>
              </a:pPr>
              <a:t>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7620164-1D04-4BAE-B9BB-8E0CDA87E54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Prav%C4%9Bk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12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s.wikipedia.org/wiki/Soubor:Stonehenge.jpg" TargetMode="External"/><Relationship Id="rId11" Type="http://schemas.openxmlformats.org/officeDocument/2006/relationships/image" Target="../media/image5.jpeg"/><Relationship Id="rId5" Type="http://schemas.openxmlformats.org/officeDocument/2006/relationships/image" Target="../media/image3.jpeg"/><Relationship Id="rId10" Type="http://schemas.openxmlformats.org/officeDocument/2006/relationships/hyperlink" Target="http://www.google.cz/imgres?imgurl=http://upload.wikimedia.org/wikipedia/commons/thumb/6/61/Biface_Silex_Venerque_MHNT_PRE_.2009.0.194.1_Fond.jpg/300px-Biface_Silex_Venerque_MHNT_PRE_.2009.0.194.1_Fond.jpg&amp;imgrefurl=http://cs.wikipedia.org/wiki/P%C4%9Bstn%C3%AD_kl%C3%ADn&amp;usg=__3rCYW7pHf58gKaOk5UVShB7g9cY=&amp;h=150&amp;w=300&amp;sz=8&amp;hl=cs&amp;start=1&amp;zoom=1&amp;tbnid=oBRWgvtp4aPtXM:&amp;tbnh=58&amp;tbnw=116&amp;ei=51F_TtLJDY6Sswbtn61H&amp;prev=/search?q=p%C4%9Bstn%C3%AD+kl%C3%ADn&amp;um=1&amp;hl=cs&amp;sa=N&amp;rls=com.microsoft:cs:IE-SearchBox&amp;tbm=isch&amp;um=1&amp;itbs=1" TargetMode="External"/><Relationship Id="rId4" Type="http://schemas.openxmlformats.org/officeDocument/2006/relationships/image" Target="../media/image2.jpeg"/><Relationship Id="rId9" Type="http://schemas.openxmlformats.org/officeDocument/2006/relationships/hyperlink" Target="http://www.dejepis.com/index.php?page=000&amp;kap=002&amp;pod=4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//upload.wikimedia.org/wikipedia/commons/d/db/Lascaux_03.jpg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z/imgres?imgurl=http://upload.wikimedia.org/wikipedia/commons/2/20/ALM_08_Dolch.jpg&amp;imgrefurl=http://mysak-ajik.blog.cz/rubrika/pravek&amp;usg=__rYIJqFI5AG6VXPPnrswXwLRfkGo=&amp;h=267&amp;w=978&amp;sz=126&amp;hl=cs&amp;start=4&amp;zoom=1&amp;tbnid=qZ0kNNjAH9xLtM:&amp;tbnh=41&amp;tbnw=149&amp;ei=SLuATrT2BMaOswbuoLlF&amp;prev=/images?q=kamenn%C3%A9+n%C3%A1stroje&amp;um=1&amp;hl=cs&amp;sa=X&amp;rls=com.microsoft:cs:IE-SearchBox&amp;tbm=isch&amp;um=1&amp;itbs=1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jepis.com/index.php?page=000&amp;kap=002&amp;pod=2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wmf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hyperlink" Target="http://www.google.cz/imgres?imgurl=http://www.ordinace.cz/img/microsite/cesi_big.jpg&amp;imgrefurl=http://www.ordinace.cz/clanek/cesi-uz-patri-k-nejtlustsim-v-evrope/&amp;usg=__B-WM-P8rsW0L4QreJWYAqjJnN5c=&amp;h=250&amp;w=166&amp;sz=25&amp;hl=cs&amp;start=2&amp;zoom=1&amp;tbnid=Z9Vfkxqj2gD55M:&amp;tbnh=111&amp;tbnw=74&amp;ei=f7uATvunBojxsgaph5wY&amp;prev=/images?q=v%C4%9Bstonick%C3%A1+venu%C5%A1e&amp;um=1&amp;hl=cs&amp;sa=X&amp;rls=com.microsoft:cs:IE-SearchBox&amp;tbm=isch&amp;um=1&amp;itbs=1" TargetMode="External"/><Relationship Id="rId7" Type="http://schemas.openxmlformats.org/officeDocument/2006/relationships/hyperlink" Target="http://cs.wikipedia.org/wiki/Soubor:Bracelet_verre_5%C3%A8me_si%C3%A8cle_-_JC_Mus%C3%A9e_Saint-Remi_130208.jpg" TargetMode="External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11" Type="http://schemas.openxmlformats.org/officeDocument/2006/relationships/hyperlink" Target="http://www.google.cz/imgres?imgurl=http://www.trsteniceumorkrumlova.cz/image.php?nid=980&amp;oid=74854&amp;width=240&amp;height=160&amp;imgrefurl=http://www.trsteniceumorkrumlova.cz/index.php?nid=980&amp;lid=CZ&amp;oid=79741&amp;usg=__-u3yvlpmLhgp9y3tvUem7DNziQc=&amp;h=160&amp;w=240&amp;sz=25&amp;hl=cs&amp;start=5&amp;zoom=1&amp;tbnid=BX1dnAm01JyEyM:&amp;tbnh=73&amp;tbnw=110&amp;ei=1L2AToD3OsvDswb8tamrAw&amp;prev=/search?q=mohyly+v+prav%C4%9Bku&amp;um=1&amp;hl=cs&amp;sa=N&amp;rls=com.microsoft:cs:IE-SearchBox&amp;tbm=isch&amp;um=1&amp;itbs=1" TargetMode="External"/><Relationship Id="rId5" Type="http://schemas.openxmlformats.org/officeDocument/2006/relationships/hyperlink" Target="http://www.google.cz/imgres?imgurl=http://1.bp.blogspot.com/-4-FP6Y0C1RM/TdPqKtwm4PI/AAAAAAAADak/zqV80Fb2U4M/s1600/altamira_bizon.jpg&amp;imgrefurl=http://tarihenotdus.blogspot.com/2011/05/altamirada-bulunan-tarih-hazinesi.html&amp;usg=__FRTO0fALXneONsJGWLeYPjIQwEg=&amp;h=316&amp;w=400&amp;sz=55&amp;hl=cs&amp;start=6&amp;zoom=1&amp;tbnid=3qnvDibr7JL63M:&amp;tbnh=98&amp;tbnw=124&amp;ei=obuATrmjBc2VswaWy4kY&amp;prev=/images?q=altamira&amp;um=1&amp;hl=cs&amp;sa=X&amp;rls=com.microsoft:cs:IE-SearchBox&amp;tbm=isch&amp;um=1&amp;itbs=1" TargetMode="External"/><Relationship Id="rId10" Type="http://schemas.openxmlformats.org/officeDocument/2006/relationships/image" Target="../media/image17.jpeg"/><Relationship Id="rId4" Type="http://schemas.openxmlformats.org/officeDocument/2006/relationships/image" Target="../media/image14.jpeg"/><Relationship Id="rId9" Type="http://schemas.openxmlformats.org/officeDocument/2006/relationships/hyperlink" Target="http://cs.wikipedia.org/wiki/Soubor:Celtic_dagger,_scabbard_and_buckle.JPG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9.jpeg"/><Relationship Id="rId7" Type="http://schemas.openxmlformats.org/officeDocument/2006/relationships/hyperlink" Target="http://www.testpark.cz/testy/dejepis/pravek-paleolit-2196" TargetMode="External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testpark.cz/testy/dejepis/pravek-513" TargetMode="External"/><Relationship Id="rId11" Type="http://schemas.openxmlformats.org/officeDocument/2006/relationships/hyperlink" Target="http://www.google.cz/imgres?imgurl=http://www.lovecpokladu.cz/img/2008/viky/viky20080104-keltmince.jpg&amp;imgrefurl=http://www.lovecpokladu.cz/home/historie-minci-keltove-390&amp;usg=__OhUTjwTo9xl-cWPnspeyLY2I-qE=&amp;h=300&amp;w=600&amp;sz=36&amp;hl=cs&amp;start=6&amp;zoom=1&amp;tbnid=OBy_FFcN2HkJfM:&amp;tbnh=68&amp;tbnw=135&amp;ei=msOATqeGAYj5sgaM-PQ7&amp;prev=/images?q=keltsk%C3%A9+mince&amp;um=1&amp;hl=cs&amp;rls=com.microsoft:cs:IE-SearchBox&amp;tbm=isch&amp;um=1&amp;itbs=1" TargetMode="External"/><Relationship Id="rId5" Type="http://schemas.openxmlformats.org/officeDocument/2006/relationships/image" Target="../media/image21.png"/><Relationship Id="rId10" Type="http://schemas.openxmlformats.org/officeDocument/2006/relationships/image" Target="../media/image23.jpeg"/><Relationship Id="rId4" Type="http://schemas.openxmlformats.org/officeDocument/2006/relationships/image" Target="../media/image20.wmf"/><Relationship Id="rId9" Type="http://schemas.openxmlformats.org/officeDocument/2006/relationships/hyperlink" Target="http://www.google.cz/imgres?imgurl=http://mm.denik.cz/48/77/kelthlava38_denik_clanek_solo.jpg&amp;imgrefurl=http://rakovnicky.denik.cz/zpravy_region/keltsky-druid-byl-na-skok-doma20110521.html&amp;usg=__UNzt7DzfYxeorTDCjE5JrNJ1OI4=&amp;h=263&amp;w=350&amp;sz=9&amp;hl=cs&amp;start=12&amp;zoom=1&amp;tbnid=C2IvivzvheZc4M:&amp;tbnh=90&amp;tbnw=120&amp;ei=dcOATsWaB4j0sgbQkcBH&amp;prev=/images?q=keltsk%C3%BD+druid&amp;um=1&amp;hl=cs&amp;rls=com.microsoft:cs:IE-SearchBox&amp;tbm=isch&amp;um=1&amp;itbs=1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hyperlink" Target="http://cs.wikipedia.org/wiki/Soubor:Vestonicka_venuse_edit.jpg" TargetMode="External"/><Relationship Id="rId3" Type="http://schemas.openxmlformats.org/officeDocument/2006/relationships/hyperlink" Target="http://hubblesite.org/" TargetMode="External"/><Relationship Id="rId7" Type="http://schemas.openxmlformats.org/officeDocument/2006/relationships/image" Target="../media/image26.jpeg"/><Relationship Id="rId12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en.wikipedia.org/wiki/File:Bifaz_de_Atapuerca_(TG10).jpg" TargetMode="External"/><Relationship Id="rId11" Type="http://schemas.openxmlformats.org/officeDocument/2006/relationships/hyperlink" Target="http://cs.wikipedia.org/wiki/Soubor:Lascaux2.jpg" TargetMode="External"/><Relationship Id="rId5" Type="http://schemas.openxmlformats.org/officeDocument/2006/relationships/image" Target="../media/image25.jpeg"/><Relationship Id="rId10" Type="http://schemas.openxmlformats.org/officeDocument/2006/relationships/image" Target="../media/image29.jpeg"/><Relationship Id="rId4" Type="http://schemas.openxmlformats.org/officeDocument/2006/relationships/hyperlink" Target="http://en.wikipedia.org/wiki/File:Ice_age_fauna_of_northern_Spain_-_Mauricio_Ant%C3%B3n.jpg" TargetMode="External"/><Relationship Id="rId9" Type="http://schemas.openxmlformats.org/officeDocument/2006/relationships/image" Target="../media/image28.jpeg"/><Relationship Id="rId14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historika.fabulator.cz/ilustrace/pazourek.jpg" TargetMode="External"/><Relationship Id="rId13" Type="http://schemas.openxmlformats.org/officeDocument/2006/relationships/hyperlink" Target="http://www.ordinace.cz/img/microsite/cesi_big.jpg" TargetMode="External"/><Relationship Id="rId3" Type="http://schemas.openxmlformats.org/officeDocument/2006/relationships/hyperlink" Target="http://nd01.jxs.cz/199/725/63a892aa6c_15204663_o2.jpg" TargetMode="External"/><Relationship Id="rId7" Type="http://schemas.openxmlformats.org/officeDocument/2006/relationships/hyperlink" Target="http://pf.ujep.cz/~velimskyt/pravek/01metody/am20.jpg" TargetMode="External"/><Relationship Id="rId12" Type="http://schemas.openxmlformats.org/officeDocument/2006/relationships/hyperlink" Target="http://hledani.gnosis9.net/img/vyvoj-cloveka-astralopithekus-homo-sapiens.jpg" TargetMode="External"/><Relationship Id="rId2" Type="http://schemas.openxmlformats.org/officeDocument/2006/relationships/hyperlink" Target="http://www.ucebnice-dejepisu.ic.cz/0001-vznik-a-vyvoj-cloveka.php" TargetMode="External"/><Relationship Id="rId16" Type="http://schemas.openxmlformats.org/officeDocument/2006/relationships/hyperlink" Target="http://www.stastnezeny.cz/data/usr_040_default/keltia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pload.wikimedia.org/wikipedia/commons/thumb/6/61/Biface_Silex_Venerque_MHNT_PRE_.2009.0.194.1_Fond.jpg/300px-Biface_Silex_Venerque_MHNT_PRE_.2009.0.194.1_Fond.jpg" TargetMode="External"/><Relationship Id="rId11" Type="http://schemas.openxmlformats.org/officeDocument/2006/relationships/hyperlink" Target="http://www.muzeumtgm.cz/DATA/images/original/103_720.jpg" TargetMode="External"/><Relationship Id="rId5" Type="http://schemas.openxmlformats.org/officeDocument/2006/relationships/hyperlink" Target="http://cs.wikipedia.org/wiki/Soubor:Stonehenge.jpg" TargetMode="External"/><Relationship Id="rId15" Type="http://schemas.openxmlformats.org/officeDocument/2006/relationships/hyperlink" Target="http://is.muni.cz/do/1499/el/estud/pedf/js10/antropog/web/img/obr07.jpg" TargetMode="External"/><Relationship Id="rId10" Type="http://schemas.openxmlformats.org/officeDocument/2006/relationships/hyperlink" Target="http://cs.wikipedia.org/wiki/Soubor:Lascaux_03.jpg" TargetMode="External"/><Relationship Id="rId4" Type="http://schemas.openxmlformats.org/officeDocument/2006/relationships/hyperlink" Target="http://nd01.jxs.cz/629/782/185d2cb3ac_578694_o2.jpg" TargetMode="External"/><Relationship Id="rId9" Type="http://schemas.openxmlformats.org/officeDocument/2006/relationships/hyperlink" Target="http://cryptozoologie.xf.cz/imgzoom/mamut.jpg" TargetMode="External"/><Relationship Id="rId14" Type="http://schemas.openxmlformats.org/officeDocument/2006/relationships/hyperlink" Target="http://www.keltove.cz/gallery/keltove/3/03/186_34.jp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Nadpis 1"/>
          <p:cNvSpPr>
            <a:spLocks noGrp="1"/>
          </p:cNvSpPr>
          <p:nvPr>
            <p:ph type="ctrTitle"/>
          </p:nvPr>
        </p:nvSpPr>
        <p:spPr>
          <a:xfrm>
            <a:off x="0" y="484188"/>
            <a:ext cx="3059113" cy="593725"/>
          </a:xfrm>
        </p:spPr>
        <p:txBody>
          <a:bodyPr/>
          <a:lstStyle/>
          <a:p>
            <a:pPr algn="l" eaLnBrk="1" hangingPunct="1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2.1 Pravěk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889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r>
              <a:rPr lang="cs-CZ" sz="1200" b="1" dirty="0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</a:t>
            </a:r>
            <a:r>
              <a:rPr lang="cs-CZ" sz="1000" dirty="0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       </a:t>
            </a:r>
            <a:r>
              <a:rPr lang="cs-CZ" sz="1600" b="1" dirty="0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Dějepis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0" y="4527550"/>
            <a:ext cx="9144000" cy="6159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2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 </a:t>
            </a: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Mgr. Zuzana Kadlecová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obrázek 5" descr="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1238" y="4527550"/>
            <a:ext cx="3052762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7" descr="150px-Lascaux_painti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3076575"/>
            <a:ext cx="223202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9" descr="185d2cb3ac_578694_o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950" y="987425"/>
            <a:ext cx="286067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13" descr="310px-Stonehenge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03575" y="2260600"/>
            <a:ext cx="309721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odorovný svitek 1"/>
          <p:cNvSpPr/>
          <p:nvPr/>
        </p:nvSpPr>
        <p:spPr>
          <a:xfrm>
            <a:off x="3347864" y="699542"/>
            <a:ext cx="5544616" cy="1321304"/>
          </a:xfrm>
          <a:prstGeom prst="horizontalScroll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cs-CZ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Období pravěku je nejstarší a nejdelší etapou lidských dějin. Zahrnuje vývoj člověka a lidské společnosti od jejího vzniku do počátku starověku, tj. do zavedení písma. </a:t>
            </a:r>
            <a:endParaRPr lang="cs-CZ" sz="1600" b="1" dirty="0"/>
          </a:p>
        </p:txBody>
      </p:sp>
      <p:sp>
        <p:nvSpPr>
          <p:cNvPr id="15372" name="Text Box 13"/>
          <p:cNvSpPr txBox="1">
            <a:spLocks noChangeArrowheads="1"/>
          </p:cNvSpPr>
          <p:nvPr/>
        </p:nvSpPr>
        <p:spPr bwMode="auto">
          <a:xfrm>
            <a:off x="8243888" y="4084638"/>
            <a:ext cx="819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Times New Roman" pitchFamily="18" charset="0"/>
                <a:hlinkClick r:id="rId8"/>
              </a:rPr>
              <a:t>Pravěk</a:t>
            </a:r>
            <a:endParaRPr lang="cs-CZ">
              <a:latin typeface="Times New Roman" pitchFamily="18" charset="0"/>
            </a:endParaRPr>
          </a:p>
        </p:txBody>
      </p:sp>
      <p:sp>
        <p:nvSpPr>
          <p:cNvPr id="15373" name="Text Box 14"/>
          <p:cNvSpPr txBox="1">
            <a:spLocks noChangeArrowheads="1"/>
          </p:cNvSpPr>
          <p:nvPr/>
        </p:nvSpPr>
        <p:spPr bwMode="auto">
          <a:xfrm>
            <a:off x="7543800" y="3724275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Times New Roman" pitchFamily="18" charset="0"/>
                <a:hlinkClick r:id="rId9"/>
              </a:rPr>
              <a:t>Dějiny pravěku</a:t>
            </a:r>
            <a:endParaRPr lang="cs-CZ">
              <a:latin typeface="Times New Roman" pitchFamily="18" charset="0"/>
            </a:endParaRPr>
          </a:p>
        </p:txBody>
      </p:sp>
      <p:pic>
        <p:nvPicPr>
          <p:cNvPr id="15374" name="Picture 16" descr="ANd9GcRdBcwG_8j1KvUrPTYFxeL2iy3DsGisxmZnnG1UYuJO38fLEV8rhH3IZw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443663" y="3867150"/>
            <a:ext cx="11049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6" name="Picture 16" descr="am2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588125" y="2066925"/>
            <a:ext cx="2370138" cy="1449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Nadpis 1"/>
          <p:cNvSpPr>
            <a:spLocks noGrp="1"/>
          </p:cNvSpPr>
          <p:nvPr>
            <p:ph type="ctrTitle"/>
          </p:nvPr>
        </p:nvSpPr>
        <p:spPr>
          <a:xfrm>
            <a:off x="0" y="484188"/>
            <a:ext cx="3382963" cy="593725"/>
          </a:xfrm>
        </p:spPr>
        <p:txBody>
          <a:bodyPr/>
          <a:lstStyle/>
          <a:p>
            <a:pPr algn="l" eaLnBrk="1" hangingPunct="1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2.2 Co již víme?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Dějepis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123728" y="1059582"/>
            <a:ext cx="2427268" cy="40011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Periodizace pravěku</a:t>
            </a:r>
          </a:p>
        </p:txBody>
      </p:sp>
      <p:sp>
        <p:nvSpPr>
          <p:cNvPr id="3" name="TextovéPole 2"/>
          <p:cNvSpPr txBox="1">
            <a:spLocks noChangeArrowheads="1"/>
          </p:cNvSpPr>
          <p:nvPr/>
        </p:nvSpPr>
        <p:spPr bwMode="auto">
          <a:xfrm>
            <a:off x="107950" y="1563688"/>
            <a:ext cx="2303463" cy="523875"/>
          </a:xfrm>
          <a:prstGeom prst="rect">
            <a:avLst/>
          </a:prstGeom>
          <a:gradFill rotWithShape="1">
            <a:gsLst>
              <a:gs pos="0">
                <a:srgbClr val="BEF397"/>
              </a:gs>
              <a:gs pos="50000">
                <a:srgbClr val="D5F6C0"/>
              </a:gs>
              <a:gs pos="100000">
                <a:srgbClr val="EAFAE0"/>
              </a:gs>
            </a:gsLst>
            <a:lin ang="2700000" scaled="1"/>
          </a:gra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400" b="1">
                <a:latin typeface="Times New Roman" pitchFamily="18" charset="0"/>
                <a:cs typeface="Times New Roman" pitchFamily="18" charset="0"/>
              </a:rPr>
              <a:t>podle materiálu, z kterého člověk vyráběl nástroje</a:t>
            </a:r>
          </a:p>
        </p:txBody>
      </p:sp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4356100" y="1563688"/>
            <a:ext cx="2160588" cy="523875"/>
          </a:xfrm>
          <a:prstGeom prst="rect">
            <a:avLst/>
          </a:prstGeom>
          <a:gradFill rotWithShape="1">
            <a:gsLst>
              <a:gs pos="0">
                <a:srgbClr val="BEF397"/>
              </a:gs>
              <a:gs pos="50000">
                <a:srgbClr val="D5F6C0"/>
              </a:gs>
              <a:gs pos="100000">
                <a:srgbClr val="EAFAE0"/>
              </a:gs>
            </a:gsLst>
            <a:lin ang="2700000" scaled="1"/>
          </a:gra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400" b="1">
                <a:latin typeface="Times New Roman" pitchFamily="18" charset="0"/>
                <a:cs typeface="Times New Roman" pitchFamily="18" charset="0"/>
              </a:rPr>
              <a:t>podle způsobu opatřování potravy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79512" y="2499742"/>
            <a:ext cx="1314784" cy="307777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doba kamenná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79512" y="3723878"/>
            <a:ext cx="1322734" cy="307777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doba bronzová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79512" y="4515966"/>
            <a:ext cx="1167307" cy="307777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doba železná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4355976" y="2355726"/>
            <a:ext cx="2016223" cy="523220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období přisvojovacího hospodářství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4355976" y="3435846"/>
            <a:ext cx="2016224" cy="738664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období výrobního hospodářství</a:t>
            </a:r>
          </a:p>
          <a:p>
            <a:pPr algn="ctr">
              <a:defRPr/>
            </a:pP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(neolitická revoluce)</a:t>
            </a:r>
          </a:p>
        </p:txBody>
      </p:sp>
      <p:sp>
        <p:nvSpPr>
          <p:cNvPr id="10" name="TextovéPole 9"/>
          <p:cNvSpPr txBox="1">
            <a:spLocks noChangeArrowheads="1"/>
          </p:cNvSpPr>
          <p:nvPr/>
        </p:nvSpPr>
        <p:spPr bwMode="auto">
          <a:xfrm>
            <a:off x="6408738" y="555625"/>
            <a:ext cx="2735262" cy="700088"/>
          </a:xfrm>
          <a:prstGeom prst="rect">
            <a:avLst/>
          </a:prstGeom>
          <a:gradFill rotWithShape="1">
            <a:gsLst>
              <a:gs pos="0">
                <a:srgbClr val="BEF397"/>
              </a:gs>
              <a:gs pos="50000">
                <a:srgbClr val="D5F6C0"/>
              </a:gs>
              <a:gs pos="100000">
                <a:srgbClr val="EAFAE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cs-CZ" sz="1400" b="1" u="sng">
                <a:latin typeface="Times New Roman" pitchFamily="18" charset="0"/>
                <a:cs typeface="Times New Roman" pitchFamily="18" charset="0"/>
              </a:rPr>
              <a:t>Přírodní podmínky</a:t>
            </a:r>
          </a:p>
          <a:p>
            <a:pPr algn="just"/>
            <a:r>
              <a:rPr lang="cs-CZ" sz="1400" b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200" b="1">
                <a:latin typeface="Times New Roman" pitchFamily="18" charset="0"/>
                <a:cs typeface="Times New Roman" pitchFamily="18" charset="0"/>
              </a:rPr>
              <a:t>střídání dob ledových (glaciál) a meziledových (interglaciál)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6588125" y="2139950"/>
            <a:ext cx="2447925" cy="830263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algn="just">
              <a:defRPr/>
            </a:pP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-  sběr plodů, kořínků, lov, rybolov</a:t>
            </a:r>
          </a:p>
          <a:p>
            <a:pPr algn="just">
              <a:defRPr/>
            </a:pP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    =&gt; závislost člověka na přírodě</a:t>
            </a:r>
          </a:p>
          <a:p>
            <a:pPr marL="171450" indent="-171450" algn="just">
              <a:buFontTx/>
              <a:buChar char="-"/>
              <a:defRPr/>
            </a:pP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postupné ochočování zvěře = </a:t>
            </a:r>
            <a:r>
              <a:rPr lang="cs-CZ" sz="1200" b="1" u="sng" dirty="0">
                <a:latin typeface="Times New Roman" pitchFamily="18" charset="0"/>
                <a:cs typeface="Times New Roman" pitchFamily="18" charset="0"/>
              </a:rPr>
              <a:t>domestikace</a:t>
            </a:r>
          </a:p>
        </p:txBody>
      </p:sp>
      <p:sp>
        <p:nvSpPr>
          <p:cNvPr id="12" name="TextovéPole 11"/>
          <p:cNvSpPr txBox="1">
            <a:spLocks noChangeArrowheads="1"/>
          </p:cNvSpPr>
          <p:nvPr/>
        </p:nvSpPr>
        <p:spPr bwMode="auto">
          <a:xfrm>
            <a:off x="1692275" y="2284413"/>
            <a:ext cx="2447925" cy="830262"/>
          </a:xfrm>
          <a:prstGeom prst="rect">
            <a:avLst/>
          </a:prstGeom>
          <a:gradFill rotWithShape="1">
            <a:gsLst>
              <a:gs pos="0">
                <a:srgbClr val="83D3FF"/>
              </a:gs>
              <a:gs pos="50000">
                <a:srgbClr val="B5E2FF"/>
              </a:gs>
              <a:gs pos="100000">
                <a:srgbClr val="DBF0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cs-CZ" sz="1200" b="1">
                <a:latin typeface="Times New Roman" pitchFamily="18" charset="0"/>
                <a:cs typeface="Times New Roman" pitchFamily="18" charset="0"/>
              </a:rPr>
              <a:t>nástroje z kamene (pazourku, křemene) – </a:t>
            </a:r>
            <a:r>
              <a:rPr lang="cs-CZ" sz="1200" b="1" u="sng">
                <a:latin typeface="Times New Roman" pitchFamily="18" charset="0"/>
                <a:cs typeface="Times New Roman" pitchFamily="18" charset="0"/>
              </a:rPr>
              <a:t>pěstní klín</a:t>
            </a:r>
            <a:r>
              <a:rPr lang="cs-CZ" sz="1200" b="1">
                <a:latin typeface="Times New Roman" pitchFamily="18" charset="0"/>
                <a:cs typeface="Times New Roman" pitchFamily="18" charset="0"/>
              </a:rPr>
              <a:t>, kostěné hroty, harpuny, jehly, dřevěný oštěp, luk a šípy</a:t>
            </a:r>
            <a:endParaRPr lang="cs-CZ" sz="1200" b="1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>
            <a:spLocks noChangeArrowheads="1"/>
          </p:cNvSpPr>
          <p:nvPr/>
        </p:nvSpPr>
        <p:spPr bwMode="auto">
          <a:xfrm>
            <a:off x="6588125" y="3219450"/>
            <a:ext cx="2447925" cy="1570038"/>
          </a:xfrm>
          <a:prstGeom prst="rect">
            <a:avLst/>
          </a:prstGeom>
          <a:gradFill rotWithShape="1">
            <a:gsLst>
              <a:gs pos="0">
                <a:srgbClr val="83D3FF"/>
              </a:gs>
              <a:gs pos="50000">
                <a:srgbClr val="B5E2FF"/>
              </a:gs>
              <a:gs pos="100000">
                <a:srgbClr val="DBF0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 algn="just">
              <a:buFontTx/>
              <a:buChar char="-"/>
            </a:pPr>
            <a:r>
              <a:rPr lang="cs-CZ" sz="1200" b="1">
                <a:latin typeface="Times New Roman" pitchFamily="18" charset="0"/>
                <a:cs typeface="Times New Roman" pitchFamily="18" charset="0"/>
              </a:rPr>
              <a:t>vznik zemědělství (pěstování obilnin a luštěnin, chov dobytka)</a:t>
            </a:r>
          </a:p>
          <a:p>
            <a:pPr marL="171450" indent="-171450" algn="just">
              <a:buFontTx/>
              <a:buChar char="-"/>
            </a:pPr>
            <a:r>
              <a:rPr lang="cs-CZ" sz="1200" b="1">
                <a:latin typeface="Times New Roman" pitchFamily="18" charset="0"/>
                <a:cs typeface="Times New Roman" pitchFamily="18" charset="0"/>
              </a:rPr>
              <a:t>1. společenská dělba práce</a:t>
            </a:r>
          </a:p>
          <a:p>
            <a:pPr marL="171450" indent="-171450" algn="just">
              <a:buFontTx/>
              <a:buChar char="-"/>
            </a:pPr>
            <a:r>
              <a:rPr lang="cs-CZ" sz="1200" b="1">
                <a:latin typeface="Times New Roman" pitchFamily="18" charset="0"/>
                <a:cs typeface="Times New Roman" pitchFamily="18" charset="0"/>
              </a:rPr>
              <a:t>hrnčířství (keramika), tesařství, předení a tkaní, …</a:t>
            </a:r>
          </a:p>
          <a:p>
            <a:pPr marL="171450" indent="-171450" algn="just">
              <a:buFontTx/>
              <a:buChar char="-"/>
            </a:pPr>
            <a:r>
              <a:rPr lang="cs-CZ" sz="1200" b="1">
                <a:latin typeface="Times New Roman" pitchFamily="18" charset="0"/>
                <a:cs typeface="Times New Roman" pitchFamily="18" charset="0"/>
              </a:rPr>
              <a:t>2. společenská dělba práce: oddělení řemesel od zemědělství</a:t>
            </a:r>
          </a:p>
        </p:txBody>
      </p:sp>
      <p:sp>
        <p:nvSpPr>
          <p:cNvPr id="14" name="TextovéPole 13"/>
          <p:cNvSpPr txBox="1">
            <a:spLocks noChangeArrowheads="1"/>
          </p:cNvSpPr>
          <p:nvPr/>
        </p:nvSpPr>
        <p:spPr bwMode="auto">
          <a:xfrm>
            <a:off x="3059113" y="4587875"/>
            <a:ext cx="3411537" cy="457200"/>
          </a:xfrm>
          <a:prstGeom prst="rect">
            <a:avLst/>
          </a:prstGeom>
          <a:gradFill rotWithShape="1">
            <a:gsLst>
              <a:gs pos="0">
                <a:srgbClr val="A07400"/>
              </a:gs>
              <a:gs pos="50000">
                <a:srgbClr val="E6A900"/>
              </a:gs>
              <a:gs pos="100000">
                <a:srgbClr val="FFCA00"/>
              </a:gs>
            </a:gsLst>
            <a:lin ang="13500000" scaled="1"/>
          </a:gra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b="1">
                <a:latin typeface="Times New Roman" pitchFamily="18" charset="0"/>
                <a:cs typeface="Times New Roman" pitchFamily="18" charset="0"/>
              </a:rPr>
              <a:t>Od neolitické revoluce nerovnoměrnost vývoje:</a:t>
            </a:r>
          </a:p>
          <a:p>
            <a:r>
              <a:rPr lang="cs-CZ" sz="1200" b="1">
                <a:latin typeface="Times New Roman" pitchFamily="18" charset="0"/>
                <a:cs typeface="Times New Roman" pitchFamily="18" charset="0"/>
              </a:rPr>
              <a:t>- nejdříve na Předním východě (10. a 9.tis. př.n.l.)</a:t>
            </a:r>
          </a:p>
        </p:txBody>
      </p:sp>
      <p:sp>
        <p:nvSpPr>
          <p:cNvPr id="15" name="TextovéPole 14"/>
          <p:cNvSpPr txBox="1">
            <a:spLocks noChangeArrowheads="1"/>
          </p:cNvSpPr>
          <p:nvPr/>
        </p:nvSpPr>
        <p:spPr bwMode="auto">
          <a:xfrm>
            <a:off x="1692275" y="3435350"/>
            <a:ext cx="2447925" cy="1016000"/>
          </a:xfrm>
          <a:prstGeom prst="rect">
            <a:avLst/>
          </a:prstGeom>
          <a:gradFill rotWithShape="1">
            <a:gsLst>
              <a:gs pos="0">
                <a:srgbClr val="83D3FF"/>
              </a:gs>
              <a:gs pos="50000">
                <a:srgbClr val="B5E2FF"/>
              </a:gs>
              <a:gs pos="100000">
                <a:srgbClr val="DBF0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cs-CZ" sz="1200" b="1">
                <a:latin typeface="Times New Roman" pitchFamily="18" charset="0"/>
                <a:cs typeface="Times New Roman" pitchFamily="18" charset="0"/>
              </a:rPr>
              <a:t>„doba kovů“: bronz = slitina mědi a cínu</a:t>
            </a:r>
          </a:p>
          <a:p>
            <a:pPr algn="just"/>
            <a:r>
              <a:rPr lang="cs-CZ" sz="1200" b="1">
                <a:latin typeface="Times New Roman" pitchFamily="18" charset="0"/>
                <a:cs typeface="Times New Roman" pitchFamily="18" charset="0"/>
              </a:rPr>
              <a:t>rozvoj kovolitectví a kovotepectví – srpy, rádla, meče, kopí, dýky, přilby, …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323528" y="3147814"/>
            <a:ext cx="987771" cy="261610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100" b="1" dirty="0">
                <a:latin typeface="Times New Roman" pitchFamily="18" charset="0"/>
                <a:cs typeface="Times New Roman" pitchFamily="18" charset="0"/>
              </a:rPr>
              <a:t>doba měděná</a:t>
            </a:r>
          </a:p>
        </p:txBody>
      </p:sp>
      <p:pic>
        <p:nvPicPr>
          <p:cNvPr id="1744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75" y="1492250"/>
            <a:ext cx="12192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4" name="Picture 36" descr="mamut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1725" y="1276350"/>
            <a:ext cx="1216025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6" name="Picture 38" descr="bronz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47813" y="4587875"/>
            <a:ext cx="1368425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8" name="Picture 40" descr="ANd9GcSZRgX5V0T83fIkKsSIk5qa7J9c2_uL4jm009RolWeZ3RGvOueWCZldLerD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3850" y="987425"/>
            <a:ext cx="15113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8" descr="Soubor:Lascaux 03.jp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87900" y="627063"/>
            <a:ext cx="1293813" cy="885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7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7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7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7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7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7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7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7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dpis 1"/>
          <p:cNvSpPr>
            <a:spLocks noGrp="1"/>
          </p:cNvSpPr>
          <p:nvPr>
            <p:ph type="ctrTitle"/>
          </p:nvPr>
        </p:nvSpPr>
        <p:spPr>
          <a:xfrm>
            <a:off x="0" y="484188"/>
            <a:ext cx="7127875" cy="593725"/>
          </a:xfrm>
        </p:spPr>
        <p:txBody>
          <a:bodyPr/>
          <a:lstStyle/>
          <a:p>
            <a:pPr algn="l" eaLnBrk="1" hangingPunct="1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2.3 Jaké si řekneme nové termíny a názvy?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Dějepis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Obdélník 1"/>
          <p:cNvSpPr>
            <a:spLocks noChangeArrowheads="1"/>
          </p:cNvSpPr>
          <p:nvPr/>
        </p:nvSpPr>
        <p:spPr bwMode="auto">
          <a:xfrm>
            <a:off x="7451725" y="4659313"/>
            <a:ext cx="15382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Times New Roman" pitchFamily="18" charset="0"/>
                <a:hlinkClick r:id="rId3"/>
              </a:rPr>
              <a:t>Vývoj člověka</a:t>
            </a:r>
            <a:endParaRPr lang="cs-CZ">
              <a:latin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987425"/>
            <a:ext cx="5254625" cy="318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6839744" y="987574"/>
            <a:ext cx="2304256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cs-CZ" sz="1200" b="1" u="sng" dirty="0">
                <a:latin typeface="Times New Roman" pitchFamily="18" charset="0"/>
                <a:cs typeface="Times New Roman" pitchFamily="18" charset="0"/>
              </a:rPr>
              <a:t>Antropologie</a:t>
            </a:r>
          </a:p>
          <a:p>
            <a:pPr>
              <a:defRPr/>
            </a:pP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- věda o původu a vývoji člověka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479704" y="1635646"/>
            <a:ext cx="2664296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spAutoFit/>
          </a:bodyPr>
          <a:lstStyle/>
          <a:p>
            <a:pPr algn="just">
              <a:defRPr/>
            </a:pPr>
            <a:r>
              <a:rPr lang="cs-CZ" sz="1200" b="1" u="sng" dirty="0">
                <a:latin typeface="Times New Roman" pitchFamily="18" charset="0"/>
                <a:cs typeface="Times New Roman" pitchFamily="18" charset="0"/>
              </a:rPr>
              <a:t>Antropogeneze</a:t>
            </a:r>
          </a:p>
          <a:p>
            <a:pPr algn="just">
              <a:defRPr/>
            </a:pP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- proces vzniku, utváření a vývoje člověka jako biologické a společenské bytosti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6119664" y="2571750"/>
            <a:ext cx="3024336" cy="1938992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spAutoFit/>
          </a:bodyPr>
          <a:lstStyle/>
          <a:p>
            <a:pPr algn="just">
              <a:defRPr/>
            </a:pPr>
            <a:r>
              <a:rPr lang="cs-CZ" sz="1200" b="1" u="sng" dirty="0" err="1">
                <a:latin typeface="Times New Roman" pitchFamily="18" charset="0"/>
                <a:cs typeface="Times New Roman" pitchFamily="18" charset="0"/>
              </a:rPr>
              <a:t>Hominizace</a:t>
            </a:r>
            <a:endParaRPr lang="cs-CZ" sz="1200" b="1" u="sng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>
              <a:buFontTx/>
              <a:buChar char="-"/>
              <a:defRPr/>
            </a:pP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„polidštění“</a:t>
            </a:r>
          </a:p>
          <a:p>
            <a:pPr marL="171450" indent="-171450" algn="just">
              <a:buFontTx/>
              <a:buChar char="-"/>
              <a:defRPr/>
            </a:pP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napřimování postavy a chůze po zadních končetinách</a:t>
            </a:r>
          </a:p>
          <a:p>
            <a:pPr marL="171450" indent="-171450" algn="just">
              <a:buFontTx/>
              <a:buChar char="-"/>
              <a:defRPr/>
            </a:pP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vývoj ruky jako pracovního orgánu</a:t>
            </a:r>
          </a:p>
          <a:p>
            <a:pPr marL="171450" indent="-171450" algn="just">
              <a:buFontTx/>
              <a:buChar char="-"/>
              <a:defRPr/>
            </a:pP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ústup zvířecího vzezření obličeje (mizení nadočnicových oblouků, vytváření čela a vysunuté brady)</a:t>
            </a:r>
          </a:p>
          <a:p>
            <a:pPr marL="171450" indent="-171450" algn="just">
              <a:buFontTx/>
              <a:buChar char="-"/>
              <a:defRPr/>
            </a:pP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růst objemu mozku</a:t>
            </a:r>
          </a:p>
          <a:p>
            <a:pPr marL="171450" indent="-171450" algn="just">
              <a:buFontTx/>
              <a:buChar char="-"/>
              <a:defRPr/>
            </a:pP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vznik řeči – nástroj lidské komunikace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0" y="4371950"/>
            <a:ext cx="1584176" cy="646331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spAutoFit/>
          </a:bodyPr>
          <a:lstStyle/>
          <a:p>
            <a:pPr algn="just">
              <a:defRPr/>
            </a:pPr>
            <a:r>
              <a:rPr lang="cs-CZ" sz="1200" b="1" i="1" dirty="0">
                <a:latin typeface="Times New Roman" pitchFamily="18" charset="0"/>
                <a:cs typeface="Times New Roman" pitchFamily="18" charset="0"/>
              </a:rPr>
              <a:t>člověk zručný</a:t>
            </a:r>
          </a:p>
          <a:p>
            <a:pPr algn="just">
              <a:defRPr/>
            </a:pP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- vědomé používání a zhotovování nástrojů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691680" y="4371950"/>
            <a:ext cx="1277914" cy="461665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200" b="1" i="1" dirty="0">
                <a:latin typeface="Times New Roman" pitchFamily="18" charset="0"/>
                <a:cs typeface="Times New Roman" pitchFamily="18" charset="0"/>
              </a:rPr>
              <a:t>člověk vzpřímený</a:t>
            </a:r>
          </a:p>
          <a:p>
            <a:pPr>
              <a:defRPr/>
            </a:pP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- znalost ohně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131840" y="4371950"/>
            <a:ext cx="1224136" cy="646331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cs-CZ" sz="1200" b="1" i="1" dirty="0">
                <a:latin typeface="Times New Roman" pitchFamily="18" charset="0"/>
                <a:cs typeface="Times New Roman" pitchFamily="18" charset="0"/>
              </a:rPr>
              <a:t>člověk rozumný</a:t>
            </a:r>
          </a:p>
          <a:p>
            <a:pPr>
              <a:defRPr/>
            </a:pPr>
            <a:r>
              <a:rPr lang="cs-CZ" sz="1200" b="1" i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 schopnost rozdělávat</a:t>
            </a:r>
            <a:r>
              <a:rPr lang="cs-CZ" sz="1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oheň</a:t>
            </a:r>
            <a:endParaRPr lang="cs-CZ" sz="1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499992" y="4371950"/>
            <a:ext cx="1512168" cy="646331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spAutoFit/>
          </a:bodyPr>
          <a:lstStyle/>
          <a:p>
            <a:pPr algn="just">
              <a:defRPr/>
            </a:pPr>
            <a:r>
              <a:rPr lang="cs-CZ" sz="1200" b="1" i="1" dirty="0">
                <a:latin typeface="Times New Roman" pitchFamily="18" charset="0"/>
                <a:cs typeface="Times New Roman" pitchFamily="18" charset="0"/>
              </a:rPr>
              <a:t>člověk současný</a:t>
            </a:r>
          </a:p>
          <a:p>
            <a:pPr marL="171450" indent="-171450" algn="just">
              <a:buFontTx/>
              <a:buChar char="-"/>
              <a:defRPr/>
            </a:pP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„lovec mamutů“</a:t>
            </a:r>
          </a:p>
          <a:p>
            <a:pPr marL="171450" indent="-171450" algn="just">
              <a:buFontTx/>
              <a:buChar char="-"/>
              <a:defRPr/>
            </a:pP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počátky umění</a:t>
            </a:r>
          </a:p>
        </p:txBody>
      </p:sp>
      <p:cxnSp>
        <p:nvCxnSpPr>
          <p:cNvPr id="11" name="Přímá spojnice se šipkou 10"/>
          <p:cNvCxnSpPr/>
          <p:nvPr/>
        </p:nvCxnSpPr>
        <p:spPr>
          <a:xfrm flipH="1">
            <a:off x="684213" y="4156075"/>
            <a:ext cx="719137" cy="2159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>
            <a:endCxn id="0" idx="0"/>
          </p:cNvCxnSpPr>
          <p:nvPr/>
        </p:nvCxnSpPr>
        <p:spPr>
          <a:xfrm flipH="1">
            <a:off x="2330450" y="4156075"/>
            <a:ext cx="80963" cy="2159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>
            <a:endCxn id="0" idx="0"/>
          </p:cNvCxnSpPr>
          <p:nvPr/>
        </p:nvCxnSpPr>
        <p:spPr>
          <a:xfrm flipH="1">
            <a:off x="3743325" y="4156075"/>
            <a:ext cx="1189038" cy="2159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85" name="Picture 2" descr="C:\Documents and Settings\kadlecova\Local Settings\Temporary Internet Files\Content.IE5\L23CY68R\MC90003701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51500" y="1058863"/>
            <a:ext cx="1049338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dpis 1"/>
          <p:cNvSpPr>
            <a:spLocks noGrp="1"/>
          </p:cNvSpPr>
          <p:nvPr>
            <p:ph type="ctrTitle"/>
          </p:nvPr>
        </p:nvSpPr>
        <p:spPr>
          <a:xfrm>
            <a:off x="107504" y="484188"/>
            <a:ext cx="4716909" cy="593725"/>
          </a:xfrm>
        </p:spPr>
        <p:txBody>
          <a:bodyPr/>
          <a:lstStyle/>
          <a:p>
            <a:pPr algn="l" eaLnBrk="1" hangingPunct="1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2.4 Co si řekneme nového?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Dějepis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TextovéPole 1"/>
          <p:cNvSpPr txBox="1">
            <a:spLocks noChangeArrowheads="1"/>
          </p:cNvSpPr>
          <p:nvPr/>
        </p:nvSpPr>
        <p:spPr bwMode="auto">
          <a:xfrm>
            <a:off x="250825" y="987425"/>
            <a:ext cx="1435100" cy="307975"/>
          </a:xfrm>
          <a:prstGeom prst="rect">
            <a:avLst/>
          </a:prstGeom>
          <a:gradFill rotWithShape="1">
            <a:gsLst>
              <a:gs pos="0">
                <a:srgbClr val="BEF397"/>
              </a:gs>
              <a:gs pos="50000">
                <a:srgbClr val="D5F6C0"/>
              </a:gs>
              <a:gs pos="100000">
                <a:srgbClr val="EAFAE0"/>
              </a:gs>
            </a:gsLst>
            <a:lin ang="2700000" scaled="1"/>
          </a:gra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b="1" u="sng">
                <a:latin typeface="Times New Roman" pitchFamily="18" charset="0"/>
                <a:cs typeface="Times New Roman" pitchFamily="18" charset="0"/>
              </a:rPr>
              <a:t>Pravěké kultury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79388" y="1419225"/>
            <a:ext cx="5761037" cy="2124075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cs-CZ" sz="1200" b="1" i="1" dirty="0">
                <a:latin typeface="Times New Roman" pitchFamily="18" charset="0"/>
                <a:cs typeface="Times New Roman" pitchFamily="18" charset="0"/>
              </a:rPr>
              <a:t>Společnost</a:t>
            </a:r>
          </a:p>
          <a:p>
            <a:pPr>
              <a:defRPr/>
            </a:pPr>
            <a:r>
              <a:rPr lang="cs-CZ" sz="1200" b="1" i="1" dirty="0">
                <a:latin typeface="Times New Roman" pitchFamily="18" charset="0"/>
                <a:cs typeface="Times New Roman" pitchFamily="18" charset="0"/>
              </a:rPr>
              <a:t>A. Doba kamenná</a:t>
            </a:r>
          </a:p>
          <a:p>
            <a:pPr marL="171450" indent="-171450">
              <a:buFontTx/>
              <a:buChar char="-"/>
              <a:defRPr/>
            </a:pP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život v tlupách -&gt; rodech (přirozená dělba práce mezi mužem a ženou) -&gt; kmenech</a:t>
            </a:r>
          </a:p>
          <a:p>
            <a:pPr marL="171450" indent="-171450">
              <a:buFontTx/>
              <a:buChar char="-"/>
              <a:defRPr/>
            </a:pP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vznik náboženství (víra v tajemné, přírodní bytosti), víra v posmrtný život</a:t>
            </a:r>
          </a:p>
          <a:p>
            <a:pPr marL="628650" lvl="1" indent="-171450">
              <a:buFontTx/>
              <a:buChar char="-"/>
              <a:defRPr/>
            </a:pP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pohřbívání: kosterní nebo žárové hroby</a:t>
            </a:r>
          </a:p>
          <a:p>
            <a:pPr marL="171450" indent="-171450">
              <a:buFontTx/>
              <a:buChar char="-"/>
              <a:defRPr/>
            </a:pP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umění: rytiny, malby v jeskyních (Altamira, </a:t>
            </a:r>
            <a:r>
              <a:rPr lang="cs-CZ" sz="1200" b="1" dirty="0" err="1">
                <a:latin typeface="Times New Roman" pitchFamily="18" charset="0"/>
                <a:cs typeface="Times New Roman" pitchFamily="18" charset="0"/>
              </a:rPr>
              <a:t>Lascaux</a:t>
            </a: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defRPr/>
            </a:pP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                 sošky zvěře z kamene, kostí, klů, dřeva</a:t>
            </a:r>
          </a:p>
          <a:p>
            <a:pPr>
              <a:defRPr/>
            </a:pP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                 sošky žen – matek: Věstonická </a:t>
            </a:r>
            <a:r>
              <a:rPr lang="cs-CZ" sz="1200" b="1" dirty="0" err="1">
                <a:latin typeface="Times New Roman" pitchFamily="18" charset="0"/>
                <a:cs typeface="Times New Roman" pitchFamily="18" charset="0"/>
              </a:rPr>
              <a:t>venuše</a:t>
            </a:r>
            <a:endParaRPr lang="cs-CZ" sz="12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                 ozdoby: spony, jehly, náramky, náhrdelníky</a:t>
            </a:r>
          </a:p>
          <a:p>
            <a:pPr marL="171450" indent="-171450">
              <a:buFontTx/>
              <a:buChar char="-"/>
              <a:defRPr/>
            </a:pP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významná role ženy-matky = </a:t>
            </a:r>
            <a:r>
              <a:rPr lang="cs-CZ" sz="1200" b="1" u="sng" dirty="0">
                <a:latin typeface="Times New Roman" pitchFamily="18" charset="0"/>
                <a:cs typeface="Times New Roman" pitchFamily="18" charset="0"/>
              </a:rPr>
              <a:t>matriarchát</a:t>
            </a:r>
          </a:p>
          <a:p>
            <a:pPr marL="628650" lvl="1" indent="-171450">
              <a:buFontTx/>
              <a:buChar char="-"/>
              <a:defRPr/>
            </a:pP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růst významu a postavení muže = </a:t>
            </a:r>
            <a:r>
              <a:rPr lang="cs-CZ" sz="1200" b="1" u="sng" dirty="0">
                <a:latin typeface="Times New Roman" pitchFamily="18" charset="0"/>
                <a:cs typeface="Times New Roman" pitchFamily="18" charset="0"/>
              </a:rPr>
              <a:t>patriarchát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79388" y="3867150"/>
            <a:ext cx="5688012" cy="1004888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cs-CZ" sz="1200" b="1" i="1" dirty="0">
                <a:latin typeface="Times New Roman" pitchFamily="18" charset="0"/>
                <a:cs typeface="Times New Roman" pitchFamily="18" charset="0"/>
              </a:rPr>
              <a:t>B. Doba bronzová</a:t>
            </a:r>
          </a:p>
          <a:p>
            <a:pPr marL="171450" indent="-171450">
              <a:buFontTx/>
              <a:buChar char="-"/>
              <a:defRPr/>
            </a:pP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kultura únětická</a:t>
            </a:r>
          </a:p>
          <a:p>
            <a:pPr marL="171450" indent="-171450">
              <a:buFontTx/>
              <a:buChar char="-"/>
              <a:defRPr/>
            </a:pP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kultura mohylová: pohřbívání pod navršené mohyly</a:t>
            </a:r>
          </a:p>
          <a:p>
            <a:pPr marL="171450" indent="-171450">
              <a:buFontTx/>
              <a:buChar char="-"/>
              <a:defRPr/>
            </a:pP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kultura popelnicových polí: žárové pohřbívání (popel v keramických nádobách)</a:t>
            </a:r>
          </a:p>
          <a:p>
            <a:pPr marL="171450" indent="-171450">
              <a:buFontTx/>
              <a:buChar char="-"/>
              <a:defRPr/>
            </a:pP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kultura knovízská a </a:t>
            </a:r>
            <a:r>
              <a:rPr lang="cs-CZ" sz="1200" b="1" dirty="0" err="1">
                <a:latin typeface="Times New Roman" pitchFamily="18" charset="0"/>
                <a:cs typeface="Times New Roman" pitchFamily="18" charset="0"/>
              </a:rPr>
              <a:t>milavečská</a:t>
            </a:r>
            <a:endParaRPr lang="cs-CZ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084888" y="627063"/>
            <a:ext cx="2951162" cy="3378200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>
            <a:spAutoFit/>
          </a:bodyPr>
          <a:lstStyle/>
          <a:p>
            <a:pPr algn="just">
              <a:defRPr/>
            </a:pPr>
            <a:r>
              <a:rPr lang="cs-CZ" sz="1200" b="1" i="1" dirty="0">
                <a:latin typeface="Times New Roman" pitchFamily="18" charset="0"/>
                <a:cs typeface="Times New Roman" pitchFamily="18" charset="0"/>
              </a:rPr>
              <a:t>C. Doba železná</a:t>
            </a:r>
          </a:p>
          <a:p>
            <a:pPr marL="171450" indent="-171450" algn="just">
              <a:buFont typeface="Arial" pitchFamily="34" charset="0"/>
              <a:buChar char="•"/>
              <a:defRPr/>
            </a:pPr>
            <a:r>
              <a:rPr lang="cs-CZ" sz="1200" b="1" i="1" dirty="0">
                <a:latin typeface="Times New Roman" pitchFamily="18" charset="0"/>
                <a:cs typeface="Times New Roman" pitchFamily="18" charset="0"/>
              </a:rPr>
              <a:t>Halštatská</a:t>
            </a: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b="1" dirty="0" err="1">
                <a:latin typeface="Times New Roman" pitchFamily="18" charset="0"/>
                <a:cs typeface="Times New Roman" pitchFamily="18" charset="0"/>
              </a:rPr>
              <a:t>Hallstatt</a:t>
            </a: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 u Salzburku)</a:t>
            </a:r>
          </a:p>
          <a:p>
            <a:pPr marL="171450" indent="-171450" algn="just">
              <a:buFontTx/>
              <a:buChar char="-"/>
              <a:defRPr/>
            </a:pP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vliv antického světa (obchod)</a:t>
            </a:r>
          </a:p>
          <a:p>
            <a:pPr marL="171450" indent="-171450" algn="just">
              <a:buFontTx/>
              <a:buChar char="-"/>
              <a:defRPr/>
            </a:pP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růst majetkových rozdílů (vrstva náčelnická a válečnická)</a:t>
            </a:r>
          </a:p>
          <a:p>
            <a:pPr marL="171450" indent="-171450" algn="just">
              <a:buFontTx/>
              <a:buChar char="-"/>
              <a:defRPr/>
            </a:pP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bylanská kultura: bohaté knížecí hroby</a:t>
            </a:r>
          </a:p>
          <a:p>
            <a:pPr marL="171450" indent="-171450" algn="just">
              <a:buFont typeface="Arial" pitchFamily="34" charset="0"/>
              <a:buChar char="•"/>
              <a:defRPr/>
            </a:pPr>
            <a:r>
              <a:rPr lang="cs-CZ" sz="1200" b="1" i="1" dirty="0">
                <a:latin typeface="Times New Roman" pitchFamily="18" charset="0"/>
                <a:cs typeface="Times New Roman" pitchFamily="18" charset="0"/>
              </a:rPr>
              <a:t>Laténská (</a:t>
            </a: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cs-CZ" sz="1200" b="1" dirty="0" err="1">
                <a:latin typeface="Times New Roman" pitchFamily="18" charset="0"/>
                <a:cs typeface="Times New Roman" pitchFamily="18" charset="0"/>
              </a:rPr>
              <a:t>Tène</a:t>
            </a: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 ve Švýcarsku)</a:t>
            </a:r>
          </a:p>
          <a:p>
            <a:pPr marL="171450" indent="-171450" algn="just">
              <a:buFontTx/>
              <a:buChar char="-"/>
              <a:defRPr/>
            </a:pP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průnik Keltů: v Čechách kmen </a:t>
            </a:r>
            <a:r>
              <a:rPr lang="cs-CZ" sz="1200" b="1" u="sng" dirty="0">
                <a:latin typeface="Times New Roman" pitchFamily="18" charset="0"/>
                <a:cs typeface="Times New Roman" pitchFamily="18" charset="0"/>
              </a:rPr>
              <a:t>Bójů</a:t>
            </a: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 (lat. Bohemia = </a:t>
            </a:r>
            <a:r>
              <a:rPr lang="cs-CZ" sz="1200" b="1" dirty="0" err="1">
                <a:latin typeface="Times New Roman" pitchFamily="18" charset="0"/>
                <a:cs typeface="Times New Roman" pitchFamily="18" charset="0"/>
              </a:rPr>
              <a:t>Bojohemum</a:t>
            </a: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171450" indent="-171450" algn="just">
              <a:buFontTx/>
              <a:buChar char="-"/>
              <a:defRPr/>
            </a:pPr>
            <a:r>
              <a:rPr lang="cs-CZ" sz="1200" b="1" u="sng" dirty="0">
                <a:latin typeface="Times New Roman" pitchFamily="18" charset="0"/>
                <a:cs typeface="Times New Roman" pitchFamily="18" charset="0"/>
              </a:rPr>
              <a:t>vznik nejvyspělejší kultury evropského  pravěku</a:t>
            </a:r>
          </a:p>
          <a:p>
            <a:pPr marL="171450" indent="-171450" algn="just">
              <a:buFontTx/>
              <a:buChar char="-"/>
              <a:defRPr/>
            </a:pP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dokonalé zbraně, kolové válečné vozy</a:t>
            </a:r>
          </a:p>
          <a:p>
            <a:pPr marL="171450" indent="-171450" algn="just">
              <a:buFontTx/>
              <a:buChar char="-"/>
              <a:defRPr/>
            </a:pP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ražba mincí = </a:t>
            </a:r>
            <a:r>
              <a:rPr lang="cs-CZ" sz="1200" b="1" u="sng" dirty="0">
                <a:latin typeface="Times New Roman" pitchFamily="18" charset="0"/>
                <a:cs typeface="Times New Roman" pitchFamily="18" charset="0"/>
              </a:rPr>
              <a:t>statéry</a:t>
            </a:r>
          </a:p>
          <a:p>
            <a:pPr marL="171450" indent="-171450" algn="just">
              <a:buFontTx/>
              <a:buChar char="-"/>
              <a:defRPr/>
            </a:pP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znalost hrnčířského kruhu</a:t>
            </a:r>
          </a:p>
          <a:p>
            <a:pPr marL="171450" indent="-171450" algn="just">
              <a:buFontTx/>
              <a:buChar char="-"/>
              <a:defRPr/>
            </a:pP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významná vrstva kněží = </a:t>
            </a:r>
            <a:r>
              <a:rPr lang="cs-CZ" sz="1200" b="1" u="sng" dirty="0">
                <a:latin typeface="Times New Roman" pitchFamily="18" charset="0"/>
                <a:cs typeface="Times New Roman" pitchFamily="18" charset="0"/>
              </a:rPr>
              <a:t>druidů</a:t>
            </a:r>
          </a:p>
          <a:p>
            <a:pPr marL="171450" indent="-171450" algn="just">
              <a:buFontTx/>
              <a:buChar char="-"/>
              <a:defRPr/>
            </a:pPr>
            <a:r>
              <a:rPr lang="cs-CZ" sz="1200" b="1" u="sng" dirty="0">
                <a:latin typeface="Times New Roman" pitchFamily="18" charset="0"/>
                <a:cs typeface="Times New Roman" pitchFamily="18" charset="0"/>
              </a:rPr>
              <a:t>oppidum</a:t>
            </a: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: centrum výrobní, obchodní a správní</a:t>
            </a:r>
          </a:p>
          <a:p>
            <a:pPr marL="171450" indent="-171450" algn="just">
              <a:buFontTx/>
              <a:buChar char="-"/>
              <a:defRPr/>
            </a:pP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poraženi Germány a Římany</a:t>
            </a:r>
          </a:p>
        </p:txBody>
      </p:sp>
      <p:pic>
        <p:nvPicPr>
          <p:cNvPr id="21511" name="Picture 8" descr="ANd9GcTTbA_kA64gfMmb2wZolMRfoJbweaK332SXovD_c3-zs_XpVtpsfEyzhUc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0200" y="2284413"/>
            <a:ext cx="1233488" cy="184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10" descr="ANd9GcTvgIUY1JPaCNjEOUOJ_lrCZYJIMgJB3tw0nPKOMLzxNQAjW53l79PreA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627063"/>
            <a:ext cx="1439863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12" descr="220px-Bracelet_verre_5%C3%A8me_si%C3%A8cle_-_JC_Mus%C3%A9e_Saint-Remi_130208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95513" y="915988"/>
            <a:ext cx="1439862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4" descr="250px-Celtic_dagger%2C_scabbard_and_buckle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372225" y="4000500"/>
            <a:ext cx="2381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6" descr="ANd9GcQ2vwXmfsPPTxhrtAsd4gGB9XgQfwl3Z8FXAH4slJvtUQ2Bk8L2wj0TXhY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979613" y="3508375"/>
            <a:ext cx="1150937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Nadpis 1"/>
          <p:cNvSpPr>
            <a:spLocks noGrp="1"/>
          </p:cNvSpPr>
          <p:nvPr>
            <p:ph type="ctrTitle"/>
          </p:nvPr>
        </p:nvSpPr>
        <p:spPr>
          <a:xfrm>
            <a:off x="107950" y="484188"/>
            <a:ext cx="4645025" cy="593725"/>
          </a:xfrm>
        </p:spPr>
        <p:txBody>
          <a:bodyPr/>
          <a:lstStyle/>
          <a:p>
            <a:pPr algn="l" eaLnBrk="1" hangingPunct="1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2.6 Něco navíc pro šikovné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Dějepis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3" name="Picture 5" descr="Vývoj člověk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3363913"/>
            <a:ext cx="4895850" cy="171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ovéPole 1"/>
          <p:cNvSpPr txBox="1"/>
          <p:nvPr/>
        </p:nvSpPr>
        <p:spPr>
          <a:xfrm>
            <a:off x="179512" y="1131590"/>
            <a:ext cx="4104456" cy="2031325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cs-CZ" sz="1400" b="1" u="sng" dirty="0">
                <a:latin typeface="Times New Roman" pitchFamily="18" charset="0"/>
                <a:cs typeface="Times New Roman" pitchFamily="18" charset="0"/>
              </a:rPr>
              <a:t>Kdo osídlil střední Evropu v mladší době železné? Odpověď najdeš v tajence.</a:t>
            </a:r>
          </a:p>
          <a:p>
            <a:pPr>
              <a:defRPr/>
            </a:pP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1. hlavní materiál v pravěku                                      </a:t>
            </a:r>
          </a:p>
          <a:p>
            <a:pPr>
              <a:defRPr/>
            </a:pP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2. náš světadíl                                                                        </a:t>
            </a:r>
          </a:p>
          <a:p>
            <a:pPr>
              <a:defRPr/>
            </a:pP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3. způsob obživy pravěkých lidí</a:t>
            </a:r>
          </a:p>
          <a:p>
            <a:pPr>
              <a:defRPr/>
            </a:pP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4. řeka v Mezopotámii</a:t>
            </a:r>
          </a:p>
          <a:p>
            <a:pPr>
              <a:defRPr/>
            </a:pP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5. keltské hradiště</a:t>
            </a:r>
          </a:p>
          <a:p>
            <a:pPr>
              <a:defRPr/>
            </a:pP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6. místo nálezu </a:t>
            </a:r>
            <a:r>
              <a:rPr lang="cs-CZ" sz="1400" b="1" dirty="0" err="1">
                <a:latin typeface="Times New Roman" pitchFamily="18" charset="0"/>
                <a:cs typeface="Times New Roman" pitchFamily="18" charset="0"/>
              </a:rPr>
              <a:t>venuše</a:t>
            </a:r>
            <a:endParaRPr lang="cs-CZ" sz="14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7. kmen Bójů osídlil Čechy v době (napiš pozpátku)</a:t>
            </a:r>
          </a:p>
        </p:txBody>
      </p:sp>
      <p:graphicFrame>
        <p:nvGraphicFramePr>
          <p:cNvPr id="3" name="Tabulka 2"/>
          <p:cNvGraphicFramePr>
            <a:graphicFrameLocks noGrp="1"/>
          </p:cNvGraphicFramePr>
          <p:nvPr/>
        </p:nvGraphicFramePr>
        <p:xfrm>
          <a:off x="4716463" y="1058863"/>
          <a:ext cx="3696080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608"/>
                <a:gridCol w="369608"/>
                <a:gridCol w="369608"/>
                <a:gridCol w="369608"/>
                <a:gridCol w="369608"/>
                <a:gridCol w="369608"/>
                <a:gridCol w="369608"/>
                <a:gridCol w="369608"/>
                <a:gridCol w="369608"/>
                <a:gridCol w="369608"/>
              </a:tblGrid>
              <a:tr h="304039"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cs-CZ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cs-CZ" sz="14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cs-CZ" sz="14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cs-CZ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cs-CZ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4039"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cs-CZ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cs-CZ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cs-CZ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cs-CZ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cs-CZ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cs-CZ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4039"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cs-CZ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cs-CZ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cs-CZ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4039"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cs-CZ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cs-CZ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cs-CZ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cs-CZ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cs-CZ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cs-CZ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4039"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cs-CZ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4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cs-CZ" sz="14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cs-CZ" sz="14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cs-CZ" sz="14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cs-CZ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cs-CZ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cs-CZ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4039"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cs-CZ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4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cs-CZ" sz="14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cs-CZ" sz="14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cs-CZ" sz="14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cs-CZ" sz="14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cs-CZ" sz="14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cs-CZ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cs-CZ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304039"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cs-CZ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cs-CZ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4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cs-CZ" sz="14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cs-CZ" sz="14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cs-CZ" sz="14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cs-CZ" sz="14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cs-CZ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cs-CZ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5700" name="Picture 2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7988" y="627063"/>
            <a:ext cx="9652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701" name="TextovéPole 3"/>
          <p:cNvGrpSpPr>
            <a:grpSpLocks/>
          </p:cNvGrpSpPr>
          <p:nvPr/>
        </p:nvGrpSpPr>
        <p:grpSpPr bwMode="auto">
          <a:xfrm>
            <a:off x="5003800" y="4516438"/>
            <a:ext cx="2087563" cy="525462"/>
            <a:chOff x="3237" y="2930"/>
            <a:chExt cx="1751" cy="331"/>
          </a:xfrm>
        </p:grpSpPr>
        <p:pic>
          <p:nvPicPr>
            <p:cNvPr id="25707" name="TextovéPole 3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237" y="2930"/>
              <a:ext cx="1751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708" name="Text Box 102"/>
            <p:cNvSpPr txBox="1">
              <a:spLocks noChangeArrowheads="1"/>
            </p:cNvSpPr>
            <p:nvPr/>
          </p:nvSpPr>
          <p:spPr bwMode="auto">
            <a:xfrm>
              <a:off x="3244" y="2935"/>
              <a:ext cx="1725" cy="326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cs-CZ" sz="1400" b="1">
                  <a:latin typeface="Times New Roman" pitchFamily="18" charset="0"/>
                  <a:cs typeface="Times New Roman" pitchFamily="18" charset="0"/>
                </a:rPr>
                <a:t>Jak bys vysvětlil/a tento obrázek?</a:t>
              </a:r>
            </a:p>
          </p:txBody>
        </p:sp>
      </p:grpSp>
      <p:sp>
        <p:nvSpPr>
          <p:cNvPr id="25702" name="Text Box 105"/>
          <p:cNvSpPr txBox="1">
            <a:spLocks noChangeArrowheads="1"/>
          </p:cNvSpPr>
          <p:nvPr/>
        </p:nvSpPr>
        <p:spPr bwMode="auto">
          <a:xfrm>
            <a:off x="7092950" y="4776788"/>
            <a:ext cx="952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Times New Roman" pitchFamily="18" charset="0"/>
                <a:hlinkClick r:id="rId6"/>
              </a:rPr>
              <a:t>Pravěk I</a:t>
            </a:r>
            <a:endParaRPr lang="cs-CZ">
              <a:latin typeface="Times New Roman" pitchFamily="18" charset="0"/>
            </a:endParaRPr>
          </a:p>
        </p:txBody>
      </p:sp>
      <p:sp>
        <p:nvSpPr>
          <p:cNvPr id="25703" name="Text Box 106"/>
          <p:cNvSpPr txBox="1">
            <a:spLocks noChangeArrowheads="1"/>
          </p:cNvSpPr>
          <p:nvPr/>
        </p:nvSpPr>
        <p:spPr bwMode="auto">
          <a:xfrm>
            <a:off x="8115300" y="4776788"/>
            <a:ext cx="1028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Times New Roman" pitchFamily="18" charset="0"/>
                <a:hlinkClick r:id="rId7"/>
              </a:rPr>
              <a:t>Pravěk II</a:t>
            </a:r>
            <a:endParaRPr lang="cs-CZ">
              <a:latin typeface="Times New Roman" pitchFamily="18" charset="0"/>
            </a:endParaRPr>
          </a:p>
        </p:txBody>
      </p:sp>
      <p:pic>
        <p:nvPicPr>
          <p:cNvPr id="25704" name="Picture 110" descr="kelti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13675" y="3003550"/>
            <a:ext cx="11684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705" name="Picture 112" descr="ANd9GcRkfOk-98io39uEOFwqh41rasbq_Akmlzu3N6pOINqwVpbxlqiAvfmI_g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227763" y="3363913"/>
            <a:ext cx="143986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706" name="Picture 114" descr="ANd9GcRkw4hcC2qfQdxrb_C3_vbd5gSDgqhJbWProsl43QL3_bdIxJNz_io75YA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364163" y="3292475"/>
            <a:ext cx="6159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Nadpis 1"/>
          <p:cNvSpPr>
            <a:spLocks noGrp="1"/>
          </p:cNvSpPr>
          <p:nvPr>
            <p:ph type="ctrTitle"/>
          </p:nvPr>
        </p:nvSpPr>
        <p:spPr>
          <a:xfrm>
            <a:off x="107950" y="484188"/>
            <a:ext cx="3959225" cy="593725"/>
          </a:xfrm>
        </p:spPr>
        <p:txBody>
          <a:bodyPr/>
          <a:lstStyle/>
          <a:p>
            <a:pPr algn="l" eaLnBrk="1" hangingPunct="1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2.7 CLIL (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Prehistory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7650" name="TextovéPole 10">
            <a:hlinkClick r:id="rId3"/>
          </p:cNvPr>
          <p:cNvSpPr txBox="1">
            <a:spLocks noChangeArrowheads="1"/>
          </p:cNvSpPr>
          <p:nvPr/>
        </p:nvSpPr>
        <p:spPr bwMode="auto">
          <a:xfrm>
            <a:off x="6516688" y="3867150"/>
            <a:ext cx="23034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 sz="1200">
              <a:latin typeface="Calibri" pitchFamily="34" charset="0"/>
            </a:endParaRPr>
          </a:p>
          <a:p>
            <a:endParaRPr lang="cs-CZ" sz="1200">
              <a:latin typeface="Calibri" pitchFamily="34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889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cs-CZ" sz="1200" b="1" dirty="0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</a:t>
            </a:r>
            <a:r>
              <a:rPr lang="cs-CZ" sz="1000" dirty="0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         </a:t>
            </a:r>
            <a:r>
              <a:rPr lang="cs-CZ" sz="1600" b="1" dirty="0" err="1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History</a:t>
            </a:r>
            <a:endParaRPr lang="cs-CZ" sz="1600" b="1" dirty="0">
              <a:solidFill>
                <a:srgbClr val="4F622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179388" y="1203325"/>
            <a:ext cx="5113337" cy="641350"/>
          </a:xfrm>
          <a:prstGeom prst="rect">
            <a:avLst/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cs-CZ" b="1" dirty="0" err="1">
                <a:latin typeface="Times New Roman" pitchFamily="18" charset="0"/>
              </a:rPr>
              <a:t>Prehistory</a:t>
            </a:r>
            <a:r>
              <a:rPr lang="cs-CZ" b="1" dirty="0">
                <a:latin typeface="Times New Roman" pitchFamily="18" charset="0"/>
              </a:rPr>
              <a:t> (Latin: </a:t>
            </a:r>
            <a:r>
              <a:rPr lang="cs-CZ" b="1" i="1" dirty="0" err="1">
                <a:latin typeface="Times New Roman" pitchFamily="18" charset="0"/>
              </a:rPr>
              <a:t>præ</a:t>
            </a:r>
            <a:r>
              <a:rPr lang="cs-CZ" b="1" dirty="0">
                <a:latin typeface="Times New Roman" pitchFamily="18" charset="0"/>
              </a:rPr>
              <a:t> = </a:t>
            </a:r>
            <a:r>
              <a:rPr lang="cs-CZ" b="1" dirty="0" err="1">
                <a:latin typeface="Times New Roman" pitchFamily="18" charset="0"/>
              </a:rPr>
              <a:t>before</a:t>
            </a:r>
            <a:r>
              <a:rPr lang="cs-CZ" b="1" dirty="0">
                <a:latin typeface="Times New Roman" pitchFamily="18" charset="0"/>
              </a:rPr>
              <a:t>, </a:t>
            </a:r>
            <a:r>
              <a:rPr lang="cs-CZ" b="1" i="1" dirty="0" err="1">
                <a:latin typeface="Times New Roman" pitchFamily="18" charset="0"/>
              </a:rPr>
              <a:t>historia</a:t>
            </a:r>
            <a:r>
              <a:rPr lang="cs-CZ" b="1" dirty="0">
                <a:latin typeface="Times New Roman" pitchFamily="18" charset="0"/>
              </a:rPr>
              <a:t> = </a:t>
            </a:r>
            <a:r>
              <a:rPr lang="cs-CZ" b="1" dirty="0" err="1">
                <a:latin typeface="Times New Roman" pitchFamily="18" charset="0"/>
              </a:rPr>
              <a:t>history</a:t>
            </a:r>
            <a:r>
              <a:rPr lang="cs-CZ" b="1" dirty="0">
                <a:latin typeface="Times New Roman" pitchFamily="18" charset="0"/>
              </a:rPr>
              <a:t>) </a:t>
            </a:r>
            <a:r>
              <a:rPr lang="cs-CZ" b="1" dirty="0" err="1">
                <a:latin typeface="Times New Roman" pitchFamily="18" charset="0"/>
              </a:rPr>
              <a:t>is</a:t>
            </a:r>
            <a:r>
              <a:rPr lang="cs-CZ" b="1" dirty="0">
                <a:latin typeface="Times New Roman" pitchFamily="18" charset="0"/>
              </a:rPr>
              <a:t> </a:t>
            </a:r>
            <a:r>
              <a:rPr lang="cs-CZ" b="1" dirty="0" err="1">
                <a:latin typeface="Times New Roman" pitchFamily="18" charset="0"/>
              </a:rPr>
              <a:t>the</a:t>
            </a:r>
            <a:r>
              <a:rPr lang="cs-CZ" b="1" dirty="0">
                <a:latin typeface="Times New Roman" pitchFamily="18" charset="0"/>
              </a:rPr>
              <a:t> period </a:t>
            </a:r>
            <a:r>
              <a:rPr lang="cs-CZ" b="1" dirty="0" err="1">
                <a:latin typeface="Times New Roman" pitchFamily="18" charset="0"/>
              </a:rPr>
              <a:t>before</a:t>
            </a:r>
            <a:r>
              <a:rPr lang="cs-CZ" b="1" dirty="0">
                <a:latin typeface="Times New Roman" pitchFamily="18" charset="0"/>
              </a:rPr>
              <a:t> </a:t>
            </a:r>
            <a:r>
              <a:rPr lang="cs-CZ" b="1" dirty="0" err="1">
                <a:latin typeface="Times New Roman" pitchFamily="18" charset="0"/>
              </a:rPr>
              <a:t>recorded</a:t>
            </a:r>
            <a:r>
              <a:rPr lang="cs-CZ" b="1" dirty="0">
                <a:latin typeface="Times New Roman" pitchFamily="18" charset="0"/>
              </a:rPr>
              <a:t> </a:t>
            </a:r>
            <a:r>
              <a:rPr lang="cs-CZ" b="1" dirty="0" err="1">
                <a:latin typeface="Times New Roman" pitchFamily="18" charset="0"/>
              </a:rPr>
              <a:t>history</a:t>
            </a:r>
            <a:r>
              <a:rPr lang="cs-CZ" b="1" dirty="0">
                <a:latin typeface="Times New Roman" pitchFamily="18" charset="0"/>
              </a:rPr>
              <a:t>.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1619250" y="2139950"/>
            <a:ext cx="5924550" cy="1190625"/>
          </a:xfrm>
          <a:prstGeom prst="rect">
            <a:avLst/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b="1" dirty="0" smtClean="0">
                <a:latin typeface="Times New Roman" pitchFamily="18" charset="0"/>
              </a:rPr>
              <a:t>The three-age system is the periodization of human prehistory into three consecutive time periods, named for their respective predominant tool-making technologies; the Stone Age, Bronze Age and Iron Age. </a:t>
            </a:r>
            <a:endParaRPr lang="en-US" b="1" dirty="0">
              <a:latin typeface="Times New Roman" pitchFamily="18" charset="0"/>
            </a:endParaRPr>
          </a:p>
        </p:txBody>
      </p:sp>
      <p:pic>
        <p:nvPicPr>
          <p:cNvPr id="27658" name="Picture 8" descr="220px-Ice_age_fauna_of_northern_Spain_-_Mauricio_Ant%C3%B3n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950" y="3455988"/>
            <a:ext cx="3240088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9" name="Picture 10" descr="220px-Bifaz_de_Atapuerca_%28TG10%29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9388" y="2139950"/>
            <a:ext cx="1368425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0" name="Picture 12" descr="69px-Elam_cool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08400" y="3435350"/>
            <a:ext cx="917575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1" name="Picture 14" descr="85px-Bronze_age_weapons_Romania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87900" y="3452813"/>
            <a:ext cx="2160588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2" name="Picture 16" descr="120px-Celtic-roundhouse-199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235825" y="3795713"/>
            <a:ext cx="1765300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3" name="Picture 18" descr="Lascaux2.jpg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435600" y="555625"/>
            <a:ext cx="2047875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4" name="Picture 20" descr="220px-Vestonicka_venuse_edit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667625" y="915988"/>
            <a:ext cx="1306513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9512" y="484188"/>
            <a:ext cx="3133601" cy="593725"/>
          </a:xfrm>
        </p:spPr>
        <p:txBody>
          <a:bodyPr/>
          <a:lstStyle/>
          <a:p>
            <a:pPr algn="l" eaLnBrk="1" hangingPunct="1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2.8 Test znalostí</a:t>
            </a:r>
          </a:p>
        </p:txBody>
      </p:sp>
      <p:sp>
        <p:nvSpPr>
          <p:cNvPr id="29698" name="TextovéPole 10">
            <a:hlinkClick r:id="rId3"/>
          </p:cNvPr>
          <p:cNvSpPr txBox="1">
            <a:spLocks noChangeArrowheads="1"/>
          </p:cNvSpPr>
          <p:nvPr/>
        </p:nvSpPr>
        <p:spPr bwMode="auto">
          <a:xfrm>
            <a:off x="6516688" y="3867150"/>
            <a:ext cx="23034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 sz="1200">
              <a:latin typeface="Calibri" pitchFamily="34" charset="0"/>
            </a:endParaRPr>
          </a:p>
          <a:p>
            <a:endParaRPr lang="cs-CZ" sz="1200">
              <a:latin typeface="Calibri" pitchFamily="34" charset="0"/>
            </a:endParaRPr>
          </a:p>
        </p:txBody>
      </p:sp>
      <p:sp>
        <p:nvSpPr>
          <p:cNvPr id="13" name="TextovéPole 12"/>
          <p:cNvSpPr txBox="1">
            <a:spLocks noChangeArrowheads="1"/>
          </p:cNvSpPr>
          <p:nvPr/>
        </p:nvSpPr>
        <p:spPr bwMode="auto">
          <a:xfrm>
            <a:off x="7092950" y="1203325"/>
            <a:ext cx="14398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000" b="1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878380"/>
              </p:ext>
            </p:extLst>
          </p:nvPr>
        </p:nvGraphicFramePr>
        <p:xfrm>
          <a:off x="251520" y="1419622"/>
          <a:ext cx="6624736" cy="3261360"/>
        </p:xfrm>
        <a:graphic>
          <a:graphicData uri="http://schemas.openxmlformats.org/drawingml/2006/table">
            <a:tbl>
              <a:tblPr bandRow="1">
                <a:tableStyleId>{775DCB02-9BB8-47FD-8907-85C794F793BA}</a:tableStyleId>
              </a:tblPr>
              <a:tblGrid>
                <a:gridCol w="3240360"/>
                <a:gridCol w="3384376"/>
              </a:tblGrid>
              <a:tr h="370840"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r>
                        <a:rPr lang="cs-C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Které tvrzení </a:t>
                      </a:r>
                      <a:r>
                        <a:rPr lang="cs-CZ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je</a:t>
                      </a:r>
                      <a:r>
                        <a:rPr lang="cs-C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správné.</a:t>
                      </a:r>
                      <a:endParaRPr lang="cs-CZ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just"/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just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a/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Pravěk je nejdelším a nejmladším obdobím lidských dějin.</a:t>
                      </a:r>
                    </a:p>
                    <a:p>
                      <a:pPr marL="342900" indent="-342900" algn="just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b/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Homo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habilis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v překladu znamená člověk zručný.</a:t>
                      </a:r>
                    </a:p>
                    <a:p>
                      <a:pPr marL="342900" indent="-342900" algn="just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c/  Oheň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uměl rozdělávat rod Homo </a:t>
                      </a:r>
                      <a:r>
                        <a:rPr lang="cs-CZ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habilis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just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d/  V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m</a:t>
                      </a: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atriarchát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u dominoval muž.</a:t>
                      </a:r>
                    </a:p>
                    <a:p>
                      <a:pPr marL="342900" indent="-342900" algn="just"/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cs-C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Co</a:t>
                      </a:r>
                      <a:r>
                        <a:rPr lang="cs-C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platí</a:t>
                      </a:r>
                      <a:r>
                        <a:rPr lang="cs-C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pro Kelty?</a:t>
                      </a:r>
                    </a:p>
                    <a:p>
                      <a:pPr marL="0" indent="0" algn="l">
                        <a:buNone/>
                      </a:pP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just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a/   Kmen Keltů na území Čech se nazýval Římané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just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b/   Keltové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byli krutí válečníci a dobyvatelé.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just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c/   Druidové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byli keltští kněží.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just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d/   Na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našem území se objevili v době bronzové</a:t>
                      </a: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342900" indent="-342900" algn="l"/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cs-C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2. Neolitická revoluce:</a:t>
                      </a:r>
                    </a:p>
                    <a:p>
                      <a:pPr marL="0" indent="0" algn="l">
                        <a:buNone/>
                      </a:pPr>
                      <a:endParaRPr lang="cs-CZ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a/  znamenala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počátek zemědělství.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b/  proběhla v době železné.</a:t>
                      </a: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c/  proběhla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jako první na území Ameriky.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d/  znamenala počátek používání kovů.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4. Mezi</a:t>
                      </a:r>
                      <a:r>
                        <a:rPr lang="cs-C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pravěké památky </a:t>
                      </a:r>
                      <a:r>
                        <a:rPr lang="cs-CZ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patří: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a/  pyramidy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b/  katedrála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v Remeši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c/  Koloseum</a:t>
                      </a:r>
                      <a:endParaRPr lang="cs-CZ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d/  Věstonická </a:t>
                      </a:r>
                      <a:r>
                        <a:rPr lang="cs-CZ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venuše</a:t>
                      </a:r>
                      <a:endParaRPr lang="cs-CZ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>
            <a:spLocks noChangeArrowheads="1"/>
          </p:cNvSpPr>
          <p:nvPr/>
        </p:nvSpPr>
        <p:spPr bwMode="auto">
          <a:xfrm>
            <a:off x="7596188" y="1419225"/>
            <a:ext cx="5048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FontTx/>
              <a:buAutoNum type="arabicPeriod"/>
            </a:pPr>
            <a:endParaRPr lang="cs-CZ" sz="1200">
              <a:latin typeface="Calibri" pitchFamily="34" charset="0"/>
            </a:endParaRPr>
          </a:p>
          <a:p>
            <a:pPr marL="228600" indent="-228600">
              <a:buFontTx/>
              <a:buAutoNum type="arabicPeriod"/>
            </a:pPr>
            <a:r>
              <a:rPr lang="cs-CZ" sz="1200">
                <a:latin typeface="Times New Roman" pitchFamily="18" charset="0"/>
                <a:cs typeface="Times New Roman" pitchFamily="18" charset="0"/>
              </a:rPr>
              <a:t>b</a:t>
            </a:r>
          </a:p>
          <a:p>
            <a:pPr marL="228600" indent="-228600">
              <a:buFontTx/>
              <a:buAutoNum type="arabicPeriod"/>
            </a:pPr>
            <a:r>
              <a:rPr lang="cs-CZ" sz="1200"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pPr marL="228600" indent="-228600">
              <a:buFontTx/>
              <a:buAutoNum type="arabicPeriod"/>
            </a:pPr>
            <a:r>
              <a:rPr lang="cs-CZ" sz="1200"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 marL="228600" indent="-228600">
              <a:buFontTx/>
              <a:buAutoNum type="arabicPeriod"/>
            </a:pPr>
            <a:r>
              <a:rPr lang="cs-CZ" sz="1200">
                <a:latin typeface="Times New Roman" pitchFamily="18" charset="0"/>
                <a:cs typeface="Times New Roman" pitchFamily="18" charset="0"/>
              </a:rPr>
              <a:t>d</a:t>
            </a:r>
          </a:p>
          <a:p>
            <a:pPr marL="228600" indent="-228600"/>
            <a:endParaRPr lang="cs-CZ" sz="1200">
              <a:latin typeface="Calibri" pitchFamily="34" charset="0"/>
            </a:endParaRPr>
          </a:p>
        </p:txBody>
      </p:sp>
      <p:sp>
        <p:nvSpPr>
          <p:cNvPr id="17" name="TextovéPole 16"/>
          <p:cNvSpPr txBox="1">
            <a:spLocks noChangeArrowheads="1"/>
          </p:cNvSpPr>
          <p:nvPr/>
        </p:nvSpPr>
        <p:spPr bwMode="auto">
          <a:xfrm>
            <a:off x="7532688" y="4237038"/>
            <a:ext cx="1439862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Dějepis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 txBox="1">
            <a:spLocks/>
          </p:cNvSpPr>
          <p:nvPr/>
        </p:nvSpPr>
        <p:spPr bwMode="auto">
          <a:xfrm>
            <a:off x="20638" y="498475"/>
            <a:ext cx="46228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2.9 </a:t>
            </a: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Použité zdroje, citace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0" y="0"/>
            <a:ext cx="9144000" cy="4889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r>
              <a:rPr lang="cs-CZ" sz="1200" b="1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        Dějepis</a:t>
            </a:r>
          </a:p>
          <a:p>
            <a:endParaRPr lang="cs-CZ" sz="1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323850" y="1203325"/>
            <a:ext cx="8353425" cy="35972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algn="just">
              <a:buFontTx/>
              <a:buAutoNum type="arabicPeriod"/>
            </a:pPr>
            <a:r>
              <a:rPr lang="cs-CZ" sz="1000">
                <a:latin typeface="Times New Roman" pitchFamily="18" charset="0"/>
              </a:rPr>
              <a:t>H. Mandelová, E. Kunstová, I. Pařízková: Dějiny pravěku a starověku, Dialog, Liberec 2001.</a:t>
            </a:r>
          </a:p>
          <a:p>
            <a:pPr marL="342900" indent="-342900" algn="just">
              <a:buFontTx/>
              <a:buAutoNum type="arabicPeriod"/>
            </a:pPr>
            <a:r>
              <a:rPr lang="cs-CZ" sz="1000">
                <a:latin typeface="Times New Roman" pitchFamily="18" charset="0"/>
              </a:rPr>
              <a:t>E. Schulzová: Dějepis 6. Pracovní sešit, Prodos, Olomouc 1997.</a:t>
            </a:r>
          </a:p>
          <a:p>
            <a:pPr marL="342900" indent="-342900" algn="just">
              <a:buFontTx/>
              <a:buAutoNum type="arabicPeriod"/>
            </a:pPr>
            <a:r>
              <a:rPr lang="cs-CZ" sz="1000">
                <a:latin typeface="Times New Roman" pitchFamily="18" charset="0"/>
              </a:rPr>
              <a:t>P. Augusta: Pracovní sešit. Dějiny pravěku a starověkého Orientu. Dějiny starověkého Řecka a Říma, Práce, Praha 1997.</a:t>
            </a:r>
          </a:p>
          <a:p>
            <a:pPr marL="342900" indent="-342900" algn="just">
              <a:buFontTx/>
              <a:buAutoNum type="arabicPeriod"/>
            </a:pPr>
            <a:r>
              <a:rPr lang="cs-CZ" sz="1000">
                <a:latin typeface="Times New Roman" pitchFamily="18" charset="0"/>
              </a:rPr>
              <a:t>F. Čapka, J. Lunerová: Dějepis I. Náměty pro tvořivou výuku, Scientia, Praha 2008.</a:t>
            </a:r>
          </a:p>
          <a:p>
            <a:pPr marL="342900" indent="-342900" algn="just">
              <a:buFontTx/>
              <a:buAutoNum type="arabicPeriod"/>
            </a:pPr>
            <a:r>
              <a:rPr lang="cs-CZ" sz="1000">
                <a:latin typeface="Times New Roman" pitchFamily="18" charset="0"/>
              </a:rPr>
              <a:t>M. Sochrová: Dějepis I. v kostce, Fragment, Havlíčkův Brod 2004.</a:t>
            </a:r>
          </a:p>
          <a:p>
            <a:pPr marL="342900" indent="-342900" algn="just">
              <a:buFontTx/>
              <a:buAutoNum type="arabicPeriod"/>
            </a:pPr>
            <a:r>
              <a:rPr lang="cs-CZ" sz="1000">
                <a:latin typeface="Times New Roman" pitchFamily="18" charset="0"/>
              </a:rPr>
              <a:t>http://cs.wikipedia.org/wiki/Prav%C4%9Bk</a:t>
            </a:r>
          </a:p>
          <a:p>
            <a:pPr marL="342900" indent="-342900" algn="just">
              <a:buFontTx/>
              <a:buAutoNum type="arabicPeriod"/>
            </a:pPr>
            <a:r>
              <a:rPr lang="cs-CZ" sz="1000">
                <a:latin typeface="Times New Roman" pitchFamily="18" charset="0"/>
              </a:rPr>
              <a:t>http://www.dejepis.com/index.php?page=000&amp;kap=002&amp;pod=1</a:t>
            </a:r>
          </a:p>
          <a:p>
            <a:pPr marL="342900" indent="-342900" algn="just">
              <a:buFontTx/>
              <a:buAutoNum type="arabicPeriod"/>
            </a:pPr>
            <a:r>
              <a:rPr lang="cs-CZ" sz="1000">
                <a:latin typeface="Times New Roman" pitchFamily="18" charset="0"/>
                <a:hlinkClick r:id="rId2"/>
              </a:rPr>
              <a:t>http://www.ucebnice-dejepisu.ic.cz/0001-vznik-a-vyvoj-cloveka.php</a:t>
            </a:r>
            <a:endParaRPr lang="cs-CZ" sz="1000">
              <a:latin typeface="Times New Roman" pitchFamily="18" charset="0"/>
            </a:endParaRPr>
          </a:p>
          <a:p>
            <a:pPr marL="342900" indent="-342900" algn="just">
              <a:buFontTx/>
              <a:buAutoNum type="arabicPeriod"/>
            </a:pPr>
            <a:r>
              <a:rPr lang="cs-CZ" sz="1000">
                <a:latin typeface="Times New Roman" pitchFamily="18" charset="0"/>
                <a:hlinkClick r:id="rId3"/>
              </a:rPr>
              <a:t>http://nd01.jxs.cz/199/725/63a892aa6c_15204663_o2.jpg</a:t>
            </a:r>
            <a:endParaRPr lang="cs-CZ" sz="1000">
              <a:latin typeface="Times New Roman" pitchFamily="18" charset="0"/>
            </a:endParaRPr>
          </a:p>
          <a:p>
            <a:pPr marL="342900" indent="-342900" algn="just">
              <a:buFontTx/>
              <a:buAutoNum type="arabicPeriod"/>
            </a:pPr>
            <a:r>
              <a:rPr lang="cs-CZ" sz="1000">
                <a:latin typeface="Times New Roman" pitchFamily="18" charset="0"/>
                <a:hlinkClick r:id="rId4"/>
              </a:rPr>
              <a:t>http://nd01.jxs.cz/629/782/185d2cb3ac_578694_o2.jpg</a:t>
            </a:r>
            <a:endParaRPr lang="cs-CZ" sz="1000">
              <a:latin typeface="Times New Roman" pitchFamily="18" charset="0"/>
            </a:endParaRPr>
          </a:p>
          <a:p>
            <a:pPr marL="342900" indent="-342900" algn="just">
              <a:buFontTx/>
              <a:buAutoNum type="arabicPeriod"/>
            </a:pPr>
            <a:r>
              <a:rPr lang="cs-CZ" sz="1000">
                <a:latin typeface="Times New Roman" pitchFamily="18" charset="0"/>
                <a:hlinkClick r:id="rId5"/>
              </a:rPr>
              <a:t>http://cs.wikipedia.org/wiki/Soubor:Stonehenge.jpg</a:t>
            </a:r>
            <a:endParaRPr lang="cs-CZ" sz="1000">
              <a:latin typeface="Times New Roman" pitchFamily="18" charset="0"/>
            </a:endParaRPr>
          </a:p>
          <a:p>
            <a:pPr marL="342900" indent="-342900" algn="just">
              <a:buFontTx/>
              <a:buAutoNum type="arabicPeriod"/>
            </a:pPr>
            <a:r>
              <a:rPr lang="cs-CZ" sz="1000">
                <a:latin typeface="Times New Roman" pitchFamily="18" charset="0"/>
                <a:hlinkClick r:id="rId6"/>
              </a:rPr>
              <a:t>http://upload.wikimedia.org/wikipedia/commons/thumb/6/61/Biface_Silex_Venerque_MHNT_PRE_.2009.0.194.1_Fond.jpg/300px-Biface_Silex_Venerque_MHNT_PRE_.2009.0.194.1_Fond.jpg</a:t>
            </a:r>
            <a:endParaRPr lang="cs-CZ" sz="1000">
              <a:latin typeface="Times New Roman" pitchFamily="18" charset="0"/>
            </a:endParaRPr>
          </a:p>
          <a:p>
            <a:pPr marL="342900" indent="-342900" algn="just">
              <a:buFontTx/>
              <a:buAutoNum type="arabicPeriod"/>
            </a:pPr>
            <a:r>
              <a:rPr lang="cs-CZ" sz="1000">
                <a:latin typeface="Times New Roman" pitchFamily="18" charset="0"/>
                <a:hlinkClick r:id="rId7"/>
              </a:rPr>
              <a:t>http://pf.ujep.cz/~velimskyt/pravek/01metody/am20.jpg</a:t>
            </a:r>
            <a:endParaRPr lang="cs-CZ" sz="1000">
              <a:latin typeface="Times New Roman" pitchFamily="18" charset="0"/>
            </a:endParaRPr>
          </a:p>
          <a:p>
            <a:pPr marL="342900" indent="-342900" algn="just">
              <a:buFontTx/>
              <a:buAutoNum type="arabicPeriod"/>
            </a:pPr>
            <a:r>
              <a:rPr lang="cs-CZ" sz="1000">
                <a:latin typeface="Times New Roman" pitchFamily="18" charset="0"/>
                <a:hlinkClick r:id="rId8"/>
              </a:rPr>
              <a:t>http://historika.fabulator.cz/ilustrace/pazourek.jpg</a:t>
            </a:r>
            <a:endParaRPr lang="cs-CZ" sz="1000">
              <a:latin typeface="Times New Roman" pitchFamily="18" charset="0"/>
            </a:endParaRPr>
          </a:p>
          <a:p>
            <a:pPr marL="342900" indent="-342900" algn="just">
              <a:buFontTx/>
              <a:buAutoNum type="arabicPeriod"/>
            </a:pPr>
            <a:r>
              <a:rPr lang="cs-CZ" sz="1000">
                <a:latin typeface="Times New Roman" pitchFamily="18" charset="0"/>
                <a:hlinkClick r:id="rId9"/>
              </a:rPr>
              <a:t>http://cryptozoologie.xf.cz/imgzoom/mamut.jpg</a:t>
            </a:r>
            <a:endParaRPr lang="cs-CZ" sz="1000">
              <a:latin typeface="Times New Roman" pitchFamily="18" charset="0"/>
            </a:endParaRPr>
          </a:p>
          <a:p>
            <a:pPr marL="342900" indent="-342900" algn="just">
              <a:buFontTx/>
              <a:buAutoNum type="arabicPeriod"/>
            </a:pPr>
            <a:r>
              <a:rPr lang="cs-CZ" sz="1000">
                <a:latin typeface="Times New Roman" pitchFamily="18" charset="0"/>
                <a:hlinkClick r:id="rId10"/>
              </a:rPr>
              <a:t>http://cs.wikipedia.org/wiki/Soubor:Lascaux_03.jpg</a:t>
            </a:r>
            <a:endParaRPr lang="cs-CZ" sz="1000">
              <a:latin typeface="Times New Roman" pitchFamily="18" charset="0"/>
            </a:endParaRPr>
          </a:p>
          <a:p>
            <a:pPr marL="342900" indent="-342900" algn="just">
              <a:buFontTx/>
              <a:buAutoNum type="arabicPeriod"/>
            </a:pPr>
            <a:r>
              <a:rPr lang="cs-CZ" sz="1000">
                <a:latin typeface="Times New Roman" pitchFamily="18" charset="0"/>
                <a:hlinkClick r:id="rId11"/>
              </a:rPr>
              <a:t>http://www.muzeumtgm.cz/DATA/images/original/103_720.jpg</a:t>
            </a:r>
            <a:endParaRPr lang="cs-CZ" sz="1000">
              <a:latin typeface="Times New Roman" pitchFamily="18" charset="0"/>
            </a:endParaRPr>
          </a:p>
          <a:p>
            <a:pPr marL="342900" indent="-342900" algn="just">
              <a:buFontTx/>
              <a:buAutoNum type="arabicPeriod"/>
            </a:pPr>
            <a:r>
              <a:rPr lang="cs-CZ" sz="1000">
                <a:latin typeface="Times New Roman" pitchFamily="18" charset="0"/>
                <a:hlinkClick r:id="rId12"/>
              </a:rPr>
              <a:t>http://hledani.gnosis9.net/img/vyvoj-cloveka-astralopithekus-homo-sapiens.jpg</a:t>
            </a:r>
            <a:endParaRPr lang="cs-CZ" sz="1000">
              <a:latin typeface="Times New Roman" pitchFamily="18" charset="0"/>
            </a:endParaRPr>
          </a:p>
          <a:p>
            <a:pPr marL="342900" indent="-342900" algn="just">
              <a:buFontTx/>
              <a:buAutoNum type="arabicPeriod"/>
            </a:pPr>
            <a:r>
              <a:rPr lang="cs-CZ" sz="1000">
                <a:latin typeface="Times New Roman" pitchFamily="18" charset="0"/>
                <a:hlinkClick r:id="rId13"/>
              </a:rPr>
              <a:t>http://www.ordinace.cz/img/microsite/cesi_big.jpg</a:t>
            </a:r>
            <a:endParaRPr lang="cs-CZ" sz="1000">
              <a:latin typeface="Times New Roman" pitchFamily="18" charset="0"/>
            </a:endParaRPr>
          </a:p>
          <a:p>
            <a:pPr marL="342900" indent="-342900" algn="just">
              <a:buFontTx/>
              <a:buAutoNum type="arabicPeriod"/>
            </a:pPr>
            <a:r>
              <a:rPr lang="cs-CZ" sz="1000">
                <a:latin typeface="Times New Roman" pitchFamily="18" charset="0"/>
                <a:hlinkClick r:id="rId14"/>
              </a:rPr>
              <a:t>http://www.keltove.cz/gallery/keltove/3/03/186_34.jpg</a:t>
            </a:r>
            <a:endParaRPr lang="cs-CZ" sz="1000">
              <a:latin typeface="Times New Roman" pitchFamily="18" charset="0"/>
            </a:endParaRPr>
          </a:p>
          <a:p>
            <a:pPr marL="342900" indent="-342900" algn="just">
              <a:buFontTx/>
              <a:buAutoNum type="arabicPeriod"/>
            </a:pPr>
            <a:r>
              <a:rPr lang="cs-CZ" sz="1000">
                <a:latin typeface="Times New Roman" pitchFamily="18" charset="0"/>
                <a:hlinkClick r:id="rId15"/>
              </a:rPr>
              <a:t>http://is.muni.cz/do/1499/el/estud/pedf/js10/antropog/web/img/obr07.jpg</a:t>
            </a:r>
            <a:endParaRPr lang="cs-CZ" sz="1000">
              <a:latin typeface="Times New Roman" pitchFamily="18" charset="0"/>
            </a:endParaRPr>
          </a:p>
          <a:p>
            <a:pPr marL="342900" indent="-342900" algn="just">
              <a:buFontTx/>
              <a:buAutoNum type="arabicPeriod"/>
            </a:pPr>
            <a:r>
              <a:rPr lang="cs-CZ" sz="1000">
                <a:latin typeface="Times New Roman" pitchFamily="18" charset="0"/>
                <a:hlinkClick r:id="rId16"/>
              </a:rPr>
              <a:t>http://www.stastnezeny.cz/data/usr_040_default/keltia.jpg</a:t>
            </a:r>
            <a:endParaRPr lang="cs-CZ" sz="10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Dějepis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1" name="Nadpis 1"/>
          <p:cNvSpPr txBox="1">
            <a:spLocks/>
          </p:cNvSpPr>
          <p:nvPr/>
        </p:nvSpPr>
        <p:spPr bwMode="auto">
          <a:xfrm>
            <a:off x="20638" y="498475"/>
            <a:ext cx="3830637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2.10 </a:t>
            </a: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Anotace</a:t>
            </a:r>
          </a:p>
        </p:txBody>
      </p:sp>
      <p:graphicFrame>
        <p:nvGraphicFramePr>
          <p:cNvPr id="32793" name="Group 25"/>
          <p:cNvGraphicFramePr>
            <a:graphicFrameLocks noGrp="1"/>
          </p:cNvGraphicFramePr>
          <p:nvPr/>
        </p:nvGraphicFramePr>
        <p:xfrm>
          <a:off x="1042988" y="1276350"/>
          <a:ext cx="7273925" cy="3248343"/>
        </p:xfrm>
        <a:graphic>
          <a:graphicData uri="http://schemas.openxmlformats.org/drawingml/2006/table">
            <a:tbl>
              <a:tblPr/>
              <a:tblGrid>
                <a:gridCol w="1908175"/>
                <a:gridCol w="5365750"/>
              </a:tblGrid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Mgr. Zuzana Kadlecová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 – 12/2011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ročník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pravěk, doba kamenná, doba bronzová, doba železná, Keltové, neolitická revoluce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957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Prezentace popisující vývoj lidské společnosti od jejího vzniku do počátku starověku a vývojové předchůdce člověka.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2197</TotalTime>
  <Words>1314</Words>
  <Application>Microsoft Office PowerPoint</Application>
  <PresentationFormat>Předvádění na obrazovce (16:9)</PresentationFormat>
  <Paragraphs>196</Paragraphs>
  <Slides>9</Slides>
  <Notes>7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sady Office</vt:lpstr>
      <vt:lpstr>2.1 Pravěk</vt:lpstr>
      <vt:lpstr>2.2 Co již víme?</vt:lpstr>
      <vt:lpstr>2.3 Jaké si řekneme nové termíny a názvy?</vt:lpstr>
      <vt:lpstr>2.4 Co si řekneme nového?</vt:lpstr>
      <vt:lpstr>2.6 Něco navíc pro šikovné</vt:lpstr>
      <vt:lpstr>2.7 CLIL (Prehistory)</vt:lpstr>
      <vt:lpstr>2.8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krivankova</cp:lastModifiedBy>
  <cp:revision>189</cp:revision>
  <dcterms:created xsi:type="dcterms:W3CDTF">2010-10-18T18:21:56Z</dcterms:created>
  <dcterms:modified xsi:type="dcterms:W3CDTF">2012-02-04T20:58:38Z</dcterms:modified>
</cp:coreProperties>
</file>