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7" r:id="rId2"/>
    <p:sldId id="258" r:id="rId3"/>
    <p:sldId id="259" r:id="rId4"/>
    <p:sldId id="264" r:id="rId5"/>
    <p:sldId id="260" r:id="rId6"/>
    <p:sldId id="261" r:id="rId7"/>
    <p:sldId id="262" r:id="rId8"/>
    <p:sldId id="263" r:id="rId9"/>
    <p:sldId id="265" r:id="rId10"/>
    <p:sldId id="266" r:id="rId11"/>
  </p:sldIdLst>
  <p:sldSz cx="9144000" cy="5143500" type="screen16x9"/>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3763"/>
    <a:srgbClr val="FFCC00"/>
    <a:srgbClr val="512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Střední styl 4 – zvýraznění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B9631B5-78F2-41C9-869B-9F39066F8104}" styleName="Střední styl 3 – zvýraznění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E171933-4619-4E11-9A3F-F7608DF75F80}" styleName="Střední styl 1 – zvýraznění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Světlý styl 1 – zvýraznění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75DCB02-9BB8-47FD-8907-85C794F793BA}" styleName="Styl s motivem 1 – zvýraznění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1" d="100"/>
          <a:sy n="101" d="100"/>
        </p:scale>
        <p:origin x="-480" y="6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r>
              <a:rPr lang="cs-CZ"/>
              <a:t>Elektronická učebnice - Základní škola Děčín VI, Na Stráni 879/2, příspěvková organizace</a:t>
            </a:r>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2D9083B-DF4E-411E-9F29-163BC05AD6CB}" type="datetimeFigureOut">
              <a:rPr lang="cs-CZ"/>
              <a:pPr>
                <a:defRPr/>
              </a:pPr>
              <a:t>4.2.2012</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318D4F7-1F72-4468-A1A2-52735D045D89}" type="slidenum">
              <a:rPr lang="cs-CZ"/>
              <a:pPr>
                <a:defRPr/>
              </a:pPr>
              <a:t>‹#›</a:t>
            </a:fld>
            <a:endParaRPr lang="cs-CZ"/>
          </a:p>
        </p:txBody>
      </p:sp>
    </p:spTree>
    <p:extLst>
      <p:ext uri="{BB962C8B-B14F-4D97-AF65-F5344CB8AC3E}">
        <p14:creationId xmlns:p14="http://schemas.microsoft.com/office/powerpoint/2010/main" val="3921050290"/>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r>
              <a:rPr lang="cs-CZ"/>
              <a:t>Elektronická učebnice - Základní škola Děčín VI, Na Stráni 879/2, příspěvková organizace</a:t>
            </a:r>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742930D-2738-4410-ADA8-E0C14A23E113}" type="datetimeFigureOut">
              <a:rPr lang="cs-CZ"/>
              <a:pPr>
                <a:defRPr/>
              </a:pPr>
              <a:t>4.2.2012</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cs-CZ" noProof="0"/>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76D8679-5CF6-4B23-8F57-52655F733DDC}" type="slidenum">
              <a:rPr lang="cs-CZ"/>
              <a:pPr>
                <a:defRPr/>
              </a:pPr>
              <a:t>‹#›</a:t>
            </a:fld>
            <a:endParaRPr lang="cs-CZ"/>
          </a:p>
        </p:txBody>
      </p:sp>
    </p:spTree>
    <p:extLst>
      <p:ext uri="{BB962C8B-B14F-4D97-AF65-F5344CB8AC3E}">
        <p14:creationId xmlns:p14="http://schemas.microsoft.com/office/powerpoint/2010/main" val="616686246"/>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Zástupný symbol pro obrázek snímku 1"/>
          <p:cNvSpPr>
            <a:spLocks noGrp="1" noRot="1" noChangeAspect="1"/>
          </p:cNvSpPr>
          <p:nvPr>
            <p:ph type="sldImg"/>
          </p:nvPr>
        </p:nvSpPr>
        <p:spPr bwMode="auto">
          <a:noFill/>
          <a:ln>
            <a:solidFill>
              <a:srgbClr val="000000"/>
            </a:solidFill>
            <a:miter lim="800000"/>
            <a:headEnd/>
            <a:tailEnd/>
          </a:ln>
        </p:spPr>
      </p:sp>
      <p:sp>
        <p:nvSpPr>
          <p:cNvPr id="16386"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16387"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498613-2C9C-4DD2-8D06-2B6B9FE9B84B}" type="slidenum">
              <a:rPr lang="cs-CZ"/>
              <a:pPr fontAlgn="base">
                <a:spcBef>
                  <a:spcPct val="0"/>
                </a:spcBef>
                <a:spcAft>
                  <a:spcPct val="0"/>
                </a:spcAft>
                <a:defRPr/>
              </a:pPr>
              <a:t>1</a:t>
            </a:fld>
            <a:endParaRPr lang="cs-CZ"/>
          </a:p>
        </p:txBody>
      </p:sp>
      <p:sp>
        <p:nvSpPr>
          <p:cNvPr id="16388"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a:t>Elektronická učebnice - Základní škola Děčín VI, Na Stráni 879/2, příspěvková organizace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Zástupný symbol pro obrázek snímku 1"/>
          <p:cNvSpPr>
            <a:spLocks noGrp="1" noRot="1" noChangeAspect="1"/>
          </p:cNvSpPr>
          <p:nvPr>
            <p:ph type="sldImg"/>
          </p:nvPr>
        </p:nvSpPr>
        <p:spPr bwMode="auto">
          <a:noFill/>
          <a:ln>
            <a:solidFill>
              <a:srgbClr val="000000"/>
            </a:solidFill>
            <a:miter lim="800000"/>
            <a:headEnd/>
            <a:tailEnd/>
          </a:ln>
        </p:spPr>
      </p:sp>
      <p:sp>
        <p:nvSpPr>
          <p:cNvPr id="18434"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18435"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30E7D9-F701-4B9A-8C1E-1D81208086DC}" type="slidenum">
              <a:rPr lang="cs-CZ"/>
              <a:pPr fontAlgn="base">
                <a:spcBef>
                  <a:spcPct val="0"/>
                </a:spcBef>
                <a:spcAft>
                  <a:spcPct val="0"/>
                </a:spcAft>
                <a:defRPr/>
              </a:pPr>
              <a:t>2</a:t>
            </a:fld>
            <a:endParaRPr lang="cs-CZ"/>
          </a:p>
        </p:txBody>
      </p:sp>
      <p:sp>
        <p:nvSpPr>
          <p:cNvPr id="18436"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a:t>Elektronická učebnice - Základní škola Děčín VI, Na Stráni 879/2, příspěvková organizace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Zástupný symbol pro obrázek snímku 1"/>
          <p:cNvSpPr>
            <a:spLocks noGrp="1" noRot="1" noChangeAspect="1"/>
          </p:cNvSpPr>
          <p:nvPr>
            <p:ph type="sldImg"/>
          </p:nvPr>
        </p:nvSpPr>
        <p:spPr bwMode="auto">
          <a:noFill/>
          <a:ln>
            <a:solidFill>
              <a:srgbClr val="000000"/>
            </a:solidFill>
            <a:miter lim="800000"/>
            <a:headEnd/>
            <a:tailEnd/>
          </a:ln>
        </p:spPr>
      </p:sp>
      <p:sp>
        <p:nvSpPr>
          <p:cNvPr id="20482"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20483"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F65B84-3B90-47DB-A476-F315FD815E25}" type="slidenum">
              <a:rPr lang="cs-CZ"/>
              <a:pPr fontAlgn="base">
                <a:spcBef>
                  <a:spcPct val="0"/>
                </a:spcBef>
                <a:spcAft>
                  <a:spcPct val="0"/>
                </a:spcAft>
                <a:defRPr/>
              </a:pPr>
              <a:t>3</a:t>
            </a:fld>
            <a:endParaRPr lang="cs-CZ"/>
          </a:p>
        </p:txBody>
      </p:sp>
      <p:sp>
        <p:nvSpPr>
          <p:cNvPr id="20484"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a:t>Elektronická učebnice - Základní škola Děčín VI, Na Stráni 879/2, příspěvková organizace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Zástupný symbol pro obrázek snímku 1"/>
          <p:cNvSpPr>
            <a:spLocks noGrp="1" noRot="1" noChangeAspect="1"/>
          </p:cNvSpPr>
          <p:nvPr>
            <p:ph type="sldImg"/>
          </p:nvPr>
        </p:nvSpPr>
        <p:spPr bwMode="auto">
          <a:noFill/>
          <a:ln>
            <a:solidFill>
              <a:srgbClr val="000000"/>
            </a:solidFill>
            <a:miter lim="800000"/>
            <a:headEnd/>
            <a:tailEnd/>
          </a:ln>
        </p:spPr>
      </p:sp>
      <p:sp>
        <p:nvSpPr>
          <p:cNvPr id="22530"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22531"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56A4C1-9CBB-4B4C-8C94-A19A0325ED1D}" type="slidenum">
              <a:rPr lang="cs-CZ"/>
              <a:pPr fontAlgn="base">
                <a:spcBef>
                  <a:spcPct val="0"/>
                </a:spcBef>
                <a:spcAft>
                  <a:spcPct val="0"/>
                </a:spcAft>
                <a:defRPr/>
              </a:pPr>
              <a:t>4</a:t>
            </a:fld>
            <a:endParaRPr lang="cs-CZ"/>
          </a:p>
        </p:txBody>
      </p:sp>
      <p:sp>
        <p:nvSpPr>
          <p:cNvPr id="22532"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a:t>Elektronická učebnice - Základní škola Děčín VI, Na Stráni 879/2, příspěvková organizace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Zástupný symbol pro obrázek snímku 1"/>
          <p:cNvSpPr>
            <a:spLocks noGrp="1" noRot="1" noChangeAspect="1"/>
          </p:cNvSpPr>
          <p:nvPr>
            <p:ph type="sldImg"/>
          </p:nvPr>
        </p:nvSpPr>
        <p:spPr bwMode="auto">
          <a:noFill/>
          <a:ln>
            <a:solidFill>
              <a:srgbClr val="000000"/>
            </a:solidFill>
            <a:miter lim="800000"/>
            <a:headEnd/>
            <a:tailEnd/>
          </a:ln>
        </p:spPr>
      </p:sp>
      <p:sp>
        <p:nvSpPr>
          <p:cNvPr id="24578"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24579"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11488D-83A8-48F4-8619-E17B94ABBE5A}" type="slidenum">
              <a:rPr lang="cs-CZ"/>
              <a:pPr fontAlgn="base">
                <a:spcBef>
                  <a:spcPct val="0"/>
                </a:spcBef>
                <a:spcAft>
                  <a:spcPct val="0"/>
                </a:spcAft>
                <a:defRPr/>
              </a:pPr>
              <a:t>5</a:t>
            </a:fld>
            <a:endParaRPr lang="cs-CZ"/>
          </a:p>
        </p:txBody>
      </p:sp>
      <p:sp>
        <p:nvSpPr>
          <p:cNvPr id="24580"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a:t>Elektronická učebnice - Základní škola Děčín VI, Na Stráni 879/2, příspěvková organizace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Zástupný symbol pro obrázek snímku 1"/>
          <p:cNvSpPr>
            <a:spLocks noGrp="1" noRot="1" noChangeAspect="1"/>
          </p:cNvSpPr>
          <p:nvPr>
            <p:ph type="sldImg"/>
          </p:nvPr>
        </p:nvSpPr>
        <p:spPr bwMode="auto">
          <a:noFill/>
          <a:ln>
            <a:solidFill>
              <a:srgbClr val="000000"/>
            </a:solidFill>
            <a:miter lim="800000"/>
            <a:headEnd/>
            <a:tailEnd/>
          </a:ln>
        </p:spPr>
      </p:sp>
      <p:sp>
        <p:nvSpPr>
          <p:cNvPr id="26626"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26627"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2495FA-F834-4EF3-A24E-A90E4D55D579}" type="slidenum">
              <a:rPr lang="cs-CZ"/>
              <a:pPr fontAlgn="base">
                <a:spcBef>
                  <a:spcPct val="0"/>
                </a:spcBef>
                <a:spcAft>
                  <a:spcPct val="0"/>
                </a:spcAft>
                <a:defRPr/>
              </a:pPr>
              <a:t>6</a:t>
            </a:fld>
            <a:endParaRPr lang="cs-CZ"/>
          </a:p>
        </p:txBody>
      </p:sp>
      <p:sp>
        <p:nvSpPr>
          <p:cNvPr id="26628"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a:t>Elektronická učebnice - Základní škola Děčín VI, Na Stráni 879/2, příspěvková organizace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Zástupný symbol pro obrázek snímku 1"/>
          <p:cNvSpPr>
            <a:spLocks noGrp="1" noRot="1" noChangeAspect="1"/>
          </p:cNvSpPr>
          <p:nvPr>
            <p:ph type="sldImg"/>
          </p:nvPr>
        </p:nvSpPr>
        <p:spPr bwMode="auto">
          <a:noFill/>
          <a:ln>
            <a:solidFill>
              <a:srgbClr val="000000"/>
            </a:solidFill>
            <a:miter lim="800000"/>
            <a:headEnd/>
            <a:tailEnd/>
          </a:ln>
        </p:spPr>
      </p:sp>
      <p:sp>
        <p:nvSpPr>
          <p:cNvPr id="28674"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28675"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586F96-7368-4729-8B88-69B497782E35}" type="slidenum">
              <a:rPr lang="cs-CZ"/>
              <a:pPr fontAlgn="base">
                <a:spcBef>
                  <a:spcPct val="0"/>
                </a:spcBef>
                <a:spcAft>
                  <a:spcPct val="0"/>
                </a:spcAft>
                <a:defRPr/>
              </a:pPr>
              <a:t>7</a:t>
            </a:fld>
            <a:endParaRPr lang="cs-CZ"/>
          </a:p>
        </p:txBody>
      </p:sp>
      <p:sp>
        <p:nvSpPr>
          <p:cNvPr id="28676"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a:t>Elektronická učebnice - Základní škola Děčín VI, Na Stráni 879/2, příspěvková organizace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Zástupný symbol pro obrázek snímku 1"/>
          <p:cNvSpPr>
            <a:spLocks noGrp="1" noRot="1" noChangeAspect="1"/>
          </p:cNvSpPr>
          <p:nvPr>
            <p:ph type="sldImg"/>
          </p:nvPr>
        </p:nvSpPr>
        <p:spPr bwMode="auto">
          <a:noFill/>
          <a:ln>
            <a:solidFill>
              <a:srgbClr val="000000"/>
            </a:solidFill>
            <a:miter lim="800000"/>
            <a:headEnd/>
            <a:tailEnd/>
          </a:ln>
        </p:spPr>
      </p:sp>
      <p:sp>
        <p:nvSpPr>
          <p:cNvPr id="30722"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30723"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BDABE6-D6BF-439C-B392-61F045A4498A}" type="slidenum">
              <a:rPr lang="cs-CZ"/>
              <a:pPr fontAlgn="base">
                <a:spcBef>
                  <a:spcPct val="0"/>
                </a:spcBef>
                <a:spcAft>
                  <a:spcPct val="0"/>
                </a:spcAft>
                <a:defRPr/>
              </a:pPr>
              <a:t>8</a:t>
            </a:fld>
            <a:endParaRPr lang="cs-CZ"/>
          </a:p>
        </p:txBody>
      </p:sp>
      <p:sp>
        <p:nvSpPr>
          <p:cNvPr id="30724"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a:t>Elektronická učebnice - Základní škola Děčín VI, Na Stráni 879/2, příspěvková organizace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597819"/>
            <a:ext cx="7772400" cy="1102519"/>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lvl1pPr>
              <a:defRPr/>
            </a:lvl1pPr>
          </a:lstStyle>
          <a:p>
            <a:pPr>
              <a:defRPr/>
            </a:pPr>
            <a:fld id="{67794647-5C5F-4AEC-8FF3-3675E40334FE}" type="datetime1">
              <a:rPr lang="cs-CZ"/>
              <a:pPr>
                <a:defRPr/>
              </a:pPr>
              <a:t>4.2.2012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5FBEC2E4-47F8-4E34-87B6-EFA430DB84D0}"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745139DA-AF51-472D-9E71-023037DCE7B5}" type="datetime1">
              <a:rPr lang="cs-CZ"/>
              <a:pPr>
                <a:defRPr/>
              </a:pPr>
              <a:t>4.2.2012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AEEC897-20EC-4DC4-A7BB-62CB9384F078}"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05979"/>
            <a:ext cx="2057400" cy="4388644"/>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05979"/>
            <a:ext cx="6019800" cy="4388644"/>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89338D1A-B6C2-4884-8141-478CBEDBE12C}" type="datetime1">
              <a:rPr lang="cs-CZ"/>
              <a:pPr>
                <a:defRPr/>
              </a:pPr>
              <a:t>4.2.2012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EC0FD71C-5FDF-4117-945C-D54A34169605}"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F6440832-8AB5-4653-8265-D22AC7985192}" type="datetime1">
              <a:rPr lang="cs-CZ"/>
              <a:pPr>
                <a:defRPr/>
              </a:pPr>
              <a:t>4.2.2012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CD7D6ADF-FC16-424A-970B-4C41C1BBF8F4}"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3305176"/>
            <a:ext cx="7772400" cy="1021556"/>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6124FDEA-B135-4B6F-A846-E17B9C4E022E}" type="datetime1">
              <a:rPr lang="cs-CZ"/>
              <a:pPr>
                <a:defRPr/>
              </a:pPr>
              <a:t>4.2.2012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26A125E-B49F-42F3-9D92-6EE4661BA8B5}"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fld id="{BA460271-6542-4CAD-8D2E-FD906B453694}" type="datetime1">
              <a:rPr lang="cs-CZ"/>
              <a:pPr>
                <a:defRPr/>
              </a:pPr>
              <a:t>4.2.2012</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3A56D937-1F4E-42CA-BAFD-6CF1FF32198A}"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3"/>
          <p:cNvSpPr>
            <a:spLocks noGrp="1"/>
          </p:cNvSpPr>
          <p:nvPr>
            <p:ph type="dt" sz="half" idx="10"/>
          </p:nvPr>
        </p:nvSpPr>
        <p:spPr/>
        <p:txBody>
          <a:bodyPr/>
          <a:lstStyle>
            <a:lvl1pPr>
              <a:defRPr/>
            </a:lvl1pPr>
          </a:lstStyle>
          <a:p>
            <a:pPr>
              <a:defRPr/>
            </a:pPr>
            <a:fld id="{3622D326-96BE-481D-A3BF-674F471327A7}" type="datetime1">
              <a:rPr lang="cs-CZ"/>
              <a:pPr>
                <a:defRPr/>
              </a:pPr>
              <a:t>4.2.2012</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3E9EA46B-880F-4A63-8F11-3D2EFDEB2A0F}"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3"/>
          <p:cNvSpPr>
            <a:spLocks noGrp="1"/>
          </p:cNvSpPr>
          <p:nvPr>
            <p:ph type="dt" sz="half" idx="10"/>
          </p:nvPr>
        </p:nvSpPr>
        <p:spPr/>
        <p:txBody>
          <a:bodyPr/>
          <a:lstStyle>
            <a:lvl1pPr>
              <a:defRPr/>
            </a:lvl1pPr>
          </a:lstStyle>
          <a:p>
            <a:pPr>
              <a:defRPr/>
            </a:pPr>
            <a:fld id="{1D6F43EB-B561-4F71-BB29-B5788AA93B79}" type="datetime1">
              <a:rPr lang="cs-CZ"/>
              <a:pPr>
                <a:defRPr/>
              </a:pPr>
              <a:t>4.2.2012</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76AE629C-5628-4955-B9AC-57E71A993321}"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54B0DA8C-8418-4FEB-BFE1-301337B82CE3}" type="datetime1">
              <a:rPr lang="cs-CZ"/>
              <a:pPr>
                <a:defRPr/>
              </a:pPr>
              <a:t>4.2.2012</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18AA432D-09AE-4875-822A-33420B9AF186}"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1" y="204787"/>
            <a:ext cx="3008313" cy="871538"/>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4A61DE18-D182-4BF8-9D64-B679FD1AB6B9}" type="datetime1">
              <a:rPr lang="cs-CZ"/>
              <a:pPr>
                <a:defRPr/>
              </a:pPr>
              <a:t>4.2.2012</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9F47F9AB-FFB6-40F5-A519-FE93F4C498F5}"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3600450"/>
            <a:ext cx="5486400" cy="425054"/>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0A967B79-C482-4352-B325-D24023F12F68}" type="datetime1">
              <a:rPr lang="cs-CZ"/>
              <a:pPr>
                <a:defRPr/>
              </a:pPr>
              <a:t>4.2.2012</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47AA2808-6815-4D2F-BB2C-623743171FF5}"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00">
            <a:alpha val="50195"/>
          </a:srgbClr>
        </a:solid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p>
        </p:txBody>
      </p:sp>
      <p:sp>
        <p:nvSpPr>
          <p:cNvPr id="1027" name="Zástupný symbol pro text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4" name="Zástupný symbol pro datum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FB8F18D-117C-483D-A508-90BA870A77C3}" type="datetime1">
              <a:rPr lang="cs-CZ"/>
              <a:pPr>
                <a:defRPr/>
              </a:pPr>
              <a:t>4.2.2012</a:t>
            </a:fld>
            <a:endParaRPr lang="cs-CZ"/>
          </a:p>
        </p:txBody>
      </p:sp>
      <p:sp>
        <p:nvSpPr>
          <p:cNvPr id="5" name="Zástupný symbol pro zápatí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cs-CZ"/>
          </a:p>
        </p:txBody>
      </p:sp>
      <p:sp>
        <p:nvSpPr>
          <p:cNvPr id="6" name="Zástupný symbol pro číslo snímku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3AA8C43-4EE1-49F9-B2A7-168B10E6DF08}"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upload.wikimedia.org/wikipedia/commons/8/84/Prag_1648.jpg" TargetMode="External"/><Relationship Id="rId13"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3.jpeg"/><Relationship Id="rId12" Type="http://schemas.openxmlformats.org/officeDocument/2006/relationships/hyperlink" Target="//upload.wikimedia.org/wikipedia/commons/8/89/Gerard_van_Honthorst_006.jp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upload.wikimedia.org/wikipedia/commons/8/8a/Westfaelischer_Friede_in_Muenster_(Gerard_Terborch_1648).jpg" TargetMode="External"/><Relationship Id="rId11" Type="http://schemas.openxmlformats.org/officeDocument/2006/relationships/image" Target="../media/image5.jpeg"/><Relationship Id="rId5" Type="http://schemas.openxmlformats.org/officeDocument/2006/relationships/image" Target="../media/image2.jpeg"/><Relationship Id="rId10" Type="http://schemas.openxmlformats.org/officeDocument/2006/relationships/hyperlink" Target="http://cs.wikipedia.org/wiki/T%C5%99icetilet%C3%A1_v%C3%A1lka" TargetMode="External"/><Relationship Id="rId4" Type="http://schemas.openxmlformats.org/officeDocument/2006/relationships/hyperlink" Target="//upload.wikimedia.org/wikipedia/commons/1/1d/Prager.Fenstersturz.1618.jpg" TargetMode="External"/><Relationship Id="rId9"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upload.wikimedia.org/wikipedia/commons/7/7b/Map_Thirty_Years_War_cs.svg" TargetMode="External"/><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www.dejepis.com/index.php?page=000&amp;kap=012&amp;pod=2" TargetMode="Externa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cs.wikipedia.org/wiki/%C4%8Cesk%C3%A9_stavovsk%C3%A9_povst%C3%A1n%C3%AD" TargetMode="External"/><Relationship Id="rId5" Type="http://schemas.openxmlformats.org/officeDocument/2006/relationships/image" Target="../media/image2.jpeg"/><Relationship Id="rId4" Type="http://schemas.openxmlformats.org/officeDocument/2006/relationships/hyperlink" Target="//upload.wikimedia.org/wikipedia/commons/1/1d/Prager.Fenstersturz.1618.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hyperlink" Target="http://cs.wikipedia.org/wiki/Soubor:Gustavus_Adolphus_at_the_Battle_at_Breitenfeld.jpg" TargetMode="External"/><Relationship Id="rId4" Type="http://schemas.openxmlformats.org/officeDocument/2006/relationships/hyperlink" Target="http://cs.wikipedia.org/wiki/Albrecht_z_Vald%C5%A1tejna"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cs.wikipedia.org/wiki/Soubor:Doktorschnabel_430px.jpg"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hubblesite.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hyperlink" Target="http://en.wikipedia.org/wiki/File:Pike_and_shot_model.jp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hubblesite.or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hyperlink" Target="http://latzel.napomezi.cz/userFiles/obrazky/svedove.jpg" TargetMode="External"/><Relationship Id="rId13" Type="http://schemas.openxmlformats.org/officeDocument/2006/relationships/hyperlink" Target="http://cs.wikipedia.org/wiki/Soubor:Doktorschnabel_430px.jpg" TargetMode="External"/><Relationship Id="rId3" Type="http://schemas.openxmlformats.org/officeDocument/2006/relationships/hyperlink" Target="http://cs.wikipedia.org/wiki/Soubor:Gerard_van_Honthorst_006.jpg" TargetMode="External"/><Relationship Id="rId7" Type="http://schemas.openxmlformats.org/officeDocument/2006/relationships/hyperlink" Target="http://cs.wikipedia.org/wiki/Soubor:Map_Thirty_Years_War_cs.svg" TargetMode="External"/><Relationship Id="rId12" Type="http://schemas.openxmlformats.org/officeDocument/2006/relationships/hyperlink" Target="http://cs.wikipedia.org/wiki/Soubor:Gustavus_Adolphus_at_the_Battle_at_Breitenfeld.jpg" TargetMode="External"/><Relationship Id="rId2" Type="http://schemas.openxmlformats.org/officeDocument/2006/relationships/hyperlink" Target="http://cs.wikipedia.org/wiki/Soubor:Defenestration-prague-1618.jpg" TargetMode="External"/><Relationship Id="rId1" Type="http://schemas.openxmlformats.org/officeDocument/2006/relationships/slideLayout" Target="../slideLayouts/slideLayout7.xml"/><Relationship Id="rId6" Type="http://schemas.openxmlformats.org/officeDocument/2006/relationships/hyperlink" Target="http://cs.wikipedia.org/wiki/Soubor:Ferdinand_II_with_insignia.jpg" TargetMode="External"/><Relationship Id="rId11" Type="http://schemas.openxmlformats.org/officeDocument/2006/relationships/hyperlink" Target="http://cs.wikipedia.org/wiki/Soubor:Albrecht_von_waldstein.jpg" TargetMode="External"/><Relationship Id="rId5" Type="http://schemas.openxmlformats.org/officeDocument/2006/relationships/hyperlink" Target="http://cs.wikipedia.org/wiki/Soubor:Westfaelischer_Friede_in_Muenster_(Gerard_Terborch_1648).jpg" TargetMode="External"/><Relationship Id="rId10" Type="http://schemas.openxmlformats.org/officeDocument/2006/relationships/hyperlink" Target="http://svornost.com/wp-content/uploads/poprava.gif" TargetMode="External"/><Relationship Id="rId4" Type="http://schemas.openxmlformats.org/officeDocument/2006/relationships/hyperlink" Target="http://cs.wikipedia.org/wiki/Soubor:Prag_1648.jpg" TargetMode="External"/><Relationship Id="rId9" Type="http://schemas.openxmlformats.org/officeDocument/2006/relationships/hyperlink" Target="http://leccos.com/pics/pic/bila_hora_.jpg" TargetMode="External"/><Relationship Id="rId14" Type="http://schemas.openxmlformats.org/officeDocument/2006/relationships/hyperlink" Target="http://www.ckrumlov.info/img/8354.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ctrTitle"/>
          </p:nvPr>
        </p:nvSpPr>
        <p:spPr>
          <a:xfrm>
            <a:off x="0" y="484188"/>
            <a:ext cx="6300788" cy="593725"/>
          </a:xfrm>
        </p:spPr>
        <p:txBody>
          <a:bodyPr/>
          <a:lstStyle/>
          <a:p>
            <a:pPr algn="l" eaLnBrk="1" hangingPunct="1"/>
            <a:r>
              <a:rPr lang="cs-CZ" sz="2500" b="1" dirty="0" smtClean="0">
                <a:latin typeface="Times New Roman" pitchFamily="18" charset="0"/>
                <a:cs typeface="Times New Roman" pitchFamily="18" charset="0"/>
              </a:rPr>
              <a:t>19.1 Třicetiletá válka a její důsledky</a:t>
            </a:r>
          </a:p>
        </p:txBody>
      </p:sp>
      <p:sp>
        <p:nvSpPr>
          <p:cNvPr id="24" name="TextovéPole 23"/>
          <p:cNvSpPr txBox="1"/>
          <p:nvPr/>
        </p:nvSpPr>
        <p:spPr>
          <a:xfrm>
            <a:off x="0" y="0"/>
            <a:ext cx="9144000" cy="488950"/>
          </a:xfrm>
          <a:prstGeom prst="rect">
            <a:avLst/>
          </a:prstGeom>
          <a:solidFill>
            <a:schemeClr val="accent6">
              <a:lumMod val="40000"/>
              <a:lumOff val="60000"/>
            </a:schemeClr>
          </a:solidFill>
        </p:spPr>
        <p:txBody>
          <a:bodyPr>
            <a:spAutoFit/>
          </a:bodyPr>
          <a:lstStyle/>
          <a:p>
            <a:pPr>
              <a:defRPr/>
            </a:pPr>
            <a:r>
              <a:rPr lang="cs-CZ" sz="1200" b="1">
                <a:solidFill>
                  <a:srgbClr val="4F6228"/>
                </a:solidFill>
                <a:latin typeface="Times New Roman" pitchFamily="18" charset="0"/>
                <a:cs typeface="Times New Roman" pitchFamily="18" charset="0"/>
              </a:rPr>
              <a:t>Elektronická  učebnice - II. stupeň                  </a:t>
            </a:r>
            <a:r>
              <a:rPr lang="cs-CZ" sz="1000">
                <a:solidFill>
                  <a:srgbClr val="4F6228"/>
                </a:solidFill>
                <a:latin typeface="Times New Roman" pitchFamily="18" charset="0"/>
                <a:cs typeface="Times New Roman" pitchFamily="18" charset="0"/>
              </a:rPr>
              <a:t>Základní škola Děčín VI, Na Stráni 879/2  – příspěvková organizace                                                           </a:t>
            </a:r>
            <a:r>
              <a:rPr lang="cs-CZ" sz="1600" b="1">
                <a:solidFill>
                  <a:srgbClr val="4F6228"/>
                </a:solidFill>
                <a:latin typeface="Times New Roman" pitchFamily="18" charset="0"/>
                <a:cs typeface="Times New Roman" pitchFamily="18" charset="0"/>
              </a:rPr>
              <a:t>Dějepis</a:t>
            </a:r>
          </a:p>
          <a:p>
            <a:pPr>
              <a:defRPr/>
            </a:pPr>
            <a:endParaRPr lang="cs-CZ" sz="1000">
              <a:latin typeface="Times New Roman" pitchFamily="18" charset="0"/>
              <a:cs typeface="Times New Roman" pitchFamily="18" charset="0"/>
            </a:endParaRPr>
          </a:p>
        </p:txBody>
      </p:sp>
      <p:sp>
        <p:nvSpPr>
          <p:cNvPr id="10" name="TextovéPole 9"/>
          <p:cNvSpPr txBox="1"/>
          <p:nvPr/>
        </p:nvSpPr>
        <p:spPr>
          <a:xfrm>
            <a:off x="0" y="4527550"/>
            <a:ext cx="9144000" cy="615950"/>
          </a:xfrm>
          <a:prstGeom prst="rect">
            <a:avLst/>
          </a:prstGeom>
          <a:solidFill>
            <a:schemeClr val="accent6">
              <a:lumMod val="40000"/>
              <a:lumOff val="60000"/>
            </a:schemeClr>
          </a:solidFill>
        </p:spPr>
        <p:txBody>
          <a:bodyPr>
            <a:spAutoFit/>
          </a:bodyPr>
          <a:lstStyle/>
          <a:p>
            <a:pPr fontAlgn="auto">
              <a:spcBef>
                <a:spcPts val="0"/>
              </a:spcBef>
              <a:spcAft>
                <a:spcPts val="0"/>
              </a:spcAft>
              <a:defRPr/>
            </a:pPr>
            <a:endParaRPr lang="cs-CZ" sz="1200" b="1" dirty="0">
              <a:solidFill>
                <a:schemeClr val="accent3">
                  <a:lumMod val="50000"/>
                </a:schemeClr>
              </a:solidFill>
              <a:latin typeface="+mn-lt"/>
            </a:endParaRPr>
          </a:p>
          <a:p>
            <a:pPr fontAlgn="auto">
              <a:spcBef>
                <a:spcPts val="0"/>
              </a:spcBef>
              <a:spcAft>
                <a:spcPts val="0"/>
              </a:spcAft>
              <a:defRPr/>
            </a:pPr>
            <a:r>
              <a:rPr lang="cs-CZ" sz="1200" dirty="0">
                <a:solidFill>
                  <a:schemeClr val="accent3">
                    <a:lumMod val="50000"/>
                  </a:schemeClr>
                </a:solidFill>
                <a:latin typeface="Times New Roman" pitchFamily="18" charset="0"/>
                <a:cs typeface="Times New Roman" pitchFamily="18" charset="0"/>
              </a:rPr>
              <a:t>Autor: </a:t>
            </a:r>
            <a:r>
              <a:rPr lang="cs-CZ" sz="1200" b="1" dirty="0">
                <a:solidFill>
                  <a:schemeClr val="accent3">
                    <a:lumMod val="50000"/>
                  </a:schemeClr>
                </a:solidFill>
                <a:latin typeface="Times New Roman" pitchFamily="18" charset="0"/>
                <a:cs typeface="Times New Roman" pitchFamily="18" charset="0"/>
              </a:rPr>
              <a:t> Mgr. Zuzana Kadlecová</a:t>
            </a:r>
          </a:p>
          <a:p>
            <a:pPr fontAlgn="auto">
              <a:spcBef>
                <a:spcPts val="0"/>
              </a:spcBef>
              <a:spcAft>
                <a:spcPts val="0"/>
              </a:spcAft>
              <a:defRPr/>
            </a:pPr>
            <a:endParaRPr lang="cs-CZ" sz="1000" dirty="0">
              <a:latin typeface="Times New Roman" pitchFamily="18" charset="0"/>
              <a:cs typeface="Times New Roman" pitchFamily="18" charset="0"/>
            </a:endParaRPr>
          </a:p>
        </p:txBody>
      </p:sp>
      <p:pic>
        <p:nvPicPr>
          <p:cNvPr id="15364" name="obrázek 5" descr="Image"/>
          <p:cNvPicPr>
            <a:picLocks noChangeAspect="1" noChangeArrowheads="1"/>
          </p:cNvPicPr>
          <p:nvPr/>
        </p:nvPicPr>
        <p:blipFill>
          <a:blip r:embed="rId3"/>
          <a:srcRect/>
          <a:stretch>
            <a:fillRect/>
          </a:stretch>
        </p:blipFill>
        <p:spPr bwMode="auto">
          <a:xfrm>
            <a:off x="6091238" y="4549774"/>
            <a:ext cx="3052762" cy="593725"/>
          </a:xfrm>
          <a:prstGeom prst="rect">
            <a:avLst/>
          </a:prstGeom>
          <a:noFill/>
          <a:ln w="9525">
            <a:noFill/>
            <a:miter lim="800000"/>
            <a:headEnd/>
            <a:tailEnd/>
          </a:ln>
        </p:spPr>
      </p:pic>
      <p:pic>
        <p:nvPicPr>
          <p:cNvPr id="15365" name="Picture 6" descr="Soubor:Prager.Fenstersturz.1618.jpg">
            <a:hlinkClick r:id="rId4"/>
          </p:cNvPr>
          <p:cNvPicPr>
            <a:picLocks noChangeAspect="1" noChangeArrowheads="1"/>
          </p:cNvPicPr>
          <p:nvPr/>
        </p:nvPicPr>
        <p:blipFill>
          <a:blip r:embed="rId5"/>
          <a:srcRect/>
          <a:stretch>
            <a:fillRect/>
          </a:stretch>
        </p:blipFill>
        <p:spPr bwMode="auto">
          <a:xfrm>
            <a:off x="0" y="1203325"/>
            <a:ext cx="3671888" cy="2667000"/>
          </a:xfrm>
          <a:prstGeom prst="rect">
            <a:avLst/>
          </a:prstGeom>
          <a:noFill/>
          <a:ln w="9525">
            <a:noFill/>
            <a:miter lim="800000"/>
            <a:headEnd/>
            <a:tailEnd/>
          </a:ln>
        </p:spPr>
      </p:pic>
      <p:pic>
        <p:nvPicPr>
          <p:cNvPr id="15366" name="Picture 8" descr="Soubor:Westfaelischer Friede in Muenster (Gerard Terborch 1648).jpg">
            <a:hlinkClick r:id="rId6"/>
          </p:cNvPr>
          <p:cNvPicPr>
            <a:picLocks noChangeAspect="1" noChangeArrowheads="1"/>
          </p:cNvPicPr>
          <p:nvPr/>
        </p:nvPicPr>
        <p:blipFill>
          <a:blip r:embed="rId7"/>
          <a:srcRect/>
          <a:stretch>
            <a:fillRect/>
          </a:stretch>
        </p:blipFill>
        <p:spPr bwMode="auto">
          <a:xfrm>
            <a:off x="3708400" y="2249488"/>
            <a:ext cx="3022600" cy="2244725"/>
          </a:xfrm>
          <a:prstGeom prst="rect">
            <a:avLst/>
          </a:prstGeom>
          <a:noFill/>
          <a:ln w="9525">
            <a:noFill/>
            <a:miter lim="800000"/>
            <a:headEnd/>
            <a:tailEnd/>
          </a:ln>
        </p:spPr>
      </p:pic>
      <p:pic>
        <p:nvPicPr>
          <p:cNvPr id="15367" name="Picture 10" descr="Soubor:Prag 1648.jpg">
            <a:hlinkClick r:id="rId8"/>
          </p:cNvPr>
          <p:cNvPicPr>
            <a:picLocks noChangeAspect="1" noChangeArrowheads="1"/>
          </p:cNvPicPr>
          <p:nvPr/>
        </p:nvPicPr>
        <p:blipFill>
          <a:blip r:embed="rId9"/>
          <a:srcRect/>
          <a:stretch>
            <a:fillRect/>
          </a:stretch>
        </p:blipFill>
        <p:spPr bwMode="auto">
          <a:xfrm>
            <a:off x="5724525" y="498475"/>
            <a:ext cx="3419475" cy="1709738"/>
          </a:xfrm>
          <a:prstGeom prst="rect">
            <a:avLst/>
          </a:prstGeom>
          <a:noFill/>
          <a:ln w="9525">
            <a:noFill/>
            <a:miter lim="800000"/>
            <a:headEnd/>
            <a:tailEnd/>
          </a:ln>
        </p:spPr>
      </p:pic>
      <p:sp>
        <p:nvSpPr>
          <p:cNvPr id="15368" name="Text Box 12"/>
          <p:cNvSpPr txBox="1">
            <a:spLocks noChangeArrowheads="1"/>
          </p:cNvSpPr>
          <p:nvPr/>
        </p:nvSpPr>
        <p:spPr bwMode="auto">
          <a:xfrm>
            <a:off x="323850" y="3867150"/>
            <a:ext cx="3279775" cy="304800"/>
          </a:xfrm>
          <a:prstGeom prst="rect">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path path="circle">
              <a:fillToRect l="50000" t="50000" r="50000" b="50000"/>
            </a:path>
            <a:tileRect/>
          </a:gradFill>
          <a:ln w="9525">
            <a:noFill/>
            <a:miter lim="800000"/>
            <a:headEnd/>
            <a:tailEnd/>
          </a:ln>
        </p:spPr>
        <p:txBody>
          <a:bodyPr wrap="none">
            <a:spAutoFit/>
          </a:bodyPr>
          <a:lstStyle/>
          <a:p>
            <a:pPr>
              <a:defRPr/>
            </a:pPr>
            <a:r>
              <a:rPr lang="cs-CZ" sz="1400" dirty="0">
                <a:latin typeface="Times New Roman" pitchFamily="18" charset="0"/>
              </a:rPr>
              <a:t>počátek války – pražská defenestrace 1618 </a:t>
            </a:r>
          </a:p>
        </p:txBody>
      </p:sp>
      <p:sp>
        <p:nvSpPr>
          <p:cNvPr id="15369" name="Text Box 13"/>
          <p:cNvSpPr txBox="1">
            <a:spLocks noChangeArrowheads="1"/>
          </p:cNvSpPr>
          <p:nvPr/>
        </p:nvSpPr>
        <p:spPr bwMode="auto">
          <a:xfrm>
            <a:off x="6804025" y="2211388"/>
            <a:ext cx="796925" cy="517525"/>
          </a:xfrm>
          <a:prstGeom prst="rect">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path path="circle">
              <a:fillToRect l="50000" t="50000" r="50000" b="50000"/>
            </a:path>
            <a:tileRect/>
          </a:gradFill>
          <a:ln w="9525">
            <a:noFill/>
            <a:miter lim="800000"/>
            <a:headEnd/>
            <a:tailEnd/>
          </a:ln>
        </p:spPr>
        <p:txBody>
          <a:bodyPr wrap="none">
            <a:spAutoFit/>
          </a:bodyPr>
          <a:lstStyle/>
          <a:p>
            <a:pPr algn="ctr">
              <a:defRPr/>
            </a:pPr>
            <a:r>
              <a:rPr lang="cs-CZ" sz="1400" dirty="0">
                <a:latin typeface="Times New Roman" pitchFamily="18" charset="0"/>
              </a:rPr>
              <a:t>obléhání</a:t>
            </a:r>
          </a:p>
          <a:p>
            <a:pPr algn="ctr">
              <a:defRPr/>
            </a:pPr>
            <a:r>
              <a:rPr lang="cs-CZ" sz="1400" dirty="0">
                <a:latin typeface="Times New Roman" pitchFamily="18" charset="0"/>
              </a:rPr>
              <a:t> Prahy</a:t>
            </a:r>
          </a:p>
        </p:txBody>
      </p:sp>
      <p:sp>
        <p:nvSpPr>
          <p:cNvPr id="15370" name="Text Box 14"/>
          <p:cNvSpPr txBox="1">
            <a:spLocks noChangeArrowheads="1"/>
          </p:cNvSpPr>
          <p:nvPr/>
        </p:nvSpPr>
        <p:spPr bwMode="auto">
          <a:xfrm>
            <a:off x="6732588" y="3363913"/>
            <a:ext cx="1000125" cy="730250"/>
          </a:xfrm>
          <a:prstGeom prst="rect">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path path="circle">
              <a:fillToRect l="50000" t="50000" r="50000" b="50000"/>
            </a:path>
            <a:tileRect/>
          </a:gradFill>
          <a:ln w="9525">
            <a:noFill/>
            <a:miter lim="800000"/>
            <a:headEnd/>
            <a:tailEnd/>
          </a:ln>
        </p:spPr>
        <p:txBody>
          <a:bodyPr wrap="none">
            <a:spAutoFit/>
          </a:bodyPr>
          <a:lstStyle/>
          <a:p>
            <a:pPr algn="ctr">
              <a:defRPr/>
            </a:pPr>
            <a:r>
              <a:rPr lang="cs-CZ" sz="1400" dirty="0">
                <a:latin typeface="Times New Roman" pitchFamily="18" charset="0"/>
              </a:rPr>
              <a:t>sjednávání </a:t>
            </a:r>
          </a:p>
          <a:p>
            <a:pPr algn="ctr">
              <a:defRPr/>
            </a:pPr>
            <a:r>
              <a:rPr lang="cs-CZ" sz="1400" dirty="0">
                <a:latin typeface="Times New Roman" pitchFamily="18" charset="0"/>
              </a:rPr>
              <a:t>míru</a:t>
            </a:r>
          </a:p>
          <a:p>
            <a:pPr algn="ctr">
              <a:defRPr/>
            </a:pPr>
            <a:r>
              <a:rPr lang="cs-CZ" sz="1400" dirty="0">
                <a:latin typeface="Times New Roman" pitchFamily="18" charset="0"/>
              </a:rPr>
              <a:t>v M</a:t>
            </a:r>
            <a:r>
              <a:rPr lang="en-US" sz="1400" dirty="0">
                <a:latin typeface="Times New Roman" pitchFamily="18" charset="0"/>
                <a:cs typeface="Times New Roman" pitchFamily="18" charset="0"/>
              </a:rPr>
              <a:t>ü</a:t>
            </a:r>
            <a:r>
              <a:rPr lang="cs-CZ" sz="1400" dirty="0" err="1">
                <a:latin typeface="Times New Roman" pitchFamily="18" charset="0"/>
                <a:cs typeface="Times New Roman" pitchFamily="18" charset="0"/>
              </a:rPr>
              <a:t>nsteru</a:t>
            </a:r>
            <a:endParaRPr lang="en-US" sz="1400" dirty="0">
              <a:latin typeface="Times New Roman" pitchFamily="18" charset="0"/>
              <a:cs typeface="Times New Roman" pitchFamily="18" charset="0"/>
            </a:endParaRPr>
          </a:p>
        </p:txBody>
      </p:sp>
      <p:sp>
        <p:nvSpPr>
          <p:cNvPr id="15377" name="Text Box 15"/>
          <p:cNvSpPr txBox="1">
            <a:spLocks noChangeArrowheads="1"/>
          </p:cNvSpPr>
          <p:nvPr/>
        </p:nvSpPr>
        <p:spPr bwMode="auto">
          <a:xfrm>
            <a:off x="7404100" y="4156075"/>
            <a:ext cx="1739900" cy="366713"/>
          </a:xfrm>
          <a:prstGeom prst="rect">
            <a:avLst/>
          </a:prstGeom>
          <a:noFill/>
          <a:ln w="9525">
            <a:noFill/>
            <a:miter lim="800000"/>
            <a:headEnd/>
            <a:tailEnd/>
          </a:ln>
        </p:spPr>
        <p:txBody>
          <a:bodyPr wrap="none">
            <a:spAutoFit/>
          </a:bodyPr>
          <a:lstStyle/>
          <a:p>
            <a:r>
              <a:rPr lang="cs-CZ">
                <a:latin typeface="Times New Roman" pitchFamily="18" charset="0"/>
                <a:hlinkClick r:id="rId10"/>
              </a:rPr>
              <a:t>Třicetiletá válka</a:t>
            </a:r>
            <a:r>
              <a:rPr lang="cs-CZ">
                <a:hlinkClick r:id="rId10"/>
              </a:rPr>
              <a:t> </a:t>
            </a:r>
            <a:endParaRPr lang="cs-CZ"/>
          </a:p>
        </p:txBody>
      </p:sp>
      <p:pic>
        <p:nvPicPr>
          <p:cNvPr id="15378" name="Picture 17" descr="250px-Ferdinand_II_with_insignia"/>
          <p:cNvPicPr>
            <a:picLocks noChangeAspect="1" noChangeArrowheads="1"/>
          </p:cNvPicPr>
          <p:nvPr/>
        </p:nvPicPr>
        <p:blipFill>
          <a:blip r:embed="rId11"/>
          <a:srcRect/>
          <a:stretch>
            <a:fillRect/>
          </a:stretch>
        </p:blipFill>
        <p:spPr bwMode="auto">
          <a:xfrm>
            <a:off x="7786688" y="2427288"/>
            <a:ext cx="1357312" cy="1728787"/>
          </a:xfrm>
          <a:prstGeom prst="rect">
            <a:avLst/>
          </a:prstGeom>
          <a:noFill/>
          <a:ln w="9525">
            <a:noFill/>
            <a:miter lim="800000"/>
            <a:headEnd/>
            <a:tailEnd/>
          </a:ln>
        </p:spPr>
      </p:pic>
      <p:pic>
        <p:nvPicPr>
          <p:cNvPr id="15379" name="Picture 19" descr="Soubor:Gerard van Honthorst 006.jpg">
            <a:hlinkClick r:id="rId12"/>
          </p:cNvPr>
          <p:cNvPicPr>
            <a:picLocks noChangeAspect="1" noChangeArrowheads="1"/>
          </p:cNvPicPr>
          <p:nvPr/>
        </p:nvPicPr>
        <p:blipFill>
          <a:blip r:embed="rId13"/>
          <a:srcRect/>
          <a:stretch>
            <a:fillRect/>
          </a:stretch>
        </p:blipFill>
        <p:spPr bwMode="auto">
          <a:xfrm>
            <a:off x="4211638" y="1059582"/>
            <a:ext cx="911225" cy="11533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b="1" dirty="0">
                <a:solidFill>
                  <a:schemeClr val="accent3">
                    <a:lumMod val="50000"/>
                  </a:schemeClr>
                </a:solidFill>
                <a:latin typeface="Times New Roman" pitchFamily="18" charset="0"/>
                <a:cs typeface="Times New Roman" pitchFamily="18" charset="0"/>
              </a:rPr>
              <a:t>Elektronická  učebnice - II. stupeň                      </a:t>
            </a:r>
            <a:r>
              <a:rPr lang="cs-CZ" sz="1000" dirty="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a:solidFill>
                  <a:schemeClr val="accent3">
                    <a:lumMod val="50000"/>
                  </a:schemeClr>
                </a:solidFill>
                <a:latin typeface="Times New Roman" pitchFamily="18" charset="0"/>
                <a:cs typeface="Times New Roman" pitchFamily="18" charset="0"/>
              </a:rPr>
              <a:t>        Dějepis</a:t>
            </a:r>
          </a:p>
          <a:p>
            <a:pPr fontAlgn="auto">
              <a:spcBef>
                <a:spcPts val="0"/>
              </a:spcBef>
              <a:spcAft>
                <a:spcPts val="0"/>
              </a:spcAft>
              <a:defRPr/>
            </a:pPr>
            <a:endParaRPr lang="cs-CZ" sz="1000" dirty="0">
              <a:latin typeface="Times New Roman" pitchFamily="18" charset="0"/>
              <a:cs typeface="Times New Roman" pitchFamily="18" charset="0"/>
            </a:endParaRPr>
          </a:p>
        </p:txBody>
      </p:sp>
      <p:sp>
        <p:nvSpPr>
          <p:cNvPr id="32770" name="Nadpis 1"/>
          <p:cNvSpPr txBox="1">
            <a:spLocks/>
          </p:cNvSpPr>
          <p:nvPr/>
        </p:nvSpPr>
        <p:spPr bwMode="auto">
          <a:xfrm>
            <a:off x="20638" y="498475"/>
            <a:ext cx="3830637" cy="593725"/>
          </a:xfrm>
          <a:prstGeom prst="rect">
            <a:avLst/>
          </a:prstGeom>
          <a:noFill/>
          <a:ln w="9525">
            <a:noFill/>
            <a:miter lim="800000"/>
            <a:headEnd/>
            <a:tailEnd/>
          </a:ln>
        </p:spPr>
        <p:txBody>
          <a:bodyPr/>
          <a:lstStyle/>
          <a:p>
            <a:r>
              <a:rPr lang="cs-CZ" sz="2500" b="1" dirty="0" smtClean="0">
                <a:latin typeface="Times New Roman" pitchFamily="18" charset="0"/>
                <a:cs typeface="Times New Roman" pitchFamily="18" charset="0"/>
              </a:rPr>
              <a:t>19.10 </a:t>
            </a:r>
            <a:r>
              <a:rPr lang="cs-CZ" sz="2500" b="1" dirty="0">
                <a:latin typeface="Times New Roman" pitchFamily="18" charset="0"/>
                <a:cs typeface="Times New Roman" pitchFamily="18" charset="0"/>
              </a:rPr>
              <a:t>Anotace</a:t>
            </a:r>
          </a:p>
        </p:txBody>
      </p:sp>
      <p:graphicFrame>
        <p:nvGraphicFramePr>
          <p:cNvPr id="32792" name="Group 24"/>
          <p:cNvGraphicFramePr>
            <a:graphicFrameLocks noGrp="1"/>
          </p:cNvGraphicFramePr>
          <p:nvPr>
            <p:extLst>
              <p:ext uri="{D42A27DB-BD31-4B8C-83A1-F6EECF244321}">
                <p14:modId xmlns:p14="http://schemas.microsoft.com/office/powerpoint/2010/main" val="2601799755"/>
              </p:ext>
            </p:extLst>
          </p:nvPr>
        </p:nvGraphicFramePr>
        <p:xfrm>
          <a:off x="1042988" y="1276350"/>
          <a:ext cx="7273925" cy="3248343"/>
        </p:xfrm>
        <a:graphic>
          <a:graphicData uri="http://schemas.openxmlformats.org/drawingml/2006/table">
            <a:tbl>
              <a:tblPr/>
              <a:tblGrid>
                <a:gridCol w="1908175"/>
                <a:gridCol w="5365750"/>
              </a:tblGrid>
              <a:tr h="5461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800" b="1" i="0" u="none" strike="noStrike" cap="none" normalizeH="0" baseline="0" dirty="0" smtClean="0">
                          <a:ln>
                            <a:noFill/>
                          </a:ln>
                          <a:solidFill>
                            <a:srgbClr val="FFFFFF"/>
                          </a:solidFill>
                          <a:effectLst/>
                          <a:latin typeface="Times New Roman" pitchFamily="18" charset="0"/>
                          <a:cs typeface="Times New Roman" pitchFamily="18" charset="0"/>
                        </a:rPr>
                        <a:t>Autor</a:t>
                      </a:r>
                    </a:p>
                  </a:txBody>
                  <a:tcPr horzOverflow="overflow">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79646"/>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800" b="1" i="0" u="none" strike="noStrike" cap="none" normalizeH="0" baseline="0" smtClean="0">
                          <a:ln>
                            <a:noFill/>
                          </a:ln>
                          <a:solidFill>
                            <a:srgbClr val="FFFFFF"/>
                          </a:solidFill>
                          <a:effectLst/>
                          <a:latin typeface="Times New Roman" pitchFamily="18" charset="0"/>
                          <a:cs typeface="Times New Roman" pitchFamily="18" charset="0"/>
                        </a:rPr>
                        <a:t>Mgr. Zuzana Kadlecová</a:t>
                      </a:r>
                    </a:p>
                  </a:txBody>
                  <a:tcPr horzOverflow="overflow">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79646"/>
                    </a:solidFill>
                  </a:tcPr>
                </a:tc>
              </a:tr>
              <a:tr h="5524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800" b="0" i="0" u="none" strike="noStrike" cap="none" normalizeH="0" baseline="0" smtClean="0">
                          <a:ln>
                            <a:noFill/>
                          </a:ln>
                          <a:solidFill>
                            <a:srgbClr val="000000"/>
                          </a:solidFill>
                          <a:effectLst/>
                          <a:latin typeface="Times New Roman" pitchFamily="18" charset="0"/>
                          <a:cs typeface="Times New Roman" pitchFamily="18" charset="0"/>
                        </a:rPr>
                        <a:t>Období</a:t>
                      </a:r>
                    </a:p>
                  </a:txBody>
                  <a:tcPr horzOverflow="overflow">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800" b="0" i="0" u="none" strike="noStrike" cap="none" normalizeH="0" baseline="0" smtClean="0">
                          <a:ln>
                            <a:noFill/>
                          </a:ln>
                          <a:solidFill>
                            <a:srgbClr val="000000"/>
                          </a:solidFill>
                          <a:effectLst/>
                          <a:latin typeface="Times New Roman" pitchFamily="18" charset="0"/>
                          <a:cs typeface="Times New Roman" pitchFamily="18" charset="0"/>
                        </a:rPr>
                        <a:t>07 – 12/2011</a:t>
                      </a:r>
                    </a:p>
                  </a:txBody>
                  <a:tcPr horzOverflow="overflow">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r>
              <a:tr h="5524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800" b="0" i="0" u="none" strike="noStrike" cap="none" normalizeH="0" baseline="0" smtClean="0">
                          <a:ln>
                            <a:noFill/>
                          </a:ln>
                          <a:solidFill>
                            <a:srgbClr val="000000"/>
                          </a:solidFill>
                          <a:effectLst/>
                          <a:latin typeface="Times New Roman" pitchFamily="18" charset="0"/>
                          <a:cs typeface="Times New Roman" pitchFamily="18" charset="0"/>
                        </a:rPr>
                        <a:t>Ročník</a:t>
                      </a:r>
                    </a:p>
                  </a:txBody>
                  <a:tcPr horzOverflow="overflow">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800" b="0" i="0" u="none" strike="noStrike" cap="none" normalizeH="0" baseline="0" dirty="0" smtClean="0">
                          <a:ln>
                            <a:noFill/>
                          </a:ln>
                          <a:solidFill>
                            <a:srgbClr val="000000"/>
                          </a:solidFill>
                          <a:effectLst/>
                          <a:latin typeface="Times New Roman" pitchFamily="18" charset="0"/>
                          <a:cs typeface="Times New Roman" pitchFamily="18" charset="0"/>
                        </a:rPr>
                        <a:t>8. ročník</a:t>
                      </a:r>
                    </a:p>
                  </a:txBody>
                  <a:tcPr horzOverflow="overflow">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chemeClr val="bg1"/>
                    </a:solidFill>
                  </a:tcPr>
                </a:tc>
              </a:tr>
              <a:tr h="5524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800" b="0" i="0" u="none" strike="noStrike" cap="none" normalizeH="0" baseline="0" smtClean="0">
                          <a:ln>
                            <a:noFill/>
                          </a:ln>
                          <a:solidFill>
                            <a:srgbClr val="000000"/>
                          </a:solidFill>
                          <a:effectLst/>
                          <a:latin typeface="Times New Roman" pitchFamily="18" charset="0"/>
                          <a:cs typeface="Times New Roman" pitchFamily="18" charset="0"/>
                        </a:rPr>
                        <a:t>Klíčová slova</a:t>
                      </a:r>
                    </a:p>
                  </a:txBody>
                  <a:tcPr horzOverflow="overflow">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cs-CZ" sz="1800" b="0" i="0" u="none" strike="noStrike" cap="none" normalizeH="0" baseline="0" dirty="0" smtClean="0">
                          <a:ln>
                            <a:noFill/>
                          </a:ln>
                          <a:solidFill>
                            <a:srgbClr val="000000"/>
                          </a:solidFill>
                          <a:effectLst/>
                          <a:latin typeface="Times New Roman" pitchFamily="18" charset="0"/>
                          <a:cs typeface="Times New Roman" pitchFamily="18" charset="0"/>
                        </a:rPr>
                        <a:t>Třicetiletá válka, České stavovské povstání, Bílá hora, Vestfálský mír.</a:t>
                      </a:r>
                    </a:p>
                  </a:txBody>
                  <a:tcPr horzOverflow="overflow">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r>
              <a:tr h="9572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800" b="0" i="0" u="none" strike="noStrike" cap="none" normalizeH="0" baseline="0" smtClean="0">
                          <a:ln>
                            <a:noFill/>
                          </a:ln>
                          <a:solidFill>
                            <a:srgbClr val="000000"/>
                          </a:solidFill>
                          <a:effectLst/>
                          <a:latin typeface="Times New Roman" pitchFamily="18" charset="0"/>
                          <a:cs typeface="Times New Roman" pitchFamily="18" charset="0"/>
                        </a:rPr>
                        <a:t>Anotace</a:t>
                      </a:r>
                    </a:p>
                  </a:txBody>
                  <a:tcPr horzOverflow="overflow">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cs-CZ" sz="1800" b="0" i="0" u="none" strike="noStrike" cap="none" normalizeH="0" baseline="0" dirty="0" smtClean="0">
                          <a:ln>
                            <a:noFill/>
                          </a:ln>
                          <a:solidFill>
                            <a:srgbClr val="000000"/>
                          </a:solidFill>
                          <a:effectLst/>
                          <a:latin typeface="Times New Roman" pitchFamily="18" charset="0"/>
                          <a:cs typeface="Times New Roman" pitchFamily="18" charset="0"/>
                        </a:rPr>
                        <a:t>Prezentace popisují první celoevropský konflikt se zaměřením na české dějiny a události související s bitvou na Bílé hoře.</a:t>
                      </a:r>
                    </a:p>
                  </a:txBody>
                  <a:tcPr horzOverflow="overflow">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Nadpis 1"/>
          <p:cNvSpPr>
            <a:spLocks noGrp="1"/>
          </p:cNvSpPr>
          <p:nvPr>
            <p:ph type="ctrTitle"/>
          </p:nvPr>
        </p:nvSpPr>
        <p:spPr>
          <a:xfrm>
            <a:off x="0" y="484188"/>
            <a:ext cx="3382963" cy="593725"/>
          </a:xfrm>
        </p:spPr>
        <p:txBody>
          <a:bodyPr/>
          <a:lstStyle/>
          <a:p>
            <a:pPr algn="l" eaLnBrk="1" hangingPunct="1"/>
            <a:r>
              <a:rPr lang="cs-CZ" sz="2500" b="1" dirty="0" smtClean="0">
                <a:latin typeface="Times New Roman" pitchFamily="18" charset="0"/>
                <a:cs typeface="Times New Roman" pitchFamily="18" charset="0"/>
              </a:rPr>
              <a:t>19.2 Co již víme?</a:t>
            </a:r>
          </a:p>
        </p:txBody>
      </p:sp>
      <p:sp>
        <p:nvSpPr>
          <p:cNvPr id="16" name="TextovéPole 15"/>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b="1" dirty="0">
                <a:solidFill>
                  <a:schemeClr val="accent3">
                    <a:lumMod val="50000"/>
                  </a:schemeClr>
                </a:solidFill>
                <a:latin typeface="Times New Roman" pitchFamily="18" charset="0"/>
                <a:cs typeface="Times New Roman" pitchFamily="18" charset="0"/>
              </a:rPr>
              <a:t>Elektronická  učebnice - II. stupeň                </a:t>
            </a:r>
            <a:r>
              <a:rPr lang="cs-CZ" sz="1000" dirty="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a:solidFill>
                  <a:schemeClr val="accent3">
                    <a:lumMod val="50000"/>
                  </a:schemeClr>
                </a:solidFill>
                <a:latin typeface="Times New Roman" pitchFamily="18" charset="0"/>
                <a:cs typeface="Times New Roman" pitchFamily="18" charset="0"/>
              </a:rPr>
              <a:t>Dějepis</a:t>
            </a:r>
          </a:p>
          <a:p>
            <a:pPr fontAlgn="auto">
              <a:spcBef>
                <a:spcPts val="0"/>
              </a:spcBef>
              <a:spcAft>
                <a:spcPts val="0"/>
              </a:spcAft>
              <a:defRPr/>
            </a:pPr>
            <a:endParaRPr lang="cs-CZ" sz="1000" dirty="0">
              <a:latin typeface="Times New Roman" pitchFamily="18" charset="0"/>
              <a:cs typeface="Times New Roman" pitchFamily="18" charset="0"/>
            </a:endParaRPr>
          </a:p>
        </p:txBody>
      </p:sp>
      <p:pic>
        <p:nvPicPr>
          <p:cNvPr id="17411" name="Picture 4" descr="Soubor:Map Thirty Years War cs.svg">
            <a:hlinkClick r:id="rId3"/>
          </p:cNvPr>
          <p:cNvPicPr>
            <a:picLocks noChangeAspect="1" noChangeArrowheads="1"/>
          </p:cNvPicPr>
          <p:nvPr/>
        </p:nvPicPr>
        <p:blipFill>
          <a:blip r:embed="rId4"/>
          <a:srcRect/>
          <a:stretch>
            <a:fillRect/>
          </a:stretch>
        </p:blipFill>
        <p:spPr bwMode="auto">
          <a:xfrm>
            <a:off x="5435600" y="484188"/>
            <a:ext cx="3594100" cy="4659312"/>
          </a:xfrm>
          <a:prstGeom prst="rect">
            <a:avLst/>
          </a:prstGeom>
          <a:noFill/>
          <a:ln w="9525">
            <a:noFill/>
            <a:miter lim="800000"/>
            <a:headEnd/>
            <a:tailEnd/>
          </a:ln>
        </p:spPr>
      </p:pic>
      <p:sp>
        <p:nvSpPr>
          <p:cNvPr id="17412" name="Text Box 6"/>
          <p:cNvSpPr txBox="1">
            <a:spLocks noChangeArrowheads="1"/>
          </p:cNvSpPr>
          <p:nvPr/>
        </p:nvSpPr>
        <p:spPr bwMode="auto">
          <a:xfrm>
            <a:off x="107950" y="1058863"/>
            <a:ext cx="1790700" cy="366712"/>
          </a:xfrm>
          <a:prstGeom prst="rect">
            <a:avLst/>
          </a:prstGeom>
          <a:noFill/>
          <a:ln w="9525">
            <a:noFill/>
            <a:miter lim="800000"/>
            <a:headEnd/>
            <a:tailEnd/>
          </a:ln>
        </p:spPr>
        <p:txBody>
          <a:bodyPr wrap="none">
            <a:spAutoFit/>
          </a:bodyPr>
          <a:lstStyle/>
          <a:p>
            <a:r>
              <a:rPr lang="cs-CZ" b="1">
                <a:latin typeface="Times New Roman" pitchFamily="18" charset="0"/>
              </a:rPr>
              <a:t>Třicetiletá válka</a:t>
            </a:r>
          </a:p>
        </p:txBody>
      </p:sp>
      <p:sp>
        <p:nvSpPr>
          <p:cNvPr id="17413" name="Text Box 7"/>
          <p:cNvSpPr txBox="1">
            <a:spLocks noChangeArrowheads="1"/>
          </p:cNvSpPr>
          <p:nvPr/>
        </p:nvSpPr>
        <p:spPr bwMode="auto">
          <a:xfrm>
            <a:off x="179388" y="1492250"/>
            <a:ext cx="2265362" cy="304800"/>
          </a:xfrm>
          <a:prstGeom prst="rect">
            <a:avLst/>
          </a:prstGeom>
          <a:noFill/>
          <a:ln w="9525">
            <a:noFill/>
            <a:miter lim="800000"/>
            <a:headEnd/>
            <a:tailEnd/>
          </a:ln>
        </p:spPr>
        <p:txBody>
          <a:bodyPr wrap="none">
            <a:spAutoFit/>
          </a:bodyPr>
          <a:lstStyle/>
          <a:p>
            <a:pPr>
              <a:buFontTx/>
              <a:buChar char="•"/>
            </a:pPr>
            <a:r>
              <a:rPr lang="cs-CZ" sz="1400">
                <a:latin typeface="Times New Roman" pitchFamily="18" charset="0"/>
              </a:rPr>
              <a:t> první celoevropský konflikt</a:t>
            </a:r>
          </a:p>
        </p:txBody>
      </p:sp>
      <p:sp>
        <p:nvSpPr>
          <p:cNvPr id="17414" name="Text Box 8"/>
          <p:cNvSpPr txBox="1">
            <a:spLocks noChangeArrowheads="1"/>
          </p:cNvSpPr>
          <p:nvPr/>
        </p:nvSpPr>
        <p:spPr bwMode="auto">
          <a:xfrm>
            <a:off x="179388" y="1851025"/>
            <a:ext cx="4891083" cy="738664"/>
          </a:xfrm>
          <a:prstGeom prst="rect">
            <a:avLst/>
          </a:prstGeom>
          <a:noFill/>
          <a:ln w="9525">
            <a:noFill/>
            <a:miter lim="800000"/>
            <a:headEnd/>
            <a:tailEnd/>
          </a:ln>
        </p:spPr>
        <p:txBody>
          <a:bodyPr wrap="none">
            <a:spAutoFit/>
          </a:bodyPr>
          <a:lstStyle/>
          <a:p>
            <a:pPr>
              <a:buFontTx/>
              <a:buChar char="•"/>
            </a:pPr>
            <a:r>
              <a:rPr lang="cs-CZ" sz="1400" dirty="0"/>
              <a:t> </a:t>
            </a:r>
            <a:r>
              <a:rPr lang="cs-CZ" sz="1400" dirty="0">
                <a:latin typeface="Times New Roman" pitchFamily="18" charset="0"/>
              </a:rPr>
              <a:t>příčiny: </a:t>
            </a:r>
          </a:p>
          <a:p>
            <a:pPr>
              <a:buFont typeface="Wingdings" pitchFamily="2" charset="2"/>
              <a:buChar char="Ø"/>
            </a:pPr>
            <a:r>
              <a:rPr lang="cs-CZ" sz="1400" dirty="0">
                <a:latin typeface="Times New Roman" pitchFamily="18" charset="0"/>
              </a:rPr>
              <a:t> </a:t>
            </a:r>
            <a:r>
              <a:rPr lang="cs-CZ" sz="1400" dirty="0" smtClean="0">
                <a:latin typeface="Times New Roman" pitchFamily="18" charset="0"/>
              </a:rPr>
              <a:t> spory </a:t>
            </a:r>
            <a:r>
              <a:rPr lang="cs-CZ" sz="1400" dirty="0">
                <a:latin typeface="Times New Roman" pitchFamily="18" charset="0"/>
              </a:rPr>
              <a:t>mezi římskokatolickou církví a reformovanými církvemi</a:t>
            </a:r>
          </a:p>
          <a:p>
            <a:pPr>
              <a:buFont typeface="Wingdings" pitchFamily="2" charset="2"/>
              <a:buChar char="Ø"/>
            </a:pPr>
            <a:r>
              <a:rPr lang="cs-CZ" sz="1400" dirty="0">
                <a:latin typeface="Times New Roman" pitchFamily="18" charset="0"/>
              </a:rPr>
              <a:t> </a:t>
            </a:r>
            <a:r>
              <a:rPr lang="cs-CZ" sz="1400" dirty="0" smtClean="0">
                <a:latin typeface="Times New Roman" pitchFamily="18" charset="0"/>
              </a:rPr>
              <a:t> boj </a:t>
            </a:r>
            <a:r>
              <a:rPr lang="cs-CZ" sz="1400" dirty="0">
                <a:latin typeface="Times New Roman" pitchFamily="18" charset="0"/>
              </a:rPr>
              <a:t>o politickou nadvládu</a:t>
            </a:r>
          </a:p>
        </p:txBody>
      </p:sp>
      <p:sp>
        <p:nvSpPr>
          <p:cNvPr id="17415" name="Text Box 9"/>
          <p:cNvSpPr txBox="1">
            <a:spLocks noChangeArrowheads="1"/>
          </p:cNvSpPr>
          <p:nvPr/>
        </p:nvSpPr>
        <p:spPr bwMode="auto">
          <a:xfrm>
            <a:off x="179388" y="2643188"/>
            <a:ext cx="3217862" cy="1368425"/>
          </a:xfrm>
          <a:prstGeom prst="rect">
            <a:avLst/>
          </a:prstGeom>
          <a:noFill/>
          <a:ln w="9525">
            <a:noFill/>
            <a:miter lim="800000"/>
            <a:headEnd/>
            <a:tailEnd/>
          </a:ln>
        </p:spPr>
        <p:txBody>
          <a:bodyPr wrap="none">
            <a:spAutoFit/>
          </a:bodyPr>
          <a:lstStyle/>
          <a:p>
            <a:pPr marL="342900" indent="-342900"/>
            <a:r>
              <a:rPr lang="cs-CZ" sz="1400" b="1" dirty="0">
                <a:latin typeface="Times New Roman" pitchFamily="18" charset="0"/>
              </a:rPr>
              <a:t>fáze:</a:t>
            </a:r>
          </a:p>
          <a:p>
            <a:pPr marL="342900" indent="-342900"/>
            <a:r>
              <a:rPr lang="cs-CZ" sz="1400" dirty="0">
                <a:latin typeface="Times New Roman" pitchFamily="18" charset="0"/>
              </a:rPr>
              <a:t>1. česká válka (1618-1620)</a:t>
            </a:r>
          </a:p>
          <a:p>
            <a:pPr marL="342900" indent="-342900"/>
            <a:r>
              <a:rPr lang="cs-CZ" sz="1400" dirty="0">
                <a:latin typeface="Times New Roman" pitchFamily="18" charset="0"/>
              </a:rPr>
              <a:t>2. falcká válka (1620-1623)</a:t>
            </a:r>
          </a:p>
          <a:p>
            <a:pPr marL="342900" indent="-342900"/>
            <a:r>
              <a:rPr lang="cs-CZ" sz="1400" dirty="0">
                <a:latin typeface="Times New Roman" pitchFamily="18" charset="0"/>
              </a:rPr>
              <a:t>3. dánská válka (1625-1629)</a:t>
            </a:r>
          </a:p>
          <a:p>
            <a:pPr marL="342900" indent="-342900"/>
            <a:r>
              <a:rPr lang="cs-CZ" sz="1400" dirty="0">
                <a:latin typeface="Times New Roman" pitchFamily="18" charset="0"/>
              </a:rPr>
              <a:t>4. švédská válka (1630-1635)</a:t>
            </a:r>
          </a:p>
          <a:p>
            <a:pPr marL="342900" indent="-342900"/>
            <a:r>
              <a:rPr lang="cs-CZ" sz="1400" dirty="0">
                <a:latin typeface="Times New Roman" pitchFamily="18" charset="0"/>
              </a:rPr>
              <a:t>5. švédsko-francouzská válka (1635-1648)</a:t>
            </a:r>
          </a:p>
        </p:txBody>
      </p:sp>
      <p:sp>
        <p:nvSpPr>
          <p:cNvPr id="17416" name="Text Box 10"/>
          <p:cNvSpPr txBox="1">
            <a:spLocks noChangeArrowheads="1"/>
          </p:cNvSpPr>
          <p:nvPr/>
        </p:nvSpPr>
        <p:spPr bwMode="auto">
          <a:xfrm>
            <a:off x="179388" y="4084638"/>
            <a:ext cx="4567237" cy="730250"/>
          </a:xfrm>
          <a:prstGeom prst="rect">
            <a:avLst/>
          </a:prstGeom>
          <a:noFill/>
          <a:ln w="9525">
            <a:noFill/>
            <a:miter lim="800000"/>
            <a:headEnd/>
            <a:tailEnd/>
          </a:ln>
        </p:spPr>
        <p:txBody>
          <a:bodyPr wrap="none">
            <a:spAutoFit/>
          </a:bodyPr>
          <a:lstStyle/>
          <a:p>
            <a:pPr>
              <a:buFontTx/>
              <a:buChar char="•"/>
            </a:pPr>
            <a:r>
              <a:rPr lang="cs-CZ" sz="1400">
                <a:latin typeface="Times New Roman" pitchFamily="18" charset="0"/>
              </a:rPr>
              <a:t> koalice</a:t>
            </a:r>
          </a:p>
          <a:p>
            <a:pPr>
              <a:buFont typeface="Wingdings" pitchFamily="2" charset="2"/>
              <a:buChar char="Ø"/>
            </a:pPr>
            <a:r>
              <a:rPr lang="cs-CZ" sz="1400">
                <a:latin typeface="Times New Roman" pitchFamily="18" charset="0"/>
              </a:rPr>
              <a:t>  katoličtí Habsburkové </a:t>
            </a:r>
          </a:p>
          <a:p>
            <a:pPr>
              <a:buFont typeface="Wingdings" pitchFamily="2" charset="2"/>
              <a:buChar char="Ø"/>
            </a:pPr>
            <a:r>
              <a:rPr lang="cs-CZ" sz="1400">
                <a:latin typeface="Times New Roman" pitchFamily="18" charset="0"/>
              </a:rPr>
              <a:t>  Čechy, Falc, Dánsko, Nizozemí, Anglie, Švédsko, Francie</a:t>
            </a:r>
          </a:p>
        </p:txBody>
      </p:sp>
      <p:sp>
        <p:nvSpPr>
          <p:cNvPr id="17417" name="AutoShape 11">
            <a:hlinkClick r:id="rId5" highlightClick="1"/>
          </p:cNvPr>
          <p:cNvSpPr>
            <a:spLocks noChangeAspect="1" noChangeArrowheads="1"/>
          </p:cNvSpPr>
          <p:nvPr/>
        </p:nvSpPr>
        <p:spPr bwMode="auto">
          <a:xfrm>
            <a:off x="2051050" y="1058863"/>
            <a:ext cx="360363" cy="360362"/>
          </a:xfrm>
          <a:prstGeom prst="actionButtonHom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w="9525">
            <a:noFill/>
            <a:miter lim="800000"/>
            <a:headEnd/>
            <a:tailEnd/>
          </a:ln>
        </p:spPr>
        <p:txBody>
          <a:bodyPr wrap="none" anchor="ctr"/>
          <a:lstStyle/>
          <a:p>
            <a:pPr>
              <a:defRPr/>
            </a:pPr>
            <a:endParaRPr lang="cs-CZ"/>
          </a:p>
        </p:txBody>
      </p:sp>
      <p:pic>
        <p:nvPicPr>
          <p:cNvPr id="17418" name="Picture 15" descr="us-cavalry-branch-insignia__200_w"/>
          <p:cNvPicPr>
            <a:picLocks noChangeAspect="1" noChangeArrowheads="1"/>
          </p:cNvPicPr>
          <p:nvPr/>
        </p:nvPicPr>
        <p:blipFill>
          <a:blip r:embed="rId6"/>
          <a:srcRect/>
          <a:stretch>
            <a:fillRect/>
          </a:stretch>
        </p:blipFill>
        <p:spPr bwMode="auto">
          <a:xfrm>
            <a:off x="3132138" y="700088"/>
            <a:ext cx="1944687" cy="1030287"/>
          </a:xfrm>
          <a:prstGeom prst="rect">
            <a:avLst/>
          </a:prstGeom>
          <a:noFill/>
          <a:ln w="9525">
            <a:noFill/>
            <a:miter lim="800000"/>
            <a:headEnd/>
            <a:tailEnd/>
          </a:ln>
        </p:spPr>
      </p:pic>
      <p:pic>
        <p:nvPicPr>
          <p:cNvPr id="17419" name="Picture 17" descr="svedove"/>
          <p:cNvPicPr>
            <a:picLocks noChangeAspect="1" noChangeArrowheads="1"/>
          </p:cNvPicPr>
          <p:nvPr/>
        </p:nvPicPr>
        <p:blipFill>
          <a:blip r:embed="rId7"/>
          <a:srcRect/>
          <a:stretch>
            <a:fillRect/>
          </a:stretch>
        </p:blipFill>
        <p:spPr bwMode="auto">
          <a:xfrm>
            <a:off x="3635375" y="2355850"/>
            <a:ext cx="1295400" cy="20177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barn(inVertical)">
                                      <p:cBhvr>
                                        <p:cTn id="7" dur="500"/>
                                        <p:tgtEl>
                                          <p:spTgt spid="174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413"/>
                                        </p:tgtEl>
                                        <p:attrNameLst>
                                          <p:attrName>style.visibility</p:attrName>
                                        </p:attrNameLst>
                                      </p:cBhvr>
                                      <p:to>
                                        <p:strVal val="visible"/>
                                      </p:to>
                                    </p:set>
                                    <p:animEffect transition="in" filter="barn(inVertical)">
                                      <p:cBhvr>
                                        <p:cTn id="12" dur="500"/>
                                        <p:tgtEl>
                                          <p:spTgt spid="174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414"/>
                                        </p:tgtEl>
                                        <p:attrNameLst>
                                          <p:attrName>style.visibility</p:attrName>
                                        </p:attrNameLst>
                                      </p:cBhvr>
                                      <p:to>
                                        <p:strVal val="visible"/>
                                      </p:to>
                                    </p:set>
                                    <p:animEffect transition="in" filter="barn(inVertical)">
                                      <p:cBhvr>
                                        <p:cTn id="17" dur="500"/>
                                        <p:tgtEl>
                                          <p:spTgt spid="174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415"/>
                                        </p:tgtEl>
                                        <p:attrNameLst>
                                          <p:attrName>style.visibility</p:attrName>
                                        </p:attrNameLst>
                                      </p:cBhvr>
                                      <p:to>
                                        <p:strVal val="visible"/>
                                      </p:to>
                                    </p:set>
                                    <p:animEffect transition="in" filter="barn(inVertical)">
                                      <p:cBhvr>
                                        <p:cTn id="22" dur="500"/>
                                        <p:tgtEl>
                                          <p:spTgt spid="174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416"/>
                                        </p:tgtEl>
                                        <p:attrNameLst>
                                          <p:attrName>style.visibility</p:attrName>
                                        </p:attrNameLst>
                                      </p:cBhvr>
                                      <p:to>
                                        <p:strVal val="visible"/>
                                      </p:to>
                                    </p:set>
                                    <p:animEffect transition="in" filter="barn(inVertical)">
                                      <p:cBhvr>
                                        <p:cTn id="27" dur="500"/>
                                        <p:tgtEl>
                                          <p:spTgt spid="174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7411"/>
                                        </p:tgtEl>
                                        <p:attrNameLst>
                                          <p:attrName>style.visibility</p:attrName>
                                        </p:attrNameLst>
                                      </p:cBhvr>
                                      <p:to>
                                        <p:strVal val="visible"/>
                                      </p:to>
                                    </p:set>
                                    <p:animEffect transition="in" filter="barn(inVertical)">
                                      <p:cBhvr>
                                        <p:cTn id="32" dur="500"/>
                                        <p:tgtEl>
                                          <p:spTgt spid="174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7418"/>
                                        </p:tgtEl>
                                        <p:attrNameLst>
                                          <p:attrName>style.visibility</p:attrName>
                                        </p:attrNameLst>
                                      </p:cBhvr>
                                      <p:to>
                                        <p:strVal val="visible"/>
                                      </p:to>
                                    </p:set>
                                    <p:animEffect transition="in" filter="barn(inVertical)">
                                      <p:cBhvr>
                                        <p:cTn id="37" dur="500"/>
                                        <p:tgtEl>
                                          <p:spTgt spid="17418"/>
                                        </p:tgtEl>
                                      </p:cBhvr>
                                    </p:animEffect>
                                  </p:childTnLst>
                                </p:cTn>
                              </p:par>
                              <p:par>
                                <p:cTn id="38" presetID="16" presetClass="entr" presetSubtype="21" fill="hold" nodeType="withEffect">
                                  <p:stCondLst>
                                    <p:cond delay="0"/>
                                  </p:stCondLst>
                                  <p:childTnLst>
                                    <p:set>
                                      <p:cBhvr>
                                        <p:cTn id="39" dur="1" fill="hold">
                                          <p:stCondLst>
                                            <p:cond delay="0"/>
                                          </p:stCondLst>
                                        </p:cTn>
                                        <p:tgtEl>
                                          <p:spTgt spid="17419"/>
                                        </p:tgtEl>
                                        <p:attrNameLst>
                                          <p:attrName>style.visibility</p:attrName>
                                        </p:attrNameLst>
                                      </p:cBhvr>
                                      <p:to>
                                        <p:strVal val="visible"/>
                                      </p:to>
                                    </p:set>
                                    <p:animEffect transition="in" filter="barn(inVertical)">
                                      <p:cBhvr>
                                        <p:cTn id="40" dur="500"/>
                                        <p:tgtEl>
                                          <p:spTgt spid="17419"/>
                                        </p:tgtEl>
                                      </p:cBhvr>
                                    </p:animEffect>
                                  </p:childTnLst>
                                </p:cTn>
                              </p:par>
                              <p:par>
                                <p:cTn id="41" presetID="16" presetClass="entr" presetSubtype="21" fill="hold" nodeType="withEffect">
                                  <p:stCondLst>
                                    <p:cond delay="0"/>
                                  </p:stCondLst>
                                  <p:childTnLst>
                                    <p:set>
                                      <p:cBhvr>
                                        <p:cTn id="42" dur="1" fill="hold">
                                          <p:stCondLst>
                                            <p:cond delay="0"/>
                                          </p:stCondLst>
                                        </p:cTn>
                                        <p:tgtEl>
                                          <p:spTgt spid="17417"/>
                                        </p:tgtEl>
                                        <p:attrNameLst>
                                          <p:attrName>style.visibility</p:attrName>
                                        </p:attrNameLst>
                                      </p:cBhvr>
                                      <p:to>
                                        <p:strVal val="visible"/>
                                      </p:to>
                                    </p:set>
                                    <p:animEffect transition="in" filter="barn(inVertical)">
                                      <p:cBhvr>
                                        <p:cTn id="43" dur="500"/>
                                        <p:tgtEl>
                                          <p:spTgt spid="17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17413" grpId="0"/>
      <p:bldP spid="17414" grpId="0"/>
      <p:bldP spid="17415" grpId="0"/>
      <p:bldP spid="174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Nadpis 1"/>
          <p:cNvSpPr>
            <a:spLocks noGrp="1"/>
          </p:cNvSpPr>
          <p:nvPr>
            <p:ph type="ctrTitle"/>
          </p:nvPr>
        </p:nvSpPr>
        <p:spPr>
          <a:xfrm>
            <a:off x="1" y="484188"/>
            <a:ext cx="7054850" cy="593725"/>
          </a:xfrm>
        </p:spPr>
        <p:txBody>
          <a:bodyPr/>
          <a:lstStyle/>
          <a:p>
            <a:pPr algn="l" eaLnBrk="1" hangingPunct="1"/>
            <a:r>
              <a:rPr lang="cs-CZ" sz="2500" b="1" dirty="0" smtClean="0">
                <a:latin typeface="Times New Roman" pitchFamily="18" charset="0"/>
                <a:cs typeface="Times New Roman" pitchFamily="18" charset="0"/>
              </a:rPr>
              <a:t>19.3 Jaké si řekneme nové termíny a názvy?</a:t>
            </a:r>
          </a:p>
        </p:txBody>
      </p:sp>
      <p:sp>
        <p:nvSpPr>
          <p:cNvPr id="18" name="TextovéPole 17"/>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b="1" dirty="0">
                <a:solidFill>
                  <a:schemeClr val="accent3">
                    <a:lumMod val="50000"/>
                  </a:schemeClr>
                </a:solidFill>
                <a:latin typeface="Times New Roman" pitchFamily="18" charset="0"/>
                <a:cs typeface="Times New Roman" pitchFamily="18" charset="0"/>
              </a:rPr>
              <a:t>Elektronická  učebnice - II. stupeň                  </a:t>
            </a:r>
            <a:r>
              <a:rPr lang="cs-CZ" sz="1000" dirty="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a:solidFill>
                  <a:schemeClr val="accent3">
                    <a:lumMod val="50000"/>
                  </a:schemeClr>
                </a:solidFill>
                <a:latin typeface="Times New Roman" pitchFamily="18" charset="0"/>
                <a:cs typeface="Times New Roman" pitchFamily="18" charset="0"/>
              </a:rPr>
              <a:t>Dějepis</a:t>
            </a:r>
          </a:p>
          <a:p>
            <a:pPr fontAlgn="auto">
              <a:spcBef>
                <a:spcPts val="0"/>
              </a:spcBef>
              <a:spcAft>
                <a:spcPts val="0"/>
              </a:spcAft>
              <a:defRPr/>
            </a:pPr>
            <a:endParaRPr lang="cs-CZ" sz="1000" dirty="0">
              <a:latin typeface="Times New Roman" pitchFamily="18" charset="0"/>
              <a:cs typeface="Times New Roman" pitchFamily="18" charset="0"/>
            </a:endParaRPr>
          </a:p>
        </p:txBody>
      </p:sp>
      <p:sp>
        <p:nvSpPr>
          <p:cNvPr id="19459" name="Text Box 4"/>
          <p:cNvSpPr txBox="1">
            <a:spLocks noChangeArrowheads="1"/>
          </p:cNvSpPr>
          <p:nvPr/>
        </p:nvSpPr>
        <p:spPr bwMode="auto">
          <a:xfrm>
            <a:off x="179388" y="1058863"/>
            <a:ext cx="4016375" cy="366712"/>
          </a:xfrm>
          <a:prstGeom prst="rect">
            <a:avLst/>
          </a:prstGeom>
          <a:gradFill rotWithShape="1">
            <a:gsLst>
              <a:gs pos="0">
                <a:srgbClr val="8FDEA0"/>
              </a:gs>
              <a:gs pos="50000">
                <a:srgbClr val="BCE9C5"/>
              </a:gs>
              <a:gs pos="100000">
                <a:srgbClr val="DFF3E3"/>
              </a:gs>
            </a:gsLst>
            <a:lin ang="5400000" scaled="1"/>
          </a:gradFill>
          <a:ln w="9525">
            <a:solidFill>
              <a:srgbClr val="00B050"/>
            </a:solidFill>
            <a:miter lim="800000"/>
            <a:headEnd/>
            <a:tailEnd/>
          </a:ln>
        </p:spPr>
        <p:txBody>
          <a:bodyPr wrap="none">
            <a:spAutoFit/>
          </a:bodyPr>
          <a:lstStyle/>
          <a:p>
            <a:r>
              <a:rPr lang="cs-CZ" b="1">
                <a:latin typeface="Times New Roman" pitchFamily="18" charset="0"/>
              </a:rPr>
              <a:t>Česká válka = české stavovské povstání</a:t>
            </a:r>
          </a:p>
        </p:txBody>
      </p:sp>
      <p:pic>
        <p:nvPicPr>
          <p:cNvPr id="19460" name="Picture 9" descr="poprava"/>
          <p:cNvPicPr>
            <a:picLocks noChangeAspect="1" noChangeArrowheads="1"/>
          </p:cNvPicPr>
          <p:nvPr/>
        </p:nvPicPr>
        <p:blipFill>
          <a:blip r:embed="rId3"/>
          <a:srcRect/>
          <a:stretch>
            <a:fillRect/>
          </a:stretch>
        </p:blipFill>
        <p:spPr bwMode="auto">
          <a:xfrm>
            <a:off x="6392863" y="2657475"/>
            <a:ext cx="2751137" cy="2486025"/>
          </a:xfrm>
          <a:prstGeom prst="rect">
            <a:avLst/>
          </a:prstGeom>
          <a:noFill/>
          <a:ln w="9525">
            <a:noFill/>
            <a:miter lim="800000"/>
            <a:headEnd/>
            <a:tailEnd/>
          </a:ln>
        </p:spPr>
      </p:pic>
      <p:pic>
        <p:nvPicPr>
          <p:cNvPr id="19461" name="Picture 5" descr="Soubor:Prager.Fenstersturz.1618.jpg">
            <a:hlinkClick r:id="rId4"/>
          </p:cNvPr>
          <p:cNvPicPr>
            <a:picLocks noChangeAspect="1" noChangeArrowheads="1"/>
          </p:cNvPicPr>
          <p:nvPr/>
        </p:nvPicPr>
        <p:blipFill>
          <a:blip r:embed="rId5"/>
          <a:srcRect/>
          <a:stretch>
            <a:fillRect/>
          </a:stretch>
        </p:blipFill>
        <p:spPr bwMode="auto">
          <a:xfrm>
            <a:off x="6300788" y="987425"/>
            <a:ext cx="2735262" cy="1987550"/>
          </a:xfrm>
          <a:prstGeom prst="rect">
            <a:avLst/>
          </a:prstGeom>
          <a:noFill/>
          <a:ln w="9525">
            <a:noFill/>
            <a:miter lim="800000"/>
            <a:headEnd/>
            <a:tailEnd/>
          </a:ln>
        </p:spPr>
      </p:pic>
      <p:sp>
        <p:nvSpPr>
          <p:cNvPr id="19463" name="AutoShape 10">
            <a:hlinkClick r:id="rId6" highlightClick="1"/>
          </p:cNvPr>
          <p:cNvSpPr>
            <a:spLocks noChangeAspect="1" noChangeArrowheads="1"/>
          </p:cNvSpPr>
          <p:nvPr/>
        </p:nvSpPr>
        <p:spPr bwMode="auto">
          <a:xfrm>
            <a:off x="4284663" y="1058863"/>
            <a:ext cx="360362" cy="360362"/>
          </a:xfrm>
          <a:prstGeom prst="actionButtonHome">
            <a:avLst/>
          </a:prstGeom>
          <a:gradFill flip="none" rotWithShape="1">
            <a:gsLst>
              <a:gs pos="0">
                <a:srgbClr val="813763">
                  <a:tint val="66000"/>
                  <a:satMod val="160000"/>
                </a:srgbClr>
              </a:gs>
              <a:gs pos="50000">
                <a:srgbClr val="813763">
                  <a:tint val="44500"/>
                  <a:satMod val="160000"/>
                </a:srgbClr>
              </a:gs>
              <a:gs pos="100000">
                <a:srgbClr val="813763">
                  <a:tint val="23500"/>
                  <a:satMod val="160000"/>
                </a:srgbClr>
              </a:gs>
            </a:gsLst>
            <a:path path="circle">
              <a:fillToRect l="50000" t="50000" r="50000" b="50000"/>
            </a:path>
            <a:tileRect/>
          </a:gradFill>
          <a:ln w="9525">
            <a:noFill/>
            <a:miter lim="800000"/>
            <a:headEnd/>
            <a:tailEnd/>
          </a:ln>
        </p:spPr>
        <p:txBody>
          <a:bodyPr wrap="none" anchor="ctr"/>
          <a:lstStyle/>
          <a:p>
            <a:pPr>
              <a:defRPr/>
            </a:pPr>
            <a:endParaRPr lang="cs-CZ"/>
          </a:p>
        </p:txBody>
      </p:sp>
      <p:sp>
        <p:nvSpPr>
          <p:cNvPr id="19464" name="Text Box 11"/>
          <p:cNvSpPr txBox="1">
            <a:spLocks noChangeArrowheads="1"/>
          </p:cNvSpPr>
          <p:nvPr/>
        </p:nvSpPr>
        <p:spPr bwMode="auto">
          <a:xfrm>
            <a:off x="4932040" y="1851670"/>
            <a:ext cx="1314450" cy="457200"/>
          </a:xfrm>
          <a:prstGeom prst="rect">
            <a:avLst/>
          </a:prstGeom>
          <a:gradFill flip="none" rotWithShape="1">
            <a:gsLst>
              <a:gs pos="0">
                <a:srgbClr val="FF00FF">
                  <a:tint val="66000"/>
                  <a:satMod val="160000"/>
                </a:srgbClr>
              </a:gs>
              <a:gs pos="50000">
                <a:srgbClr val="FF00FF">
                  <a:tint val="44500"/>
                  <a:satMod val="160000"/>
                </a:srgbClr>
              </a:gs>
              <a:gs pos="100000">
                <a:srgbClr val="FF00FF">
                  <a:tint val="23500"/>
                  <a:satMod val="160000"/>
                </a:srgbClr>
              </a:gs>
            </a:gsLst>
            <a:path path="circle">
              <a:fillToRect l="50000" t="50000" r="50000" b="50000"/>
            </a:path>
            <a:tileRect/>
          </a:gradFill>
          <a:ln w="9525">
            <a:noFill/>
            <a:miter lim="800000"/>
            <a:headEnd/>
            <a:tailEnd/>
          </a:ln>
        </p:spPr>
        <p:txBody>
          <a:bodyPr wrap="none">
            <a:spAutoFit/>
          </a:bodyPr>
          <a:lstStyle/>
          <a:p>
            <a:pPr algn="ctr">
              <a:defRPr/>
            </a:pPr>
            <a:r>
              <a:rPr lang="cs-CZ" sz="1200" dirty="0">
                <a:latin typeface="Times New Roman" pitchFamily="18" charset="0"/>
              </a:rPr>
              <a:t>bitva na Bílé hoře </a:t>
            </a:r>
          </a:p>
          <a:p>
            <a:pPr algn="ctr">
              <a:defRPr/>
            </a:pPr>
            <a:r>
              <a:rPr lang="cs-CZ" sz="1200" dirty="0">
                <a:latin typeface="Times New Roman" pitchFamily="18" charset="0"/>
              </a:rPr>
              <a:t>8. 11. 1620</a:t>
            </a:r>
          </a:p>
        </p:txBody>
      </p:sp>
      <p:sp>
        <p:nvSpPr>
          <p:cNvPr id="19465" name="Text Box 12"/>
          <p:cNvSpPr txBox="1">
            <a:spLocks noChangeArrowheads="1"/>
          </p:cNvSpPr>
          <p:nvPr/>
        </p:nvSpPr>
        <p:spPr bwMode="auto">
          <a:xfrm>
            <a:off x="7359169" y="555625"/>
            <a:ext cx="1544012" cy="461665"/>
          </a:xfrm>
          <a:prstGeom prst="rect">
            <a:avLst/>
          </a:prstGeom>
          <a:gradFill flip="none" rotWithShape="1">
            <a:gsLst>
              <a:gs pos="0">
                <a:srgbClr val="FF00FF">
                  <a:tint val="66000"/>
                  <a:satMod val="160000"/>
                </a:srgbClr>
              </a:gs>
              <a:gs pos="50000">
                <a:srgbClr val="FF00FF">
                  <a:tint val="44500"/>
                  <a:satMod val="160000"/>
                </a:srgbClr>
              </a:gs>
              <a:gs pos="100000">
                <a:srgbClr val="FF00FF">
                  <a:tint val="23500"/>
                  <a:satMod val="160000"/>
                </a:srgbClr>
              </a:gs>
            </a:gsLst>
            <a:path path="circle">
              <a:fillToRect l="50000" t="50000" r="50000" b="50000"/>
            </a:path>
            <a:tileRect/>
          </a:gradFill>
          <a:ln w="9525">
            <a:noFill/>
            <a:miter lim="800000"/>
            <a:headEnd/>
            <a:tailEnd/>
          </a:ln>
        </p:spPr>
        <p:txBody>
          <a:bodyPr wrap="none">
            <a:spAutoFit/>
          </a:bodyPr>
          <a:lstStyle/>
          <a:p>
            <a:pPr algn="ctr">
              <a:defRPr/>
            </a:pPr>
            <a:r>
              <a:rPr lang="cs-CZ" sz="1200" dirty="0" smtClean="0">
                <a:latin typeface="Times New Roman" pitchFamily="18" charset="0"/>
              </a:rPr>
              <a:t> </a:t>
            </a:r>
            <a:r>
              <a:rPr lang="cs-CZ" sz="1200" dirty="0">
                <a:latin typeface="Times New Roman" pitchFamily="18" charset="0"/>
              </a:rPr>
              <a:t>pražská defenestrace </a:t>
            </a:r>
          </a:p>
          <a:p>
            <a:pPr algn="ctr">
              <a:defRPr/>
            </a:pPr>
            <a:r>
              <a:rPr lang="cs-CZ" sz="1200" dirty="0">
                <a:latin typeface="Times New Roman" pitchFamily="18" charset="0"/>
              </a:rPr>
              <a:t>23. 5. 1618</a:t>
            </a:r>
          </a:p>
        </p:txBody>
      </p:sp>
      <p:sp>
        <p:nvSpPr>
          <p:cNvPr id="19466" name="Text Box 13"/>
          <p:cNvSpPr txBox="1">
            <a:spLocks noChangeArrowheads="1"/>
          </p:cNvSpPr>
          <p:nvPr/>
        </p:nvSpPr>
        <p:spPr bwMode="auto">
          <a:xfrm>
            <a:off x="4859338" y="4443413"/>
            <a:ext cx="1576387" cy="457200"/>
          </a:xfrm>
          <a:prstGeom prst="rect">
            <a:avLst/>
          </a:prstGeom>
          <a:gradFill flip="none" rotWithShape="1">
            <a:gsLst>
              <a:gs pos="0">
                <a:srgbClr val="FF00FF">
                  <a:tint val="66000"/>
                  <a:satMod val="160000"/>
                </a:srgbClr>
              </a:gs>
              <a:gs pos="50000">
                <a:srgbClr val="FF00FF">
                  <a:tint val="44500"/>
                  <a:satMod val="160000"/>
                </a:srgbClr>
              </a:gs>
              <a:gs pos="100000">
                <a:srgbClr val="FF00FF">
                  <a:tint val="23500"/>
                  <a:satMod val="160000"/>
                </a:srgbClr>
              </a:gs>
            </a:gsLst>
            <a:path path="circle">
              <a:fillToRect l="50000" t="50000" r="50000" b="50000"/>
            </a:path>
            <a:tileRect/>
          </a:gradFill>
          <a:ln w="9525">
            <a:noFill/>
            <a:miter lim="800000"/>
            <a:headEnd/>
            <a:tailEnd/>
          </a:ln>
        </p:spPr>
        <p:txBody>
          <a:bodyPr wrap="none">
            <a:spAutoFit/>
          </a:bodyPr>
          <a:lstStyle/>
          <a:p>
            <a:pPr algn="ctr">
              <a:defRPr/>
            </a:pPr>
            <a:r>
              <a:rPr lang="cs-CZ" sz="1200" dirty="0">
                <a:latin typeface="Times New Roman" pitchFamily="18" charset="0"/>
              </a:rPr>
              <a:t>Staroměstská exekuce </a:t>
            </a:r>
          </a:p>
          <a:p>
            <a:pPr algn="ctr">
              <a:defRPr/>
            </a:pPr>
            <a:r>
              <a:rPr lang="cs-CZ" sz="1200" dirty="0">
                <a:latin typeface="Times New Roman" pitchFamily="18" charset="0"/>
              </a:rPr>
              <a:t>21. 6. 1621</a:t>
            </a:r>
          </a:p>
        </p:txBody>
      </p:sp>
      <p:sp>
        <p:nvSpPr>
          <p:cNvPr id="19467" name="Text Box 14"/>
          <p:cNvSpPr txBox="1">
            <a:spLocks noChangeArrowheads="1"/>
          </p:cNvSpPr>
          <p:nvPr/>
        </p:nvSpPr>
        <p:spPr bwMode="auto">
          <a:xfrm>
            <a:off x="0" y="1492250"/>
            <a:ext cx="4939173" cy="353943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w="9525">
            <a:noFill/>
            <a:miter lim="800000"/>
            <a:headEnd/>
            <a:tailEnd/>
          </a:ln>
        </p:spPr>
        <p:txBody>
          <a:bodyPr wrap="none">
            <a:spAutoFit/>
          </a:bodyPr>
          <a:lstStyle/>
          <a:p>
            <a:pPr>
              <a:defRPr/>
            </a:pPr>
            <a:r>
              <a:rPr lang="cs-CZ" sz="1400" dirty="0">
                <a:latin typeface="Times New Roman" pitchFamily="18" charset="0"/>
              </a:rPr>
              <a:t>- nástupcem Rudolfa II. bratr </a:t>
            </a:r>
            <a:r>
              <a:rPr lang="cs-CZ" sz="1400" b="1" dirty="0">
                <a:latin typeface="Times New Roman" pitchFamily="18" charset="0"/>
              </a:rPr>
              <a:t>Matyáš </a:t>
            </a:r>
            <a:r>
              <a:rPr lang="cs-CZ" sz="1400" dirty="0">
                <a:latin typeface="Times New Roman" pitchFamily="18" charset="0"/>
              </a:rPr>
              <a:t>(přesídlil do Vídně)</a:t>
            </a:r>
          </a:p>
          <a:p>
            <a:pPr>
              <a:defRPr/>
            </a:pPr>
            <a:r>
              <a:rPr lang="cs-CZ" sz="1400" dirty="0">
                <a:latin typeface="Times New Roman" pitchFamily="18" charset="0"/>
              </a:rPr>
              <a:t>- v Čechách katoličtí místodržící: </a:t>
            </a:r>
            <a:r>
              <a:rPr lang="cs-CZ" sz="1400" b="1" dirty="0">
                <a:latin typeface="Times New Roman" pitchFamily="18" charset="0"/>
              </a:rPr>
              <a:t>Vilém Slavata z Chlumu</a:t>
            </a:r>
          </a:p>
          <a:p>
            <a:pPr>
              <a:defRPr/>
            </a:pPr>
            <a:r>
              <a:rPr lang="cs-CZ" sz="1400" b="1" dirty="0">
                <a:latin typeface="Times New Roman" pitchFamily="18" charset="0"/>
              </a:rPr>
              <a:t>                                                       Jaroslav </a:t>
            </a:r>
            <a:r>
              <a:rPr lang="cs-CZ" sz="1400" b="1" dirty="0" err="1">
                <a:latin typeface="Times New Roman" pitchFamily="18" charset="0"/>
              </a:rPr>
              <a:t>Bořita</a:t>
            </a:r>
            <a:r>
              <a:rPr lang="cs-CZ" sz="1400" b="1" dirty="0">
                <a:latin typeface="Times New Roman" pitchFamily="18" charset="0"/>
              </a:rPr>
              <a:t> z Martinic</a:t>
            </a:r>
          </a:p>
          <a:p>
            <a:pPr>
              <a:buFontTx/>
              <a:buChar char="-"/>
              <a:defRPr/>
            </a:pPr>
            <a:r>
              <a:rPr lang="cs-CZ" sz="1400" dirty="0">
                <a:latin typeface="Times New Roman" pitchFamily="18" charset="0"/>
              </a:rPr>
              <a:t> spory: dodržování Majestátu, berně na válku s Turky</a:t>
            </a:r>
          </a:p>
          <a:p>
            <a:pPr>
              <a:defRPr/>
            </a:pPr>
            <a:r>
              <a:rPr lang="cs-CZ" sz="1400" dirty="0">
                <a:latin typeface="Times New Roman" pitchFamily="18" charset="0"/>
              </a:rPr>
              <a:t>              abdikace Matyáše –</a:t>
            </a:r>
            <a:r>
              <a:rPr lang="en-US" sz="1400" dirty="0">
                <a:latin typeface="Times New Roman" pitchFamily="18" charset="0"/>
                <a:cs typeface="Times New Roman" pitchFamily="18" charset="0"/>
              </a:rPr>
              <a:t>&gt;</a:t>
            </a:r>
            <a:r>
              <a:rPr lang="cs-CZ" sz="1400" dirty="0">
                <a:latin typeface="Times New Roman" pitchFamily="18" charset="0"/>
              </a:rPr>
              <a:t> </a:t>
            </a:r>
            <a:r>
              <a:rPr lang="cs-CZ" sz="1400" b="1" dirty="0">
                <a:latin typeface="Times New Roman" pitchFamily="18" charset="0"/>
              </a:rPr>
              <a:t>Ferdinand Štýrský</a:t>
            </a:r>
          </a:p>
          <a:p>
            <a:pPr>
              <a:buFontTx/>
              <a:buChar char="-"/>
              <a:defRPr/>
            </a:pPr>
            <a:r>
              <a:rPr lang="cs-CZ" sz="1400" dirty="0">
                <a:latin typeface="Times New Roman" pitchFamily="18" charset="0"/>
              </a:rPr>
              <a:t> sjezd nekatolických stavů v květnu 1618 v Karolinu</a:t>
            </a:r>
          </a:p>
          <a:p>
            <a:pPr lvl="1">
              <a:defRPr/>
            </a:pPr>
            <a:r>
              <a:rPr lang="cs-CZ" sz="1400" dirty="0">
                <a:latin typeface="Times New Roman" pitchFamily="18" charset="0"/>
              </a:rPr>
              <a:t> =</a:t>
            </a:r>
            <a:r>
              <a:rPr lang="en-US" sz="1400" dirty="0">
                <a:latin typeface="Times New Roman" pitchFamily="18" charset="0"/>
                <a:cs typeface="Times New Roman" pitchFamily="18" charset="0"/>
              </a:rPr>
              <a:t>&gt;</a:t>
            </a:r>
            <a:r>
              <a:rPr lang="cs-CZ" sz="1400" dirty="0">
                <a:latin typeface="Times New Roman" pitchFamily="18" charset="0"/>
              </a:rPr>
              <a:t> místodržící </a:t>
            </a:r>
            <a:r>
              <a:rPr lang="cs-CZ" sz="1400" b="1" i="1" dirty="0">
                <a:latin typeface="Times New Roman" pitchFamily="18" charset="0"/>
              </a:rPr>
              <a:t>vyhozeni z okna</a:t>
            </a:r>
            <a:r>
              <a:rPr lang="cs-CZ" sz="1400" dirty="0">
                <a:latin typeface="Times New Roman" pitchFamily="18" charset="0"/>
              </a:rPr>
              <a:t> kanceláře </a:t>
            </a:r>
          </a:p>
          <a:p>
            <a:pPr>
              <a:buFontTx/>
              <a:buChar char="-"/>
              <a:defRPr/>
            </a:pPr>
            <a:r>
              <a:rPr lang="cs-CZ" sz="1400" dirty="0">
                <a:latin typeface="Times New Roman" pitchFamily="18" charset="0"/>
              </a:rPr>
              <a:t> příprava na válku, hledání spojenců </a:t>
            </a:r>
          </a:p>
          <a:p>
            <a:pPr>
              <a:buFontTx/>
              <a:buChar char="-"/>
              <a:defRPr/>
            </a:pPr>
            <a:r>
              <a:rPr lang="cs-CZ" sz="1400" dirty="0">
                <a:latin typeface="Times New Roman" pitchFamily="18" charset="0"/>
              </a:rPr>
              <a:t> sesazení Ferdinanda II. – volba </a:t>
            </a:r>
            <a:r>
              <a:rPr lang="cs-CZ" sz="1400" b="1" dirty="0">
                <a:latin typeface="Times New Roman" pitchFamily="18" charset="0"/>
              </a:rPr>
              <a:t>Fridricha Falckého </a:t>
            </a:r>
          </a:p>
          <a:p>
            <a:pPr>
              <a:defRPr/>
            </a:pPr>
            <a:r>
              <a:rPr lang="cs-CZ" sz="1400" dirty="0">
                <a:latin typeface="Times New Roman" pitchFamily="18" charset="0"/>
              </a:rPr>
              <a:t>		 „</a:t>
            </a:r>
            <a:r>
              <a:rPr lang="cs-CZ" sz="1400" b="1" dirty="0">
                <a:latin typeface="Times New Roman" pitchFamily="18" charset="0"/>
              </a:rPr>
              <a:t>Zimní král“ (1619/1620)</a:t>
            </a:r>
          </a:p>
          <a:p>
            <a:pPr>
              <a:buFontTx/>
              <a:buChar char="-"/>
              <a:defRPr/>
            </a:pPr>
            <a:r>
              <a:rPr lang="cs-CZ" sz="1400" dirty="0">
                <a:latin typeface="Times New Roman" pitchFamily="18" charset="0"/>
              </a:rPr>
              <a:t> rozhodující bitva: </a:t>
            </a:r>
            <a:r>
              <a:rPr lang="cs-CZ" sz="1400" i="1" dirty="0">
                <a:latin typeface="Times New Roman" pitchFamily="18" charset="0"/>
              </a:rPr>
              <a:t>bitva na </a:t>
            </a:r>
            <a:r>
              <a:rPr lang="cs-CZ" sz="1400" b="1" i="1" dirty="0">
                <a:latin typeface="Times New Roman" pitchFamily="18" charset="0"/>
              </a:rPr>
              <a:t>Bílé hoře</a:t>
            </a:r>
          </a:p>
          <a:p>
            <a:pPr>
              <a:defRPr/>
            </a:pPr>
            <a:r>
              <a:rPr lang="cs-CZ" sz="1400" dirty="0">
                <a:latin typeface="Times New Roman" pitchFamily="18" charset="0"/>
              </a:rPr>
              <a:t>   české stavy (hrabě </a:t>
            </a:r>
            <a:r>
              <a:rPr lang="cs-CZ" sz="1400" b="1" dirty="0">
                <a:latin typeface="Times New Roman" pitchFamily="18" charset="0"/>
              </a:rPr>
              <a:t>Matyáš Thurn</a:t>
            </a:r>
            <a:r>
              <a:rPr lang="cs-CZ" sz="1400" dirty="0">
                <a:latin typeface="Times New Roman" pitchFamily="18" charset="0"/>
              </a:rPr>
              <a:t>) X Habsburkové</a:t>
            </a:r>
          </a:p>
          <a:p>
            <a:pPr>
              <a:defRPr/>
            </a:pPr>
            <a:r>
              <a:rPr lang="cs-CZ" sz="1400" dirty="0">
                <a:latin typeface="Times New Roman" pitchFamily="18" charset="0"/>
              </a:rPr>
              <a:t>   úprk Fridricha </a:t>
            </a:r>
            <a:r>
              <a:rPr lang="cs-CZ" sz="1400" dirty="0" smtClean="0">
                <a:latin typeface="Times New Roman" pitchFamily="18" charset="0"/>
              </a:rPr>
              <a:t>Falckého ze </a:t>
            </a:r>
            <a:r>
              <a:rPr lang="cs-CZ" sz="1400" dirty="0">
                <a:latin typeface="Times New Roman" pitchFamily="18" charset="0"/>
              </a:rPr>
              <a:t>země</a:t>
            </a:r>
          </a:p>
          <a:p>
            <a:pPr>
              <a:defRPr/>
            </a:pPr>
            <a:r>
              <a:rPr lang="cs-CZ" sz="1400" dirty="0">
                <a:latin typeface="Times New Roman" pitchFamily="18" charset="0"/>
              </a:rPr>
              <a:t>   konečná porážka </a:t>
            </a:r>
            <a:r>
              <a:rPr lang="cs-CZ" sz="1400" dirty="0" err="1">
                <a:latin typeface="Times New Roman" pitchFamily="18" charset="0"/>
              </a:rPr>
              <a:t>stavov</a:t>
            </a:r>
            <a:r>
              <a:rPr lang="cs-CZ" sz="1400" dirty="0">
                <a:latin typeface="Times New Roman" pitchFamily="18" charset="0"/>
              </a:rPr>
              <a:t>. povstání -</a:t>
            </a:r>
            <a:r>
              <a:rPr lang="en-US" sz="1400" dirty="0">
                <a:latin typeface="Times New Roman" pitchFamily="18" charset="0"/>
                <a:cs typeface="Times New Roman" pitchFamily="18" charset="0"/>
              </a:rPr>
              <a:t>&gt;</a:t>
            </a:r>
            <a:r>
              <a:rPr lang="cs-CZ" sz="1400" dirty="0">
                <a:latin typeface="Times New Roman" pitchFamily="18" charset="0"/>
                <a:cs typeface="Times New Roman" pitchFamily="18" charset="0"/>
              </a:rPr>
              <a:t> vyplenění Prahy</a:t>
            </a:r>
          </a:p>
          <a:p>
            <a:pPr>
              <a:buFontTx/>
              <a:buChar char="-"/>
              <a:defRPr/>
            </a:pPr>
            <a:r>
              <a:rPr lang="cs-CZ" sz="1400" dirty="0">
                <a:latin typeface="Times New Roman" pitchFamily="18" charset="0"/>
                <a:cs typeface="Times New Roman" pitchFamily="18" charset="0"/>
              </a:rPr>
              <a:t> tresty pro české stavy: </a:t>
            </a:r>
            <a:r>
              <a:rPr lang="cs-CZ" sz="1400" b="1" i="1" dirty="0">
                <a:latin typeface="Times New Roman" pitchFamily="18" charset="0"/>
                <a:cs typeface="Times New Roman" pitchFamily="18" charset="0"/>
              </a:rPr>
              <a:t>poprava 27 vůdců na </a:t>
            </a:r>
            <a:r>
              <a:rPr lang="cs-CZ" sz="1400" b="1" i="1" dirty="0" err="1">
                <a:latin typeface="Times New Roman" pitchFamily="18" charset="0"/>
                <a:cs typeface="Times New Roman" pitchFamily="18" charset="0"/>
              </a:rPr>
              <a:t>Staroměst</a:t>
            </a:r>
            <a:r>
              <a:rPr lang="cs-CZ" sz="1400" b="1" i="1" dirty="0" smtClean="0">
                <a:latin typeface="Times New Roman" pitchFamily="18" charset="0"/>
                <a:cs typeface="Times New Roman" pitchFamily="18" charset="0"/>
              </a:rPr>
              <a:t>. nám</a:t>
            </a:r>
            <a:r>
              <a:rPr lang="cs-CZ" sz="1400" b="1" dirty="0">
                <a:latin typeface="Times New Roman" pitchFamily="18" charset="0"/>
                <a:cs typeface="Times New Roman" pitchFamily="18" charset="0"/>
              </a:rPr>
              <a:t>.</a:t>
            </a:r>
          </a:p>
          <a:p>
            <a:pPr>
              <a:defRPr/>
            </a:pPr>
            <a:r>
              <a:rPr lang="cs-CZ" sz="1400" dirty="0">
                <a:latin typeface="Times New Roman" pitchFamily="18" charset="0"/>
                <a:cs typeface="Times New Roman" pitchFamily="18" charset="0"/>
              </a:rPr>
              <a:t>   konfiskace (násilné zabavení) majetků  (</a:t>
            </a:r>
            <a:r>
              <a:rPr lang="cs-CZ" sz="1200" dirty="0">
                <a:latin typeface="Times New Roman" pitchFamily="18" charset="0"/>
                <a:cs typeface="Times New Roman" pitchFamily="18" charset="0"/>
              </a:rPr>
              <a:t>odměna pro věrné katolíky)</a:t>
            </a:r>
            <a:endParaRPr lang="en-US" sz="1200" dirty="0">
              <a:latin typeface="Times New Roman" pitchFamily="18" charset="0"/>
              <a:cs typeface="Times New Roman" pitchFamily="18" charset="0"/>
            </a:endParaRPr>
          </a:p>
        </p:txBody>
      </p:sp>
      <p:pic>
        <p:nvPicPr>
          <p:cNvPr id="19477" name="Picture 7" descr="bila_hora_"/>
          <p:cNvPicPr>
            <a:picLocks noChangeAspect="1" noChangeArrowheads="1"/>
          </p:cNvPicPr>
          <p:nvPr/>
        </p:nvPicPr>
        <p:blipFill>
          <a:blip r:embed="rId7"/>
          <a:srcRect/>
          <a:stretch>
            <a:fillRect/>
          </a:stretch>
        </p:blipFill>
        <p:spPr bwMode="auto">
          <a:xfrm>
            <a:off x="4067175" y="2284413"/>
            <a:ext cx="2705100" cy="1931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Nadpis 1"/>
          <p:cNvSpPr>
            <a:spLocks noGrp="1"/>
          </p:cNvSpPr>
          <p:nvPr>
            <p:ph type="ctrTitle"/>
          </p:nvPr>
        </p:nvSpPr>
        <p:spPr>
          <a:xfrm>
            <a:off x="0" y="484188"/>
            <a:ext cx="4824413" cy="593725"/>
          </a:xfrm>
        </p:spPr>
        <p:txBody>
          <a:bodyPr/>
          <a:lstStyle/>
          <a:p>
            <a:pPr algn="l" eaLnBrk="1" hangingPunct="1"/>
            <a:r>
              <a:rPr lang="cs-CZ" sz="2500" b="1" dirty="0" smtClean="0">
                <a:latin typeface="Times New Roman" pitchFamily="18" charset="0"/>
                <a:cs typeface="Times New Roman" pitchFamily="18" charset="0"/>
              </a:rPr>
              <a:t>19.4 Co si řekneme nového?</a:t>
            </a:r>
          </a:p>
        </p:txBody>
      </p:sp>
      <p:sp>
        <p:nvSpPr>
          <p:cNvPr id="21" name="TextovéPole 20"/>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b="1" dirty="0">
                <a:solidFill>
                  <a:schemeClr val="accent3">
                    <a:lumMod val="50000"/>
                  </a:schemeClr>
                </a:solidFill>
                <a:latin typeface="Times New Roman" pitchFamily="18" charset="0"/>
                <a:cs typeface="Times New Roman" pitchFamily="18" charset="0"/>
              </a:rPr>
              <a:t>Elektronická  učebnice - II. stupeň                 </a:t>
            </a:r>
            <a:r>
              <a:rPr lang="cs-CZ" sz="1000" dirty="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a:solidFill>
                  <a:schemeClr val="accent3">
                    <a:lumMod val="50000"/>
                  </a:schemeClr>
                </a:solidFill>
                <a:latin typeface="Times New Roman" pitchFamily="18" charset="0"/>
                <a:cs typeface="Times New Roman" pitchFamily="18" charset="0"/>
              </a:rPr>
              <a:t>Dějepis</a:t>
            </a:r>
          </a:p>
          <a:p>
            <a:pPr fontAlgn="auto">
              <a:spcBef>
                <a:spcPts val="0"/>
              </a:spcBef>
              <a:spcAft>
                <a:spcPts val="0"/>
              </a:spcAft>
              <a:defRPr/>
            </a:pPr>
            <a:endParaRPr lang="cs-CZ" sz="1000" dirty="0">
              <a:latin typeface="Times New Roman" pitchFamily="18" charset="0"/>
              <a:cs typeface="Times New Roman" pitchFamily="18" charset="0"/>
            </a:endParaRPr>
          </a:p>
        </p:txBody>
      </p:sp>
      <p:sp>
        <p:nvSpPr>
          <p:cNvPr id="21508" name="Text Box 4"/>
          <p:cNvSpPr txBox="1">
            <a:spLocks noChangeArrowheads="1"/>
          </p:cNvSpPr>
          <p:nvPr/>
        </p:nvSpPr>
        <p:spPr bwMode="auto">
          <a:xfrm>
            <a:off x="179388" y="987425"/>
            <a:ext cx="6840537" cy="2857500"/>
          </a:xfrm>
          <a:prstGeom prst="rect">
            <a:avLst/>
          </a:prstGeom>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path path="circle">
              <a:fillToRect l="50000" t="50000" r="50000" b="50000"/>
            </a:path>
            <a:tileRect/>
          </a:gradFill>
          <a:ln w="9525">
            <a:noFill/>
            <a:miter lim="800000"/>
            <a:headEnd/>
            <a:tailEnd/>
          </a:ln>
          <a:effectLst/>
        </p:spPr>
        <p:txBody>
          <a:bodyPr>
            <a:spAutoFit/>
          </a:bodyPr>
          <a:lstStyle/>
          <a:p>
            <a:pPr algn="just">
              <a:defRPr/>
            </a:pPr>
            <a:r>
              <a:rPr lang="cs-CZ" sz="1400" dirty="0">
                <a:latin typeface="Times New Roman" pitchFamily="18" charset="0"/>
              </a:rPr>
              <a:t>Po porážce českých stavů obrátili Habsburkové pozornost proti jejich spojencům – zemím Fridricha Falckého. Ohrožení pociťovali i Nizozemci, Angličané a Dánové.</a:t>
            </a:r>
          </a:p>
          <a:p>
            <a:pPr algn="just">
              <a:defRPr/>
            </a:pPr>
            <a:r>
              <a:rPr lang="cs-CZ" sz="1400" dirty="0">
                <a:latin typeface="Times New Roman" pitchFamily="18" charset="0"/>
              </a:rPr>
              <a:t>Boje protihabsburské koalice nebyly úspěšné – velký podíl na tom měl císařský velitel </a:t>
            </a:r>
            <a:r>
              <a:rPr lang="cs-CZ" sz="1400" b="1" dirty="0">
                <a:latin typeface="Times New Roman" pitchFamily="18" charset="0"/>
              </a:rPr>
              <a:t>Albrecht z Valdštejna.</a:t>
            </a:r>
          </a:p>
          <a:p>
            <a:pPr algn="just">
              <a:defRPr/>
            </a:pPr>
            <a:r>
              <a:rPr lang="cs-CZ" sz="1400" dirty="0">
                <a:latin typeface="Times New Roman" pitchFamily="18" charset="0"/>
              </a:rPr>
              <a:t>Úspěchy Habsburků vzbuzovaly u vládců nekatolických zemí stále větší obavy, zejména u švédského krále </a:t>
            </a:r>
            <a:r>
              <a:rPr lang="cs-CZ" sz="1400" b="1" dirty="0">
                <a:latin typeface="Times New Roman" pitchFamily="18" charset="0"/>
              </a:rPr>
              <a:t>Gustava Adolfa. </a:t>
            </a:r>
            <a:r>
              <a:rPr lang="cs-CZ" sz="1400" dirty="0">
                <a:latin typeface="Times New Roman" pitchFamily="18" charset="0"/>
              </a:rPr>
              <a:t>Za finanční podpory Francie se vylodil na Baltu a střetl se s Habsburky v roce </a:t>
            </a:r>
            <a:r>
              <a:rPr lang="cs-CZ" sz="1400" b="1" dirty="0">
                <a:latin typeface="Times New Roman" pitchFamily="18" charset="0"/>
              </a:rPr>
              <a:t>1632 </a:t>
            </a:r>
            <a:r>
              <a:rPr lang="cs-CZ" sz="1400" dirty="0">
                <a:latin typeface="Times New Roman" pitchFamily="18" charset="0"/>
              </a:rPr>
              <a:t> v bitvě u </a:t>
            </a:r>
            <a:r>
              <a:rPr lang="cs-CZ" sz="1400" b="1" dirty="0">
                <a:latin typeface="Times New Roman" pitchFamily="18" charset="0"/>
              </a:rPr>
              <a:t>L</a:t>
            </a:r>
            <a:r>
              <a:rPr lang="en-US" sz="1400" b="1" dirty="0">
                <a:latin typeface="Times New Roman" pitchFamily="18" charset="0"/>
                <a:cs typeface="Times New Roman" pitchFamily="18" charset="0"/>
              </a:rPr>
              <a:t>ü</a:t>
            </a:r>
            <a:r>
              <a:rPr lang="cs-CZ" sz="1400" b="1" dirty="0" err="1">
                <a:latin typeface="Times New Roman" pitchFamily="18" charset="0"/>
                <a:cs typeface="Times New Roman" pitchFamily="18" charset="0"/>
              </a:rPr>
              <a:t>tzenu</a:t>
            </a:r>
            <a:r>
              <a:rPr lang="cs-CZ" sz="1400" dirty="0">
                <a:latin typeface="Times New Roman" pitchFamily="18" charset="0"/>
                <a:cs typeface="Times New Roman" pitchFamily="18" charset="0"/>
              </a:rPr>
              <a:t>, kde padl. </a:t>
            </a:r>
          </a:p>
          <a:p>
            <a:pPr algn="just">
              <a:defRPr/>
            </a:pPr>
            <a:r>
              <a:rPr lang="cs-CZ" sz="1400" dirty="0">
                <a:latin typeface="Times New Roman" pitchFamily="18" charset="0"/>
                <a:cs typeface="Times New Roman" pitchFamily="18" charset="0"/>
              </a:rPr>
              <a:t>Poté, co byl postup Švédů Valdštejnem zastaven, rozhodla se Francie do bojů vstoupit otevřeně.</a:t>
            </a:r>
          </a:p>
          <a:p>
            <a:pPr algn="just">
              <a:defRPr/>
            </a:pPr>
            <a:r>
              <a:rPr lang="cs-CZ" sz="1400" dirty="0">
                <a:latin typeface="Times New Roman" pitchFamily="18" charset="0"/>
                <a:cs typeface="Times New Roman" pitchFamily="18" charset="0"/>
              </a:rPr>
              <a:t>Další desetiletí bojů obě strany vyčerpalo, aniž by vedlo k rozhodujícímu vítězství. Proto  začali zástupci obou stran jednat o podmínkách míru. Mír byl nakonec podepsán roku </a:t>
            </a:r>
            <a:r>
              <a:rPr lang="cs-CZ" sz="1400" b="1" dirty="0">
                <a:latin typeface="Times New Roman" pitchFamily="18" charset="0"/>
                <a:cs typeface="Times New Roman" pitchFamily="18" charset="0"/>
              </a:rPr>
              <a:t>1648 </a:t>
            </a:r>
            <a:r>
              <a:rPr lang="cs-CZ" sz="1400" dirty="0">
                <a:latin typeface="Times New Roman" pitchFamily="18" charset="0"/>
                <a:cs typeface="Times New Roman" pitchFamily="18" charset="0"/>
              </a:rPr>
              <a:t>ve dvou městech </a:t>
            </a:r>
            <a:r>
              <a:rPr lang="cs-CZ" sz="1400" b="1" dirty="0">
                <a:latin typeface="Times New Roman" pitchFamily="18" charset="0"/>
                <a:cs typeface="Times New Roman" pitchFamily="18" charset="0"/>
              </a:rPr>
              <a:t>Vestfálska – </a:t>
            </a:r>
            <a:r>
              <a:rPr lang="cs-CZ" sz="1400" b="1" dirty="0" err="1">
                <a:latin typeface="Times New Roman" pitchFamily="18" charset="0"/>
                <a:cs typeface="Times New Roman" pitchFamily="18" charset="0"/>
              </a:rPr>
              <a:t>Osnabr</a:t>
            </a:r>
            <a:r>
              <a:rPr lang="en-US" sz="1400" b="1" dirty="0">
                <a:latin typeface="Times New Roman" pitchFamily="18" charset="0"/>
                <a:cs typeface="Times New Roman" pitchFamily="18" charset="0"/>
              </a:rPr>
              <a:t>ü</a:t>
            </a:r>
            <a:r>
              <a:rPr lang="cs-CZ" sz="1400" b="1" dirty="0" err="1">
                <a:latin typeface="Times New Roman" pitchFamily="18" charset="0"/>
                <a:cs typeface="Times New Roman" pitchFamily="18" charset="0"/>
              </a:rPr>
              <a:t>cku</a:t>
            </a:r>
            <a:r>
              <a:rPr lang="cs-CZ" sz="1400" b="1" dirty="0">
                <a:latin typeface="Times New Roman" pitchFamily="18" charset="0"/>
                <a:cs typeface="Times New Roman" pitchFamily="18" charset="0"/>
              </a:rPr>
              <a:t> a M</a:t>
            </a:r>
            <a:r>
              <a:rPr lang="en-US" sz="1400" b="1" dirty="0">
                <a:latin typeface="Times New Roman" pitchFamily="18" charset="0"/>
                <a:cs typeface="Times New Roman" pitchFamily="18" charset="0"/>
              </a:rPr>
              <a:t>ü</a:t>
            </a:r>
            <a:r>
              <a:rPr lang="cs-CZ" sz="1400" b="1" dirty="0" err="1">
                <a:latin typeface="Times New Roman" pitchFamily="18" charset="0"/>
                <a:cs typeface="Times New Roman" pitchFamily="18" charset="0"/>
              </a:rPr>
              <a:t>nsteru</a:t>
            </a:r>
            <a:r>
              <a:rPr lang="cs-CZ" sz="1400" b="1" dirty="0">
                <a:latin typeface="Times New Roman" pitchFamily="18" charset="0"/>
                <a:cs typeface="Times New Roman" pitchFamily="18" charset="0"/>
              </a:rPr>
              <a:t> </a:t>
            </a:r>
            <a:r>
              <a:rPr lang="cs-CZ" sz="1400" dirty="0">
                <a:latin typeface="Times New Roman" pitchFamily="18" charset="0"/>
                <a:cs typeface="Times New Roman" pitchFamily="18" charset="0"/>
              </a:rPr>
              <a:t> a řídil se zásadou augšpurského míru </a:t>
            </a:r>
            <a:r>
              <a:rPr lang="cs-CZ" sz="1400" b="1" dirty="0">
                <a:latin typeface="Times New Roman" pitchFamily="18" charset="0"/>
                <a:cs typeface="Times New Roman" pitchFamily="18" charset="0"/>
              </a:rPr>
              <a:t>„koho území, toho náboženství“.</a:t>
            </a:r>
            <a:endParaRPr lang="en-US" sz="1400" b="1" dirty="0">
              <a:latin typeface="Times New Roman" pitchFamily="18" charset="0"/>
              <a:cs typeface="Times New Roman" pitchFamily="18" charset="0"/>
            </a:endParaRPr>
          </a:p>
        </p:txBody>
      </p:sp>
      <p:pic>
        <p:nvPicPr>
          <p:cNvPr id="21510" name="Picture 6" descr="Valdstejn"/>
          <p:cNvPicPr>
            <a:picLocks noChangeAspect="1" noChangeArrowheads="1"/>
          </p:cNvPicPr>
          <p:nvPr/>
        </p:nvPicPr>
        <p:blipFill>
          <a:blip r:embed="rId3"/>
          <a:srcRect/>
          <a:stretch>
            <a:fillRect/>
          </a:stretch>
        </p:blipFill>
        <p:spPr bwMode="auto">
          <a:xfrm>
            <a:off x="7164388" y="555625"/>
            <a:ext cx="1820862" cy="2316163"/>
          </a:xfrm>
          <a:prstGeom prst="rect">
            <a:avLst/>
          </a:prstGeom>
          <a:noFill/>
          <a:ln w="9525">
            <a:noFill/>
            <a:miter lim="800000"/>
            <a:headEnd/>
            <a:tailEnd/>
          </a:ln>
        </p:spPr>
      </p:pic>
      <p:sp>
        <p:nvSpPr>
          <p:cNvPr id="21511" name="AutoShape 7">
            <a:hlinkClick r:id="rId4" highlightClick="1"/>
          </p:cNvPr>
          <p:cNvSpPr>
            <a:spLocks noChangeAspect="1" noChangeArrowheads="1"/>
          </p:cNvSpPr>
          <p:nvPr/>
        </p:nvSpPr>
        <p:spPr bwMode="auto">
          <a:xfrm>
            <a:off x="6588125" y="555625"/>
            <a:ext cx="360363" cy="360363"/>
          </a:xfrm>
          <a:prstGeom prst="actionButtonInformation">
            <a:avLst/>
          </a:prstGeom>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path path="circle">
              <a:fillToRect l="50000" t="50000" r="50000" b="50000"/>
            </a:path>
            <a:tileRect/>
          </a:gradFill>
          <a:ln w="9525">
            <a:noFill/>
            <a:miter lim="800000"/>
            <a:headEnd/>
            <a:tailEnd/>
          </a:ln>
          <a:effectLst/>
        </p:spPr>
        <p:txBody>
          <a:bodyPr wrap="none" anchor="ctr"/>
          <a:lstStyle/>
          <a:p>
            <a:pPr>
              <a:defRPr/>
            </a:pPr>
            <a:endParaRPr lang="cs-CZ"/>
          </a:p>
        </p:txBody>
      </p:sp>
      <p:sp>
        <p:nvSpPr>
          <p:cNvPr id="21512" name="Text Box 8"/>
          <p:cNvSpPr txBox="1">
            <a:spLocks noChangeArrowheads="1"/>
          </p:cNvSpPr>
          <p:nvPr/>
        </p:nvSpPr>
        <p:spPr bwMode="auto">
          <a:xfrm>
            <a:off x="179388" y="3987800"/>
            <a:ext cx="6840537" cy="1155700"/>
          </a:xfrm>
          <a:prstGeom prst="rect">
            <a:avLst/>
          </a:prstGeom>
          <a:gradFill flip="none" rotWithShape="1">
            <a:gsLst>
              <a:gs pos="0">
                <a:srgbClr val="FF00FF">
                  <a:tint val="66000"/>
                  <a:satMod val="160000"/>
                </a:srgbClr>
              </a:gs>
              <a:gs pos="50000">
                <a:srgbClr val="FF00FF">
                  <a:tint val="44500"/>
                  <a:satMod val="160000"/>
                </a:srgbClr>
              </a:gs>
              <a:gs pos="100000">
                <a:srgbClr val="FF00FF">
                  <a:tint val="23500"/>
                  <a:satMod val="160000"/>
                </a:srgbClr>
              </a:gs>
            </a:gsLst>
            <a:path path="circle">
              <a:fillToRect l="50000" t="50000" r="50000" b="50000"/>
            </a:path>
            <a:tileRect/>
          </a:gradFill>
          <a:ln w="9525">
            <a:noFill/>
            <a:miter lim="800000"/>
            <a:headEnd/>
            <a:tailEnd/>
          </a:ln>
          <a:effectLst/>
        </p:spPr>
        <p:txBody>
          <a:bodyPr>
            <a:spAutoFit/>
          </a:bodyPr>
          <a:lstStyle/>
          <a:p>
            <a:pPr>
              <a:defRPr/>
            </a:pPr>
            <a:r>
              <a:rPr lang="cs-CZ" sz="1400" b="1" dirty="0">
                <a:latin typeface="Times New Roman" pitchFamily="18" charset="0"/>
              </a:rPr>
              <a:t>Důsledky</a:t>
            </a:r>
          </a:p>
          <a:p>
            <a:pPr>
              <a:buFontTx/>
              <a:buChar char="•"/>
              <a:defRPr/>
            </a:pPr>
            <a:r>
              <a:rPr lang="cs-CZ" sz="1400" b="1" dirty="0">
                <a:latin typeface="Times New Roman" pitchFamily="18" charset="0"/>
              </a:rPr>
              <a:t> </a:t>
            </a:r>
            <a:r>
              <a:rPr lang="cs-CZ" sz="1400" dirty="0">
                <a:latin typeface="Times New Roman" pitchFamily="18" charset="0"/>
              </a:rPr>
              <a:t>državy ve střední Evropě nadále pod nadvládou Habsburků</a:t>
            </a:r>
            <a:r>
              <a:rPr lang="el-GR" sz="1400" dirty="0">
                <a:latin typeface="Times New Roman" pitchFamily="18" charset="0"/>
                <a:cs typeface="Times New Roman" pitchFamily="18" charset="0"/>
              </a:rPr>
              <a:t>;</a:t>
            </a:r>
            <a:r>
              <a:rPr lang="cs-CZ" sz="1400" dirty="0">
                <a:latin typeface="Times New Roman" pitchFamily="18" charset="0"/>
                <a:cs typeface="Times New Roman" pitchFamily="18" charset="0"/>
              </a:rPr>
              <a:t> převahu ale Francie a Švédsko</a:t>
            </a:r>
          </a:p>
          <a:p>
            <a:pPr>
              <a:buFontTx/>
              <a:buChar char="•"/>
              <a:defRPr/>
            </a:pPr>
            <a:r>
              <a:rPr lang="cs-CZ" sz="1400" dirty="0">
                <a:latin typeface="Times New Roman" pitchFamily="18" charset="0"/>
                <a:cs typeface="Times New Roman" pitchFamily="18" charset="0"/>
              </a:rPr>
              <a:t> ztráty na životech (vojáků i obyčejných obyvatel)</a:t>
            </a:r>
          </a:p>
          <a:p>
            <a:pPr>
              <a:buFontTx/>
              <a:buChar char="•"/>
              <a:defRPr/>
            </a:pPr>
            <a:r>
              <a:rPr lang="cs-CZ" sz="1400" dirty="0">
                <a:latin typeface="Times New Roman" pitchFamily="18" charset="0"/>
                <a:cs typeface="Times New Roman" pitchFamily="18" charset="0"/>
              </a:rPr>
              <a:t> devastace krajiny</a:t>
            </a:r>
          </a:p>
          <a:p>
            <a:pPr>
              <a:buFontTx/>
              <a:buChar char="•"/>
              <a:defRPr/>
            </a:pPr>
            <a:r>
              <a:rPr lang="cs-CZ" sz="1400" dirty="0">
                <a:latin typeface="Times New Roman" pitchFamily="18" charset="0"/>
                <a:cs typeface="Times New Roman" pitchFamily="18" charset="0"/>
              </a:rPr>
              <a:t> propuknutí epidemií (moru, tyfu, …)</a:t>
            </a:r>
            <a:endParaRPr lang="cs-CZ" sz="1400" b="1" dirty="0">
              <a:latin typeface="Times New Roman" pitchFamily="18" charset="0"/>
            </a:endParaRPr>
          </a:p>
        </p:txBody>
      </p:sp>
      <p:pic>
        <p:nvPicPr>
          <p:cNvPr id="21517" name="Picture 10" descr="220px-Gustavus_Adolphus_at_the_Battle_at_Breitenfeld">
            <a:hlinkClick r:id="rId5"/>
          </p:cNvPr>
          <p:cNvPicPr>
            <a:picLocks noChangeAspect="1" noChangeArrowheads="1"/>
          </p:cNvPicPr>
          <p:nvPr/>
        </p:nvPicPr>
        <p:blipFill>
          <a:blip r:embed="rId6"/>
          <a:srcRect/>
          <a:stretch>
            <a:fillRect/>
          </a:stretch>
        </p:blipFill>
        <p:spPr bwMode="auto">
          <a:xfrm>
            <a:off x="7235825" y="2955925"/>
            <a:ext cx="1730375" cy="2187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Nadpis 1"/>
          <p:cNvSpPr>
            <a:spLocks noGrp="1"/>
          </p:cNvSpPr>
          <p:nvPr>
            <p:ph type="ctrTitle"/>
          </p:nvPr>
        </p:nvSpPr>
        <p:spPr>
          <a:xfrm>
            <a:off x="0" y="484188"/>
            <a:ext cx="4537075" cy="593725"/>
          </a:xfrm>
        </p:spPr>
        <p:txBody>
          <a:bodyPr/>
          <a:lstStyle/>
          <a:p>
            <a:pPr algn="l" eaLnBrk="1" hangingPunct="1"/>
            <a:r>
              <a:rPr lang="cs-CZ" sz="2500" b="1" dirty="0" smtClean="0">
                <a:latin typeface="Times New Roman" pitchFamily="18" charset="0"/>
                <a:cs typeface="Times New Roman" pitchFamily="18" charset="0"/>
              </a:rPr>
              <a:t>19.5 Procvičení a příklady</a:t>
            </a:r>
          </a:p>
        </p:txBody>
      </p:sp>
      <p:sp>
        <p:nvSpPr>
          <p:cNvPr id="23554" name="TextovéPole 9"/>
          <p:cNvSpPr txBox="1">
            <a:spLocks noChangeArrowheads="1"/>
          </p:cNvSpPr>
          <p:nvPr/>
        </p:nvSpPr>
        <p:spPr bwMode="auto">
          <a:xfrm>
            <a:off x="395288" y="1635125"/>
            <a:ext cx="3816350" cy="369888"/>
          </a:xfrm>
          <a:prstGeom prst="rect">
            <a:avLst/>
          </a:prstGeom>
          <a:noFill/>
          <a:ln w="9525">
            <a:noFill/>
            <a:miter lim="800000"/>
            <a:headEnd/>
            <a:tailEnd/>
          </a:ln>
        </p:spPr>
        <p:txBody>
          <a:bodyPr>
            <a:spAutoFit/>
          </a:bodyPr>
          <a:lstStyle/>
          <a:p>
            <a:endParaRPr lang="cs-CZ">
              <a:latin typeface="Calibri" pitchFamily="34" charset="0"/>
            </a:endParaRPr>
          </a:p>
        </p:txBody>
      </p:sp>
      <p:sp>
        <p:nvSpPr>
          <p:cNvPr id="16" name="TextovéPole 15"/>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b="1" dirty="0">
                <a:solidFill>
                  <a:schemeClr val="accent3">
                    <a:lumMod val="50000"/>
                  </a:schemeClr>
                </a:solidFill>
                <a:latin typeface="Times New Roman" pitchFamily="18" charset="0"/>
                <a:cs typeface="Times New Roman" pitchFamily="18" charset="0"/>
              </a:rPr>
              <a:t>Elektronická  učebnice - II. stupeň                  </a:t>
            </a:r>
            <a:r>
              <a:rPr lang="cs-CZ" sz="1000" dirty="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a:solidFill>
                  <a:schemeClr val="accent3">
                    <a:lumMod val="50000"/>
                  </a:schemeClr>
                </a:solidFill>
                <a:latin typeface="Times New Roman" pitchFamily="18" charset="0"/>
                <a:cs typeface="Times New Roman" pitchFamily="18" charset="0"/>
              </a:rPr>
              <a:t>Dějepis</a:t>
            </a:r>
          </a:p>
          <a:p>
            <a:pPr fontAlgn="auto">
              <a:spcBef>
                <a:spcPts val="0"/>
              </a:spcBef>
              <a:spcAft>
                <a:spcPts val="0"/>
              </a:spcAft>
              <a:defRPr/>
            </a:pPr>
            <a:endParaRPr lang="cs-CZ" sz="1000" dirty="0">
              <a:latin typeface="Times New Roman" pitchFamily="18" charset="0"/>
              <a:cs typeface="Times New Roman" pitchFamily="18" charset="0"/>
            </a:endParaRPr>
          </a:p>
        </p:txBody>
      </p:sp>
      <p:pic>
        <p:nvPicPr>
          <p:cNvPr id="23556" name="Picture 5" descr="220px-Doktorschnabel_430px">
            <a:hlinkClick r:id="rId3"/>
          </p:cNvPr>
          <p:cNvPicPr>
            <a:picLocks noChangeAspect="1" noChangeArrowheads="1"/>
          </p:cNvPicPr>
          <p:nvPr/>
        </p:nvPicPr>
        <p:blipFill>
          <a:blip r:embed="rId4"/>
          <a:srcRect/>
          <a:stretch>
            <a:fillRect/>
          </a:stretch>
        </p:blipFill>
        <p:spPr bwMode="auto">
          <a:xfrm>
            <a:off x="6877050" y="627063"/>
            <a:ext cx="2151063" cy="2592387"/>
          </a:xfrm>
          <a:prstGeom prst="rect">
            <a:avLst/>
          </a:prstGeom>
          <a:noFill/>
          <a:ln w="9525">
            <a:noFill/>
            <a:miter lim="800000"/>
            <a:headEnd/>
            <a:tailEnd/>
          </a:ln>
        </p:spPr>
      </p:pic>
      <p:sp>
        <p:nvSpPr>
          <p:cNvPr id="23557" name="Text Box 7"/>
          <p:cNvSpPr txBox="1">
            <a:spLocks noChangeArrowheads="1"/>
          </p:cNvSpPr>
          <p:nvPr/>
        </p:nvSpPr>
        <p:spPr bwMode="auto">
          <a:xfrm>
            <a:off x="6948488" y="3724275"/>
            <a:ext cx="2036762" cy="730250"/>
          </a:xfrm>
          <a:prstGeom prst="rect">
            <a:avLst/>
          </a:prstGeom>
          <a:gradFill rotWithShape="1">
            <a:gsLst>
              <a:gs pos="0">
                <a:srgbClr val="80FF80"/>
              </a:gs>
              <a:gs pos="50000">
                <a:srgbClr val="B3FFB3"/>
              </a:gs>
              <a:gs pos="100000">
                <a:srgbClr val="DAFFDA"/>
              </a:gs>
            </a:gsLst>
            <a:lin ang="5400000" scaled="1"/>
          </a:gradFill>
          <a:ln w="9525">
            <a:noFill/>
            <a:miter lim="800000"/>
            <a:headEnd/>
            <a:tailEnd/>
          </a:ln>
        </p:spPr>
        <p:txBody>
          <a:bodyPr>
            <a:spAutoFit/>
          </a:bodyPr>
          <a:lstStyle/>
          <a:p>
            <a:pPr algn="ctr"/>
            <a:r>
              <a:rPr lang="cs-CZ" sz="1400">
                <a:latin typeface="Times New Roman" pitchFamily="18" charset="0"/>
              </a:rPr>
              <a:t>Poznáš, kdo nebo co je znázorněn/o na obrázcích?</a:t>
            </a:r>
          </a:p>
        </p:txBody>
      </p:sp>
      <p:sp>
        <p:nvSpPr>
          <p:cNvPr id="23558" name="Text Box 8"/>
          <p:cNvSpPr txBox="1">
            <a:spLocks noChangeArrowheads="1"/>
          </p:cNvSpPr>
          <p:nvPr/>
        </p:nvSpPr>
        <p:spPr bwMode="auto">
          <a:xfrm>
            <a:off x="179388" y="2932113"/>
            <a:ext cx="3143250" cy="2006600"/>
          </a:xfrm>
          <a:prstGeom prst="rect">
            <a:avLst/>
          </a:prstGeom>
          <a:gradFill rotWithShape="1">
            <a:gsLst>
              <a:gs pos="0">
                <a:srgbClr val="80FFFF"/>
              </a:gs>
              <a:gs pos="50000">
                <a:srgbClr val="B3FFFF"/>
              </a:gs>
              <a:gs pos="100000">
                <a:srgbClr val="DAFFFF"/>
              </a:gs>
            </a:gsLst>
            <a:lin ang="5400000" scaled="1"/>
          </a:gradFill>
          <a:ln w="9525">
            <a:noFill/>
            <a:miter lim="800000"/>
            <a:headEnd/>
            <a:tailEnd/>
          </a:ln>
        </p:spPr>
        <p:txBody>
          <a:bodyPr wrap="none">
            <a:spAutoFit/>
          </a:bodyPr>
          <a:lstStyle/>
          <a:p>
            <a:pPr marL="342900" indent="-342900"/>
            <a:r>
              <a:rPr lang="cs-CZ" sz="1400" b="1" u="sng">
                <a:latin typeface="Times New Roman" pitchFamily="18" charset="0"/>
              </a:rPr>
              <a:t>K událostem přiřaď správný letopočet</a:t>
            </a:r>
            <a:r>
              <a:rPr lang="cs-CZ" sz="1400" b="1">
                <a:latin typeface="Times New Roman" pitchFamily="18" charset="0"/>
              </a:rPr>
              <a:t>.</a:t>
            </a:r>
            <a:endParaRPr lang="cs-CZ" sz="1400">
              <a:latin typeface="Times New Roman" pitchFamily="18" charset="0"/>
            </a:endParaRPr>
          </a:p>
          <a:p>
            <a:pPr marL="342900" indent="-342900">
              <a:buFontTx/>
              <a:buAutoNum type="arabicPeriod"/>
            </a:pPr>
            <a:r>
              <a:rPr lang="cs-CZ" sz="1400">
                <a:latin typeface="Times New Roman" pitchFamily="18" charset="0"/>
              </a:rPr>
              <a:t>bitva na Bílé hoře</a:t>
            </a:r>
          </a:p>
          <a:p>
            <a:pPr marL="342900" indent="-342900">
              <a:buFontTx/>
              <a:buAutoNum type="arabicPeriod"/>
            </a:pPr>
            <a:r>
              <a:rPr lang="cs-CZ" sz="1400">
                <a:latin typeface="Times New Roman" pitchFamily="18" charset="0"/>
              </a:rPr>
              <a:t>Česká konfese </a:t>
            </a:r>
          </a:p>
          <a:p>
            <a:pPr marL="342900" indent="-342900">
              <a:buFontTx/>
              <a:buAutoNum type="arabicPeriod"/>
            </a:pPr>
            <a:r>
              <a:rPr lang="cs-CZ" sz="1400">
                <a:latin typeface="Times New Roman" pitchFamily="18" charset="0"/>
              </a:rPr>
              <a:t>první odboj proti Ferdinandovi I. </a:t>
            </a:r>
          </a:p>
          <a:p>
            <a:pPr marL="342900" indent="-342900">
              <a:buFontTx/>
              <a:buAutoNum type="arabicPeriod"/>
            </a:pPr>
            <a:r>
              <a:rPr lang="cs-CZ" sz="1400">
                <a:latin typeface="Times New Roman" pitchFamily="18" charset="0"/>
              </a:rPr>
              <a:t>Rudolfův Majestát</a:t>
            </a:r>
          </a:p>
          <a:p>
            <a:pPr marL="342900" indent="-342900">
              <a:buFontTx/>
              <a:buAutoNum type="arabicPeriod"/>
            </a:pPr>
            <a:r>
              <a:rPr lang="cs-CZ" sz="1400">
                <a:latin typeface="Times New Roman" pitchFamily="18" charset="0"/>
              </a:rPr>
              <a:t>poprava 27 účastníků odboje</a:t>
            </a:r>
          </a:p>
          <a:p>
            <a:pPr marL="342900" indent="-342900">
              <a:buFontTx/>
              <a:buAutoNum type="arabicPeriod"/>
            </a:pPr>
            <a:r>
              <a:rPr lang="cs-CZ" sz="1400">
                <a:latin typeface="Times New Roman" pitchFamily="18" charset="0"/>
              </a:rPr>
              <a:t>nástup Habsburků na český trůn</a:t>
            </a:r>
          </a:p>
          <a:p>
            <a:pPr marL="342900" indent="-342900">
              <a:buFontTx/>
              <a:buAutoNum type="arabicPeriod"/>
            </a:pPr>
            <a:r>
              <a:rPr lang="cs-CZ" sz="1400">
                <a:latin typeface="Times New Roman" pitchFamily="18" charset="0"/>
              </a:rPr>
              <a:t>pražská defenestrace</a:t>
            </a:r>
          </a:p>
          <a:p>
            <a:pPr marL="342900" indent="-342900">
              <a:buFontTx/>
              <a:buAutoNum type="arabicPeriod"/>
            </a:pPr>
            <a:r>
              <a:rPr lang="cs-CZ" sz="1400">
                <a:latin typeface="Times New Roman" pitchFamily="18" charset="0"/>
              </a:rPr>
              <a:t>bitva u L</a:t>
            </a:r>
            <a:r>
              <a:rPr lang="en-US" sz="1400">
                <a:latin typeface="Times New Roman" pitchFamily="18" charset="0"/>
                <a:cs typeface="Times New Roman" pitchFamily="18" charset="0"/>
              </a:rPr>
              <a:t>ü</a:t>
            </a:r>
            <a:r>
              <a:rPr lang="cs-CZ" sz="1400">
                <a:latin typeface="Times New Roman" pitchFamily="18" charset="0"/>
                <a:cs typeface="Times New Roman" pitchFamily="18" charset="0"/>
              </a:rPr>
              <a:t>tzenu</a:t>
            </a:r>
            <a:endParaRPr lang="en-US" sz="1400">
              <a:latin typeface="Times New Roman" pitchFamily="18" charset="0"/>
              <a:cs typeface="Times New Roman" pitchFamily="18" charset="0"/>
            </a:endParaRPr>
          </a:p>
        </p:txBody>
      </p:sp>
      <p:sp>
        <p:nvSpPr>
          <p:cNvPr id="23559" name="Text Box 9"/>
          <p:cNvSpPr txBox="1">
            <a:spLocks noChangeArrowheads="1"/>
          </p:cNvSpPr>
          <p:nvPr/>
        </p:nvSpPr>
        <p:spPr bwMode="auto">
          <a:xfrm>
            <a:off x="179388" y="1058863"/>
            <a:ext cx="6553200" cy="1581150"/>
          </a:xfrm>
          <a:prstGeom prst="rect">
            <a:avLst/>
          </a:prstGeom>
          <a:gradFill rotWithShape="1">
            <a:gsLst>
              <a:gs pos="0">
                <a:srgbClr val="FF80FF"/>
              </a:gs>
              <a:gs pos="50000">
                <a:srgbClr val="FFB3FF"/>
              </a:gs>
              <a:gs pos="100000">
                <a:srgbClr val="FFDAFF"/>
              </a:gs>
            </a:gsLst>
            <a:lin ang="5400000" scaled="1"/>
          </a:gradFill>
          <a:ln w="9525">
            <a:noFill/>
            <a:miter lim="800000"/>
            <a:headEnd/>
            <a:tailEnd/>
          </a:ln>
        </p:spPr>
        <p:txBody>
          <a:bodyPr>
            <a:spAutoFit/>
          </a:bodyPr>
          <a:lstStyle/>
          <a:p>
            <a:pPr algn="just"/>
            <a:r>
              <a:rPr lang="cs-CZ" sz="1400" b="1" u="sng">
                <a:latin typeface="Times New Roman" pitchFamily="18" charset="0"/>
              </a:rPr>
              <a:t>Která tvrzení jsou pravdivá?</a:t>
            </a:r>
          </a:p>
          <a:p>
            <a:pPr algn="just"/>
            <a:r>
              <a:rPr lang="cs-CZ" sz="1400">
                <a:latin typeface="Times New Roman" pitchFamily="18" charset="0"/>
              </a:rPr>
              <a:t>1/ V době nástupu Habsburků existovaly v českých zemích 3 stavy.</a:t>
            </a:r>
          </a:p>
          <a:p>
            <a:pPr algn="just"/>
            <a:r>
              <a:rPr lang="cs-CZ" sz="1400">
                <a:latin typeface="Times New Roman" pitchFamily="18" charset="0"/>
              </a:rPr>
              <a:t>2/ Majestát nevstoupil v platnost, protože byl potvrzen jen ústně.</a:t>
            </a:r>
          </a:p>
          <a:p>
            <a:pPr algn="just"/>
            <a:r>
              <a:rPr lang="cs-CZ" sz="1400">
                <a:latin typeface="Times New Roman" pitchFamily="18" charset="0"/>
              </a:rPr>
              <a:t>3/ Fridrichovi Falckému se říkalo „letní král“.</a:t>
            </a:r>
          </a:p>
          <a:p>
            <a:pPr algn="just"/>
            <a:r>
              <a:rPr lang="cs-CZ" sz="1400">
                <a:latin typeface="Times New Roman" pitchFamily="18" charset="0"/>
              </a:rPr>
              <a:t>4/ Českým stavovským povstáním skončila třicetiletá válka.</a:t>
            </a:r>
          </a:p>
          <a:p>
            <a:pPr algn="just"/>
            <a:r>
              <a:rPr lang="cs-CZ" sz="1400">
                <a:latin typeface="Times New Roman" pitchFamily="18" charset="0"/>
              </a:rPr>
              <a:t>5/ Na Staroměstském náměstí v Praze došlo k popravě 27 katolických účastníků odboje.</a:t>
            </a:r>
          </a:p>
          <a:p>
            <a:pPr algn="just"/>
            <a:r>
              <a:rPr lang="cs-CZ" sz="1400">
                <a:latin typeface="Times New Roman" pitchFamily="18" charset="0"/>
              </a:rPr>
              <a:t>6/ Osnabrücký mír ukončil třicetiletou válku.</a:t>
            </a:r>
          </a:p>
        </p:txBody>
      </p:sp>
      <p:sp>
        <p:nvSpPr>
          <p:cNvPr id="23560" name="Text Box 10"/>
          <p:cNvSpPr txBox="1">
            <a:spLocks noChangeArrowheads="1"/>
          </p:cNvSpPr>
          <p:nvPr/>
        </p:nvSpPr>
        <p:spPr bwMode="auto">
          <a:xfrm>
            <a:off x="3492500" y="3292475"/>
            <a:ext cx="1382713" cy="1368425"/>
          </a:xfrm>
          <a:prstGeom prst="rect">
            <a:avLst/>
          </a:prstGeom>
          <a:gradFill rotWithShape="1">
            <a:gsLst>
              <a:gs pos="0">
                <a:srgbClr val="FFFF80"/>
              </a:gs>
              <a:gs pos="50000">
                <a:srgbClr val="FFFFB3"/>
              </a:gs>
              <a:gs pos="100000">
                <a:srgbClr val="FFFFDA"/>
              </a:gs>
            </a:gsLst>
            <a:lin ang="5400000" scaled="1"/>
          </a:gradFill>
          <a:ln w="9525">
            <a:noFill/>
            <a:miter lim="800000"/>
            <a:headEnd/>
            <a:tailEnd/>
          </a:ln>
        </p:spPr>
        <p:txBody>
          <a:bodyPr wrap="none">
            <a:spAutoFit/>
          </a:bodyPr>
          <a:lstStyle/>
          <a:p>
            <a:r>
              <a:rPr lang="cs-CZ" sz="1400" b="1" u="sng">
                <a:latin typeface="Times New Roman" pitchFamily="18" charset="0"/>
              </a:rPr>
              <a:t>Vysvětli pojmy:</a:t>
            </a:r>
          </a:p>
          <a:p>
            <a:r>
              <a:rPr lang="cs-CZ" sz="1400">
                <a:latin typeface="Times New Roman" pitchFamily="18" charset="0"/>
              </a:rPr>
              <a:t>defenestrace</a:t>
            </a:r>
          </a:p>
          <a:p>
            <a:r>
              <a:rPr lang="cs-CZ" sz="1400">
                <a:latin typeface="Times New Roman" pitchFamily="18" charset="0"/>
              </a:rPr>
              <a:t>místodržící</a:t>
            </a:r>
          </a:p>
          <a:p>
            <a:r>
              <a:rPr lang="cs-CZ" sz="1400">
                <a:latin typeface="Times New Roman" pitchFamily="18" charset="0"/>
              </a:rPr>
              <a:t>konfiskace</a:t>
            </a:r>
          </a:p>
          <a:p>
            <a:r>
              <a:rPr lang="cs-CZ" sz="1400">
                <a:latin typeface="Times New Roman" pitchFamily="18" charset="0"/>
              </a:rPr>
              <a:t>exekuce</a:t>
            </a:r>
          </a:p>
          <a:p>
            <a:r>
              <a:rPr lang="cs-CZ" sz="1400">
                <a:latin typeface="Times New Roman" pitchFamily="18" charset="0"/>
              </a:rPr>
              <a:t>Majestát</a:t>
            </a:r>
          </a:p>
        </p:txBody>
      </p:sp>
      <p:pic>
        <p:nvPicPr>
          <p:cNvPr id="23561" name="Picture 12" descr="8354"/>
          <p:cNvPicPr>
            <a:picLocks noChangeAspect="1" noChangeArrowheads="1"/>
          </p:cNvPicPr>
          <p:nvPr/>
        </p:nvPicPr>
        <p:blipFill>
          <a:blip r:embed="rId5"/>
          <a:srcRect/>
          <a:stretch>
            <a:fillRect/>
          </a:stretch>
        </p:blipFill>
        <p:spPr bwMode="auto">
          <a:xfrm>
            <a:off x="5076825" y="2787650"/>
            <a:ext cx="1784350"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7" descr="0858"/>
          <p:cNvPicPr>
            <a:picLocks noChangeAspect="1" noChangeArrowheads="1"/>
          </p:cNvPicPr>
          <p:nvPr/>
        </p:nvPicPr>
        <p:blipFill>
          <a:blip r:embed="rId3"/>
          <a:srcRect/>
          <a:stretch>
            <a:fillRect/>
          </a:stretch>
        </p:blipFill>
        <p:spPr bwMode="auto">
          <a:xfrm>
            <a:off x="3492500" y="2589213"/>
            <a:ext cx="4892675" cy="2554287"/>
          </a:xfrm>
          <a:prstGeom prst="rect">
            <a:avLst/>
          </a:prstGeom>
          <a:noFill/>
          <a:ln w="9525">
            <a:noFill/>
            <a:miter lim="800000"/>
            <a:headEnd/>
            <a:tailEnd/>
          </a:ln>
        </p:spPr>
      </p:pic>
      <p:sp>
        <p:nvSpPr>
          <p:cNvPr id="25602" name="Nadpis 1"/>
          <p:cNvSpPr>
            <a:spLocks noGrp="1"/>
          </p:cNvSpPr>
          <p:nvPr>
            <p:ph type="ctrTitle"/>
          </p:nvPr>
        </p:nvSpPr>
        <p:spPr>
          <a:xfrm>
            <a:off x="35496" y="484188"/>
            <a:ext cx="4717479" cy="593725"/>
          </a:xfrm>
        </p:spPr>
        <p:txBody>
          <a:bodyPr/>
          <a:lstStyle/>
          <a:p>
            <a:pPr algn="l" eaLnBrk="1" hangingPunct="1"/>
            <a:r>
              <a:rPr lang="cs-CZ" sz="2500" b="1" dirty="0" smtClean="0">
                <a:latin typeface="Times New Roman" pitchFamily="18" charset="0"/>
                <a:cs typeface="Times New Roman" pitchFamily="18" charset="0"/>
              </a:rPr>
              <a:t>19.6 Něco navíc pro šikovné</a:t>
            </a:r>
          </a:p>
        </p:txBody>
      </p:sp>
      <p:sp>
        <p:nvSpPr>
          <p:cNvPr id="16" name="TextovéPole 15"/>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b="1" dirty="0">
                <a:solidFill>
                  <a:schemeClr val="accent3">
                    <a:lumMod val="50000"/>
                  </a:schemeClr>
                </a:solidFill>
                <a:latin typeface="Times New Roman" pitchFamily="18" charset="0"/>
                <a:cs typeface="Times New Roman" pitchFamily="18" charset="0"/>
              </a:rPr>
              <a:t>Elektronická  učebnice - II. stupeň                 </a:t>
            </a:r>
            <a:r>
              <a:rPr lang="cs-CZ" sz="1000" dirty="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a:solidFill>
                  <a:schemeClr val="accent3">
                    <a:lumMod val="50000"/>
                  </a:schemeClr>
                </a:solidFill>
                <a:latin typeface="Times New Roman" pitchFamily="18" charset="0"/>
                <a:cs typeface="Times New Roman" pitchFamily="18" charset="0"/>
              </a:rPr>
              <a:t>Dějepis</a:t>
            </a:r>
          </a:p>
          <a:p>
            <a:pPr fontAlgn="auto">
              <a:spcBef>
                <a:spcPts val="0"/>
              </a:spcBef>
              <a:spcAft>
                <a:spcPts val="0"/>
              </a:spcAft>
              <a:defRPr/>
            </a:pPr>
            <a:endParaRPr lang="cs-CZ" sz="1000" dirty="0">
              <a:latin typeface="Times New Roman" pitchFamily="18" charset="0"/>
              <a:cs typeface="Times New Roman" pitchFamily="18" charset="0"/>
            </a:endParaRPr>
          </a:p>
        </p:txBody>
      </p:sp>
      <p:sp>
        <p:nvSpPr>
          <p:cNvPr id="25604" name="Text Box 4"/>
          <p:cNvSpPr txBox="1">
            <a:spLocks noChangeArrowheads="1"/>
          </p:cNvSpPr>
          <p:nvPr/>
        </p:nvSpPr>
        <p:spPr bwMode="auto">
          <a:xfrm>
            <a:off x="179388" y="987425"/>
            <a:ext cx="8713787" cy="2215991"/>
          </a:xfrm>
          <a:prstGeom prst="rect">
            <a:avLst/>
          </a:prstGeom>
          <a:gradFill rotWithShape="1">
            <a:gsLst>
              <a:gs pos="0">
                <a:srgbClr val="80FF80"/>
              </a:gs>
              <a:gs pos="50000">
                <a:srgbClr val="B3FFB3"/>
              </a:gs>
              <a:gs pos="100000">
                <a:srgbClr val="DAFFDA"/>
              </a:gs>
            </a:gsLst>
            <a:lin ang="2700000" scaled="1"/>
          </a:gradFill>
          <a:ln w="9525">
            <a:solidFill>
              <a:srgbClr val="00B050"/>
            </a:solidFill>
            <a:miter lim="800000"/>
            <a:headEnd/>
            <a:tailEnd/>
          </a:ln>
        </p:spPr>
        <p:txBody>
          <a:bodyPr>
            <a:spAutoFit/>
          </a:bodyPr>
          <a:lstStyle/>
          <a:p>
            <a:pPr algn="just"/>
            <a:r>
              <a:rPr lang="cs-CZ" sz="1400" dirty="0">
                <a:latin typeface="Times New Roman" pitchFamily="18" charset="0"/>
              </a:rPr>
              <a:t>„Za příčinou těžkostí a dalších nebezpečenství někteří sousedé na Horách Kutných ujížděli pryč i s manželkami a dětmi. Konšelé jako by ničím byli. Tak obec, před lety slavná, zůstávala v potupě. Na Bílou sobotu vojenská pěchota, která se sem dostala hladová a polonahá a pobývala dvacet týdnů, vyžrala se, ošatila a i peníze nabyla, odešla pryč. Místo ní v ten den byli vpuštěni vojenští rejtaři. Od koho to bylo nařízeno, </a:t>
            </a:r>
            <a:r>
              <a:rPr lang="cs-CZ" sz="1400" dirty="0" smtClean="0">
                <a:latin typeface="Times New Roman" pitchFamily="18" charset="0"/>
              </a:rPr>
              <a:t>horníci </a:t>
            </a:r>
            <a:r>
              <a:rPr lang="cs-CZ" sz="1400" dirty="0">
                <a:latin typeface="Times New Roman" pitchFamily="18" charset="0"/>
              </a:rPr>
              <a:t>nevěděli, jen tak jako němí a omámení byli … 6. 7. rejtaři, </a:t>
            </a:r>
            <a:r>
              <a:rPr lang="cs-CZ" sz="1400" dirty="0" err="1">
                <a:latin typeface="Times New Roman" pitchFamily="18" charset="0"/>
              </a:rPr>
              <a:t>darmochlebové</a:t>
            </a:r>
            <a:r>
              <a:rPr lang="cs-CZ" sz="1400" dirty="0">
                <a:latin typeface="Times New Roman" pitchFamily="18" charset="0"/>
              </a:rPr>
              <a:t>, byli odtud vyzdviženi a ač neradi, jinam obráceni. Při odjíždění byl od nich postřelen mladý </a:t>
            </a:r>
            <a:r>
              <a:rPr lang="cs-CZ" sz="1400" dirty="0" err="1">
                <a:latin typeface="Times New Roman" pitchFamily="18" charset="0"/>
              </a:rPr>
              <a:t>Knaur</a:t>
            </a:r>
            <a:r>
              <a:rPr lang="cs-CZ" sz="1400" dirty="0">
                <a:latin typeface="Times New Roman" pitchFamily="18" charset="0"/>
              </a:rPr>
              <a:t>. V týž den byl zabit Heřman Fidler, mladý, dobrý člověk od mušketýrů, kteří se tu </a:t>
            </a:r>
            <a:r>
              <a:rPr lang="cs-CZ" sz="1400" dirty="0" err="1">
                <a:latin typeface="Times New Roman" pitchFamily="18" charset="0"/>
              </a:rPr>
              <a:t>protulovali</a:t>
            </a:r>
            <a:r>
              <a:rPr lang="cs-CZ" sz="1400" dirty="0">
                <a:latin typeface="Times New Roman" pitchFamily="18" charset="0"/>
              </a:rPr>
              <a:t> na žraní a šarvátky působili. </a:t>
            </a:r>
            <a:r>
              <a:rPr lang="cs-CZ" sz="1400" dirty="0" err="1">
                <a:latin typeface="Times New Roman" pitchFamily="18" charset="0"/>
              </a:rPr>
              <a:t>Zvěsit</a:t>
            </a:r>
            <a:r>
              <a:rPr lang="cs-CZ" sz="1400" dirty="0">
                <a:latin typeface="Times New Roman" pitchFamily="18" charset="0"/>
              </a:rPr>
              <a:t> takové vojáky! … V ty časy nebylo o dobrém slyšeti, jen o lidských souženích, těžkostech, perzekucích proti evangelickému regionu, o odnímání statků. Mnozí ode všeho odebírali se pryč, kde kdo mohl. Pán Bůh rač se smilovati.“</a:t>
            </a:r>
          </a:p>
          <a:p>
            <a:pPr algn="r"/>
            <a:r>
              <a:rPr lang="cs-CZ" sz="1200" i="1" dirty="0">
                <a:latin typeface="Times New Roman" pitchFamily="18" charset="0"/>
              </a:rPr>
              <a:t>Mikuláš Dačický z </a:t>
            </a:r>
            <a:r>
              <a:rPr lang="cs-CZ" sz="1200" i="1" dirty="0" err="1">
                <a:latin typeface="Times New Roman" pitchFamily="18" charset="0"/>
              </a:rPr>
              <a:t>Heslova</a:t>
            </a:r>
            <a:r>
              <a:rPr lang="cs-CZ" sz="1200" i="1" dirty="0">
                <a:latin typeface="Times New Roman" pitchFamily="18" charset="0"/>
              </a:rPr>
              <a:t>: Paměti, zápis k roku 1626.</a:t>
            </a:r>
          </a:p>
        </p:txBody>
      </p:sp>
      <p:sp>
        <p:nvSpPr>
          <p:cNvPr id="25605" name="Text Box 5"/>
          <p:cNvSpPr txBox="1">
            <a:spLocks noChangeArrowheads="1"/>
          </p:cNvSpPr>
          <p:nvPr/>
        </p:nvSpPr>
        <p:spPr bwMode="auto">
          <a:xfrm>
            <a:off x="35496" y="3723878"/>
            <a:ext cx="3361754" cy="738664"/>
          </a:xfrm>
          <a:prstGeom prst="rect">
            <a:avLst/>
          </a:prstGeom>
          <a:gradFill rotWithShape="1">
            <a:gsLst>
              <a:gs pos="0">
                <a:srgbClr val="FF80FF"/>
              </a:gs>
              <a:gs pos="50000">
                <a:srgbClr val="FFB3FF"/>
              </a:gs>
              <a:gs pos="100000">
                <a:srgbClr val="FFDAFF"/>
              </a:gs>
            </a:gsLst>
            <a:lin ang="5400000" scaled="1"/>
          </a:gradFill>
          <a:ln w="9525">
            <a:noFill/>
            <a:miter lim="800000"/>
            <a:headEnd/>
            <a:tailEnd/>
          </a:ln>
        </p:spPr>
        <p:txBody>
          <a:bodyPr wrap="none">
            <a:spAutoFit/>
          </a:bodyPr>
          <a:lstStyle/>
          <a:p>
            <a:r>
              <a:rPr lang="cs-CZ" sz="1400" dirty="0">
                <a:latin typeface="Times New Roman" pitchFamily="18" charset="0"/>
              </a:rPr>
              <a:t>V jakém městě se </a:t>
            </a:r>
            <a:r>
              <a:rPr lang="cs-CZ" sz="1400" dirty="0" smtClean="0">
                <a:latin typeface="Times New Roman" pitchFamily="18" charset="0"/>
              </a:rPr>
              <a:t>tyto události  odehrávaly?</a:t>
            </a:r>
            <a:endParaRPr lang="cs-CZ" sz="1400" dirty="0">
              <a:latin typeface="Times New Roman" pitchFamily="18" charset="0"/>
            </a:endParaRPr>
          </a:p>
          <a:p>
            <a:r>
              <a:rPr lang="cs-CZ" sz="1400" dirty="0">
                <a:latin typeface="Times New Roman" pitchFamily="18" charset="0"/>
              </a:rPr>
              <a:t>Čím bylo </a:t>
            </a:r>
            <a:r>
              <a:rPr lang="cs-CZ" sz="1400" dirty="0" smtClean="0">
                <a:latin typeface="Times New Roman" pitchFamily="18" charset="0"/>
              </a:rPr>
              <a:t>ono město </a:t>
            </a:r>
            <a:r>
              <a:rPr lang="cs-CZ" sz="1400" dirty="0">
                <a:latin typeface="Times New Roman" pitchFamily="18" charset="0"/>
              </a:rPr>
              <a:t>slavné?</a:t>
            </a:r>
          </a:p>
          <a:p>
            <a:r>
              <a:rPr lang="cs-CZ" sz="1400" dirty="0">
                <a:latin typeface="Times New Roman" pitchFamily="18" charset="0"/>
              </a:rPr>
              <a:t>Víš, </a:t>
            </a:r>
            <a:r>
              <a:rPr lang="cs-CZ" sz="1400" dirty="0" smtClean="0">
                <a:latin typeface="Times New Roman" pitchFamily="18" charset="0"/>
              </a:rPr>
              <a:t>kdo </a:t>
            </a:r>
            <a:r>
              <a:rPr lang="cs-CZ" sz="1400" dirty="0">
                <a:latin typeface="Times New Roman" pitchFamily="18" charset="0"/>
              </a:rPr>
              <a:t>byli rejtaři?</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Nadpis 1"/>
          <p:cNvSpPr>
            <a:spLocks noGrp="1"/>
          </p:cNvSpPr>
          <p:nvPr>
            <p:ph type="ctrTitle"/>
          </p:nvPr>
        </p:nvSpPr>
        <p:spPr>
          <a:xfrm>
            <a:off x="0" y="484188"/>
            <a:ext cx="6011863" cy="593725"/>
          </a:xfrm>
        </p:spPr>
        <p:txBody>
          <a:bodyPr/>
          <a:lstStyle/>
          <a:p>
            <a:pPr algn="l" eaLnBrk="1" hangingPunct="1"/>
            <a:r>
              <a:rPr lang="cs-CZ" sz="2500" b="1" dirty="0" smtClean="0">
                <a:latin typeface="Times New Roman" pitchFamily="18" charset="0"/>
                <a:cs typeface="Times New Roman" pitchFamily="18" charset="0"/>
              </a:rPr>
              <a:t>19.7 CLIL (</a:t>
            </a:r>
            <a:r>
              <a:rPr lang="cs-CZ" sz="2500" b="1" dirty="0" err="1" smtClean="0">
                <a:latin typeface="Times New Roman" pitchFamily="18" charset="0"/>
                <a:cs typeface="Times New Roman" pitchFamily="18" charset="0"/>
              </a:rPr>
              <a:t>The</a:t>
            </a:r>
            <a:r>
              <a:rPr lang="cs-CZ" sz="2500" b="1" dirty="0" smtClean="0">
                <a:latin typeface="Times New Roman" pitchFamily="18" charset="0"/>
                <a:cs typeface="Times New Roman" pitchFamily="18" charset="0"/>
              </a:rPr>
              <a:t> </a:t>
            </a:r>
            <a:r>
              <a:rPr lang="cs-CZ" sz="2500" b="1" dirty="0" err="1" smtClean="0">
                <a:latin typeface="Times New Roman" pitchFamily="18" charset="0"/>
                <a:cs typeface="Times New Roman" pitchFamily="18" charset="0"/>
              </a:rPr>
              <a:t>Thirty</a:t>
            </a:r>
            <a:r>
              <a:rPr lang="cs-CZ" sz="2500" b="1" dirty="0" smtClean="0">
                <a:latin typeface="Times New Roman" pitchFamily="18" charset="0"/>
                <a:cs typeface="Times New Roman" pitchFamily="18" charset="0"/>
              </a:rPr>
              <a:t> </a:t>
            </a:r>
            <a:r>
              <a:rPr lang="cs-CZ" sz="2500" b="1" dirty="0" err="1" smtClean="0">
                <a:latin typeface="Times New Roman" pitchFamily="18" charset="0"/>
                <a:cs typeface="Times New Roman" pitchFamily="18" charset="0"/>
              </a:rPr>
              <a:t>Years</a:t>
            </a:r>
            <a:r>
              <a:rPr lang="cs-CZ" sz="2500" b="1" dirty="0" smtClean="0">
                <a:latin typeface="Times New Roman" pitchFamily="18" charset="0"/>
                <a:cs typeface="Times New Roman" pitchFamily="18" charset="0"/>
              </a:rPr>
              <a:t>´ </a:t>
            </a:r>
            <a:r>
              <a:rPr lang="cs-CZ" sz="2500" b="1" dirty="0" err="1" smtClean="0">
                <a:latin typeface="Times New Roman" pitchFamily="18" charset="0"/>
                <a:cs typeface="Times New Roman" pitchFamily="18" charset="0"/>
              </a:rPr>
              <a:t>War</a:t>
            </a:r>
            <a:r>
              <a:rPr lang="cs-CZ" sz="2500" b="1" dirty="0" smtClean="0">
                <a:latin typeface="Times New Roman" pitchFamily="18" charset="0"/>
                <a:cs typeface="Times New Roman" pitchFamily="18" charset="0"/>
              </a:rPr>
              <a:t>)</a:t>
            </a:r>
          </a:p>
        </p:txBody>
      </p:sp>
      <p:sp>
        <p:nvSpPr>
          <p:cNvPr id="27650" name="TextovéPole 10">
            <a:hlinkClick r:id="rId3"/>
          </p:cNvPr>
          <p:cNvSpPr txBox="1">
            <a:spLocks noChangeArrowheads="1"/>
          </p:cNvSpPr>
          <p:nvPr/>
        </p:nvSpPr>
        <p:spPr bwMode="auto">
          <a:xfrm>
            <a:off x="6516688" y="3867150"/>
            <a:ext cx="2303462" cy="461963"/>
          </a:xfrm>
          <a:prstGeom prst="rect">
            <a:avLst/>
          </a:prstGeom>
          <a:noFill/>
          <a:ln w="9525">
            <a:noFill/>
            <a:miter lim="800000"/>
            <a:headEnd/>
            <a:tailEnd/>
          </a:ln>
        </p:spPr>
        <p:txBody>
          <a:bodyPr>
            <a:spAutoFit/>
          </a:bodyPr>
          <a:lstStyle/>
          <a:p>
            <a:endParaRPr lang="cs-CZ" sz="1200">
              <a:latin typeface="Calibri" pitchFamily="34" charset="0"/>
            </a:endParaRPr>
          </a:p>
          <a:p>
            <a:endParaRPr lang="cs-CZ" sz="1200">
              <a:latin typeface="Calibri" pitchFamily="34" charset="0"/>
            </a:endParaRPr>
          </a:p>
        </p:txBody>
      </p:sp>
      <p:sp>
        <p:nvSpPr>
          <p:cNvPr id="17" name="TextovéPole 16"/>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b="1" dirty="0">
                <a:solidFill>
                  <a:schemeClr val="accent3">
                    <a:lumMod val="50000"/>
                  </a:schemeClr>
                </a:solidFill>
                <a:latin typeface="Times New Roman" pitchFamily="18" charset="0"/>
                <a:cs typeface="Times New Roman" pitchFamily="18" charset="0"/>
              </a:rPr>
              <a:t>Elektronická  učebnice - II. stupeň        </a:t>
            </a:r>
            <a:r>
              <a:rPr lang="cs-CZ" sz="1000" dirty="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err="1">
                <a:solidFill>
                  <a:schemeClr val="accent3">
                    <a:lumMod val="50000"/>
                  </a:schemeClr>
                </a:solidFill>
                <a:latin typeface="Times New Roman" pitchFamily="18" charset="0"/>
                <a:cs typeface="Times New Roman" pitchFamily="18" charset="0"/>
              </a:rPr>
              <a:t>History</a:t>
            </a:r>
            <a:endParaRPr lang="cs-CZ" sz="1600" b="1" dirty="0">
              <a:solidFill>
                <a:schemeClr val="accent3">
                  <a:lumMod val="50000"/>
                </a:schemeClr>
              </a:solidFill>
              <a:latin typeface="Times New Roman" pitchFamily="18" charset="0"/>
              <a:cs typeface="Times New Roman" pitchFamily="18" charset="0"/>
            </a:endParaRPr>
          </a:p>
          <a:p>
            <a:pPr fontAlgn="auto">
              <a:spcBef>
                <a:spcPts val="0"/>
              </a:spcBef>
              <a:spcAft>
                <a:spcPts val="0"/>
              </a:spcAft>
              <a:defRPr/>
            </a:pPr>
            <a:endParaRPr lang="cs-CZ" sz="1000" dirty="0">
              <a:latin typeface="Times New Roman" pitchFamily="18" charset="0"/>
              <a:cs typeface="Times New Roman" pitchFamily="18" charset="0"/>
            </a:endParaRPr>
          </a:p>
        </p:txBody>
      </p:sp>
      <p:sp>
        <p:nvSpPr>
          <p:cNvPr id="27652" name="Text Box 5"/>
          <p:cNvSpPr txBox="1">
            <a:spLocks noChangeArrowheads="1"/>
          </p:cNvSpPr>
          <p:nvPr/>
        </p:nvSpPr>
        <p:spPr bwMode="auto">
          <a:xfrm>
            <a:off x="179388" y="1131888"/>
            <a:ext cx="8713787" cy="549275"/>
          </a:xfrm>
          <a:prstGeom prst="rect">
            <a:avLst/>
          </a:prstGeom>
          <a:gradFill rotWithShape="1">
            <a:gsLst>
              <a:gs pos="0">
                <a:srgbClr val="80FFFF"/>
              </a:gs>
              <a:gs pos="50000">
                <a:srgbClr val="B3FFFF"/>
              </a:gs>
              <a:gs pos="100000">
                <a:srgbClr val="DAFFFF"/>
              </a:gs>
            </a:gsLst>
            <a:lin ang="5400000" scaled="1"/>
          </a:gradFill>
          <a:ln w="9525">
            <a:noFill/>
            <a:miter lim="800000"/>
            <a:headEnd/>
            <a:tailEnd/>
          </a:ln>
        </p:spPr>
        <p:txBody>
          <a:bodyPr>
            <a:spAutoFit/>
          </a:bodyPr>
          <a:lstStyle/>
          <a:p>
            <a:pPr algn="just"/>
            <a:r>
              <a:rPr lang="cs-CZ" sz="1500" b="1">
                <a:latin typeface="Times New Roman" pitchFamily="18" charset="0"/>
              </a:rPr>
              <a:t>The Thirty Years' War </a:t>
            </a:r>
            <a:r>
              <a:rPr lang="cs-CZ" sz="1500">
                <a:latin typeface="Times New Roman" pitchFamily="18" charset="0"/>
              </a:rPr>
              <a:t>(1618–1648) was fought primarily in what is now Germany, and at various points involved most countries in Europe. It was one of the most destructive conflicts in European history.</a:t>
            </a:r>
          </a:p>
        </p:txBody>
      </p:sp>
      <p:sp>
        <p:nvSpPr>
          <p:cNvPr id="27653" name="Text Box 6"/>
          <p:cNvSpPr txBox="1">
            <a:spLocks noChangeArrowheads="1"/>
          </p:cNvSpPr>
          <p:nvPr/>
        </p:nvSpPr>
        <p:spPr bwMode="auto">
          <a:xfrm>
            <a:off x="179388" y="1851025"/>
            <a:ext cx="4897437" cy="3063875"/>
          </a:xfrm>
          <a:prstGeom prst="rect">
            <a:avLst/>
          </a:prstGeom>
          <a:gradFill rotWithShape="1">
            <a:gsLst>
              <a:gs pos="0">
                <a:srgbClr val="80FFFF"/>
              </a:gs>
              <a:gs pos="50000">
                <a:srgbClr val="B3FFFF"/>
              </a:gs>
              <a:gs pos="100000">
                <a:srgbClr val="DAFFFF"/>
              </a:gs>
            </a:gsLst>
            <a:lin ang="5400000" scaled="1"/>
          </a:gradFill>
          <a:ln w="9525">
            <a:noFill/>
            <a:miter lim="800000"/>
            <a:headEnd/>
            <a:tailEnd/>
          </a:ln>
        </p:spPr>
        <p:txBody>
          <a:bodyPr>
            <a:spAutoFit/>
          </a:bodyPr>
          <a:lstStyle/>
          <a:p>
            <a:pPr algn="just"/>
            <a:r>
              <a:rPr lang="cs-CZ" sz="1500">
                <a:latin typeface="Times New Roman" pitchFamily="18" charset="0"/>
              </a:rPr>
              <a:t>The origins of the conflict and goals of the participants were complex, and no single cause can accurately be described as the main reason for the fighting. Initially, the war was fought largely as a religious </a:t>
            </a:r>
            <a:r>
              <a:rPr lang="cs-CZ" sz="1500" b="1">
                <a:latin typeface="Times New Roman" pitchFamily="18" charset="0"/>
              </a:rPr>
              <a:t>conflict between Protestants and Catholics in the Holy Roman Empire</a:t>
            </a:r>
            <a:r>
              <a:rPr lang="cs-CZ" sz="1500">
                <a:latin typeface="Times New Roman" pitchFamily="18" charset="0"/>
              </a:rPr>
              <a:t>, although disputes over the internal politics and balance of power within the Empire played a significant part. Gradually, the war developed into a more general conflict involving most of the European powers. In this general phase, the war became more a continuation of the Bourbon–Habsburg rivalry for European political pre-eminence, and in turn led to further warfare between France and the Habsburg powers, and less specifically about religion.</a:t>
            </a:r>
          </a:p>
        </p:txBody>
      </p:sp>
      <p:sp>
        <p:nvSpPr>
          <p:cNvPr id="27654" name="Text Box 7"/>
          <p:cNvSpPr txBox="1">
            <a:spLocks noChangeArrowheads="1"/>
          </p:cNvSpPr>
          <p:nvPr/>
        </p:nvSpPr>
        <p:spPr bwMode="auto">
          <a:xfrm>
            <a:off x="5219700" y="4227513"/>
            <a:ext cx="3744913" cy="777875"/>
          </a:xfrm>
          <a:prstGeom prst="rect">
            <a:avLst/>
          </a:prstGeom>
          <a:gradFill rotWithShape="1">
            <a:gsLst>
              <a:gs pos="0">
                <a:srgbClr val="80FFFF"/>
              </a:gs>
              <a:gs pos="50000">
                <a:srgbClr val="B3FFFF"/>
              </a:gs>
              <a:gs pos="100000">
                <a:srgbClr val="DAFFFF"/>
              </a:gs>
            </a:gsLst>
            <a:lin ang="5400000" scaled="1"/>
          </a:gradFill>
          <a:ln w="9525">
            <a:noFill/>
            <a:miter lim="800000"/>
            <a:headEnd/>
            <a:tailEnd/>
          </a:ln>
        </p:spPr>
        <p:txBody>
          <a:bodyPr>
            <a:spAutoFit/>
          </a:bodyPr>
          <a:lstStyle/>
          <a:p>
            <a:r>
              <a:rPr lang="cs-CZ" sz="1500">
                <a:latin typeface="Times New Roman" pitchFamily="18" charset="0"/>
              </a:rPr>
              <a:t>The Thirty Years' War was ended with the treaties of Osnabrück and Münster, part of the wider Peace of Westphalia.</a:t>
            </a:r>
          </a:p>
        </p:txBody>
      </p:sp>
      <p:pic>
        <p:nvPicPr>
          <p:cNvPr id="27655" name="Picture 9" descr="250px-Pike_and_shot_model">
            <a:hlinkClick r:id="rId4"/>
          </p:cNvPr>
          <p:cNvPicPr>
            <a:picLocks noChangeAspect="1" noChangeArrowheads="1"/>
          </p:cNvPicPr>
          <p:nvPr/>
        </p:nvPicPr>
        <p:blipFill>
          <a:blip r:embed="rId5"/>
          <a:srcRect/>
          <a:stretch>
            <a:fillRect/>
          </a:stretch>
        </p:blipFill>
        <p:spPr bwMode="auto">
          <a:xfrm>
            <a:off x="5435600" y="1779588"/>
            <a:ext cx="3062288" cy="2303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84188"/>
            <a:ext cx="3313113" cy="593725"/>
          </a:xfrm>
        </p:spPr>
        <p:txBody>
          <a:bodyPr/>
          <a:lstStyle/>
          <a:p>
            <a:pPr algn="l" eaLnBrk="1" hangingPunct="1"/>
            <a:r>
              <a:rPr lang="cs-CZ" sz="2500" b="1" dirty="0" smtClean="0">
                <a:latin typeface="Times New Roman" pitchFamily="18" charset="0"/>
                <a:cs typeface="Times New Roman" pitchFamily="18" charset="0"/>
              </a:rPr>
              <a:t>19.8 Test znalostí</a:t>
            </a:r>
          </a:p>
        </p:txBody>
      </p:sp>
      <p:sp>
        <p:nvSpPr>
          <p:cNvPr id="29698" name="TextovéPole 10">
            <a:hlinkClick r:id="rId3"/>
          </p:cNvPr>
          <p:cNvSpPr txBox="1">
            <a:spLocks noChangeArrowheads="1"/>
          </p:cNvSpPr>
          <p:nvPr/>
        </p:nvSpPr>
        <p:spPr bwMode="auto">
          <a:xfrm>
            <a:off x="6516688" y="3867150"/>
            <a:ext cx="2303462" cy="461963"/>
          </a:xfrm>
          <a:prstGeom prst="rect">
            <a:avLst/>
          </a:prstGeom>
          <a:noFill/>
          <a:ln w="9525">
            <a:noFill/>
            <a:miter lim="800000"/>
            <a:headEnd/>
            <a:tailEnd/>
          </a:ln>
        </p:spPr>
        <p:txBody>
          <a:bodyPr>
            <a:spAutoFit/>
          </a:bodyPr>
          <a:lstStyle/>
          <a:p>
            <a:endParaRPr lang="cs-CZ" sz="1200">
              <a:latin typeface="Calibri" pitchFamily="34" charset="0"/>
            </a:endParaRPr>
          </a:p>
          <a:p>
            <a:endParaRPr lang="cs-CZ" sz="1200">
              <a:latin typeface="Calibri" pitchFamily="34" charset="0"/>
            </a:endParaRPr>
          </a:p>
        </p:txBody>
      </p:sp>
      <p:sp>
        <p:nvSpPr>
          <p:cNvPr id="13" name="TextovéPole 12"/>
          <p:cNvSpPr txBox="1">
            <a:spLocks noChangeArrowheads="1"/>
          </p:cNvSpPr>
          <p:nvPr/>
        </p:nvSpPr>
        <p:spPr bwMode="auto">
          <a:xfrm>
            <a:off x="7092950" y="1203325"/>
            <a:ext cx="1439863" cy="246063"/>
          </a:xfrm>
          <a:prstGeom prst="rect">
            <a:avLst/>
          </a:prstGeom>
          <a:noFill/>
          <a:ln w="9525">
            <a:noFill/>
            <a:miter lim="800000"/>
            <a:headEnd/>
            <a:tailEnd/>
          </a:ln>
        </p:spPr>
        <p:txBody>
          <a:bodyPr>
            <a:spAutoFit/>
          </a:bodyPr>
          <a:lstStyle/>
          <a:p>
            <a:pPr algn="ctr"/>
            <a:r>
              <a:rPr lang="cs-CZ" sz="1000" b="1" dirty="0">
                <a:solidFill>
                  <a:srgbClr val="813763"/>
                </a:solidFill>
                <a:latin typeface="Times New Roman" pitchFamily="18" charset="0"/>
                <a:cs typeface="Times New Roman" pitchFamily="18" charset="0"/>
              </a:rPr>
              <a:t>Správné odpovědi:</a:t>
            </a:r>
          </a:p>
        </p:txBody>
      </p:sp>
      <p:graphicFrame>
        <p:nvGraphicFramePr>
          <p:cNvPr id="15" name="Tabulka 14"/>
          <p:cNvGraphicFramePr>
            <a:graphicFrameLocks noGrp="1"/>
          </p:cNvGraphicFramePr>
          <p:nvPr>
            <p:extLst>
              <p:ext uri="{D42A27DB-BD31-4B8C-83A1-F6EECF244321}">
                <p14:modId xmlns:p14="http://schemas.microsoft.com/office/powerpoint/2010/main" val="3964915938"/>
              </p:ext>
            </p:extLst>
          </p:nvPr>
        </p:nvGraphicFramePr>
        <p:xfrm>
          <a:off x="539552" y="1347614"/>
          <a:ext cx="6408712" cy="3210664"/>
        </p:xfrm>
        <a:graphic>
          <a:graphicData uri="http://schemas.openxmlformats.org/drawingml/2006/table">
            <a:tbl>
              <a:tblPr bandRow="1">
                <a:tableStyleId>{775DCB02-9BB8-47FD-8907-85C794F793BA}</a:tableStyleId>
              </a:tblPr>
              <a:tblGrid>
                <a:gridCol w="3048000"/>
                <a:gridCol w="3360712"/>
              </a:tblGrid>
              <a:tr h="1656184">
                <a:tc>
                  <a:txBody>
                    <a:bodyPr/>
                    <a:lstStyle/>
                    <a:p>
                      <a:pPr marL="0" indent="0" algn="just">
                        <a:buNone/>
                      </a:pPr>
                      <a:r>
                        <a:rPr lang="cs-CZ" sz="1600" dirty="0" smtClean="0">
                          <a:latin typeface="Times New Roman" pitchFamily="18" charset="0"/>
                          <a:cs typeface="Times New Roman" pitchFamily="18" charset="0"/>
                        </a:rPr>
                        <a:t>1. Mezi fáze 30leté války </a:t>
                      </a:r>
                      <a:r>
                        <a:rPr lang="cs-CZ" sz="1600" b="1" dirty="0" smtClean="0">
                          <a:latin typeface="Times New Roman" pitchFamily="18" charset="0"/>
                          <a:cs typeface="Times New Roman" pitchFamily="18" charset="0"/>
                        </a:rPr>
                        <a:t>nepatří</a:t>
                      </a:r>
                      <a:r>
                        <a:rPr lang="cs-CZ" sz="1600" dirty="0" smtClean="0">
                          <a:latin typeface="Times New Roman" pitchFamily="18" charset="0"/>
                          <a:cs typeface="Times New Roman" pitchFamily="18" charset="0"/>
                        </a:rPr>
                        <a:t>:</a:t>
                      </a:r>
                    </a:p>
                    <a:p>
                      <a:pPr marL="342900" indent="-342900" algn="just"/>
                      <a:endParaRPr lang="cs-CZ" sz="1200" dirty="0" smtClean="0">
                        <a:latin typeface="Times New Roman" pitchFamily="18" charset="0"/>
                        <a:cs typeface="Times New Roman" pitchFamily="18" charset="0"/>
                      </a:endParaRPr>
                    </a:p>
                    <a:p>
                      <a:pPr marL="342900" indent="-342900" algn="just"/>
                      <a:r>
                        <a:rPr lang="cs-CZ" sz="1200" dirty="0" smtClean="0">
                          <a:latin typeface="Times New Roman" pitchFamily="18" charset="0"/>
                          <a:cs typeface="Times New Roman" pitchFamily="18" charset="0"/>
                        </a:rPr>
                        <a:t>a/  česká</a:t>
                      </a:r>
                    </a:p>
                    <a:p>
                      <a:pPr marL="342900" indent="-342900" algn="just"/>
                      <a:r>
                        <a:rPr lang="cs-CZ" sz="1200" dirty="0" smtClean="0">
                          <a:latin typeface="Times New Roman" pitchFamily="18" charset="0"/>
                          <a:cs typeface="Times New Roman" pitchFamily="18" charset="0"/>
                        </a:rPr>
                        <a:t>b/  švédská</a:t>
                      </a:r>
                    </a:p>
                    <a:p>
                      <a:pPr marL="342900" indent="-342900" algn="just"/>
                      <a:r>
                        <a:rPr lang="cs-CZ" sz="1200" dirty="0" smtClean="0">
                          <a:latin typeface="Times New Roman" pitchFamily="18" charset="0"/>
                          <a:cs typeface="Times New Roman" pitchFamily="18" charset="0"/>
                        </a:rPr>
                        <a:t>c/  dánská</a:t>
                      </a:r>
                    </a:p>
                    <a:p>
                      <a:pPr marL="342900" indent="-342900" algn="just"/>
                      <a:r>
                        <a:rPr lang="cs-CZ" sz="1200" dirty="0" smtClean="0">
                          <a:latin typeface="Times New Roman" pitchFamily="18" charset="0"/>
                          <a:cs typeface="Times New Roman" pitchFamily="18" charset="0"/>
                        </a:rPr>
                        <a:t>d/  španělská</a:t>
                      </a:r>
                      <a:endParaRPr lang="cs-CZ" dirty="0">
                        <a:latin typeface="Times New Roman" pitchFamily="18" charset="0"/>
                        <a:cs typeface="Times New Roman" pitchFamily="18" charset="0"/>
                      </a:endParaRPr>
                    </a:p>
                  </a:txBody>
                  <a:tcP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tcPr>
                </a:tc>
                <a:tc>
                  <a:txBody>
                    <a:bodyPr/>
                    <a:lstStyle/>
                    <a:p>
                      <a:pPr marL="0" indent="0" algn="just">
                        <a:buNone/>
                      </a:pPr>
                      <a:r>
                        <a:rPr lang="cs-CZ" sz="1600" dirty="0" smtClean="0">
                          <a:latin typeface="Times New Roman" pitchFamily="18" charset="0"/>
                          <a:cs typeface="Times New Roman" pitchFamily="18" charset="0"/>
                        </a:rPr>
                        <a:t>3.  Kdo</a:t>
                      </a:r>
                      <a:r>
                        <a:rPr lang="cs-CZ" sz="1600" baseline="0" dirty="0" smtClean="0">
                          <a:latin typeface="Times New Roman" pitchFamily="18" charset="0"/>
                          <a:cs typeface="Times New Roman" pitchFamily="18" charset="0"/>
                        </a:rPr>
                        <a:t> to byl </a:t>
                      </a:r>
                      <a:r>
                        <a:rPr lang="cs-CZ" sz="1600" b="1" baseline="0" dirty="0" smtClean="0">
                          <a:latin typeface="Times New Roman" pitchFamily="18" charset="0"/>
                          <a:cs typeface="Times New Roman" pitchFamily="18" charset="0"/>
                        </a:rPr>
                        <a:t>Albrecht z Valdštejna?</a:t>
                      </a:r>
                    </a:p>
                    <a:p>
                      <a:pPr marL="0" indent="0" algn="just">
                        <a:buNone/>
                      </a:pPr>
                      <a:endParaRPr lang="cs-CZ" sz="1600" dirty="0" smtClean="0">
                        <a:latin typeface="Times New Roman" pitchFamily="18" charset="0"/>
                        <a:cs typeface="Times New Roman" pitchFamily="18" charset="0"/>
                      </a:endParaRPr>
                    </a:p>
                    <a:p>
                      <a:pPr marL="342900" indent="-342900" algn="just"/>
                      <a:r>
                        <a:rPr lang="cs-CZ" sz="1200" dirty="0" smtClean="0">
                          <a:latin typeface="Times New Roman" pitchFamily="18" charset="0"/>
                          <a:cs typeface="Times New Roman" pitchFamily="18" charset="0"/>
                        </a:rPr>
                        <a:t>a/    velitel</a:t>
                      </a:r>
                      <a:r>
                        <a:rPr lang="cs-CZ" sz="1200" baseline="0" dirty="0" smtClean="0">
                          <a:latin typeface="Times New Roman" pitchFamily="18" charset="0"/>
                          <a:cs typeface="Times New Roman" pitchFamily="18" charset="0"/>
                        </a:rPr>
                        <a:t> habsburských vojsk českého původu</a:t>
                      </a:r>
                      <a:endParaRPr lang="cs-CZ" sz="1200" dirty="0" smtClean="0">
                        <a:latin typeface="Times New Roman" pitchFamily="18" charset="0"/>
                        <a:cs typeface="Times New Roman" pitchFamily="18" charset="0"/>
                      </a:endParaRPr>
                    </a:p>
                    <a:p>
                      <a:pPr marL="342900" indent="-342900" algn="just"/>
                      <a:r>
                        <a:rPr lang="cs-CZ" sz="1200" dirty="0" smtClean="0">
                          <a:latin typeface="Times New Roman" pitchFamily="18" charset="0"/>
                          <a:cs typeface="Times New Roman" pitchFamily="18" charset="0"/>
                        </a:rPr>
                        <a:t>b/    král</a:t>
                      </a:r>
                      <a:r>
                        <a:rPr lang="cs-CZ" sz="1200" baseline="0" dirty="0" smtClean="0">
                          <a:latin typeface="Times New Roman" pitchFamily="18" charset="0"/>
                          <a:cs typeface="Times New Roman" pitchFamily="18" charset="0"/>
                        </a:rPr>
                        <a:t> zvolený českými nekatolickými stavy</a:t>
                      </a:r>
                      <a:endParaRPr lang="cs-CZ" sz="1200" dirty="0" smtClean="0">
                        <a:latin typeface="Times New Roman" pitchFamily="18" charset="0"/>
                        <a:cs typeface="Times New Roman" pitchFamily="18" charset="0"/>
                      </a:endParaRPr>
                    </a:p>
                    <a:p>
                      <a:pPr marL="342900" indent="-342900" algn="just"/>
                      <a:r>
                        <a:rPr lang="cs-CZ" sz="1200" dirty="0" smtClean="0">
                          <a:latin typeface="Times New Roman" pitchFamily="18" charset="0"/>
                          <a:cs typeface="Times New Roman" pitchFamily="18" charset="0"/>
                        </a:rPr>
                        <a:t>c/    zprostředkovatel Vestfálského míru</a:t>
                      </a:r>
                    </a:p>
                    <a:p>
                      <a:pPr marL="342900" indent="-342900" algn="just"/>
                      <a:r>
                        <a:rPr lang="cs-CZ" sz="1200" dirty="0" smtClean="0">
                          <a:latin typeface="Times New Roman" pitchFamily="18" charset="0"/>
                          <a:cs typeface="Times New Roman" pitchFamily="18" charset="0"/>
                        </a:rPr>
                        <a:t>d/    jeden</a:t>
                      </a:r>
                      <a:r>
                        <a:rPr lang="cs-CZ" sz="1200" baseline="0" dirty="0" smtClean="0">
                          <a:latin typeface="Times New Roman" pitchFamily="18" charset="0"/>
                          <a:cs typeface="Times New Roman" pitchFamily="18" charset="0"/>
                        </a:rPr>
                        <a:t> z popravených na Staroměstském nám.</a:t>
                      </a:r>
                      <a:endParaRPr lang="cs-CZ" sz="1200" dirty="0" smtClean="0">
                        <a:latin typeface="Times New Roman" pitchFamily="18" charset="0"/>
                        <a:cs typeface="Times New Roman" pitchFamily="18" charset="0"/>
                      </a:endParaRPr>
                    </a:p>
                  </a:txBody>
                  <a:tcP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tcPr>
                </a:tc>
              </a:tr>
              <a:tr h="370840">
                <a:tc>
                  <a:txBody>
                    <a:bodyPr/>
                    <a:lstStyle/>
                    <a:p>
                      <a:pPr marL="0" indent="0" algn="just">
                        <a:buNone/>
                      </a:pPr>
                      <a:r>
                        <a:rPr lang="cs-CZ" sz="1600" dirty="0" smtClean="0">
                          <a:latin typeface="Times New Roman" pitchFamily="18" charset="0"/>
                          <a:cs typeface="Times New Roman" pitchFamily="18" charset="0"/>
                        </a:rPr>
                        <a:t>2. Kdy</a:t>
                      </a:r>
                      <a:r>
                        <a:rPr lang="cs-CZ" sz="1600" baseline="0" dirty="0" smtClean="0">
                          <a:latin typeface="Times New Roman" pitchFamily="18" charset="0"/>
                          <a:cs typeface="Times New Roman" pitchFamily="18" charset="0"/>
                        </a:rPr>
                        <a:t> přesně se odehrála bitva na Bílé hoře?</a:t>
                      </a:r>
                    </a:p>
                    <a:p>
                      <a:pPr marL="0" indent="0" algn="just">
                        <a:buNone/>
                      </a:pPr>
                      <a:endParaRPr lang="cs-CZ" sz="1200" dirty="0" smtClean="0">
                        <a:latin typeface="Times New Roman" pitchFamily="18" charset="0"/>
                        <a:cs typeface="Times New Roman" pitchFamily="18" charset="0"/>
                      </a:endParaRPr>
                    </a:p>
                    <a:p>
                      <a:pPr marL="342900" indent="-342900" algn="just"/>
                      <a:r>
                        <a:rPr lang="cs-CZ" sz="1200" dirty="0" smtClean="0">
                          <a:latin typeface="Times New Roman" pitchFamily="18" charset="0"/>
                          <a:cs typeface="Times New Roman" pitchFamily="18" charset="0"/>
                        </a:rPr>
                        <a:t>a/  9.</a:t>
                      </a:r>
                      <a:r>
                        <a:rPr lang="cs-CZ" sz="1200" baseline="0" dirty="0" smtClean="0">
                          <a:latin typeface="Times New Roman" pitchFamily="18" charset="0"/>
                          <a:cs typeface="Times New Roman" pitchFamily="18" charset="0"/>
                        </a:rPr>
                        <a:t> listopadu 1620</a:t>
                      </a:r>
                      <a:endParaRPr lang="cs-CZ" sz="1200" dirty="0" smtClean="0">
                        <a:latin typeface="Times New Roman" pitchFamily="18" charset="0"/>
                        <a:cs typeface="Times New Roman" pitchFamily="18" charset="0"/>
                      </a:endParaRPr>
                    </a:p>
                    <a:p>
                      <a:pPr marL="342900" indent="-342900" algn="just"/>
                      <a:r>
                        <a:rPr lang="cs-CZ" sz="1200" dirty="0" smtClean="0">
                          <a:latin typeface="Times New Roman" pitchFamily="18" charset="0"/>
                          <a:cs typeface="Times New Roman" pitchFamily="18" charset="0"/>
                        </a:rPr>
                        <a:t>b/  8.</a:t>
                      </a:r>
                      <a:r>
                        <a:rPr lang="cs-CZ" sz="1200" baseline="0" dirty="0" smtClean="0">
                          <a:latin typeface="Times New Roman" pitchFamily="18" charset="0"/>
                          <a:cs typeface="Times New Roman" pitchFamily="18" charset="0"/>
                        </a:rPr>
                        <a:t> listopadu 1620</a:t>
                      </a:r>
                      <a:endParaRPr lang="cs-CZ" sz="1200" dirty="0" smtClean="0">
                        <a:latin typeface="Times New Roman" pitchFamily="18" charset="0"/>
                        <a:cs typeface="Times New Roman" pitchFamily="18" charset="0"/>
                      </a:endParaRPr>
                    </a:p>
                    <a:p>
                      <a:pPr marL="342900" indent="-342900" algn="just"/>
                      <a:r>
                        <a:rPr lang="cs-CZ" sz="1200" dirty="0" smtClean="0">
                          <a:latin typeface="Times New Roman" pitchFamily="18" charset="0"/>
                          <a:cs typeface="Times New Roman" pitchFamily="18" charset="0"/>
                        </a:rPr>
                        <a:t>c/  9.</a:t>
                      </a:r>
                      <a:r>
                        <a:rPr lang="cs-CZ" sz="1200" baseline="0" dirty="0" smtClean="0">
                          <a:latin typeface="Times New Roman" pitchFamily="18" charset="0"/>
                          <a:cs typeface="Times New Roman" pitchFamily="18" charset="0"/>
                        </a:rPr>
                        <a:t> listopadu 1621</a:t>
                      </a:r>
                      <a:endParaRPr lang="cs-CZ" sz="1200" dirty="0" smtClean="0">
                        <a:latin typeface="Times New Roman" pitchFamily="18" charset="0"/>
                        <a:cs typeface="Times New Roman" pitchFamily="18" charset="0"/>
                      </a:endParaRPr>
                    </a:p>
                    <a:p>
                      <a:pPr marL="342900" indent="-342900" algn="just"/>
                      <a:r>
                        <a:rPr lang="cs-CZ" sz="1200" dirty="0" smtClean="0">
                          <a:latin typeface="Times New Roman" pitchFamily="18" charset="0"/>
                          <a:cs typeface="Times New Roman" pitchFamily="18" charset="0"/>
                        </a:rPr>
                        <a:t>d/  8.</a:t>
                      </a:r>
                      <a:r>
                        <a:rPr lang="cs-CZ" sz="1200" baseline="0" dirty="0" smtClean="0">
                          <a:latin typeface="Times New Roman" pitchFamily="18" charset="0"/>
                          <a:cs typeface="Times New Roman" pitchFamily="18" charset="0"/>
                        </a:rPr>
                        <a:t> listopadu 1621</a:t>
                      </a:r>
                      <a:endParaRPr lang="cs-CZ" sz="1200" dirty="0" smtClean="0">
                        <a:latin typeface="Times New Roman" pitchFamily="18" charset="0"/>
                        <a:cs typeface="Times New Roman" pitchFamily="18" charset="0"/>
                      </a:endParaRPr>
                    </a:p>
                  </a:txBody>
                  <a:tcP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cs-CZ" sz="1600" dirty="0" smtClean="0">
                          <a:latin typeface="Times New Roman" pitchFamily="18" charset="0"/>
                          <a:cs typeface="Times New Roman" pitchFamily="18" charset="0"/>
                        </a:rPr>
                        <a:t>4.  Co</a:t>
                      </a:r>
                      <a:r>
                        <a:rPr lang="cs-CZ" sz="1600" baseline="0" dirty="0" smtClean="0">
                          <a:latin typeface="Times New Roman" pitchFamily="18" charset="0"/>
                          <a:cs typeface="Times New Roman" pitchFamily="18" charset="0"/>
                        </a:rPr>
                        <a:t> </a:t>
                      </a:r>
                      <a:r>
                        <a:rPr lang="cs-CZ" sz="1600" b="1" baseline="0" dirty="0" smtClean="0">
                          <a:latin typeface="Times New Roman" pitchFamily="18" charset="0"/>
                          <a:cs typeface="Times New Roman" pitchFamily="18" charset="0"/>
                        </a:rPr>
                        <a:t>není </a:t>
                      </a:r>
                      <a:r>
                        <a:rPr lang="cs-CZ" sz="1600" b="0" baseline="0" dirty="0" smtClean="0">
                          <a:latin typeface="Times New Roman" pitchFamily="18" charset="0"/>
                          <a:cs typeface="Times New Roman" pitchFamily="18" charset="0"/>
                        </a:rPr>
                        <a:t>důsledkem 30leté války?</a:t>
                      </a:r>
                    </a:p>
                    <a:p>
                      <a:pPr marL="0" marR="0" indent="0" algn="just" defTabSz="914400" rtl="0" eaLnBrk="1" fontAlgn="auto" latinLnBrk="0" hangingPunct="1">
                        <a:lnSpc>
                          <a:spcPct val="100000"/>
                        </a:lnSpc>
                        <a:spcBef>
                          <a:spcPts val="0"/>
                        </a:spcBef>
                        <a:spcAft>
                          <a:spcPts val="0"/>
                        </a:spcAft>
                        <a:buClrTx/>
                        <a:buSzTx/>
                        <a:buFontTx/>
                        <a:buNone/>
                        <a:tabLst/>
                        <a:defRPr/>
                      </a:pPr>
                      <a:endParaRPr lang="cs-CZ" sz="1600" dirty="0" smtClean="0">
                        <a:latin typeface="Times New Roman" pitchFamily="18" charset="0"/>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cs-CZ" sz="1200" dirty="0" smtClean="0">
                          <a:latin typeface="Times New Roman" pitchFamily="18" charset="0"/>
                          <a:cs typeface="Times New Roman" pitchFamily="18" charset="0"/>
                        </a:rPr>
                        <a:t>a/    vypálená</a:t>
                      </a:r>
                      <a:r>
                        <a:rPr lang="cs-CZ" sz="1200" baseline="0" dirty="0" smtClean="0">
                          <a:latin typeface="Times New Roman" pitchFamily="18" charset="0"/>
                          <a:cs typeface="Times New Roman" pitchFamily="18" charset="0"/>
                        </a:rPr>
                        <a:t> města a vesnice</a:t>
                      </a:r>
                      <a:endParaRPr lang="cs-CZ" sz="1200" dirty="0" smtClean="0">
                        <a:latin typeface="Times New Roman" pitchFamily="18" charset="0"/>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cs-CZ" sz="1200" dirty="0" smtClean="0">
                          <a:latin typeface="Times New Roman" pitchFamily="18" charset="0"/>
                          <a:cs typeface="Times New Roman" pitchFamily="18" charset="0"/>
                        </a:rPr>
                        <a:t>b/    vypuknutí</a:t>
                      </a:r>
                      <a:r>
                        <a:rPr lang="cs-CZ" sz="1200" baseline="0" dirty="0" smtClean="0">
                          <a:latin typeface="Times New Roman" pitchFamily="18" charset="0"/>
                          <a:cs typeface="Times New Roman" pitchFamily="18" charset="0"/>
                        </a:rPr>
                        <a:t> morové epidemie</a:t>
                      </a:r>
                      <a:endParaRPr lang="cs-CZ" sz="1200" dirty="0" smtClean="0">
                        <a:latin typeface="Times New Roman" pitchFamily="18" charset="0"/>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cs-CZ" sz="1200" dirty="0" smtClean="0">
                          <a:latin typeface="Times New Roman" pitchFamily="18" charset="0"/>
                          <a:cs typeface="Times New Roman" pitchFamily="18" charset="0"/>
                        </a:rPr>
                        <a:t>c/    úbytek</a:t>
                      </a:r>
                      <a:r>
                        <a:rPr lang="cs-CZ" sz="1200" baseline="0" dirty="0" smtClean="0">
                          <a:latin typeface="Times New Roman" pitchFamily="18" charset="0"/>
                          <a:cs typeface="Times New Roman" pitchFamily="18" charset="0"/>
                        </a:rPr>
                        <a:t> obyvatel</a:t>
                      </a:r>
                    </a:p>
                    <a:p>
                      <a:pPr marL="0" marR="0" indent="0" algn="just" defTabSz="914400" rtl="0" eaLnBrk="1" fontAlgn="auto" latinLnBrk="0" hangingPunct="1">
                        <a:lnSpc>
                          <a:spcPct val="100000"/>
                        </a:lnSpc>
                        <a:spcBef>
                          <a:spcPts val="0"/>
                        </a:spcBef>
                        <a:spcAft>
                          <a:spcPts val="0"/>
                        </a:spcAft>
                        <a:buClrTx/>
                        <a:buSzTx/>
                        <a:buFontTx/>
                        <a:buNone/>
                        <a:tabLst/>
                        <a:defRPr/>
                      </a:pPr>
                      <a:r>
                        <a:rPr lang="cs-CZ" sz="1200" baseline="0" dirty="0" smtClean="0">
                          <a:latin typeface="Times New Roman" pitchFamily="18" charset="0"/>
                          <a:cs typeface="Times New Roman" pitchFamily="18" charset="0"/>
                        </a:rPr>
                        <a:t>d/   naprosté vítězství Habsburků (územní zisky aj.)</a:t>
                      </a:r>
                      <a:endParaRPr lang="cs-CZ" sz="1200" dirty="0" smtClean="0">
                        <a:latin typeface="Times New Roman" pitchFamily="18" charset="0"/>
                        <a:cs typeface="Times New Roman" pitchFamily="18" charset="0"/>
                      </a:endParaRPr>
                    </a:p>
                    <a:p>
                      <a:endParaRPr lang="cs-CZ" sz="1600" dirty="0">
                        <a:latin typeface="Times New Roman" pitchFamily="18" charset="0"/>
                        <a:cs typeface="Times New Roman" pitchFamily="18" charset="0"/>
                      </a:endParaRPr>
                    </a:p>
                  </a:txBody>
                  <a:tcP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tcPr>
                </a:tc>
              </a:tr>
            </a:tbl>
          </a:graphicData>
        </a:graphic>
      </p:graphicFrame>
      <p:sp>
        <p:nvSpPr>
          <p:cNvPr id="16" name="TextovéPole 15"/>
          <p:cNvSpPr txBox="1">
            <a:spLocks noChangeArrowheads="1"/>
          </p:cNvSpPr>
          <p:nvPr/>
        </p:nvSpPr>
        <p:spPr bwMode="auto">
          <a:xfrm>
            <a:off x="7596336" y="1419622"/>
            <a:ext cx="504825" cy="1200150"/>
          </a:xfrm>
          <a:prstGeom prst="rect">
            <a:avLst/>
          </a:prstGeom>
          <a:noFill/>
          <a:ln w="9525">
            <a:noFill/>
            <a:miter lim="800000"/>
            <a:headEnd/>
            <a:tailEnd/>
          </a:ln>
        </p:spPr>
        <p:txBody>
          <a:bodyPr>
            <a:spAutoFit/>
          </a:bodyPr>
          <a:lstStyle/>
          <a:p>
            <a:pPr marL="228600" indent="-228600">
              <a:buFontTx/>
              <a:buAutoNum type="arabicPeriod"/>
            </a:pPr>
            <a:endParaRPr lang="cs-CZ" sz="1200" dirty="0">
              <a:latin typeface="Calibri" pitchFamily="34" charset="0"/>
            </a:endParaRPr>
          </a:p>
          <a:p>
            <a:pPr marL="228600" indent="-228600">
              <a:buFontTx/>
              <a:buAutoNum type="arabicPeriod"/>
            </a:pPr>
            <a:r>
              <a:rPr lang="cs-CZ" sz="1200" dirty="0">
                <a:latin typeface="Times New Roman" pitchFamily="18" charset="0"/>
                <a:cs typeface="Times New Roman" pitchFamily="18" charset="0"/>
              </a:rPr>
              <a:t>d</a:t>
            </a:r>
          </a:p>
          <a:p>
            <a:pPr marL="228600" indent="-228600">
              <a:buFontTx/>
              <a:buAutoNum type="arabicPeriod"/>
            </a:pPr>
            <a:r>
              <a:rPr lang="cs-CZ" sz="1200" dirty="0">
                <a:latin typeface="Times New Roman" pitchFamily="18" charset="0"/>
                <a:cs typeface="Times New Roman" pitchFamily="18" charset="0"/>
              </a:rPr>
              <a:t>b</a:t>
            </a:r>
          </a:p>
          <a:p>
            <a:pPr marL="228600" indent="-228600">
              <a:buFontTx/>
              <a:buAutoNum type="arabicPeriod"/>
            </a:pPr>
            <a:r>
              <a:rPr lang="cs-CZ" sz="1200" dirty="0">
                <a:latin typeface="Times New Roman" pitchFamily="18" charset="0"/>
                <a:cs typeface="Times New Roman" pitchFamily="18" charset="0"/>
              </a:rPr>
              <a:t>a</a:t>
            </a:r>
          </a:p>
          <a:p>
            <a:pPr marL="228600" indent="-228600">
              <a:buFontTx/>
              <a:buAutoNum type="arabicPeriod"/>
            </a:pPr>
            <a:r>
              <a:rPr lang="cs-CZ" sz="1200" dirty="0">
                <a:latin typeface="Times New Roman" pitchFamily="18" charset="0"/>
                <a:cs typeface="Times New Roman" pitchFamily="18" charset="0"/>
              </a:rPr>
              <a:t>d</a:t>
            </a:r>
          </a:p>
          <a:p>
            <a:pPr marL="228600" indent="-228600"/>
            <a:endParaRPr lang="cs-CZ" sz="1200" dirty="0">
              <a:latin typeface="Calibri" pitchFamily="34" charset="0"/>
            </a:endParaRPr>
          </a:p>
        </p:txBody>
      </p:sp>
      <p:sp>
        <p:nvSpPr>
          <p:cNvPr id="17" name="TextovéPole 16"/>
          <p:cNvSpPr txBox="1">
            <a:spLocks noChangeArrowheads="1"/>
          </p:cNvSpPr>
          <p:nvPr/>
        </p:nvSpPr>
        <p:spPr bwMode="auto">
          <a:xfrm>
            <a:off x="7532688" y="4237038"/>
            <a:ext cx="1439862" cy="306387"/>
          </a:xfrm>
          <a:prstGeom prst="rect">
            <a:avLst/>
          </a:prstGeom>
          <a:noFill/>
          <a:ln w="9525">
            <a:noFill/>
            <a:miter lim="800000"/>
            <a:headEnd/>
            <a:tailEnd/>
          </a:ln>
        </p:spPr>
        <p:txBody>
          <a:bodyPr>
            <a:spAutoFit/>
          </a:bodyPr>
          <a:lstStyle/>
          <a:p>
            <a:r>
              <a:rPr lang="cs-CZ" sz="1400" dirty="0">
                <a:solidFill>
                  <a:srgbClr val="813763"/>
                </a:solidFill>
                <a:latin typeface="Times New Roman" pitchFamily="18" charset="0"/>
                <a:cs typeface="Times New Roman" pitchFamily="18" charset="0"/>
              </a:rPr>
              <a:t>Test  na známku</a:t>
            </a:r>
          </a:p>
        </p:txBody>
      </p:sp>
      <p:sp>
        <p:nvSpPr>
          <p:cNvPr id="14" name="TextovéPole 13"/>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b="1" dirty="0">
                <a:solidFill>
                  <a:schemeClr val="accent3">
                    <a:lumMod val="50000"/>
                  </a:schemeClr>
                </a:solidFill>
                <a:latin typeface="Times New Roman" pitchFamily="18" charset="0"/>
                <a:cs typeface="Times New Roman" pitchFamily="18" charset="0"/>
              </a:rPr>
              <a:t>Elektronická  učebnice - II. stupeň                 </a:t>
            </a:r>
            <a:r>
              <a:rPr lang="cs-CZ" sz="1000" dirty="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a:solidFill>
                  <a:schemeClr val="accent3">
                    <a:lumMod val="50000"/>
                  </a:schemeClr>
                </a:solidFill>
                <a:latin typeface="Times New Roman" pitchFamily="18" charset="0"/>
                <a:cs typeface="Times New Roman" pitchFamily="18" charset="0"/>
              </a:rPr>
              <a:t>Dějepis</a:t>
            </a:r>
          </a:p>
          <a:p>
            <a:pPr fontAlgn="auto">
              <a:spcBef>
                <a:spcPts val="0"/>
              </a:spcBef>
              <a:spcAft>
                <a:spcPts val="0"/>
              </a:spcAft>
              <a:defRPr/>
            </a:pPr>
            <a:endParaRPr lang="cs-CZ" sz="1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80">
                                          <p:stCondLst>
                                            <p:cond delay="0"/>
                                          </p:stCondLst>
                                        </p:cTn>
                                        <p:tgtEl>
                                          <p:spTgt spid="13"/>
                                        </p:tgtEl>
                                      </p:cBhvr>
                                    </p:animEffect>
                                    <p:anim calcmode="lin" valueType="num">
                                      <p:cBhvr>
                                        <p:cTn id="2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2" dur="26">
                                          <p:stCondLst>
                                            <p:cond delay="650"/>
                                          </p:stCondLst>
                                        </p:cTn>
                                        <p:tgtEl>
                                          <p:spTgt spid="13"/>
                                        </p:tgtEl>
                                      </p:cBhvr>
                                      <p:to x="100000" y="60000"/>
                                    </p:animScale>
                                    <p:animScale>
                                      <p:cBhvr>
                                        <p:cTn id="33" dur="166" decel="50000">
                                          <p:stCondLst>
                                            <p:cond delay="676"/>
                                          </p:stCondLst>
                                        </p:cTn>
                                        <p:tgtEl>
                                          <p:spTgt spid="13"/>
                                        </p:tgtEl>
                                      </p:cBhvr>
                                      <p:to x="100000" y="100000"/>
                                    </p:animScale>
                                    <p:animScale>
                                      <p:cBhvr>
                                        <p:cTn id="34" dur="26">
                                          <p:stCondLst>
                                            <p:cond delay="1312"/>
                                          </p:stCondLst>
                                        </p:cTn>
                                        <p:tgtEl>
                                          <p:spTgt spid="13"/>
                                        </p:tgtEl>
                                      </p:cBhvr>
                                      <p:to x="100000" y="80000"/>
                                    </p:animScale>
                                    <p:animScale>
                                      <p:cBhvr>
                                        <p:cTn id="35" dur="166" decel="50000">
                                          <p:stCondLst>
                                            <p:cond delay="1338"/>
                                          </p:stCondLst>
                                        </p:cTn>
                                        <p:tgtEl>
                                          <p:spTgt spid="13"/>
                                        </p:tgtEl>
                                      </p:cBhvr>
                                      <p:to x="100000" y="100000"/>
                                    </p:animScale>
                                    <p:animScale>
                                      <p:cBhvr>
                                        <p:cTn id="36" dur="26">
                                          <p:stCondLst>
                                            <p:cond delay="1642"/>
                                          </p:stCondLst>
                                        </p:cTn>
                                        <p:tgtEl>
                                          <p:spTgt spid="13"/>
                                        </p:tgtEl>
                                      </p:cBhvr>
                                      <p:to x="100000" y="90000"/>
                                    </p:animScale>
                                    <p:animScale>
                                      <p:cBhvr>
                                        <p:cTn id="37" dur="166" decel="50000">
                                          <p:stCondLst>
                                            <p:cond delay="1668"/>
                                          </p:stCondLst>
                                        </p:cTn>
                                        <p:tgtEl>
                                          <p:spTgt spid="13"/>
                                        </p:tgtEl>
                                      </p:cBhvr>
                                      <p:to x="100000" y="100000"/>
                                    </p:animScale>
                                    <p:animScale>
                                      <p:cBhvr>
                                        <p:cTn id="38" dur="26">
                                          <p:stCondLst>
                                            <p:cond delay="1808"/>
                                          </p:stCondLst>
                                        </p:cTn>
                                        <p:tgtEl>
                                          <p:spTgt spid="13"/>
                                        </p:tgtEl>
                                      </p:cBhvr>
                                      <p:to x="100000" y="95000"/>
                                    </p:animScale>
                                    <p:animScale>
                                      <p:cBhvr>
                                        <p:cTn id="39" dur="166" decel="50000">
                                          <p:stCondLst>
                                            <p:cond delay="1834"/>
                                          </p:stCondLst>
                                        </p:cTn>
                                        <p:tgtEl>
                                          <p:spTgt spid="13"/>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7"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0" fill="hold"/>
                                        <p:tgtEl>
                                          <p:spTgt spid="16"/>
                                        </p:tgtEl>
                                        <p:attrNameLst>
                                          <p:attrName>ppt_x</p:attrName>
                                        </p:attrNameLst>
                                      </p:cBhvr>
                                      <p:tavLst>
                                        <p:tav tm="0">
                                          <p:val>
                                            <p:strVal val="#ppt_x"/>
                                          </p:val>
                                        </p:tav>
                                        <p:tav tm="100000">
                                          <p:val>
                                            <p:strVal val="#ppt_x"/>
                                          </p:val>
                                        </p:tav>
                                      </p:tavLst>
                                    </p:anim>
                                    <p:anim calcmode="lin" valueType="num">
                                      <p:cBhvr additive="base">
                                        <p:cTn id="45" dur="5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Nadpis 1"/>
          <p:cNvSpPr txBox="1">
            <a:spLocks/>
          </p:cNvSpPr>
          <p:nvPr/>
        </p:nvSpPr>
        <p:spPr bwMode="auto">
          <a:xfrm>
            <a:off x="20638" y="498475"/>
            <a:ext cx="4622800" cy="593725"/>
          </a:xfrm>
          <a:prstGeom prst="rect">
            <a:avLst/>
          </a:prstGeom>
          <a:noFill/>
          <a:ln w="9525">
            <a:noFill/>
            <a:miter lim="800000"/>
            <a:headEnd/>
            <a:tailEnd/>
          </a:ln>
        </p:spPr>
        <p:txBody>
          <a:bodyPr/>
          <a:lstStyle/>
          <a:p>
            <a:r>
              <a:rPr lang="cs-CZ" sz="2500" b="1" dirty="0" smtClean="0">
                <a:latin typeface="Times New Roman" pitchFamily="18" charset="0"/>
                <a:cs typeface="Times New Roman" pitchFamily="18" charset="0"/>
              </a:rPr>
              <a:t>19.9 </a:t>
            </a:r>
            <a:r>
              <a:rPr lang="cs-CZ" sz="2500" b="1" dirty="0">
                <a:latin typeface="Times New Roman" pitchFamily="18" charset="0"/>
                <a:cs typeface="Times New Roman" pitchFamily="18" charset="0"/>
              </a:rPr>
              <a:t>Použité zdroje, citace</a:t>
            </a:r>
          </a:p>
        </p:txBody>
      </p:sp>
      <p:sp>
        <p:nvSpPr>
          <p:cNvPr id="3" name="TextovéPole 2"/>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b="1" dirty="0">
                <a:solidFill>
                  <a:schemeClr val="accent3">
                    <a:lumMod val="50000"/>
                  </a:schemeClr>
                </a:solidFill>
                <a:latin typeface="Times New Roman" pitchFamily="18" charset="0"/>
                <a:cs typeface="Times New Roman" pitchFamily="18" charset="0"/>
              </a:rPr>
              <a:t>Elektronická  učebnice - II. stupeň                      </a:t>
            </a:r>
            <a:r>
              <a:rPr lang="cs-CZ" sz="1000" dirty="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a:solidFill>
                  <a:schemeClr val="accent3">
                    <a:lumMod val="50000"/>
                  </a:schemeClr>
                </a:solidFill>
                <a:latin typeface="Times New Roman" pitchFamily="18" charset="0"/>
                <a:cs typeface="Times New Roman" pitchFamily="18" charset="0"/>
              </a:rPr>
              <a:t>  </a:t>
            </a:r>
            <a:r>
              <a:rPr lang="cs-CZ" sz="1600" b="1" dirty="0" smtClean="0">
                <a:solidFill>
                  <a:schemeClr val="accent3">
                    <a:lumMod val="50000"/>
                  </a:schemeClr>
                </a:solidFill>
                <a:latin typeface="Times New Roman" pitchFamily="18" charset="0"/>
                <a:cs typeface="Times New Roman" pitchFamily="18" charset="0"/>
              </a:rPr>
              <a:t>    </a:t>
            </a:r>
            <a:r>
              <a:rPr lang="cs-CZ" sz="1600" b="1" dirty="0">
                <a:solidFill>
                  <a:schemeClr val="accent3">
                    <a:lumMod val="50000"/>
                  </a:schemeClr>
                </a:solidFill>
                <a:latin typeface="Times New Roman" pitchFamily="18" charset="0"/>
                <a:cs typeface="Times New Roman" pitchFamily="18" charset="0"/>
              </a:rPr>
              <a:t>Dějepis</a:t>
            </a:r>
          </a:p>
          <a:p>
            <a:pPr fontAlgn="auto">
              <a:spcBef>
                <a:spcPts val="0"/>
              </a:spcBef>
              <a:spcAft>
                <a:spcPts val="0"/>
              </a:spcAft>
              <a:defRPr/>
            </a:pPr>
            <a:endParaRPr lang="cs-CZ" sz="1000" dirty="0">
              <a:latin typeface="Times New Roman" pitchFamily="18" charset="0"/>
              <a:cs typeface="Times New Roman" pitchFamily="18" charset="0"/>
            </a:endParaRPr>
          </a:p>
        </p:txBody>
      </p:sp>
      <p:sp>
        <p:nvSpPr>
          <p:cNvPr id="31747" name="Text Box 4"/>
          <p:cNvSpPr txBox="1">
            <a:spLocks noChangeArrowheads="1"/>
          </p:cNvSpPr>
          <p:nvPr/>
        </p:nvSpPr>
        <p:spPr bwMode="auto">
          <a:xfrm>
            <a:off x="468313" y="1347788"/>
            <a:ext cx="7993062" cy="30702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spAutoFit/>
          </a:bodyPr>
          <a:lstStyle/>
          <a:p>
            <a:pPr marL="342900" indent="-342900">
              <a:buFontTx/>
              <a:buAutoNum type="arabicPeriod"/>
            </a:pPr>
            <a:r>
              <a:rPr lang="cs-CZ" sz="1400" dirty="0">
                <a:latin typeface="Times New Roman" pitchFamily="18" charset="0"/>
              </a:rPr>
              <a:t>H. Mandelová, E. Kunstová, I. Pařízková: Dějiny středověku a počátků novověku, Dialog, Liberec 2002.</a:t>
            </a:r>
          </a:p>
          <a:p>
            <a:pPr marL="342900" indent="-342900">
              <a:buFontTx/>
              <a:buAutoNum type="arabicPeriod"/>
            </a:pPr>
            <a:r>
              <a:rPr lang="cs-CZ" sz="1400" dirty="0">
                <a:latin typeface="Times New Roman" pitchFamily="18" charset="0"/>
                <a:hlinkClick r:id="rId2"/>
              </a:rPr>
              <a:t>http://cs.wikipedia.org/wiki/Soubor:Defenestration-prague-1618.jpg</a:t>
            </a:r>
            <a:endParaRPr lang="cs-CZ" sz="1400" dirty="0">
              <a:latin typeface="Times New Roman" pitchFamily="18" charset="0"/>
            </a:endParaRPr>
          </a:p>
          <a:p>
            <a:pPr marL="342900" indent="-342900">
              <a:buFontTx/>
              <a:buAutoNum type="arabicPeriod"/>
            </a:pPr>
            <a:r>
              <a:rPr lang="cs-CZ" sz="1400" dirty="0">
                <a:latin typeface="Times New Roman" pitchFamily="18" charset="0"/>
                <a:hlinkClick r:id="rId3"/>
              </a:rPr>
              <a:t>http://cs.wikipedia.org/wiki/Soubor:Gerard_van_Honthorst_006.jpg</a:t>
            </a:r>
            <a:endParaRPr lang="cs-CZ" sz="1400" dirty="0">
              <a:latin typeface="Times New Roman" pitchFamily="18" charset="0"/>
            </a:endParaRPr>
          </a:p>
          <a:p>
            <a:pPr marL="342900" indent="-342900">
              <a:buFontTx/>
              <a:buAutoNum type="arabicPeriod"/>
            </a:pPr>
            <a:r>
              <a:rPr lang="cs-CZ" sz="1400" dirty="0">
                <a:latin typeface="Times New Roman" pitchFamily="18" charset="0"/>
                <a:hlinkClick r:id="rId4"/>
              </a:rPr>
              <a:t>http://cs.wikipedia.org/wiki/Soubor:Prag_1648.jpg</a:t>
            </a:r>
            <a:endParaRPr lang="cs-CZ" sz="1400" dirty="0">
              <a:latin typeface="Times New Roman" pitchFamily="18" charset="0"/>
            </a:endParaRPr>
          </a:p>
          <a:p>
            <a:pPr marL="342900" indent="-342900">
              <a:buFontTx/>
              <a:buAutoNum type="arabicPeriod"/>
            </a:pPr>
            <a:r>
              <a:rPr lang="cs-CZ" sz="1400" dirty="0">
                <a:latin typeface="Times New Roman" pitchFamily="18" charset="0"/>
                <a:hlinkClick r:id="rId5"/>
              </a:rPr>
              <a:t>http://cs.wikipedia.org/wiki/Soubor:Westfaelischer_Friede_in_Muenster_(Gerard_Terborch_1648).jpg</a:t>
            </a:r>
            <a:endParaRPr lang="cs-CZ" sz="1400" dirty="0">
              <a:latin typeface="Times New Roman" pitchFamily="18" charset="0"/>
            </a:endParaRPr>
          </a:p>
          <a:p>
            <a:pPr marL="342900" indent="-342900">
              <a:buFontTx/>
              <a:buAutoNum type="arabicPeriod"/>
            </a:pPr>
            <a:r>
              <a:rPr lang="cs-CZ" sz="1400" dirty="0">
                <a:latin typeface="Times New Roman" pitchFamily="18" charset="0"/>
                <a:hlinkClick r:id="rId6"/>
              </a:rPr>
              <a:t>http://cs.wikipedia.org/wiki/Soubor:Ferdinand_II_with_insignia.jpg</a:t>
            </a:r>
            <a:endParaRPr lang="cs-CZ" sz="1400" dirty="0">
              <a:latin typeface="Times New Roman" pitchFamily="18" charset="0"/>
            </a:endParaRPr>
          </a:p>
          <a:p>
            <a:pPr marL="342900" indent="-342900">
              <a:buFontTx/>
              <a:buAutoNum type="arabicPeriod"/>
            </a:pPr>
            <a:r>
              <a:rPr lang="cs-CZ" sz="1400" dirty="0">
                <a:latin typeface="Times New Roman" pitchFamily="18" charset="0"/>
                <a:hlinkClick r:id="rId7"/>
              </a:rPr>
              <a:t>http://cs.wikipedia.org/wiki/Soubor:Map_Thirty_Years_War_cs.svg</a:t>
            </a:r>
            <a:endParaRPr lang="cs-CZ" sz="1400" dirty="0">
              <a:latin typeface="Times New Roman" pitchFamily="18" charset="0"/>
            </a:endParaRPr>
          </a:p>
          <a:p>
            <a:pPr marL="342900" indent="-342900">
              <a:buFontTx/>
              <a:buAutoNum type="arabicPeriod"/>
            </a:pPr>
            <a:r>
              <a:rPr lang="cs-CZ" sz="1400" dirty="0">
                <a:latin typeface="Times New Roman" pitchFamily="18" charset="0"/>
                <a:hlinkClick r:id="rId8"/>
              </a:rPr>
              <a:t>http://latzel.napomezi.cz/userFiles/obrazky/svedove.jpg</a:t>
            </a:r>
            <a:endParaRPr lang="cs-CZ" sz="1400" dirty="0">
              <a:latin typeface="Times New Roman" pitchFamily="18" charset="0"/>
            </a:endParaRPr>
          </a:p>
          <a:p>
            <a:pPr marL="342900" indent="-342900">
              <a:buFontTx/>
              <a:buAutoNum type="arabicPeriod"/>
            </a:pPr>
            <a:r>
              <a:rPr lang="cs-CZ" sz="1400" dirty="0">
                <a:latin typeface="Times New Roman" pitchFamily="18" charset="0"/>
                <a:hlinkClick r:id="rId9"/>
              </a:rPr>
              <a:t>http://leccos.com/pics/pic/bila_hora_.jpg</a:t>
            </a:r>
            <a:endParaRPr lang="cs-CZ" sz="1400" dirty="0">
              <a:latin typeface="Times New Roman" pitchFamily="18" charset="0"/>
            </a:endParaRPr>
          </a:p>
          <a:p>
            <a:pPr marL="342900" indent="-342900">
              <a:buFontTx/>
              <a:buAutoNum type="arabicPeriod"/>
            </a:pPr>
            <a:r>
              <a:rPr lang="cs-CZ" sz="1400" dirty="0">
                <a:latin typeface="Times New Roman" pitchFamily="18" charset="0"/>
                <a:hlinkClick r:id="rId10"/>
              </a:rPr>
              <a:t>http://svornost.com/wp-content/uploads/poprava.gif</a:t>
            </a:r>
            <a:endParaRPr lang="cs-CZ" sz="1400" dirty="0">
              <a:latin typeface="Times New Roman" pitchFamily="18" charset="0"/>
            </a:endParaRPr>
          </a:p>
          <a:p>
            <a:pPr marL="342900" indent="-342900">
              <a:buFontTx/>
              <a:buAutoNum type="arabicPeriod"/>
            </a:pPr>
            <a:r>
              <a:rPr lang="cs-CZ" sz="1400" dirty="0">
                <a:latin typeface="Times New Roman" pitchFamily="18" charset="0"/>
                <a:hlinkClick r:id="rId11"/>
              </a:rPr>
              <a:t>http://cs.wikipedia.org/wiki/Soubor:Albrecht_von_waldstein.jpg</a:t>
            </a:r>
            <a:endParaRPr lang="cs-CZ" sz="1400" dirty="0">
              <a:latin typeface="Times New Roman" pitchFamily="18" charset="0"/>
            </a:endParaRPr>
          </a:p>
          <a:p>
            <a:pPr marL="342900" indent="-342900">
              <a:buFontTx/>
              <a:buAutoNum type="arabicPeriod"/>
            </a:pPr>
            <a:r>
              <a:rPr lang="cs-CZ" sz="1400" dirty="0">
                <a:latin typeface="Times New Roman" pitchFamily="18" charset="0"/>
                <a:hlinkClick r:id="rId12"/>
              </a:rPr>
              <a:t>http://cs.wikipedia.org/wiki/Soubor:Gustavus_Adolphus_at_the_Battle_at_Breitenfeld.jpg</a:t>
            </a:r>
            <a:endParaRPr lang="cs-CZ" sz="1400" dirty="0">
              <a:latin typeface="Times New Roman" pitchFamily="18" charset="0"/>
            </a:endParaRPr>
          </a:p>
          <a:p>
            <a:pPr marL="342900" indent="-342900">
              <a:buFontTx/>
              <a:buAutoNum type="arabicPeriod"/>
            </a:pPr>
            <a:r>
              <a:rPr lang="cs-CZ" sz="1400" dirty="0">
                <a:latin typeface="Times New Roman" pitchFamily="18" charset="0"/>
                <a:hlinkClick r:id="rId13"/>
              </a:rPr>
              <a:t>http://cs.wikipedia.org/wiki/Soubor:Doktorschnabel_430px.jpg</a:t>
            </a:r>
            <a:endParaRPr lang="cs-CZ" sz="1400" dirty="0">
              <a:latin typeface="Times New Roman" pitchFamily="18" charset="0"/>
            </a:endParaRPr>
          </a:p>
          <a:p>
            <a:pPr marL="342900" indent="-342900">
              <a:buFontTx/>
              <a:buAutoNum type="arabicPeriod"/>
            </a:pPr>
            <a:r>
              <a:rPr lang="cs-CZ" sz="1400" dirty="0">
                <a:latin typeface="Times New Roman" pitchFamily="18" charset="0"/>
                <a:hlinkClick r:id="rId14"/>
              </a:rPr>
              <a:t>http://www.ckrumlov.info/img/8354.jpg</a:t>
            </a:r>
            <a:endParaRPr lang="cs-CZ"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accent6">
            <a:lumMod val="40000"/>
            <a:lumOff val="60000"/>
          </a:schemeClr>
        </a:solidFill>
      </a:spPr>
      <a:bodyPr wrap="square" rtlCol="0">
        <a:spAutoFit/>
      </a:bodyPr>
      <a:lstStyle>
        <a:defPPr>
          <a:defRPr sz="1200" b="1" dirty="0" smtClean="0">
            <a:solidFill>
              <a:schemeClr val="accent3">
                <a:lumMod val="50000"/>
              </a:schemeClr>
            </a:solidFill>
          </a:defRPr>
        </a:defPPr>
      </a:lstStyle>
    </a:txDef>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1836</TotalTime>
  <Words>1480</Words>
  <Application>Microsoft Office PowerPoint</Application>
  <PresentationFormat>Předvádění na obrazovce (16:9)</PresentationFormat>
  <Paragraphs>178</Paragraphs>
  <Slides>10</Slides>
  <Notes>8</Notes>
  <HiddenSlides>0</HiddenSlides>
  <MMClips>0</MMClips>
  <ScaleCrop>false</ScaleCrop>
  <HeadingPairs>
    <vt:vector size="4" baseType="variant">
      <vt:variant>
        <vt:lpstr>Motiv</vt:lpstr>
      </vt:variant>
      <vt:variant>
        <vt:i4>1</vt:i4>
      </vt:variant>
      <vt:variant>
        <vt:lpstr>Nadpisy snímků</vt:lpstr>
      </vt:variant>
      <vt:variant>
        <vt:i4>10</vt:i4>
      </vt:variant>
    </vt:vector>
  </HeadingPairs>
  <TitlesOfParts>
    <vt:vector size="11" baseType="lpstr">
      <vt:lpstr>Motiv sady Office</vt:lpstr>
      <vt:lpstr>19.1 Třicetiletá válka a její důsledky</vt:lpstr>
      <vt:lpstr>19.2 Co již víme?</vt:lpstr>
      <vt:lpstr>19.3 Jaké si řekneme nové termíny a názvy?</vt:lpstr>
      <vt:lpstr>19.4 Co si řekneme nového?</vt:lpstr>
      <vt:lpstr>19.5 Procvičení a příklady</vt:lpstr>
      <vt:lpstr>19.6 Něco navíc pro šikovné</vt:lpstr>
      <vt:lpstr>19.7 CLIL (The Thirty Years´ War)</vt:lpstr>
      <vt:lpstr>19.8 Test znalostí</vt:lpstr>
      <vt:lpstr>Prezentace aplikace PowerPoint</vt:lpstr>
      <vt:lpstr>Prezentace aplikace PowerPoint</vt:lpstr>
    </vt:vector>
  </TitlesOfParts>
  <Company>Základní škla Děčín VI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prusa</dc:creator>
  <cp:lastModifiedBy>krivankova</cp:lastModifiedBy>
  <cp:revision>164</cp:revision>
  <dcterms:created xsi:type="dcterms:W3CDTF">2010-10-18T18:21:56Z</dcterms:created>
  <dcterms:modified xsi:type="dcterms:W3CDTF">2012-02-04T21:04:27Z</dcterms:modified>
</cp:coreProperties>
</file>