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  <a:srgbClr val="FFCC00"/>
    <a:srgbClr val="66FFFF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48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7BF8C2-B319-441B-90A0-50C918E9985D}" type="datetimeFigureOut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850C9B-704B-49E1-BE93-003D91411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06609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1E3126-7121-4AEE-AAB4-3673806A3A19}" type="datetimeFigureOut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7676FD-F91F-4480-B49B-3930E68CD9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7981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BCDF72-FD20-40B3-BF9F-8B41063919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7DCDBC-D9E1-4785-AEBD-BA7ED45FEAF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7432F3-3D8C-4C1E-8FD2-3DA66B1F554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A0E48E-AB9B-429D-B873-4E247BDFCCA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83789B-5439-4015-AB38-CF89105855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1B6DF2-763D-4F4E-A480-5A4D0A3DB5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CDC7B3-DA1B-4E2C-B69C-1E03FF6DAE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33B68B-F9F6-4D74-82C2-B37E78AC27D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D8657-1291-4F45-8A6C-3D51762FE23C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045E-7842-4F03-BDF5-5E58F29AA8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2CA0-B3BD-40B5-A9AD-61A953728DDA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2E6B-E9DC-41F2-8ADA-E8FB273738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855C1-37C9-4EF1-B538-BEA5F06FA4D1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2A50A-9E43-41A0-A85C-D5C6F3BF5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5D15C-7BE1-46A4-BF00-9235CDEE98D4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5A4E7-FD45-4FFA-B4A2-AF1C638AA6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EC45-1C5F-4C0B-BDD6-628B540A5EC5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7253-F21D-4931-8783-84A96406A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57208-7388-4B70-A021-8AC7BB49D45A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6F43-E92E-44F5-A11D-B9661E6F00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F5F0B-F761-446B-8B0B-2CC6160054CB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26DB6-BE56-4DAC-9371-4638981AB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E8BF-55E1-48AA-95C1-6AAA8D14B819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6C451-A2D8-4C7E-BC7A-69122E283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A406-6690-424F-A439-2EA5D51B6E14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4B5B8-E1BC-4066-8270-A4A46373FF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EDFC-D236-440E-BC65-721AF3791F23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D48-355C-4FB3-8AF6-A7C704F4A3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6E3D5-040F-4CBE-B2B4-28D08CC2BD85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C17F-5C8E-40CB-9440-00FE970878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E6C43B-1D27-4DCE-BC0A-2AD182AD2273}" type="datetime1">
              <a:rPr lang="cs-CZ"/>
              <a:pPr>
                <a:defRPr/>
              </a:pPr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6E435D-B65C-4F8D-8953-21C11250B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5/5c/Moh%C3%A1cs_Historical_Monumen_(5).jpg" TargetMode="External"/><Relationship Id="rId5" Type="http://schemas.openxmlformats.org/officeDocument/2006/relationships/hyperlink" Target="http://cs.wikipedia.org/wiki/N%C3%A1stup_Habsburk%C5%AF_na_%C4%8Desk%C3%BD_tr%C5%AFn_(1526)" TargetMode="External"/><Relationship Id="rId4" Type="http://schemas.openxmlformats.org/officeDocument/2006/relationships/hyperlink" Target="http://www.dejepis.com/index.php?page=000&amp;kap=012&amp;pod=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Zem%C4%9B_Koruny_%C4%8Desk%C3%A9_za_vl%C3%A1dy_Ferdinanda_I." TargetMode="External"/><Relationship Id="rId7" Type="http://schemas.openxmlformats.org/officeDocument/2006/relationships/hyperlink" Target="http://cs.wikipedia.org/wiki/Ferdinand_I._Habsbursk%C3%B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ejepis.com/index.php?page=200&amp;pod=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imgurl=http://nd01.jxs.cz/882/577/8de606b221_46344295_u.jpg&amp;imgrefurl=http://hussitesriding.blog.cz/galerie/husitstvi-v-obrazech/obrazek/46344295&amp;usg=__DvFhkb7xWzM_GimYWu8C2bD1C4M=&amp;h=273&amp;w=200&amp;sz=10&amp;hl=cs&amp;start=2&amp;zoom=1&amp;tbnid=5NrGQziXpki9RM:&amp;tbnh=113&amp;tbnw=83&amp;ei=f06gTseNOKKj4gTb6ZDrBA&amp;prev=/search?q=husitsk%C3%BD+kalich&amp;um=1&amp;hl=cs&amp;sa=N&amp;rls=com.microsoft:cs:IE-SearchBox&amp;tbm=isch&amp;um=1&amp;itbs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Hans_von_Aachen_003.jpg" TargetMode="External"/><Relationship Id="rId13" Type="http://schemas.openxmlformats.org/officeDocument/2006/relationships/image" Target="../media/image12.jpeg"/><Relationship Id="rId3" Type="http://schemas.openxmlformats.org/officeDocument/2006/relationships/hyperlink" Target="http://cs.wikipedia.org/wiki/Soubor:Ignatius_Loyola.jpg" TargetMode="External"/><Relationship Id="rId7" Type="http://schemas.openxmlformats.org/officeDocument/2006/relationships/image" Target="../media/image10.jpeg"/><Relationship Id="rId12" Type="http://schemas.openxmlformats.org/officeDocument/2006/relationships/hyperlink" Target="http://www.google.cz/imgres?imgurl=http://nd01.jxs.cz/882/577/8de606b221_46344295_u.jpg&amp;imgrefurl=http://hussitesriding.blog.cz/galerie/husitstvi-v-obrazech/obrazek/46344295&amp;h=273&amp;w=200&amp;sz=10&amp;tbnid=5NrGQziXpki9RM:&amp;tbnh=113&amp;tbnw=83&amp;prev=/search?q=husitsk%C3%BD+kalich&amp;tbm=isch&amp;tbo=u&amp;zoom=1&amp;q=husitsk%C3%BD+kalich&amp;usg=__WaCMgPrmFSfA5t96w3S2O0FY2xQ=&amp;sa=X&amp;ei=ylWgTrCREIzHsga-xaiXAw&amp;ved=0CBQQ9QEwA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Soubor:Maximilian_II_HRR_MATEO.jpg" TargetMode="External"/><Relationship Id="rId11" Type="http://schemas.openxmlformats.org/officeDocument/2006/relationships/hyperlink" Target="http://cs.wikipedia.org/wiki/Maxmili%C3%A1n_II._Habsbursk%C3%BD" TargetMode="External"/><Relationship Id="rId5" Type="http://schemas.openxmlformats.org/officeDocument/2006/relationships/hyperlink" Target="http://www.dejepis.com/index.php?page=200&amp;pod=5" TargetMode="External"/><Relationship Id="rId15" Type="http://schemas.openxmlformats.org/officeDocument/2006/relationships/image" Target="../media/image13.jpeg"/><Relationship Id="rId10" Type="http://schemas.openxmlformats.org/officeDocument/2006/relationships/hyperlink" Target="http://cs.wikipedia.org/wiki/Rudolf_II." TargetMode="External"/><Relationship Id="rId4" Type="http://schemas.openxmlformats.org/officeDocument/2006/relationships/image" Target="../media/image9.jpeg"/><Relationship Id="rId9" Type="http://schemas.openxmlformats.org/officeDocument/2006/relationships/image" Target="../media/image11.jpeg"/><Relationship Id="rId14" Type="http://schemas.openxmlformats.org/officeDocument/2006/relationships/hyperlink" Target="http://cs.wikipedia.org/wiki/%C4%8Cesk%C3%A1_konfes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hyperlink" Target="http://zidovskehrbitovy.cz/index.php?id_cat=119&amp;new=2238" TargetMode="Externa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Ignatius_Loyola.jpg" TargetMode="External"/><Relationship Id="rId13" Type="http://schemas.openxmlformats.org/officeDocument/2006/relationships/hyperlink" Target="http://cs.wikipedia.org/wiki/Soubor:Arcimboldovertemnus.jpeg" TargetMode="External"/><Relationship Id="rId3" Type="http://schemas.openxmlformats.org/officeDocument/2006/relationships/hyperlink" Target="http://www.dejepis.com/index.php?page=000&amp;kap=012&amp;pod=1" TargetMode="External"/><Relationship Id="rId7" Type="http://schemas.openxmlformats.org/officeDocument/2006/relationships/hyperlink" Target="http://cs.wikipedia.org/wiki/Soubor:Hans_Bocksberger_der_Aeltere_001.jpg" TargetMode="External"/><Relationship Id="rId12" Type="http://schemas.openxmlformats.org/officeDocument/2006/relationships/hyperlink" Target="http://nd01.jxs.cz/882/577/8de606b221_46344295_u.jpg" TargetMode="External"/><Relationship Id="rId17" Type="http://schemas.openxmlformats.org/officeDocument/2006/relationships/hyperlink" Target="http://zidovskehrbitovy.cz/rs/foto/_clanek/133124278.jpg" TargetMode="External"/><Relationship Id="rId2" Type="http://schemas.openxmlformats.org/officeDocument/2006/relationships/hyperlink" Target="http://cs.wikipedia.org/wiki/N%C3%A1stup_Habsburk%C5%AF_na_%C4%8Desk%C3%BD_tr%C5%AFn_(1526)" TargetMode="External"/><Relationship Id="rId16" Type="http://schemas.openxmlformats.org/officeDocument/2006/relationships/hyperlink" Target="http://travelasist.vachta.cz/webfiles/karty/mesto/praha/zidovske_mesto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alba.cz/forumfoto/albums/userpics/12045/normal_5__Bitva_u_Moh%C3%A1%C4%8De.jpg" TargetMode="External"/><Relationship Id="rId11" Type="http://schemas.openxmlformats.org/officeDocument/2006/relationships/hyperlink" Target="http://www.navstevapapeze.cz/_d/erb_Praha-1.jpg" TargetMode="External"/><Relationship Id="rId5" Type="http://schemas.openxmlformats.org/officeDocument/2006/relationships/hyperlink" Target="http://cs.wikipedia.org/wiki/Soubor:Moh%C3%A1cs_Historical_Monumen_(5).jpg" TargetMode="External"/><Relationship Id="rId15" Type="http://schemas.openxmlformats.org/officeDocument/2006/relationships/hyperlink" Target="http://i.idnes.cz/09/081/gal/JAZ2ce2a1_K_golem.jpg" TargetMode="External"/><Relationship Id="rId10" Type="http://schemas.openxmlformats.org/officeDocument/2006/relationships/hyperlink" Target="http://cs.wikipedia.org/wiki/Soubor:Hans_von_Aachen_003.jpg" TargetMode="External"/><Relationship Id="rId4" Type="http://schemas.openxmlformats.org/officeDocument/2006/relationships/hyperlink" Target="http://cs.wikipedia.org/wiki/Zem%C4%9B_Koruny_%C4%8Desk%C3%A9_za_vl%C3%A1dy_Ferdinanda_I" TargetMode="External"/><Relationship Id="rId9" Type="http://schemas.openxmlformats.org/officeDocument/2006/relationships/hyperlink" Target="http://cs.wikipedia.org/wiki/Soubor:Maximilian_II_HRR_MATEO.jpg" TargetMode="External"/><Relationship Id="rId14" Type="http://schemas.openxmlformats.org/officeDocument/2006/relationships/hyperlink" Target="http://cs.wikipedia.org/wiki/Soubor:Ales_gole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914400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18.1 Nástup Habsburků na český trůn – Doba předbělohorská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1238" y="4549774"/>
            <a:ext cx="30527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6516688" y="4156075"/>
            <a:ext cx="2525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hlinkClick r:id="rId4"/>
              </a:rPr>
              <a:t>Vznik habsburského soustátí</a:t>
            </a:r>
            <a:endParaRPr lang="cs-CZ" sz="160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6240463" y="3795713"/>
            <a:ext cx="290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cs-CZ" sz="1600">
                <a:hlinkClick r:id="rId5"/>
              </a:rPr>
              <a:t>Nástup Habsburků na český trůn</a:t>
            </a:r>
            <a:r>
              <a:rPr lang="cs-CZ">
                <a:latin typeface="Arial" charset="0"/>
                <a:hlinkClick r:id="rId5"/>
              </a:rPr>
              <a:t> </a:t>
            </a:r>
            <a:endParaRPr lang="cs-CZ">
              <a:latin typeface="Arial" charset="0"/>
            </a:endParaRPr>
          </a:p>
        </p:txBody>
      </p:sp>
      <p:pic>
        <p:nvPicPr>
          <p:cNvPr id="15367" name="Picture 9" descr="Soubor:Mohács Historical Monumen (5)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35600" y="1419225"/>
            <a:ext cx="345757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1" descr="073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0825" y="1492250"/>
            <a:ext cx="4464050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250825" y="987425"/>
            <a:ext cx="8834438" cy="366713"/>
          </a:xfrm>
          <a:prstGeom prst="rect">
            <a:avLst/>
          </a:prstGeom>
          <a:gradFill rotWithShape="1">
            <a:gsLst>
              <a:gs pos="0">
                <a:srgbClr val="80FF80"/>
              </a:gs>
              <a:gs pos="50000">
                <a:srgbClr val="B3FFB3"/>
              </a:gs>
              <a:gs pos="100000">
                <a:srgbClr val="DAFFDA"/>
              </a:gs>
            </a:gsLst>
            <a:lin ang="5400000" scaled="1"/>
          </a:gra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/>
              <a:t>389 let vládli v Zemích Koruny české příslušníci jediné panovnické dynastie</a:t>
            </a:r>
            <a:r>
              <a:rPr lang="cs-CZ"/>
              <a:t> </a:t>
            </a:r>
            <a:r>
              <a:rPr lang="cs-CZ" b="1"/>
              <a:t>= HABSBURKOVÉ</a:t>
            </a:r>
            <a:r>
              <a:rPr lang="cs-CZ"/>
              <a:t>.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716463" y="3724275"/>
            <a:ext cx="1336675" cy="517525"/>
          </a:xfrm>
          <a:prstGeom prst="rec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dirty="0"/>
              <a:t>bitva u Moháče </a:t>
            </a:r>
          </a:p>
          <a:p>
            <a:pPr algn="ctr">
              <a:defRPr/>
            </a:pPr>
            <a:r>
              <a:rPr lang="cs-CZ" sz="1400" dirty="0"/>
              <a:t>a její památník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32770" name="Nadpis 1"/>
          <p:cNvSpPr txBox="1">
            <a:spLocks/>
          </p:cNvSpPr>
          <p:nvPr/>
        </p:nvSpPr>
        <p:spPr bwMode="auto">
          <a:xfrm>
            <a:off x="20638" y="498475"/>
            <a:ext cx="38306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500" b="1" dirty="0" smtClean="0">
                <a:cs typeface="Times New Roman" pitchFamily="18" charset="0"/>
              </a:rPr>
              <a:t>18.10 </a:t>
            </a:r>
            <a:r>
              <a:rPr lang="cs-CZ" sz="2500" b="1" dirty="0">
                <a:cs typeface="Times New Roman" pitchFamily="18" charset="0"/>
              </a:rPr>
              <a:t>Anotace</a:t>
            </a:r>
          </a:p>
        </p:txBody>
      </p:sp>
      <p:graphicFrame>
        <p:nvGraphicFramePr>
          <p:cNvPr id="33818" name="Group 26"/>
          <p:cNvGraphicFramePr>
            <a:graphicFrameLocks noGrp="1"/>
          </p:cNvGraphicFramePr>
          <p:nvPr/>
        </p:nvGraphicFramePr>
        <p:xfrm>
          <a:off x="1042988" y="1276350"/>
          <a:ext cx="7272337" cy="3248343"/>
        </p:xfrm>
        <a:graphic>
          <a:graphicData uri="http://schemas.openxmlformats.org/drawingml/2006/table">
            <a:tbl>
              <a:tblPr/>
              <a:tblGrid>
                <a:gridCol w="1906587"/>
                <a:gridCol w="536575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Zuzana Kadlecová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 – 12/2011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Bitva u Moháče, Habsburkové, Ferdinand I., Rudolf II., Česká konfese, Majestát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957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 popisují události od nástupu Habsburků na český trůn v roce 1526 do vypuknutí 30leté války.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382963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5827713" y="4776788"/>
            <a:ext cx="3316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>
                <a:hlinkClick r:id="rId3"/>
              </a:rPr>
              <a:t>Země Koruny české za vlády Ferdinanda I.</a:t>
            </a:r>
            <a:r>
              <a:rPr lang="cs-CZ">
                <a:latin typeface="Arial" charset="0"/>
                <a:hlinkClick r:id="rId3"/>
              </a:rPr>
              <a:t> </a:t>
            </a:r>
            <a:endParaRPr lang="cs-CZ">
              <a:latin typeface="Arial" charset="0"/>
            </a:endParaRP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8750" y="1009650"/>
            <a:ext cx="8661400" cy="954088"/>
          </a:xfrm>
          <a:prstGeom prst="rect">
            <a:avLst/>
          </a:prstGeom>
          <a:gradFill rotWithShape="1">
            <a:gsLst>
              <a:gs pos="0">
                <a:srgbClr val="80FF80"/>
              </a:gs>
              <a:gs pos="50000">
                <a:srgbClr val="B3FFB3"/>
              </a:gs>
              <a:gs pos="100000">
                <a:srgbClr val="DA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/>
              <a:t>V bitvě u Moháče proti Turkům roku </a:t>
            </a:r>
            <a:r>
              <a:rPr lang="cs-CZ" sz="1400" b="1" u="sng"/>
              <a:t>1526</a:t>
            </a:r>
            <a:r>
              <a:rPr lang="cs-CZ" sz="1400" b="1"/>
              <a:t> na útěku z boje v močálech zahynul mladičký panovník Ludvík Jagellonský, čímž český trůn zůstal bez panovníka. </a:t>
            </a:r>
          </a:p>
          <a:p>
            <a:pPr algn="just"/>
            <a:r>
              <a:rPr lang="cs-CZ" sz="1400" b="1"/>
              <a:t>České stavy se nakonec rozhodly pro rakouského vévodu </a:t>
            </a:r>
            <a:r>
              <a:rPr lang="cs-CZ" sz="1400" b="1" u="sng"/>
              <a:t>Ferdinanda Habsburského</a:t>
            </a:r>
            <a:r>
              <a:rPr lang="cs-CZ" sz="1400" b="1"/>
              <a:t> (manžela Ludvíkovy sestry Anny Jagellonské).</a:t>
            </a:r>
          </a:p>
        </p:txBody>
      </p:sp>
      <p:pic>
        <p:nvPicPr>
          <p:cNvPr id="17413" name="Picture 7" descr="Ferdinand_I_(1503-1564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924050"/>
            <a:ext cx="237648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07950" y="4260850"/>
            <a:ext cx="2476500" cy="88265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400" b="1" u="sng" dirty="0"/>
              <a:t>Ferdinand I.</a:t>
            </a:r>
          </a:p>
          <a:p>
            <a:pPr algn="ctr">
              <a:buFontTx/>
              <a:buChar char="-"/>
              <a:defRPr/>
            </a:pPr>
            <a:r>
              <a:rPr lang="cs-CZ" sz="1400" dirty="0"/>
              <a:t> </a:t>
            </a:r>
            <a:r>
              <a:rPr lang="cs-CZ" sz="1200" dirty="0"/>
              <a:t>německý král (od 1531)</a:t>
            </a:r>
          </a:p>
          <a:p>
            <a:pPr algn="ctr">
              <a:buFontTx/>
              <a:buChar char="-"/>
              <a:defRPr/>
            </a:pPr>
            <a:r>
              <a:rPr lang="cs-CZ" sz="1200" dirty="0"/>
              <a:t> římský císař (od 1556)</a:t>
            </a:r>
          </a:p>
          <a:p>
            <a:pPr algn="ctr">
              <a:buFontTx/>
              <a:buChar char="-"/>
              <a:defRPr/>
            </a:pPr>
            <a:r>
              <a:rPr lang="cs-CZ" sz="1200" dirty="0"/>
              <a:t> český a uherský král (od roku 1526)</a:t>
            </a:r>
          </a:p>
        </p:txBody>
      </p:sp>
      <p:pic>
        <p:nvPicPr>
          <p:cNvPr id="17415" name="Picture 13" descr="mapa_cechy_16_17_sto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1698625"/>
            <a:ext cx="3851275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2843213" y="2139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7423" name="AutoShape 15">
            <a:hlinkClick r:id="rId6" highlightClick="1"/>
          </p:cNvPr>
          <p:cNvSpPr>
            <a:spLocks noChangeAspect="1" noChangeArrowheads="1"/>
          </p:cNvSpPr>
          <p:nvPr/>
        </p:nvSpPr>
        <p:spPr bwMode="auto">
          <a:xfrm>
            <a:off x="2916238" y="1851025"/>
            <a:ext cx="360362" cy="360363"/>
          </a:xfrm>
          <a:prstGeom prst="actionButtonDocumen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7424" name="AutoShape 16">
            <a:hlinkClick r:id="rId7" highlightClick="1"/>
          </p:cNvPr>
          <p:cNvSpPr>
            <a:spLocks noChangeAspect="1" noChangeArrowheads="1"/>
          </p:cNvSpPr>
          <p:nvPr/>
        </p:nvSpPr>
        <p:spPr bwMode="auto">
          <a:xfrm>
            <a:off x="107950" y="4156075"/>
            <a:ext cx="360363" cy="360363"/>
          </a:xfrm>
          <a:prstGeom prst="actionButtonInformation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2700338" y="2284413"/>
            <a:ext cx="2684462" cy="2678112"/>
          </a:xfrm>
          <a:prstGeom prst="rect">
            <a:avLst/>
          </a:prstGeom>
          <a:gradFill rotWithShape="1">
            <a:gsLst>
              <a:gs pos="0">
                <a:srgbClr val="FF80FF"/>
              </a:gs>
              <a:gs pos="50000">
                <a:srgbClr val="FFB3FF"/>
              </a:gs>
              <a:gs pos="100000">
                <a:srgbClr val="FFDA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cs-CZ" sz="1200"/>
              <a:t> snaha o vytvoření centralizované monarchie s centrem ve Vídni; oporou katolická církev a rakouská šlechta (popření volebních slibů)</a:t>
            </a:r>
          </a:p>
          <a:p>
            <a:pPr algn="just">
              <a:buFontTx/>
              <a:buChar char="-"/>
            </a:pPr>
            <a:r>
              <a:rPr lang="cs-CZ" sz="1200"/>
              <a:t> v Čechách vlna </a:t>
            </a:r>
            <a:r>
              <a:rPr lang="cs-CZ" sz="1200" b="1"/>
              <a:t>nespokojenost</a:t>
            </a:r>
            <a:r>
              <a:rPr lang="cs-CZ" sz="1200"/>
              <a:t>i = vznik </a:t>
            </a:r>
            <a:r>
              <a:rPr lang="cs-CZ" sz="1200" b="1"/>
              <a:t>I. stavovské opozice</a:t>
            </a:r>
            <a:r>
              <a:rPr lang="cs-CZ" sz="1200"/>
              <a:t> (šlechta a měšťanstvo) </a:t>
            </a:r>
            <a:r>
              <a:rPr lang="cs-CZ" sz="1200" b="1"/>
              <a:t>1547</a:t>
            </a:r>
            <a:endParaRPr lang="cs-CZ" sz="1200"/>
          </a:p>
          <a:p>
            <a:pPr algn="just">
              <a:buFontTx/>
              <a:buChar char="-"/>
            </a:pPr>
            <a:r>
              <a:rPr lang="cs-CZ" sz="1200"/>
              <a:t> začátek boje o moc mezi panovníkem a stavy</a:t>
            </a:r>
          </a:p>
          <a:p>
            <a:pPr algn="just">
              <a:buFontTx/>
              <a:buChar char="-"/>
            </a:pPr>
            <a:r>
              <a:rPr lang="cs-CZ" sz="1200"/>
              <a:t> Ferdinand I. omezoval moc šlechty, byl proti reformaci, zakazoval krajské sněmy, chtěl zvýšit daně (kvůli zvětšení a zkrášlení dvora ve Vídni; také kvůli válce "s Turkem"). 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995738" y="1924050"/>
            <a:ext cx="9255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/>
              <a:t>volební slib</a:t>
            </a:r>
          </a:p>
        </p:txBody>
      </p:sp>
      <p:sp>
        <p:nvSpPr>
          <p:cNvPr id="17425" name="AutoShape 19"/>
          <p:cNvSpPr>
            <a:spLocks noChangeArrowheads="1"/>
          </p:cNvSpPr>
          <p:nvPr/>
        </p:nvSpPr>
        <p:spPr bwMode="auto">
          <a:xfrm>
            <a:off x="3492500" y="1995488"/>
            <a:ext cx="431800" cy="144462"/>
          </a:xfrm>
          <a:prstGeom prst="leftArrow">
            <a:avLst>
              <a:gd name="adj1" fmla="val 50000"/>
              <a:gd name="adj2" fmla="val 74726"/>
            </a:avLst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712787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79388" y="987425"/>
            <a:ext cx="8785225" cy="4031873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600" b="1" dirty="0"/>
              <a:t>absolutismus</a:t>
            </a:r>
            <a:r>
              <a:rPr lang="cs-CZ" sz="1600" dirty="0"/>
              <a:t> = forma vlády, kdy všechna moc je soustředěna v rukou panovníka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centralismus = </a:t>
            </a:r>
            <a:r>
              <a:rPr lang="cs-CZ" sz="1600" dirty="0"/>
              <a:t>politická moc a zodpovědnost z národních institucí přenesená na centrální orgány státu</a:t>
            </a:r>
          </a:p>
          <a:p>
            <a:pPr algn="just">
              <a:defRPr/>
            </a:pPr>
            <a:r>
              <a:rPr lang="cs-CZ" sz="1600" b="1" dirty="0"/>
              <a:t>autonomie</a:t>
            </a:r>
            <a:r>
              <a:rPr lang="cs-CZ" sz="1600" dirty="0"/>
              <a:t> = samospráva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místodržící</a:t>
            </a:r>
            <a:r>
              <a:rPr lang="cs-CZ" sz="1600" dirty="0"/>
              <a:t> = zástupce panovníka pověřený správou a řízením určitého území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habsburská monarchie</a:t>
            </a:r>
            <a:r>
              <a:rPr lang="cs-CZ" sz="1600" dirty="0"/>
              <a:t> = državy, v nichž vládl rod Habsburků (západní a středoevropská větev)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zemská hotovost</a:t>
            </a:r>
            <a:r>
              <a:rPr lang="cs-CZ" sz="1600" dirty="0"/>
              <a:t> = všechno vojsko, které se mělo na rozkaz panovníka účastnit boje </a:t>
            </a:r>
          </a:p>
          <a:p>
            <a:pPr algn="just">
              <a:defRPr/>
            </a:pPr>
            <a:r>
              <a:rPr lang="cs-CZ" sz="1600" b="1" dirty="0"/>
              <a:t>evangelické stavy</a:t>
            </a:r>
            <a:r>
              <a:rPr lang="cs-CZ" sz="1600" dirty="0"/>
              <a:t> = označení všech skupin přijímajících koncem 16.st. podobojí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novoutrakvisté</a:t>
            </a:r>
            <a:r>
              <a:rPr lang="cs-CZ" sz="1600" dirty="0"/>
              <a:t> = v Čechách v 16. a 17. st. členové církve, kteří se oddělili od původních kališníků (utrakvistů) a přijímali nové myšlenky reformace</a:t>
            </a:r>
          </a:p>
          <a:p>
            <a:pPr algn="just">
              <a:defRPr/>
            </a:pPr>
            <a:r>
              <a:rPr lang="cs-CZ" sz="1600" b="1" dirty="0"/>
              <a:t>abdikace </a:t>
            </a:r>
            <a:r>
              <a:rPr lang="cs-CZ" sz="1600" dirty="0"/>
              <a:t>= vzdání se hodnosti, funkce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alchymie</a:t>
            </a:r>
            <a:r>
              <a:rPr lang="cs-CZ" sz="1600" dirty="0"/>
              <a:t> = obor považovaný za předchůdce chemie, věnoval se pokusům a zkoumání účinku látek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astrologie</a:t>
            </a:r>
            <a:r>
              <a:rPr lang="cs-CZ" sz="1600" dirty="0"/>
              <a:t> = obor využívající poznatků a postavení a pohybu nebeských těles k vytváření horoskopů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elixír</a:t>
            </a:r>
            <a:r>
              <a:rPr lang="cs-CZ" sz="1600" dirty="0"/>
              <a:t> = zázračný nápoj, po jehož požití získá člověk mimořádné vlastnosti nebo schopnosti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Majestát </a:t>
            </a:r>
            <a:r>
              <a:rPr lang="cs-CZ" sz="1600" dirty="0"/>
              <a:t> = obecně: vznešenost, užíváno pro panovníkovu moc, zde: dokument Rudolfa II.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rabín </a:t>
            </a:r>
            <a:r>
              <a:rPr lang="cs-CZ" sz="1600" dirty="0"/>
              <a:t>= v židovské obci učitel židovské víry, znalec židovského náboženského práva, tradic</a:t>
            </a:r>
            <a:endParaRPr lang="cs-CZ" sz="1600" b="1" dirty="0"/>
          </a:p>
          <a:p>
            <a:pPr algn="just">
              <a:defRPr/>
            </a:pPr>
            <a:r>
              <a:rPr lang="cs-CZ" sz="1600" b="1" dirty="0"/>
              <a:t>šarlatán</a:t>
            </a:r>
            <a:r>
              <a:rPr lang="cs-CZ" sz="1600" dirty="0"/>
              <a:t> = podvodník, znalosti a dovednosti využívá k </a:t>
            </a:r>
            <a:r>
              <a:rPr lang="cs-CZ" sz="1600" dirty="0" err="1"/>
              <a:t>obalamucení</a:t>
            </a:r>
            <a:r>
              <a:rPr lang="cs-CZ" sz="1600" dirty="0"/>
              <a:t> jiných</a:t>
            </a:r>
            <a:endParaRPr lang="cs-CZ" sz="1600" b="1" dirty="0"/>
          </a:p>
        </p:txBody>
      </p:sp>
      <p:pic>
        <p:nvPicPr>
          <p:cNvPr id="19462" name="Picture 10" descr="ANd9GcRni0ybhdv48_jeOxOPXvjHINiL4tmtFxMqc4QSZ4SpvDQSjHxJ4KgrQ2I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1563688"/>
            <a:ext cx="842962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1" descr="MC900354335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15338" y="3724275"/>
            <a:ext cx="72866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2" descr="MC900336199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9925" y="195263"/>
            <a:ext cx="116522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824413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23850" y="987425"/>
            <a:ext cx="3162300" cy="366713"/>
          </a:xfrm>
          <a:prstGeom prst="rect">
            <a:avLst/>
          </a:prstGeom>
          <a:gradFill rotWithShape="1">
            <a:gsLst>
              <a:gs pos="0">
                <a:srgbClr val="FF80FF"/>
              </a:gs>
              <a:gs pos="50000">
                <a:srgbClr val="FFB3FF"/>
              </a:gs>
              <a:gs pos="100000">
                <a:srgbClr val="FFDAFF"/>
              </a:gs>
            </a:gsLst>
            <a:lin ang="5400000" scaled="1"/>
          </a:gradFill>
          <a:ln w="9525">
            <a:solidFill>
              <a:srgbClr val="81376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Náboženská situace v Čechách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0" y="1492250"/>
            <a:ext cx="3208338" cy="1803400"/>
          </a:xfrm>
          <a:prstGeom prst="rect">
            <a:avLst/>
          </a:prstGeom>
          <a:gradFill rotWithShape="1">
            <a:gsLst>
              <a:gs pos="0">
                <a:srgbClr val="80FFFF"/>
              </a:gs>
              <a:gs pos="50000">
                <a:srgbClr val="B3FFFF"/>
              </a:gs>
              <a:gs pos="100000">
                <a:srgbClr val="DA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i="1"/>
              <a:t>1. katolický tábor</a:t>
            </a:r>
          </a:p>
          <a:p>
            <a:r>
              <a:rPr lang="cs-CZ" sz="1600" b="1"/>
              <a:t>  Ferdinand I. </a:t>
            </a:r>
          </a:p>
          <a:p>
            <a:r>
              <a:rPr lang="cs-CZ" sz="1600" b="1"/>
              <a:t>(</a:t>
            </a:r>
            <a:r>
              <a:rPr lang="cs-CZ" sz="1600"/>
              <a:t>místodržitelem</a:t>
            </a:r>
            <a:r>
              <a:rPr lang="cs-CZ" sz="1600" b="1"/>
              <a:t> </a:t>
            </a:r>
            <a:r>
              <a:rPr lang="cs-CZ" sz="1600"/>
              <a:t>Ferdinand Tyrolský</a:t>
            </a:r>
            <a:r>
              <a:rPr lang="cs-CZ" sz="1600" b="1"/>
              <a:t>)</a:t>
            </a:r>
          </a:p>
          <a:p>
            <a:pPr>
              <a:buFontTx/>
              <a:buChar char="-"/>
            </a:pPr>
            <a:r>
              <a:rPr lang="cs-CZ" sz="1600"/>
              <a:t> posílení katolické církve</a:t>
            </a:r>
          </a:p>
          <a:p>
            <a:pPr>
              <a:buFontTx/>
              <a:buChar char="-"/>
            </a:pPr>
            <a:r>
              <a:rPr lang="cs-CZ" sz="1600"/>
              <a:t> povolání jezuitů </a:t>
            </a:r>
            <a:r>
              <a:rPr lang="cs-CZ" sz="1600" b="1"/>
              <a:t>1556</a:t>
            </a:r>
            <a:endParaRPr lang="cs-CZ" sz="1600"/>
          </a:p>
          <a:p>
            <a:pPr>
              <a:buFontTx/>
              <a:buChar char="-"/>
            </a:pPr>
            <a:r>
              <a:rPr lang="cs-CZ" sz="1600"/>
              <a:t> obnovení arcibiskupství </a:t>
            </a:r>
            <a:r>
              <a:rPr lang="cs-CZ" sz="1600" b="1"/>
              <a:t>1561</a:t>
            </a:r>
          </a:p>
          <a:p>
            <a:r>
              <a:rPr lang="cs-CZ" sz="1600"/>
              <a:t>  (úřad neobsazen od dob husitství)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276600" y="1492250"/>
            <a:ext cx="5761038" cy="1803400"/>
          </a:xfrm>
          <a:prstGeom prst="rect">
            <a:avLst/>
          </a:prstGeom>
          <a:gradFill rotWithShape="1">
            <a:gsLst>
              <a:gs pos="0">
                <a:srgbClr val="80FFFF"/>
              </a:gs>
              <a:gs pos="50000">
                <a:srgbClr val="B3FFFF"/>
              </a:gs>
              <a:gs pos="100000">
                <a:srgbClr val="DA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2. nekatolický tábor</a:t>
            </a:r>
          </a:p>
          <a:p>
            <a:pPr>
              <a:buFontTx/>
              <a:buChar char="-"/>
            </a:pPr>
            <a:r>
              <a:rPr lang="cs-CZ" sz="1600"/>
              <a:t> neshody, snahy o vzájemné sblížení</a:t>
            </a:r>
          </a:p>
          <a:p>
            <a:pPr>
              <a:buFontTx/>
              <a:buChar char="-"/>
            </a:pPr>
            <a:r>
              <a:rPr lang="cs-CZ" sz="1600"/>
              <a:t> kališníci + čeští bratři + novoutrakvisté + novokřtěnci</a:t>
            </a:r>
          </a:p>
          <a:p>
            <a:pPr>
              <a:buFontTx/>
              <a:buChar char="-"/>
            </a:pPr>
            <a:r>
              <a:rPr lang="cs-CZ" sz="1600"/>
              <a:t> </a:t>
            </a:r>
            <a:r>
              <a:rPr lang="en-US" sz="1600">
                <a:cs typeface="Times New Roman" pitchFamily="18" charset="0"/>
              </a:rPr>
              <a:t>&gt;</a:t>
            </a:r>
            <a:r>
              <a:rPr lang="cs-CZ" sz="1600">
                <a:cs typeface="Times New Roman" pitchFamily="18" charset="0"/>
              </a:rPr>
              <a:t> </a:t>
            </a:r>
            <a:r>
              <a:rPr lang="cs-CZ" sz="1600" b="1">
                <a:cs typeface="Times New Roman" pitchFamily="18" charset="0"/>
              </a:rPr>
              <a:t>Maxmilián II.: 1575 Česká konfese</a:t>
            </a:r>
            <a:r>
              <a:rPr lang="cs-CZ" sz="1600">
                <a:cs typeface="Times New Roman" pitchFamily="18" charset="0"/>
              </a:rPr>
              <a:t> = společné vyznání víry </a:t>
            </a:r>
          </a:p>
          <a:p>
            <a:r>
              <a:rPr lang="cs-CZ" sz="1600">
                <a:cs typeface="Times New Roman" pitchFamily="18" charset="0"/>
              </a:rPr>
              <a:t>                        přislíbeno pouze ústně a to jen pro dva vyšší stavy</a:t>
            </a:r>
          </a:p>
          <a:p>
            <a:pPr>
              <a:buFontTx/>
              <a:buChar char="-"/>
            </a:pPr>
            <a:r>
              <a:rPr lang="en-US" sz="1600">
                <a:cs typeface="Times New Roman" pitchFamily="18" charset="0"/>
              </a:rPr>
              <a:t>&gt;</a:t>
            </a:r>
            <a:r>
              <a:rPr lang="cs-CZ" sz="1600">
                <a:cs typeface="Times New Roman" pitchFamily="18" charset="0"/>
              </a:rPr>
              <a:t> </a:t>
            </a:r>
            <a:r>
              <a:rPr lang="cs-CZ" sz="1600" b="1">
                <a:cs typeface="Times New Roman" pitchFamily="18" charset="0"/>
              </a:rPr>
              <a:t>Rudolf II.: 1609 Majestát Rudolfa II. </a:t>
            </a:r>
            <a:r>
              <a:rPr lang="cs-CZ" sz="1600">
                <a:cs typeface="Times New Roman" pitchFamily="18" charset="0"/>
              </a:rPr>
              <a:t>= rovnost náboženství</a:t>
            </a:r>
          </a:p>
          <a:p>
            <a:r>
              <a:rPr lang="cs-CZ" sz="1600">
                <a:cs typeface="Times New Roman" pitchFamily="18" charset="0"/>
              </a:rPr>
              <a:t>                                             jak privilegovaným, tak poddaným!!!</a:t>
            </a:r>
            <a:endParaRPr lang="en-US" sz="1600" b="1">
              <a:cs typeface="Times New Roman" pitchFamily="18" charset="0"/>
            </a:endParaRPr>
          </a:p>
        </p:txBody>
      </p:sp>
      <p:pic>
        <p:nvPicPr>
          <p:cNvPr id="21510" name="Picture 8" descr="220px-Ignatius_Loyola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292475"/>
            <a:ext cx="1436688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619250" y="4587875"/>
            <a:ext cx="1185863" cy="457200"/>
          </a:xfrm>
          <a:prstGeom prst="rec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/>
              <a:t>Ignác z </a:t>
            </a:r>
            <a:r>
              <a:rPr lang="cs-CZ" sz="1200" dirty="0" err="1"/>
              <a:t>Loyoly</a:t>
            </a:r>
            <a:r>
              <a:rPr lang="cs-CZ" sz="1200" dirty="0"/>
              <a:t>, </a:t>
            </a:r>
          </a:p>
          <a:p>
            <a:pPr>
              <a:defRPr/>
            </a:pPr>
            <a:r>
              <a:rPr lang="cs-CZ" sz="1200" dirty="0"/>
              <a:t>zakladatel řádu</a:t>
            </a:r>
          </a:p>
        </p:txBody>
      </p:sp>
      <p:sp>
        <p:nvSpPr>
          <p:cNvPr id="21515" name="AutoShape 11">
            <a:hlinkClick r:id="rId5" highlightClick="1"/>
          </p:cNvPr>
          <p:cNvSpPr>
            <a:spLocks noChangeAspect="1" noChangeArrowheads="1"/>
          </p:cNvSpPr>
          <p:nvPr/>
        </p:nvSpPr>
        <p:spPr bwMode="auto">
          <a:xfrm>
            <a:off x="5148263" y="3076575"/>
            <a:ext cx="360362" cy="360363"/>
          </a:xfrm>
          <a:prstGeom prst="actionButtonDocumen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21517" name="Picture 13" descr="Maximilian II HRR MATEO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16688" y="411163"/>
            <a:ext cx="10255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5" descr="Hans von Aachen 003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40650" y="411163"/>
            <a:ext cx="12366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0" name="AutoShape 16">
            <a:hlinkClick r:id="rId10" highlightClick="1"/>
          </p:cNvPr>
          <p:cNvSpPr>
            <a:spLocks noChangeAspect="1" noChangeArrowheads="1"/>
          </p:cNvSpPr>
          <p:nvPr/>
        </p:nvSpPr>
        <p:spPr bwMode="auto">
          <a:xfrm>
            <a:off x="8459788" y="1851025"/>
            <a:ext cx="360362" cy="360363"/>
          </a:xfrm>
          <a:prstGeom prst="actionButtonInformation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1521" name="AutoShape 17">
            <a:hlinkClick r:id="rId11" highlightClick="1"/>
          </p:cNvPr>
          <p:cNvSpPr>
            <a:spLocks noChangeAspect="1" noChangeArrowheads="1"/>
          </p:cNvSpPr>
          <p:nvPr/>
        </p:nvSpPr>
        <p:spPr bwMode="auto">
          <a:xfrm>
            <a:off x="6300788" y="1347788"/>
            <a:ext cx="360362" cy="360362"/>
          </a:xfrm>
          <a:prstGeom prst="actionButtonInformation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21525" name="Picture 19" descr="ANd9GcTQW1EhBMsTh4GZKXWPiabADF0A-MJut2p9E1C1Sv2WU9cfTzNSZMxRkY0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859338" y="555625"/>
            <a:ext cx="6477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4" name="AutoShape 20">
            <a:hlinkClick r:id="rId14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2355850"/>
            <a:ext cx="360362" cy="360363"/>
          </a:xfrm>
          <a:prstGeom prst="actionButtonHome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1529" name="Text Box 22"/>
          <p:cNvSpPr txBox="1">
            <a:spLocks noChangeArrowheads="1"/>
          </p:cNvSpPr>
          <p:nvPr/>
        </p:nvSpPr>
        <p:spPr bwMode="auto">
          <a:xfrm>
            <a:off x="3132138" y="3651250"/>
            <a:ext cx="5862637" cy="1314450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Zajímavosti z Rudolfovy doby:</a:t>
            </a:r>
          </a:p>
          <a:p>
            <a:pPr>
              <a:buFontTx/>
              <a:buChar char="-"/>
            </a:pPr>
            <a:r>
              <a:rPr lang="cs-CZ" sz="1600"/>
              <a:t> Praha sídlem císaře: rozkvět kulturní i politický</a:t>
            </a:r>
          </a:p>
          <a:p>
            <a:pPr>
              <a:buFontTx/>
              <a:buChar char="-"/>
            </a:pPr>
            <a:r>
              <a:rPr lang="cs-CZ" sz="1600"/>
              <a:t> příchod vyslanců a cizinců: vědců, umělců - </a:t>
            </a:r>
            <a:r>
              <a:rPr lang="en-US" sz="1600">
                <a:cs typeface="Times New Roman" pitchFamily="18" charset="0"/>
              </a:rPr>
              <a:t>&gt;</a:t>
            </a:r>
            <a:r>
              <a:rPr lang="cs-CZ" sz="1600">
                <a:cs typeface="Times New Roman" pitchFamily="18" charset="0"/>
              </a:rPr>
              <a:t> Kunstkomora</a:t>
            </a:r>
          </a:p>
          <a:p>
            <a:pPr>
              <a:buFontTx/>
              <a:buChar char="-"/>
            </a:pPr>
            <a:r>
              <a:rPr lang="cs-CZ" sz="1600">
                <a:cs typeface="Times New Roman" pitchFamily="18" charset="0"/>
              </a:rPr>
              <a:t> vnější ohrožení (války s Turky) + zdravotní obtíže</a:t>
            </a:r>
          </a:p>
          <a:p>
            <a:pPr>
              <a:buFontTx/>
              <a:buChar char="-"/>
            </a:pPr>
            <a:r>
              <a:rPr lang="cs-CZ" sz="1600">
                <a:cs typeface="Times New Roman" pitchFamily="18" charset="0"/>
              </a:rPr>
              <a:t> spory s bratrem </a:t>
            </a:r>
            <a:r>
              <a:rPr lang="cs-CZ" sz="1600" b="1">
                <a:cs typeface="Times New Roman" pitchFamily="18" charset="0"/>
              </a:rPr>
              <a:t>Matyášem: </a:t>
            </a:r>
            <a:r>
              <a:rPr lang="cs-CZ" sz="1600">
                <a:cs typeface="Times New Roman" pitchFamily="18" charset="0"/>
              </a:rPr>
              <a:t>1611 Rudolf abdikoval v jeho prospěch</a:t>
            </a:r>
            <a:endParaRPr lang="en-US" sz="1600">
              <a:cs typeface="Times New Roman" pitchFamily="18" charset="0"/>
            </a:endParaRPr>
          </a:p>
        </p:txBody>
      </p:sp>
      <p:pic>
        <p:nvPicPr>
          <p:cNvPr id="21530" name="Picture 24" descr="erb_Praha-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8175" y="3292475"/>
            <a:ext cx="9191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53707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18.5 Procvičení a příklady</a:t>
            </a:r>
          </a:p>
        </p:txBody>
      </p:sp>
      <p:sp>
        <p:nvSpPr>
          <p:cNvPr id="23554" name="TextovéPole 9"/>
          <p:cNvSpPr txBox="1">
            <a:spLocks noChangeArrowheads="1"/>
          </p:cNvSpPr>
          <p:nvPr/>
        </p:nvSpPr>
        <p:spPr bwMode="auto">
          <a:xfrm>
            <a:off x="395288" y="1635125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79388" y="1203325"/>
            <a:ext cx="3949700" cy="136842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u="sng" dirty="0"/>
              <a:t>Zakroužkuj příčiny 1. protihabsburského odboje</a:t>
            </a:r>
            <a:r>
              <a:rPr lang="cs-CZ" sz="1400" dirty="0"/>
              <a:t>: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a. růst daní (peníze na války s Turky)</a:t>
            </a:r>
          </a:p>
          <a:p>
            <a:pPr>
              <a:defRPr/>
            </a:pPr>
            <a:r>
              <a:rPr lang="cs-CZ" sz="1400" dirty="0"/>
              <a:t>b. nadřazenost zemských institucí nad Vídní </a:t>
            </a:r>
          </a:p>
          <a:p>
            <a:pPr>
              <a:defRPr/>
            </a:pPr>
            <a:r>
              <a:rPr lang="cs-CZ" sz="1400" dirty="0"/>
              <a:t>c. slib Prahy jako sídelního města</a:t>
            </a:r>
          </a:p>
          <a:p>
            <a:pPr>
              <a:defRPr/>
            </a:pPr>
            <a:r>
              <a:rPr lang="cs-CZ" sz="1400" dirty="0"/>
              <a:t>d. němčina jako úřední jazyk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9388" y="2932113"/>
            <a:ext cx="8445500" cy="2092881"/>
          </a:xfrm>
          <a:prstGeom prst="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1400" b="1" u="sng" dirty="0"/>
              <a:t>Z jakého dokumentu pochází tento text a kdo je jeho autorem?</a:t>
            </a:r>
          </a:p>
          <a:p>
            <a:pPr>
              <a:defRPr/>
            </a:pPr>
            <a:endParaRPr lang="cs-CZ" sz="1400" b="1" u="sng" dirty="0"/>
          </a:p>
          <a:p>
            <a:pPr algn="just">
              <a:defRPr/>
            </a:pPr>
            <a:r>
              <a:rPr lang="cs-CZ" sz="1400" dirty="0"/>
              <a:t>„Jeho milosti císařské císaři Maxmiliánovi slavné a svaté paměti, pánu otci našemu nejmilejšímu, podané (kteráž tak, jakž jsme toho jistou zprávu vzíti i také z psaní, vlastní rukou Jeho císařské milosti pana otce našeho nejmilejšího psaných vyrozuměti ráčili, ano i některé hodné paměti při deskách zemských toho se vynašly, i hned tehdáž od Jeho milosti povolena byla), i při tom mezi sebou v předmluvě též konfesí obsaženém porovnání, ano také i při jiných svých, v témž sněmu zejména doložených a náboženstvím jich se dotýkajících žádostech zůstaveni byli, a též náboženství své křesťanské pod obojí volně a svobodě, bez překážky každého člověka, provozovati mohli,</a:t>
            </a:r>
            <a:r>
              <a:rPr lang="cs-CZ" dirty="0"/>
              <a:t>…“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427538" y="936625"/>
            <a:ext cx="4537075" cy="158115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400" b="1" dirty="0"/>
              <a:t>Příčinou 1. protihabsburského stavovského odboje byla </a:t>
            </a:r>
            <a:r>
              <a:rPr lang="cs-CZ" sz="1400" b="1" dirty="0" err="1"/>
              <a:t>Šmalkaldská</a:t>
            </a:r>
            <a:r>
              <a:rPr lang="cs-CZ" sz="1400" b="1" dirty="0"/>
              <a:t> válka probíhající v Říši proti protestantům. Stavy odmítly poslechnout Ferdinanda I., který chtěl svolat zemskou hotovost neboli:</a:t>
            </a:r>
          </a:p>
          <a:p>
            <a:pPr algn="just">
              <a:defRPr/>
            </a:pPr>
            <a:r>
              <a:rPr lang="cs-CZ" sz="1400" dirty="0"/>
              <a:t>	a. zástupce šlechty, duchovenstva a měst</a:t>
            </a:r>
          </a:p>
          <a:p>
            <a:pPr algn="just">
              <a:defRPr/>
            </a:pPr>
            <a:r>
              <a:rPr lang="cs-CZ" sz="1400" dirty="0"/>
              <a:t>	b. vojsko</a:t>
            </a:r>
          </a:p>
          <a:p>
            <a:pPr algn="just">
              <a:defRPr/>
            </a:pPr>
            <a:r>
              <a:rPr lang="cs-CZ" sz="1400" dirty="0"/>
              <a:t>	c. zemský sněm kvůli vydání financí</a:t>
            </a:r>
          </a:p>
        </p:txBody>
      </p:sp>
      <p:pic>
        <p:nvPicPr>
          <p:cNvPr id="23565" name="Picture 8" descr="MC90033619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1779588"/>
            <a:ext cx="116522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75297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pic>
        <p:nvPicPr>
          <p:cNvPr id="25603" name="Picture 5" descr="Arcimboldo_Rudolf_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131888"/>
            <a:ext cx="294005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3203575" y="4443413"/>
            <a:ext cx="3862388" cy="517525"/>
          </a:xfrm>
          <a:prstGeom prst="rect">
            <a:avLst/>
          </a:prstGeom>
          <a:gradFill rotWithShape="1">
            <a:gsLst>
              <a:gs pos="0">
                <a:srgbClr val="80FF80"/>
              </a:gs>
              <a:gs pos="50000">
                <a:srgbClr val="B3FFB3"/>
              </a:gs>
              <a:gs pos="100000">
                <a:srgbClr val="DA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/>
              <a:t>Poznáš, co je na portrétu Rudolfa II. zvláštního?</a:t>
            </a:r>
          </a:p>
          <a:p>
            <a:r>
              <a:rPr lang="cs-CZ" sz="1400" b="1"/>
              <a:t>Zjisti, kdo je jeho autorem. 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419475" y="987425"/>
            <a:ext cx="5545138" cy="523875"/>
          </a:xfrm>
          <a:prstGeom prst="rect">
            <a:avLst/>
          </a:prstGeom>
          <a:gradFill rotWithShape="1">
            <a:gsLst>
              <a:gs pos="0">
                <a:srgbClr val="FF80FF"/>
              </a:gs>
              <a:gs pos="50000">
                <a:srgbClr val="FFB3FF"/>
              </a:gs>
              <a:gs pos="100000">
                <a:srgbClr val="FF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Pokus se zjistit, kdo to byl Jehuda ben Becalel, známý jako rabbi L</a:t>
            </a:r>
            <a:r>
              <a:rPr lang="en-US" sz="1400" b="1">
                <a:cs typeface="Times New Roman" pitchFamily="18" charset="0"/>
              </a:rPr>
              <a:t>ö</a:t>
            </a:r>
            <a:r>
              <a:rPr lang="cs-CZ" sz="1400" b="1">
                <a:cs typeface="Times New Roman" pitchFamily="18" charset="0"/>
              </a:rPr>
              <a:t>w,</a:t>
            </a:r>
          </a:p>
          <a:p>
            <a:r>
              <a:rPr lang="cs-CZ" sz="1400" b="1">
                <a:cs typeface="Times New Roman" pitchFamily="18" charset="0"/>
              </a:rPr>
              <a:t>s jehož jménem je spjata legenda o Golemovi.</a:t>
            </a:r>
            <a:r>
              <a:rPr lang="cs-CZ" sz="1400" b="1"/>
              <a:t> </a:t>
            </a:r>
          </a:p>
        </p:txBody>
      </p:sp>
      <p:pic>
        <p:nvPicPr>
          <p:cNvPr id="25606" name="Picture 9" descr="a305c2f74b_10414165_o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1708150"/>
            <a:ext cx="3095625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1" descr="mikolas-ales-rabin-low-a-gole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1563688"/>
            <a:ext cx="201295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14020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18.7 CLIL (Golem)</a:t>
            </a:r>
          </a:p>
        </p:txBody>
      </p:sp>
      <p:sp>
        <p:nvSpPr>
          <p:cNvPr id="27650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History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50825" y="1203325"/>
            <a:ext cx="8229600" cy="1558925"/>
          </a:xfrm>
          <a:prstGeom prst="rect">
            <a:avLst/>
          </a:prstGeom>
          <a:gradFill rotWithShape="1">
            <a:gsLst>
              <a:gs pos="0">
                <a:srgbClr val="FF80FF"/>
              </a:gs>
              <a:gs pos="50000">
                <a:srgbClr val="FFB3FF"/>
              </a:gs>
              <a:gs pos="100000">
                <a:srgbClr val="FFDAFF"/>
              </a:gs>
            </a:gsLst>
            <a:lin ang="5400000" scaled="1"/>
          </a:gradFill>
          <a:ln w="9525">
            <a:solidFill>
              <a:srgbClr val="81376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 dirty="0"/>
              <a:t>In </a:t>
            </a:r>
            <a:r>
              <a:rPr lang="cs-CZ" sz="1600" b="1" dirty="0" err="1"/>
              <a:t>Jewish</a:t>
            </a:r>
            <a:r>
              <a:rPr lang="cs-CZ" sz="1600" b="1" dirty="0"/>
              <a:t> folklore a golem </a:t>
            </a:r>
            <a:r>
              <a:rPr lang="cs-CZ" sz="1600" b="1" dirty="0" err="1"/>
              <a:t>is</a:t>
            </a:r>
            <a:r>
              <a:rPr lang="cs-CZ" sz="1600" b="1" dirty="0"/>
              <a:t> </a:t>
            </a:r>
            <a:r>
              <a:rPr lang="cs-CZ" sz="1600" b="1" dirty="0" err="1"/>
              <a:t>an</a:t>
            </a:r>
            <a:r>
              <a:rPr lang="cs-CZ" sz="1600" b="1" dirty="0"/>
              <a:t> </a:t>
            </a:r>
            <a:r>
              <a:rPr lang="cs-CZ" sz="1600" b="1" dirty="0" err="1"/>
              <a:t>animated</a:t>
            </a:r>
            <a:r>
              <a:rPr lang="cs-CZ" sz="1600" b="1" dirty="0"/>
              <a:t> </a:t>
            </a:r>
            <a:r>
              <a:rPr lang="cs-CZ" sz="1600" b="1" dirty="0" err="1"/>
              <a:t>anthropomorphic</a:t>
            </a:r>
            <a:r>
              <a:rPr lang="cs-CZ" sz="1600" b="1" dirty="0"/>
              <a:t> </a:t>
            </a:r>
            <a:r>
              <a:rPr lang="cs-CZ" sz="1600" b="1" dirty="0" err="1"/>
              <a:t>being</a:t>
            </a:r>
            <a:r>
              <a:rPr lang="cs-CZ" sz="1600" b="1" dirty="0"/>
              <a:t>, </a:t>
            </a:r>
            <a:r>
              <a:rPr lang="cs-CZ" sz="1600" b="1" dirty="0" err="1"/>
              <a:t>created</a:t>
            </a:r>
            <a:r>
              <a:rPr lang="cs-CZ" sz="1600" b="1" dirty="0"/>
              <a:t> </a:t>
            </a:r>
            <a:r>
              <a:rPr lang="cs-CZ" sz="1600" b="1" dirty="0" err="1"/>
              <a:t>entirely</a:t>
            </a:r>
            <a:r>
              <a:rPr lang="cs-CZ" sz="1600" b="1" dirty="0"/>
              <a:t> </a:t>
            </a:r>
            <a:r>
              <a:rPr lang="cs-CZ" sz="1600" b="1" dirty="0" err="1"/>
              <a:t>from</a:t>
            </a:r>
            <a:r>
              <a:rPr lang="cs-CZ" sz="1600" b="1" dirty="0"/>
              <a:t> </a:t>
            </a:r>
            <a:r>
              <a:rPr lang="cs-CZ" sz="1600" b="1" dirty="0" err="1"/>
              <a:t>inanimate</a:t>
            </a:r>
            <a:r>
              <a:rPr lang="cs-CZ" sz="1600" b="1" dirty="0"/>
              <a:t> </a:t>
            </a:r>
            <a:r>
              <a:rPr lang="cs-CZ" sz="1600" b="1" dirty="0" err="1"/>
              <a:t>matter</a:t>
            </a:r>
            <a:r>
              <a:rPr lang="cs-CZ" sz="1600" b="1" dirty="0"/>
              <a:t>. </a:t>
            </a:r>
            <a:r>
              <a:rPr lang="cs-CZ" sz="1600" b="1" dirty="0" err="1"/>
              <a:t>The</a:t>
            </a:r>
            <a:r>
              <a:rPr lang="cs-CZ" sz="1600" b="1" dirty="0"/>
              <a:t> </a:t>
            </a:r>
            <a:r>
              <a:rPr lang="cs-CZ" sz="1600" b="1" dirty="0" err="1"/>
              <a:t>word</a:t>
            </a:r>
            <a:r>
              <a:rPr lang="cs-CZ" sz="1600" b="1" dirty="0"/>
              <a:t> </a:t>
            </a:r>
            <a:r>
              <a:rPr lang="cs-CZ" sz="1600" b="1" dirty="0" err="1"/>
              <a:t>was</a:t>
            </a:r>
            <a:r>
              <a:rPr lang="cs-CZ" sz="1600" b="1" dirty="0"/>
              <a:t> </a:t>
            </a:r>
            <a:r>
              <a:rPr lang="cs-CZ" sz="1600" b="1" dirty="0" err="1"/>
              <a:t>used</a:t>
            </a:r>
            <a:r>
              <a:rPr lang="cs-CZ" sz="1600" b="1" dirty="0"/>
              <a:t> to </a:t>
            </a:r>
            <a:r>
              <a:rPr lang="cs-CZ" sz="1600" b="1" dirty="0" err="1"/>
              <a:t>mean</a:t>
            </a:r>
            <a:r>
              <a:rPr lang="cs-CZ" sz="1600" b="1" dirty="0"/>
              <a:t> </a:t>
            </a:r>
            <a:r>
              <a:rPr lang="cs-CZ" sz="1600" b="1" dirty="0" err="1"/>
              <a:t>an</a:t>
            </a:r>
            <a:r>
              <a:rPr lang="cs-CZ" sz="1600" b="1" dirty="0"/>
              <a:t> </a:t>
            </a:r>
            <a:r>
              <a:rPr lang="cs-CZ" sz="1600" b="1" dirty="0" err="1"/>
              <a:t>amorphous</a:t>
            </a:r>
            <a:r>
              <a:rPr lang="cs-CZ" sz="1600" b="1" dirty="0"/>
              <a:t>, </a:t>
            </a:r>
            <a:r>
              <a:rPr lang="cs-CZ" sz="1600" b="1" dirty="0" err="1"/>
              <a:t>unformed</a:t>
            </a:r>
            <a:r>
              <a:rPr lang="cs-CZ" sz="1600" b="1" dirty="0"/>
              <a:t> </a:t>
            </a:r>
            <a:r>
              <a:rPr lang="cs-CZ" sz="1600" b="1" dirty="0" err="1"/>
              <a:t>material</a:t>
            </a:r>
            <a:r>
              <a:rPr lang="cs-CZ" sz="1600" b="1" dirty="0"/>
              <a:t> in </a:t>
            </a:r>
            <a:r>
              <a:rPr lang="cs-CZ" sz="1600" b="1" dirty="0" err="1"/>
              <a:t>Psalms</a:t>
            </a:r>
            <a:r>
              <a:rPr lang="cs-CZ" sz="1600" b="1" dirty="0"/>
              <a:t> and medieval </a:t>
            </a:r>
            <a:r>
              <a:rPr lang="cs-CZ" sz="1600" b="1" dirty="0" err="1"/>
              <a:t>writing</a:t>
            </a:r>
            <a:r>
              <a:rPr lang="cs-CZ" sz="1600" b="1" dirty="0"/>
              <a:t>.</a:t>
            </a:r>
          </a:p>
          <a:p>
            <a:pPr algn="just"/>
            <a:r>
              <a:rPr lang="cs-CZ" sz="1600" b="1" dirty="0" err="1"/>
              <a:t>The</a:t>
            </a:r>
            <a:r>
              <a:rPr lang="cs-CZ" sz="1600" b="1" dirty="0"/>
              <a:t> most </a:t>
            </a:r>
            <a:r>
              <a:rPr lang="cs-CZ" sz="1600" b="1" dirty="0" err="1"/>
              <a:t>famous</a:t>
            </a:r>
            <a:r>
              <a:rPr lang="cs-CZ" sz="1600" b="1" dirty="0"/>
              <a:t> golem </a:t>
            </a:r>
            <a:r>
              <a:rPr lang="cs-CZ" sz="1600" b="1" dirty="0" err="1"/>
              <a:t>narrative</a:t>
            </a:r>
            <a:r>
              <a:rPr lang="cs-CZ" sz="1600" b="1" dirty="0"/>
              <a:t> </a:t>
            </a:r>
            <a:r>
              <a:rPr lang="cs-CZ" sz="1600" b="1" dirty="0" err="1"/>
              <a:t>involves</a:t>
            </a:r>
            <a:r>
              <a:rPr lang="cs-CZ" sz="1600" b="1" dirty="0"/>
              <a:t> </a:t>
            </a:r>
            <a:r>
              <a:rPr lang="cs-CZ" sz="1600" b="1" dirty="0" err="1"/>
              <a:t>Judah</a:t>
            </a:r>
            <a:r>
              <a:rPr lang="cs-CZ" sz="1600" b="1" dirty="0"/>
              <a:t> </a:t>
            </a:r>
            <a:r>
              <a:rPr lang="cs-CZ" sz="1600" b="1" dirty="0" err="1"/>
              <a:t>Loew</a:t>
            </a:r>
            <a:r>
              <a:rPr lang="cs-CZ" sz="1600" b="1" dirty="0"/>
              <a:t> ben </a:t>
            </a:r>
            <a:r>
              <a:rPr lang="cs-CZ" sz="1600" b="1" dirty="0" err="1"/>
              <a:t>Bezalel</a:t>
            </a:r>
            <a:r>
              <a:rPr lang="cs-CZ" sz="1600" b="1" dirty="0"/>
              <a:t>, </a:t>
            </a:r>
            <a:r>
              <a:rPr lang="cs-CZ" sz="1600" b="1" dirty="0" err="1"/>
              <a:t>the</a:t>
            </a:r>
            <a:r>
              <a:rPr lang="cs-CZ" sz="1600" b="1" dirty="0"/>
              <a:t> </a:t>
            </a:r>
            <a:r>
              <a:rPr lang="cs-CZ" sz="1600" b="1" dirty="0" err="1"/>
              <a:t>late</a:t>
            </a:r>
            <a:r>
              <a:rPr lang="cs-CZ" sz="1600" b="1" dirty="0"/>
              <a:t> 16th </a:t>
            </a:r>
            <a:r>
              <a:rPr lang="cs-CZ" sz="1600" b="1" dirty="0" err="1"/>
              <a:t>century</a:t>
            </a:r>
            <a:r>
              <a:rPr lang="cs-CZ" sz="1600" b="1" dirty="0"/>
              <a:t> </a:t>
            </a:r>
            <a:r>
              <a:rPr lang="cs-CZ" sz="1600" b="1" dirty="0" err="1"/>
              <a:t>chief</a:t>
            </a:r>
            <a:r>
              <a:rPr lang="cs-CZ" sz="1600" b="1" dirty="0"/>
              <a:t> </a:t>
            </a:r>
            <a:r>
              <a:rPr lang="cs-CZ" sz="1600" b="1" dirty="0" err="1"/>
              <a:t>rabbi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/>
              <a:t> </a:t>
            </a:r>
            <a:r>
              <a:rPr lang="cs-CZ" sz="1600" b="1" smtClean="0"/>
              <a:t>Prague </a:t>
            </a:r>
            <a:r>
              <a:rPr lang="cs-CZ" sz="1600" b="1" dirty="0" err="1"/>
              <a:t>also</a:t>
            </a:r>
            <a:r>
              <a:rPr lang="cs-CZ" sz="1600" b="1" dirty="0"/>
              <a:t> </a:t>
            </a:r>
            <a:r>
              <a:rPr lang="cs-CZ" sz="1600" b="1" dirty="0" err="1"/>
              <a:t>known</a:t>
            </a:r>
            <a:r>
              <a:rPr lang="cs-CZ" sz="1600" b="1" dirty="0"/>
              <a:t> as </a:t>
            </a:r>
            <a:r>
              <a:rPr lang="cs-CZ" sz="1600" b="1" dirty="0" err="1"/>
              <a:t>the</a:t>
            </a:r>
            <a:r>
              <a:rPr lang="cs-CZ" sz="1600" b="1" dirty="0"/>
              <a:t> </a:t>
            </a:r>
            <a:r>
              <a:rPr lang="cs-CZ" sz="1600" b="1" dirty="0" err="1"/>
              <a:t>Maharal</a:t>
            </a:r>
            <a:r>
              <a:rPr lang="cs-CZ" sz="1600" b="1" dirty="0"/>
              <a:t>, </a:t>
            </a:r>
            <a:r>
              <a:rPr lang="cs-CZ" sz="1600" b="1" dirty="0" err="1"/>
              <a:t>who</a:t>
            </a:r>
            <a:r>
              <a:rPr lang="cs-CZ" sz="1600" b="1" dirty="0"/>
              <a:t> </a:t>
            </a:r>
            <a:r>
              <a:rPr lang="cs-CZ" sz="1600" b="1" dirty="0" err="1"/>
              <a:t>reportedly</a:t>
            </a:r>
            <a:r>
              <a:rPr lang="cs-CZ" sz="1600" b="1" dirty="0"/>
              <a:t> </a:t>
            </a:r>
            <a:r>
              <a:rPr lang="cs-CZ" sz="1600" b="1" dirty="0" err="1"/>
              <a:t>created</a:t>
            </a:r>
            <a:r>
              <a:rPr lang="cs-CZ" sz="1600" b="1" dirty="0"/>
              <a:t> a golem to </a:t>
            </a:r>
            <a:r>
              <a:rPr lang="cs-CZ" sz="1600" b="1" dirty="0" err="1"/>
              <a:t>defend</a:t>
            </a:r>
            <a:r>
              <a:rPr lang="cs-CZ" sz="1600" b="1" dirty="0"/>
              <a:t> </a:t>
            </a:r>
            <a:r>
              <a:rPr lang="cs-CZ" sz="1600" b="1" dirty="0" err="1"/>
              <a:t>the</a:t>
            </a:r>
            <a:r>
              <a:rPr lang="cs-CZ" sz="1600" b="1" dirty="0"/>
              <a:t> Prague ghetto </a:t>
            </a:r>
            <a:r>
              <a:rPr lang="cs-CZ" sz="1600" b="1" dirty="0" err="1"/>
              <a:t>from</a:t>
            </a:r>
            <a:r>
              <a:rPr lang="cs-CZ" sz="1600" b="1" dirty="0"/>
              <a:t> </a:t>
            </a:r>
            <a:r>
              <a:rPr lang="cs-CZ" sz="1600" b="1" dirty="0" err="1"/>
              <a:t>antisemitic</a:t>
            </a:r>
            <a:r>
              <a:rPr lang="cs-CZ" sz="1600" b="1" dirty="0"/>
              <a:t> </a:t>
            </a:r>
            <a:r>
              <a:rPr lang="cs-CZ" sz="1600" b="1" dirty="0" err="1"/>
              <a:t>attacks</a:t>
            </a:r>
            <a:r>
              <a:rPr lang="cs-CZ" sz="1600" dirty="0"/>
              <a:t> </a:t>
            </a:r>
            <a:r>
              <a:rPr lang="cs-CZ" sz="1600" b="1" dirty="0"/>
              <a:t>and </a:t>
            </a:r>
            <a:r>
              <a:rPr lang="cs-CZ" sz="1600" b="1" dirty="0" err="1"/>
              <a:t>pogroms</a:t>
            </a:r>
            <a:r>
              <a:rPr lang="cs-CZ" sz="1600" b="1" dirty="0"/>
              <a:t>.</a:t>
            </a:r>
            <a:endParaRPr lang="cs-CZ" sz="1600" dirty="0"/>
          </a:p>
        </p:txBody>
      </p:sp>
      <p:pic>
        <p:nvPicPr>
          <p:cNvPr id="27653" name="Picture 7" descr="JAZ2ce2a1_K_gole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2500313"/>
            <a:ext cx="2551113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1" descr="Sefer Tora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475" y="2932113"/>
            <a:ext cx="273685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4" descr="zid_hr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950" y="2846388"/>
            <a:ext cx="3095625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5" descr="j029912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32813" y="627063"/>
            <a:ext cx="506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313113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18.8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84936"/>
              </p:ext>
            </p:extLst>
          </p:nvPr>
        </p:nvGraphicFramePr>
        <p:xfrm>
          <a:off x="323528" y="1419622"/>
          <a:ext cx="6696744" cy="32918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264024"/>
                <a:gridCol w="3432720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Ve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volebním slibu Ferdinand I.  Čechům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slíbil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odvoz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korunovačních klenotů do Vídně.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zachovat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tradice českého království.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rozdělení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Zemí Koruny české.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dosazování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cizinců do českých úřadů.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  Co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neplatí </a:t>
                      </a: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pro vládu Rudolfa II.</a:t>
                      </a:r>
                    </a:p>
                    <a:p>
                      <a:pPr marL="0" indent="0" algn="just">
                        <a:buNone/>
                      </a:pPr>
                      <a:endParaRPr lang="cs-CZ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Sídelním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městem se stala Praha.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Na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dvoře Rudolfa II. působili umělci a vědci, např. Tycho Brahe.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Panovník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byl nábožensky tolerantní.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Rudolf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II. vládl až do své smrti roku 1620.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  Které tvrzení je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nesprávné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indent="0" algn="just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Habsburkové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český trůn nastoupili roku 1526.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Český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trůn se uvolnil po smrti Ludvíka Jagellonského.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Prvním habsburským panovníkem na českém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trůně byl Ferdinand II.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Mezi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velké milovníky umění patřil Rudolf II.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Jaký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 dokumentem byla písemně potvrzena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rovnost náboženství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Majestát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95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tezí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Česká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konfese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  Edikt nantský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/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/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/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/>
              <a:t>a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 txBox="1">
            <a:spLocks/>
          </p:cNvSpPr>
          <p:nvPr/>
        </p:nvSpPr>
        <p:spPr bwMode="auto">
          <a:xfrm>
            <a:off x="20638" y="498475"/>
            <a:ext cx="46228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500" b="1" dirty="0" smtClean="0">
                <a:cs typeface="Times New Roman" pitchFamily="18" charset="0"/>
              </a:rPr>
              <a:t>18.9 </a:t>
            </a:r>
            <a:r>
              <a:rPr lang="cs-CZ" sz="2500" b="1" dirty="0">
                <a:cs typeface="Times New Roman" pitchFamily="18" charset="0"/>
              </a:rPr>
              <a:t>Použité zdroje, citace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cs typeface="Times New Roman" pitchFamily="18" charset="0"/>
              </a:rPr>
              <a:t>Elektronická  učebnice - II. stupeň                      </a:t>
            </a:r>
            <a:r>
              <a:rPr lang="cs-CZ" sz="1000">
                <a:solidFill>
                  <a:srgbClr val="4F6228"/>
                </a:solidFill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>
                <a:solidFill>
                  <a:srgbClr val="4F6228"/>
                </a:solidFill>
                <a:cs typeface="Times New Roman" pitchFamily="18" charset="0"/>
              </a:rPr>
              <a:t>        Dějepis</a:t>
            </a:r>
          </a:p>
          <a:p>
            <a:pPr>
              <a:defRPr/>
            </a:pPr>
            <a:endParaRPr lang="cs-CZ" sz="1000">
              <a:cs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68313" y="1203325"/>
            <a:ext cx="7869237" cy="36009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H. Mandelová, E. Kunstová, I. Pařízková: Dějiny středověku a počátků novověku, Dialog, Liberec 2002.</a:t>
            </a: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Sochrová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 Dějepis I. v kostce, Fragment, Havlíčkův Brod 2004.</a:t>
            </a: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F. Čapka, J.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Lunerová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 Dějepis I. Náměty pro tvořivou výuku,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Scientia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Praha 2008.</a:t>
            </a: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http://cs.wikipedia.org/wiki/N%C3%A1stup_Habsburk%C5%AF_na_%C4%8Desk%C3%BD_tr%C5%AFn_(1526)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http://www.dejepis.com/index.php?page=000&amp;kap=012&amp;pod=1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http://cs.wikipedia.org/wiki/Zem%C4%9B_Koruny_%C4%8Desk%C3%A9_za_vl%C3%A1dy_Ferdinanda_I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http://cs.wikipedia.org/wiki/Soubor:Moh%C3%A1cs_Historical_Monumen_(5).jpg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http://www.palba.cz/forumfoto/albums/userpics/12045/normal_5__Bitva_u_Moh%C3%A1%C4%8De.jpg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http://cs.wikipedia.org/wiki/Soubor:Hans_Bocksberger_der_Aeltere_001.jpg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http://cs.wikipedia.org/wiki/Soubor:Ignatius_Loyola.jpg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http://cs.wikipedia.org/wiki/Soubor:Maximilian_II_HRR_MATEO.jpg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http://cs.wikipedia.org/wiki/Soubor:Hans_von_Aachen_003.jpg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http://www.navstevapapeze.cz/_d/erb_Praha-1.jpg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http://nd01.jxs.cz/882/577/8de606b221_46344295_u.jpg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3"/>
              </a:rPr>
              <a:t>http://cs.wikipedia.org/wiki/Soubor:Arcimboldovertemnus.jpeg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4"/>
              </a:rPr>
              <a:t>http://cs.wikipedia.org/wiki/Soubor:Ales_golem.jpg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5"/>
              </a:rPr>
              <a:t>http://i.idnes.cz/09/081/gal/JAZ2ce2a1_K_golem.jpg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6"/>
              </a:rPr>
              <a:t>http://travelasist.vachta.cz/webfiles/karty/mesto/praha/zidovske_mesto.jpg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7"/>
              </a:rPr>
              <a:t>http://zidovskehrbitovy.cz/rs/foto/_clanek/133124278.jpg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1577</Words>
  <Application>Microsoft Office PowerPoint</Application>
  <PresentationFormat>Předvádění na obrazovce (16:9)</PresentationFormat>
  <Paragraphs>171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18.1 Nástup Habsburků na český trůn – Doba předbělohorská</vt:lpstr>
      <vt:lpstr>18.2 Co již víme?</vt:lpstr>
      <vt:lpstr>18.3 Jaké si řekneme nové termíny a názvy?</vt:lpstr>
      <vt:lpstr>18.4 Co si řekneme nového?</vt:lpstr>
      <vt:lpstr>18.5 Procvičení a příklady</vt:lpstr>
      <vt:lpstr>18.6 Něco navíc pro šikovné</vt:lpstr>
      <vt:lpstr>18.7 CLIL (Golem)</vt:lpstr>
      <vt:lpstr>18.8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164</cp:revision>
  <dcterms:created xsi:type="dcterms:W3CDTF">2010-10-18T18:21:56Z</dcterms:created>
  <dcterms:modified xsi:type="dcterms:W3CDTF">2012-02-04T21:03:12Z</dcterms:modified>
</cp:coreProperties>
</file>