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3763"/>
    <a:srgbClr val="FF3399"/>
    <a:srgbClr val="FFCC00"/>
    <a:srgbClr val="51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60" autoAdjust="0"/>
  </p:normalViewPr>
  <p:slideViewPr>
    <p:cSldViewPr>
      <p:cViewPr>
        <p:scale>
          <a:sx n="90" d="100"/>
          <a:sy n="90" d="100"/>
        </p:scale>
        <p:origin x="-780" y="-2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24.3.2013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707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24.3.2013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7682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24.3.2013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24.3.2013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24.3.2013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24.3.2013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24.3.2013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24.3.2013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hyperlink" Target="http://cs.wikipedia.org/wiki/Reformace" TargetMode="Externa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hyperlink" Target="//upload.wikimedia.org/wikipedia/commons/8/81/95Thesen.jpg" TargetMode="External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K%C5%99es%C5%A5anstv%C3%AD" TargetMode="External"/><Relationship Id="rId5" Type="http://schemas.openxmlformats.org/officeDocument/2006/relationships/image" Target="../media/image10.wmf"/><Relationship Id="rId4" Type="http://schemas.openxmlformats.org/officeDocument/2006/relationships/image" Target="../media/image9.jpeg"/><Relationship Id="rId9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wmf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ejiny.ceskatelevize.cz/208552116230068/" TargetMode="External"/><Relationship Id="rId5" Type="http://schemas.openxmlformats.org/officeDocument/2006/relationships/hyperlink" Target="http://cs.wikipedia.org/wiki/Nizozemsk%C3%A1_revoluce" TargetMode="External"/><Relationship Id="rId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Pedro_Berruguete_-_Saint_Dominic_Presiding_over_an_Auto-da-fe_(1475).jpg" TargetMode="External"/><Relationship Id="rId3" Type="http://schemas.openxmlformats.org/officeDocument/2006/relationships/hyperlink" Target="http://cs.wikipedia.org/wiki/Soubor:Indulgence.png" TargetMode="External"/><Relationship Id="rId7" Type="http://schemas.openxmlformats.org/officeDocument/2006/relationships/hyperlink" Target="http://cs.wikipedia.org/wiki/Soubor:Druck_Augsburger_Reichsfrieden.jpg" TargetMode="External"/><Relationship Id="rId2" Type="http://schemas.openxmlformats.org/officeDocument/2006/relationships/hyperlink" Target="http://cs.wikipedia.org/wiki/Soubor:Jan_Hus_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Johannes_calvin.jpg" TargetMode="External"/><Relationship Id="rId11" Type="http://schemas.openxmlformats.org/officeDocument/2006/relationships/hyperlink" Target="http://en.wikisource.org/wiki/The_Ninety-Five_Theses" TargetMode="External"/><Relationship Id="rId5" Type="http://schemas.openxmlformats.org/officeDocument/2006/relationships/hyperlink" Target="http://cs.wikipedia.org/wiki/Soubor:95Thesen.jpg" TargetMode="External"/><Relationship Id="rId10" Type="http://schemas.openxmlformats.org/officeDocument/2006/relationships/hyperlink" Target="http://cs.wikipedia.org/wiki/Soubor:Giorgio_Vasari_San_Bartolomeo.jpg" TargetMode="External"/><Relationship Id="rId4" Type="http://schemas.openxmlformats.org/officeDocument/2006/relationships/hyperlink" Target="http://cs.wikipedia.org/wiki/Soubor:Jwycliffejmk.jpg" TargetMode="External"/><Relationship Id="rId9" Type="http://schemas.openxmlformats.org/officeDocument/2006/relationships/hyperlink" Target="http://cs.wikipedia.org/wiki/Soubor:Thomas_Muentzer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439248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17.1 Reformace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Zuzana Kadlecová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981" y="4550290"/>
            <a:ext cx="3053019" cy="5932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7833575" y="4083918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Reformace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Zuzka\AppData\Local\Microsoft\Windows\Temporary Internet Files\Content.IE5\7XHMUJVM\MC90040459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7535"/>
            <a:ext cx="1659469" cy="165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uzka\AppData\Local\Microsoft\Windows\Temporary Internet Files\Content.IE5\MY6KFRSJ\MC90041552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680" y="627535"/>
            <a:ext cx="1853759" cy="165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Zuzka\AppData\Local\Microsoft\Windows\Temporary Internet Files\Content.IE5\MY6KFRSJ\MC90034650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39" y="2572873"/>
            <a:ext cx="1665122" cy="187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Zuzka\AppData\Local\Microsoft\Windows\Temporary Internet Files\Content.IE5\P4U3Z8ZD\MP900425315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93445"/>
            <a:ext cx="2382829" cy="158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17274"/>
            <a:ext cx="1301824" cy="190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41186"/>
            <a:ext cx="1412279" cy="168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252" y="1150111"/>
            <a:ext cx="1479892" cy="830997"/>
          </a:xfrm>
          <a:prstGeom prst="rect">
            <a:avLst/>
          </a:prstGeom>
          <a:gradFill flip="none" rotWithShape="1">
            <a:gsLst>
              <a:gs pos="0">
                <a:srgbClr val="813763">
                  <a:tint val="66000"/>
                  <a:satMod val="160000"/>
                </a:srgbClr>
              </a:gs>
              <a:gs pos="50000">
                <a:srgbClr val="813763">
                  <a:tint val="44500"/>
                  <a:satMod val="160000"/>
                </a:srgbClr>
              </a:gs>
              <a:gs pos="100000">
                <a:srgbClr val="81376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Jan Viklef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Jan Hus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Martin Luther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536" y="2473550"/>
            <a:ext cx="2727937" cy="130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562967" y="3776140"/>
            <a:ext cx="2216671" cy="646331"/>
          </a:xfrm>
          <a:prstGeom prst="rect">
            <a:avLst/>
          </a:prstGeom>
          <a:gradFill flip="none" rotWithShape="1">
            <a:gsLst>
              <a:gs pos="0">
                <a:srgbClr val="813763">
                  <a:tint val="66000"/>
                  <a:satMod val="160000"/>
                </a:srgbClr>
              </a:gs>
              <a:gs pos="50000">
                <a:srgbClr val="813763">
                  <a:tint val="44500"/>
                  <a:satMod val="160000"/>
                </a:srgbClr>
              </a:gs>
              <a:gs pos="100000">
                <a:srgbClr val="81376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odpustková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listina udělená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papežskou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autoritou Johannem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Tetzelem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roku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1517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Šipka dolů 7"/>
          <p:cNvSpPr/>
          <p:nvPr/>
        </p:nvSpPr>
        <p:spPr>
          <a:xfrm>
            <a:off x="900188" y="2120040"/>
            <a:ext cx="373981" cy="489204"/>
          </a:xfrm>
          <a:prstGeom prst="downArrow">
            <a:avLst/>
          </a:prstGeom>
          <a:gradFill flip="none" rotWithShape="1">
            <a:gsLst>
              <a:gs pos="0">
                <a:srgbClr val="813763">
                  <a:tint val="66000"/>
                  <a:satMod val="160000"/>
                </a:srgbClr>
              </a:gs>
              <a:gs pos="50000">
                <a:srgbClr val="813763">
                  <a:tint val="44500"/>
                  <a:satMod val="160000"/>
                </a:srgbClr>
              </a:gs>
              <a:gs pos="100000">
                <a:srgbClr val="81376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623267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Zuzana Kadlecová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8.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Reformace, protireformace,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Martin Luther, 95 tezí, protestanti, hugenoti, anglikánská církev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Prezentace popisuje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hnutí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snažící se o nápravu poměrů v katolické církvi a jeho ohlasy v Evropě.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51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69979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17.2 Co již víme?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Soubor:95These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43993"/>
            <a:ext cx="2331015" cy="173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279423" y="4330945"/>
            <a:ext cx="2023310" cy="646331"/>
          </a:xfrm>
          <a:prstGeom prst="rect">
            <a:avLst/>
          </a:prstGeom>
          <a:solidFill>
            <a:srgbClr val="813763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95 tezí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Martina Luthera</a:t>
            </a:r>
          </a:p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1517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přibito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na dveře kostela </a:t>
            </a:r>
          </a:p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Wittenbergu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rak 3"/>
          <p:cNvSpPr/>
          <p:nvPr/>
        </p:nvSpPr>
        <p:spPr>
          <a:xfrm>
            <a:off x="2485814" y="713969"/>
            <a:ext cx="3024336" cy="864096"/>
          </a:xfrm>
          <a:prstGeom prst="cloud">
            <a:avLst/>
          </a:prstGeom>
          <a:solidFill>
            <a:srgbClr val="8137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i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křesťanství</a:t>
            </a:r>
            <a:endParaRPr lang="cs-CZ" sz="2000" b="1" i="1" cap="al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4" y="1059582"/>
            <a:ext cx="1475084" cy="646331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světové náboženství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znik v 1. st. n.l.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íra v jediného Boha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7504" y="1871048"/>
            <a:ext cx="3888431" cy="461665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  r. 313 n. l. následovníci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ežíše Krista pronásledováni – toho roku  víra povolena římským císařem Konstantinem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2478372"/>
            <a:ext cx="1774845" cy="830997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tředověk: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nejvyšší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autoritou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papež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setkání biskupů = koncily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působení mnišských řádů</a:t>
            </a:r>
          </a:p>
        </p:txBody>
      </p:sp>
      <p:pic>
        <p:nvPicPr>
          <p:cNvPr id="1026" name="Picture 2" descr="C:\Users\Zuzka\AppData\Local\Microsoft\Windows\Temporary Internet Files\Content.IE5\GZAPAGH4\MC90005706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27" y="991852"/>
            <a:ext cx="572872" cy="87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lačítko akce: Domů 7">
            <a:hlinkClick r:id="rId6" highlightClick="1"/>
          </p:cNvPr>
          <p:cNvSpPr>
            <a:spLocks noChangeAspect="1"/>
          </p:cNvSpPr>
          <p:nvPr/>
        </p:nvSpPr>
        <p:spPr>
          <a:xfrm>
            <a:off x="5724128" y="627534"/>
            <a:ext cx="360000" cy="360000"/>
          </a:xfrm>
          <a:prstGeom prst="actionButtonHom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07504" y="3461107"/>
            <a:ext cx="3024336" cy="830997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Velké schizma 1054</a:t>
            </a:r>
          </a:p>
          <a:p>
            <a:pPr algn="just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írkevní rozkol mezi křesťanským Západem (Řím) a Východem (Konstantinopol)</a:t>
            </a:r>
          </a:p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atolická a pravoslavná církev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Zuzka\AppData\Local\Microsoft\Windows\Temporary Internet Files\Content.IE5\GZAPAGH4\MC9003185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997" y="2390015"/>
            <a:ext cx="735967" cy="10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Zuzka\AppData\Local\Microsoft\Windows\Temporary Internet Files\Content.IE5\MY6KFRSJ\MC90041298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600" y="3843490"/>
            <a:ext cx="1035065" cy="12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07504" y="4510404"/>
            <a:ext cx="2262158" cy="461665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ostupný nárůst moci a bohatství 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církve = její kritika</a:t>
            </a:r>
          </a:p>
        </p:txBody>
      </p:sp>
      <p:sp>
        <p:nvSpPr>
          <p:cNvPr id="12" name="Šipka doprava 11"/>
          <p:cNvSpPr/>
          <p:nvPr/>
        </p:nvSpPr>
        <p:spPr>
          <a:xfrm>
            <a:off x="3052884" y="2717350"/>
            <a:ext cx="978408" cy="484632"/>
          </a:xfrm>
          <a:prstGeom prst="right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890697" y="544692"/>
            <a:ext cx="1109599" cy="338554"/>
          </a:xfrm>
          <a:prstGeom prst="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b="1" i="1" u="sng" dirty="0" smtClean="0">
                <a:latin typeface="Times New Roman" pitchFamily="18" charset="0"/>
                <a:cs typeface="Times New Roman" pitchFamily="18" charset="0"/>
              </a:rPr>
              <a:t>Reformace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711184" y="1040525"/>
            <a:ext cx="3373938" cy="224676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nutí za nápravu poměrů v katolické církvi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říčinou nesoulad života popsaného v Bibli a skutečným životem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=&gt; kritika odpustků, kritika bohatství a moci církevních představitelů, kritika nárůstu církevních poplatků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ůraz na život podle Bible, tj. život skromný, bez přepychu, věnovaný práci a oddané víře Bohu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013301" y="3369125"/>
            <a:ext cx="2327432" cy="738664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2 směry:</a:t>
            </a:r>
          </a:p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ěmecká r. – Martin Luther</a:t>
            </a:r>
          </a:p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výcarská r. - Jan Kalvín</a:t>
            </a:r>
          </a:p>
        </p:txBody>
      </p:sp>
      <p:pic>
        <p:nvPicPr>
          <p:cNvPr id="1030" name="Picture 6" descr="C:\Users\Zuzka\AppData\Local\Microsoft\Windows\Temporary Internet Files\Content.IE5\MY6KFRSJ\MC90038425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423" y="1840734"/>
            <a:ext cx="1131142" cy="109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80424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17.3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5746" y="1203597"/>
            <a:ext cx="5657318" cy="147732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cs-CZ" sz="1500" b="1" u="sng" dirty="0" smtClean="0">
                <a:latin typeface="Times New Roman" pitchFamily="18" charset="0"/>
                <a:cs typeface="Times New Roman" pitchFamily="18" charset="0"/>
              </a:rPr>
              <a:t>Martin Luther</a:t>
            </a:r>
          </a:p>
          <a:p>
            <a:pPr marL="171450" indent="-171450" algn="just">
              <a:buFontTx/>
              <a:buChar char="-"/>
            </a:pPr>
            <a:r>
              <a:rPr lang="cs-CZ" sz="15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ěmecký teolog, kazatel, reformátor</a:t>
            </a:r>
          </a:p>
          <a:p>
            <a:pPr marL="171450" indent="-171450" algn="just">
              <a:buFontTx/>
              <a:buChar char="-"/>
            </a:pPr>
            <a:r>
              <a:rPr lang="cs-CZ" sz="15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akladatel </a:t>
            </a:r>
            <a:r>
              <a:rPr lang="cs-CZ" sz="1500" b="1" dirty="0" smtClean="0">
                <a:latin typeface="Times New Roman" pitchFamily="18" charset="0"/>
                <a:cs typeface="Times New Roman" pitchFamily="18" charset="0"/>
              </a:rPr>
              <a:t>protestantismu</a:t>
            </a:r>
          </a:p>
          <a:p>
            <a:pPr marL="171450" indent="-171450" algn="just">
              <a:buFontTx/>
              <a:buChar char="-"/>
            </a:pPr>
            <a:r>
              <a:rPr lang="cs-CZ" sz="15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řeložil Bibli do němčiny</a:t>
            </a:r>
          </a:p>
          <a:p>
            <a:pPr marL="171450" indent="-171450" algn="just">
              <a:buFontTx/>
              <a:buChar char="-"/>
            </a:pPr>
            <a:r>
              <a:rPr lang="cs-CZ" sz="15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eho k</a:t>
            </a:r>
            <a:r>
              <a:rPr lang="cs-CZ" sz="15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itika církve našla velký ohlas u lidí</a:t>
            </a:r>
          </a:p>
          <a:p>
            <a:pPr marL="171450" indent="-171450" algn="just">
              <a:buFontTx/>
              <a:buChar char="-"/>
            </a:pPr>
            <a:r>
              <a:rPr lang="cs-CZ" sz="15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o sporech s papežem z církve exkomunikován a prohlášen za kacíře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56176" y="920790"/>
            <a:ext cx="2664296" cy="1938992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1500" b="1" dirty="0" smtClean="0">
                <a:latin typeface="Times New Roman" pitchFamily="18" charset="0"/>
                <a:cs typeface="Times New Roman" pitchFamily="18" charset="0"/>
              </a:rPr>
              <a:t>odpustek = 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odpuštění trestu za spáchaný hřích</a:t>
            </a:r>
          </a:p>
          <a:p>
            <a:pPr algn="just"/>
            <a:r>
              <a:rPr lang="cs-CZ" sz="15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1500" b="1" dirty="0" smtClean="0">
                <a:latin typeface="Times New Roman" pitchFamily="18" charset="0"/>
                <a:cs typeface="Times New Roman" pitchFamily="18" charset="0"/>
              </a:rPr>
              <a:t>xkomunikace = 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vyloučení z církve, tj. z možnosti přijímat a udělovat svátosti</a:t>
            </a:r>
            <a:endParaRPr lang="cs-CZ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5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500" b="1" dirty="0" smtClean="0">
                <a:latin typeface="Times New Roman" pitchFamily="18" charset="0"/>
                <a:cs typeface="Times New Roman" pitchFamily="18" charset="0"/>
              </a:rPr>
              <a:t>acířství = hereze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sz="1500" b="1" dirty="0" smtClean="0">
                <a:latin typeface="Times New Roman" pitchFamily="18" charset="0"/>
                <a:cs typeface="Times New Roman" pitchFamily="18" charset="0"/>
              </a:rPr>
              <a:t>blud 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= odchylka od oficiálního učení církve</a:t>
            </a:r>
            <a:endParaRPr lang="cs-CZ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94985"/>
            <a:ext cx="1152128" cy="129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39773" y="3235811"/>
            <a:ext cx="4387740" cy="147732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500" b="1" u="sng" dirty="0" smtClean="0">
                <a:latin typeface="Times New Roman" pitchFamily="18" charset="0"/>
                <a:cs typeface="Times New Roman" pitchFamily="18" charset="0"/>
              </a:rPr>
              <a:t>Jan Kalvín</a:t>
            </a:r>
          </a:p>
          <a:p>
            <a:pPr marL="285750" indent="-285750">
              <a:buFontTx/>
              <a:buChar char="-"/>
            </a:pPr>
            <a:r>
              <a:rPr lang="cs-CZ" sz="1500" dirty="0"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výcarský teolog francouzského původu</a:t>
            </a:r>
          </a:p>
          <a:p>
            <a:pPr marL="285750" indent="-285750">
              <a:buFontTx/>
              <a:buChar char="-"/>
            </a:pPr>
            <a:r>
              <a:rPr lang="cs-CZ" sz="15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akladatel </a:t>
            </a:r>
            <a:r>
              <a:rPr lang="cs-CZ" sz="1500" b="1" dirty="0" smtClean="0">
                <a:latin typeface="Times New Roman" pitchFamily="18" charset="0"/>
                <a:cs typeface="Times New Roman" pitchFamily="18" charset="0"/>
              </a:rPr>
              <a:t>kalvinismu</a:t>
            </a:r>
          </a:p>
          <a:p>
            <a:pPr marL="285750" indent="-285750">
              <a:buFontTx/>
              <a:buChar char="-"/>
            </a:pPr>
            <a:r>
              <a:rPr lang="cs-CZ" sz="15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řísný řád: zákaz zábav (tanec, hry)</a:t>
            </a:r>
          </a:p>
          <a:p>
            <a:pPr marL="285750" indent="-285750">
              <a:buFontTx/>
              <a:buChar char="-"/>
            </a:pPr>
            <a:r>
              <a:rPr lang="cs-CZ" sz="1500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ivot soustředěn na Boha, poctivou práci a šetrnost</a:t>
            </a:r>
          </a:p>
          <a:p>
            <a:pPr marL="285750" indent="-285750">
              <a:buFontTx/>
              <a:buChar char="-"/>
            </a:pPr>
            <a:r>
              <a:rPr lang="cs-CZ" sz="15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ákaz výroby zlatých šperků = základ hodinářství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104" y="2859782"/>
            <a:ext cx="1136858" cy="135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004048" y="3207543"/>
            <a:ext cx="3888432" cy="170816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500" b="1" u="sng" dirty="0" smtClean="0">
                <a:latin typeface="Times New Roman" pitchFamily="18" charset="0"/>
                <a:cs typeface="Times New Roman" pitchFamily="18" charset="0"/>
              </a:rPr>
              <a:t>Selská válka</a:t>
            </a:r>
          </a:p>
          <a:p>
            <a:pPr marL="285750" indent="-285750" algn="just">
              <a:buFontTx/>
              <a:buChar char="-"/>
            </a:pPr>
            <a:r>
              <a:rPr lang="cs-CZ" sz="15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ůdce Tomáš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Müntzer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Lutherův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žák)</a:t>
            </a:r>
          </a:p>
          <a:p>
            <a:pPr marL="285750" indent="-285750" algn="just">
              <a:buFontTx/>
              <a:buChar char="-"/>
            </a:pPr>
            <a:r>
              <a:rPr lang="cs-CZ" sz="15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ožadavek: vše je společné</a:t>
            </a:r>
          </a:p>
          <a:p>
            <a:pPr marL="285750" indent="-285750" algn="just">
              <a:buFontTx/>
              <a:buChar char="-"/>
            </a:pP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1525 u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Frankenhausenu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povstání potlačeno a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Müntzer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popraven</a:t>
            </a:r>
          </a:p>
          <a:p>
            <a:pPr marL="285750" indent="-285750" algn="just">
              <a:buFontTx/>
              <a:buChar char="-"/>
            </a:pPr>
            <a:r>
              <a:rPr lang="cs-CZ" sz="15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vůli násilí toto povstání Lutherem odsouzeno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17.4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146899"/>
            <a:ext cx="6511719" cy="83099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Smír mezi stranami přinesl až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Augšpurský mír r. 1555.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přijata zásada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Čí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území, toho náboženství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.“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tj. šlechta a města možnost volby náboženství (katolictví X protestantství)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55576" y="2348262"/>
            <a:ext cx="5616624" cy="160043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utherán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= protestant</a:t>
            </a:r>
          </a:p>
          <a:p>
            <a:pPr algn="just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Označení protestanté bylo původně politické a vztahovalo se na luteránská knížata a města, která na říšském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sněmu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Špýru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roku 1529 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</a:rPr>
              <a:t>protestovala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proti zákazu reformace ve Svaté říši římské.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 uzavření  vestfálského míru se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označení rozšířilo na všechny křesťany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hlásící se k reformaci.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Jiné označení pro protestanty je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evangelíci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což odkazuje k jejich důrazu na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Bibli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Evangelium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171" y="570994"/>
            <a:ext cx="2124413" cy="355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79512" y="4227934"/>
            <a:ext cx="4325223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ohlasy reformace</a:t>
            </a:r>
          </a:p>
          <a:p>
            <a:pPr marL="171450" indent="-1714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liv kalvinismu ve Francii =&gt; náboženské války</a:t>
            </a:r>
          </a:p>
          <a:p>
            <a:pPr marL="171450" indent="-1714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znik nové anglikánské církve  v Anglii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652120" y="4351044"/>
            <a:ext cx="3062826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atolická protireformace</a:t>
            </a:r>
          </a:p>
          <a:p>
            <a:pPr algn="just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Tridentský koncil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(1545 – 1563)</a:t>
            </a:r>
          </a:p>
        </p:txBody>
      </p:sp>
      <p:sp>
        <p:nvSpPr>
          <p:cNvPr id="7" name="Násobení 6"/>
          <p:cNvSpPr/>
          <p:nvPr/>
        </p:nvSpPr>
        <p:spPr>
          <a:xfrm>
            <a:off x="4572000" y="4186231"/>
            <a:ext cx="914400" cy="914400"/>
          </a:xfrm>
          <a:prstGeom prst="mathMultiply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76256" y="734066"/>
            <a:ext cx="2066143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Vysvětli pojem autodafé.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02" y="1203598"/>
            <a:ext cx="238125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15802" y="4557612"/>
            <a:ext cx="2502608" cy="30777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Zjisti, kdo to byli novokřtěnci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1520" y="1243289"/>
            <a:ext cx="5832648" cy="1815882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600" dirty="0" smtClean="0"/>
              <a:t>„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Všimni si, že původci všeho lichvářství, zlodějství, všech loupeží jsou naši páni a knížata. Přivlastnili si veškeré tvorstvo. Ryba ve vodě, pták ve vzduchu, všechno, co roste na zemi – všechno musí náležet jim. Proto rozšiřují mezi chudými boží přikázání říkajíce, že Bůh přikázal: nepokradeš! Na ně samé se to však nevztahuje, ačkoli dřou kůži i maso z chudého oráče, řemeslníka, ze všeho živého. Všechna moc musí být odevzdána prostému lidu.“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18524" y="3248400"/>
            <a:ext cx="2993063" cy="954107"/>
          </a:xfrm>
          <a:prstGeom prst="rect">
            <a:avLst/>
          </a:prstGeom>
          <a:solidFill>
            <a:srgbClr val="FF3399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Ukázka může být vyňata:</a:t>
            </a:r>
          </a:p>
          <a:p>
            <a:pPr marL="228600" indent="-228600">
              <a:buAutoNum type="alphaLcPeriod"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projevu císaře Svaté říše římské</a:t>
            </a:r>
          </a:p>
          <a:p>
            <a:pPr marL="228600" indent="-228600">
              <a:buAutoNum type="alphaLcPeriod"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projevu papeže</a:t>
            </a:r>
          </a:p>
          <a:p>
            <a:pPr marL="228600" indent="-228600">
              <a:buAutoNum type="alphaLcPeriod"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kázání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omáše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Müntzera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12" y="2859782"/>
            <a:ext cx="1524210" cy="218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Zuzka\AppData\Local\Microsoft\Windows\Temporary Internet Files\Content.IE5\P4U3Z8ZD\MC90044190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81776"/>
            <a:ext cx="936104" cy="110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39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323309" y="627534"/>
            <a:ext cx="1697902" cy="33855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i="1" u="sng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b="1" i="1" u="sng" dirty="0" smtClean="0">
                <a:latin typeface="Times New Roman" pitchFamily="18" charset="0"/>
                <a:cs typeface="Times New Roman" pitchFamily="18" charset="0"/>
              </a:rPr>
              <a:t>hlasy </a:t>
            </a:r>
            <a:r>
              <a:rPr lang="cs-CZ" sz="1600" b="1" i="1" u="sng" dirty="0" smtClean="0">
                <a:latin typeface="Times New Roman" pitchFamily="18" charset="0"/>
                <a:cs typeface="Times New Roman" pitchFamily="18" charset="0"/>
              </a:rPr>
              <a:t>reformace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252563" y="1113347"/>
            <a:ext cx="4903613" cy="2246769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Francie</a:t>
            </a:r>
          </a:p>
          <a:p>
            <a:pPr marL="285750" indent="-285750" algn="just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vliv kalvinismu: stoupenci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nazýváni jako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hugenoti</a:t>
            </a:r>
          </a:p>
          <a:p>
            <a:pPr marL="285750" indent="-285750" algn="just">
              <a:buFontTx/>
              <a:buChar char="-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epokoje mezi katolíky a hugenoty měl vyřešit sňatek mezi katolickou princeznou Markétou (sestra krále) a hugenotem Jindřichem Navarrským (navarrský následník trůnu)</a:t>
            </a:r>
          </a:p>
          <a:p>
            <a:pPr marL="742950" lvl="1" indent="-285750" algn="just">
              <a:buFontTx/>
              <a:buChar char="-"/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Bartolomějská noc r. 1572</a:t>
            </a:r>
          </a:p>
          <a:p>
            <a:pPr marL="742950" lvl="1" indent="-285750" algn="just">
              <a:buFontTx/>
              <a:buChar char="-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oc využita k vyvraždění hugenotů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273050" lvl="1" indent="-273050" algn="just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napětí zesíleno po nástupu Jindřicha Navarrského na trůn r. 1589 (rod Bourbonů)</a:t>
            </a:r>
          </a:p>
          <a:p>
            <a:pPr marL="273050" lvl="1" indent="-273050" algn="just">
              <a:buFontTx/>
              <a:buChar char="-"/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1598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vydán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edikt nantský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= rovnoprávnost náboženství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3347"/>
            <a:ext cx="1168054" cy="394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266184" y="796811"/>
            <a:ext cx="2770314" cy="138499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Anglie</a:t>
            </a:r>
          </a:p>
          <a:p>
            <a:pPr marL="285750" indent="-285750" algn="just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král Jindřich VIII. ve sporu s papežem (odmítl jej rozvést)</a:t>
            </a:r>
          </a:p>
          <a:p>
            <a:pPr marL="285750" indent="-285750" algn="just">
              <a:buFontTx/>
              <a:buChar char="-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aložena nová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anglikánská církev r. 1534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= v čele anglický král</a:t>
            </a:r>
          </a:p>
        </p:txBody>
      </p:sp>
      <p:pic>
        <p:nvPicPr>
          <p:cNvPr id="1027" name="Picture 3" descr="C:\Users\Zuzka\AppData\Local\Microsoft\Windows\Temporary Internet Files\Content.IE5\GZAPAGH4\MC90043034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90490"/>
            <a:ext cx="1310354" cy="158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482129" y="3585251"/>
            <a:ext cx="4305922" cy="138499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Nizozemí</a:t>
            </a:r>
          </a:p>
          <a:p>
            <a:pPr marL="285750" indent="-285750" algn="just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skupina provincií pod nadvládou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šp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Habsburků</a:t>
            </a:r>
          </a:p>
          <a:p>
            <a:pPr marL="285750" indent="-285750" algn="just">
              <a:buFontTx/>
              <a:buChar char="-"/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nizozemská revoluce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ozdělení země  na 2 části</a:t>
            </a:r>
          </a:p>
          <a:p>
            <a:pPr marL="742950" lvl="1" indent="-285750" algn="just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J: mír se Španělskem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dn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Belgie)</a:t>
            </a:r>
          </a:p>
          <a:p>
            <a:pPr marL="742950" lvl="1" indent="-285750" algn="just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S: vlastní stát Spojené nizozemské provincie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019352" y="3668587"/>
            <a:ext cx="3018880" cy="138499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Španělsko</a:t>
            </a:r>
          </a:p>
          <a:p>
            <a:pPr marL="171450" indent="-171450" algn="just">
              <a:buFontTx/>
              <a:buChar char="-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pora katolické víry, vláda Habsburků</a:t>
            </a:r>
          </a:p>
          <a:p>
            <a:pPr marL="171450" indent="-171450" algn="just">
              <a:buFontTx/>
              <a:buChar char="-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liv působení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inkvizice a jezuitů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(Tovaryšstvo Ježíšovo</a:t>
            </a:r>
            <a:r>
              <a:rPr lang="cs-CZ" sz="1200" b="1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„říše, nad kterou slunce nezapadá“</a:t>
            </a:r>
          </a:p>
        </p:txBody>
      </p:sp>
      <p:sp>
        <p:nvSpPr>
          <p:cNvPr id="8" name="Tlačítko akce: Video 7">
            <a:hlinkClick r:id="rId6" highlightClick="1"/>
          </p:cNvPr>
          <p:cNvSpPr>
            <a:spLocks noChangeAspect="1"/>
          </p:cNvSpPr>
          <p:nvPr/>
        </p:nvSpPr>
        <p:spPr>
          <a:xfrm>
            <a:off x="6621985" y="3180116"/>
            <a:ext cx="360000" cy="360000"/>
          </a:xfrm>
          <a:prstGeom prst="actionButtonMovie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194421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         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1232822"/>
            <a:ext cx="4608512" cy="2585323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Ninety-Five Theses on the Power and Efficacy of Indulgences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Latin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Disputatio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pro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declaratione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virtutis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indulgentiarum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 commonly known as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The Ninety-Five Theses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was written by Martin Luther in 1517 and is widely regarded as the initial catalyst for the Protestant Reformation. The disputation protests against clerical abuses, especially the sale of indulgences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46" y="784136"/>
            <a:ext cx="3942050" cy="293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74200" y="4092597"/>
            <a:ext cx="4824536" cy="738664"/>
          </a:xfrm>
          <a:prstGeom prst="rect">
            <a:avLst/>
          </a:prstGeom>
          <a:solidFill>
            <a:srgbClr val="81376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imperfect health [of soul], that is to say, the imperfect love, of the dying brings with it, of necessity, great fear; and the smaller the love, the greater is the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fear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843537" y="3991005"/>
            <a:ext cx="2976935" cy="954107"/>
          </a:xfrm>
          <a:prstGeom prst="rect">
            <a:avLst/>
          </a:prstGeom>
          <a:solidFill>
            <a:srgbClr val="81376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21.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Therefore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those preachers of indulgences are in error, who say that by the pope's indulgences a man is freed from every penalty, and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saved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17.8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092280" y="1203598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</a:t>
            </a:r>
            <a:r>
              <a:rPr lang="cs-CZ" sz="1000" b="1" dirty="0" smtClean="0">
                <a:solidFill>
                  <a:srgbClr val="813763"/>
                </a:solidFill>
              </a:rPr>
              <a:t>:</a:t>
            </a:r>
            <a:endParaRPr lang="cs-CZ" sz="1000" b="1" dirty="0">
              <a:solidFill>
                <a:srgbClr val="813763"/>
              </a:solidFill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608721"/>
              </p:ext>
            </p:extLst>
          </p:nvPr>
        </p:nvGraphicFramePr>
        <p:xfrm>
          <a:off x="755576" y="1525086"/>
          <a:ext cx="6264696" cy="304800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096344"/>
                <a:gridCol w="3168352"/>
              </a:tblGrid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Mezi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náboženské reformátory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nepatří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Martin Luther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Jan Kalvín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Ulrich </a:t>
                      </a:r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Zwingli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Karel VI.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 startAt="3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Zákaz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tance aj. zábav vyhlásil:  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Martin Luther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Jan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Hus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Jan Kalvín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Jan Viklef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AutoNum type="arabicPeriod" startAt="2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Reformace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usilovala o: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zavedení nového kalendáře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zrušení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prodeje odpustků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přenesení hlavního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sídla papeže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vyhlášení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křížové výpravy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Zásada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„Čí území, toho náboženství“ 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byla přijata …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Verdunskou smlouvou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Majestátem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Augšpurským mírem</a:t>
                      </a:r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d/  Českou konfesí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596336" y="1419622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4623858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1347614"/>
            <a:ext cx="864096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H. Mandelová, E. Kunstová, I. Pařízková: Dějiny středověku a počátků novověku, Dialog, Liberec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2002.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Obrázky z databáze klipart.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http://cs.wikipedia.org/wiki/Soubor:Jan_Hus_2.jpg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cs.wikipedia.org/wiki/Soubor:Indulgence.png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http://cs.wikipedia.org/wiki/Soubor:Jwycliffejmk.jpg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cs.wikipedia.org/wiki/Soubor:95Thesen.jpg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cs.wikipedia.org/wiki/Soubor:Johannes_calvin.jpg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cs.wikipedia.org/wiki/Soubor:Druck_Augsburger_Reichsfrieden.jpg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http://cs.wikipedia.org/wiki/Soubor:Pedro_Berruguete_-_Saint_Dominic_Presiding_over_an_Auto-da-fe_(1475).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jpg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cs.wikipedia.org/wiki/Soubor:Thomas_Muentzer.jpg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cs.wikipedia.org/wiki/Soubor:Giorgio_Vasari_San_Bartolomeo.jpg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en.wikisource.org/wiki/The_Ninety-Five_Theses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7)</a:t>
            </a:r>
          </a:p>
        </p:txBody>
      </p:sp>
    </p:spTree>
    <p:extLst>
      <p:ext uri="{BB962C8B-B14F-4D97-AF65-F5344CB8AC3E}">
        <p14:creationId xmlns:p14="http://schemas.microsoft.com/office/powerpoint/2010/main" val="14971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1428</Words>
  <Application>Microsoft Office PowerPoint</Application>
  <PresentationFormat>Předvádění na obrazovce (16:9)</PresentationFormat>
  <Paragraphs>182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17.1 Reformace</vt:lpstr>
      <vt:lpstr>17.2 Co již víme?</vt:lpstr>
      <vt:lpstr>17.3 Jaké si řekneme nové termíny a názvy?</vt:lpstr>
      <vt:lpstr>17.4 Co si řekneme nového?</vt:lpstr>
      <vt:lpstr>17.5 Procvičení a příklady</vt:lpstr>
      <vt:lpstr>17.6 Něco navíc pro šikovné</vt:lpstr>
      <vt:lpstr>17.7 CLIL</vt:lpstr>
      <vt:lpstr>17.8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179</cp:revision>
  <dcterms:created xsi:type="dcterms:W3CDTF">2010-10-18T18:21:56Z</dcterms:created>
  <dcterms:modified xsi:type="dcterms:W3CDTF">2013-03-24T16:17:28Z</dcterms:modified>
</cp:coreProperties>
</file>