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813763"/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48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A8D7FE-8B97-4DB4-A734-A56C3F5FC7EF}" type="datetimeFigureOut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7259B1-BBCD-4B09-9F85-46296DB636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78064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13C8FB-3689-4F3A-ADE4-3B6698A2F018}" type="datetimeFigureOut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47CBCD-F82B-4884-B0DD-84978BB5E5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81302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9E3F3C-24DA-4EE0-85D0-8535EC62355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F9CA96-E334-421A-BDF5-CD45642CDEC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AD8FC8-6D22-4282-8561-9797226651F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707BCA-8A7C-48CA-AB64-FDD4026497A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4E8514-2D2C-4104-81CB-8C8C0BE572E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7C36C2-25E7-4424-AF47-87B3417D018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DD99B3-A516-4AF1-819F-A16B3AA6DCC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1AC918-7B9F-460F-8253-0F29F068A32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F2921-BE31-4F14-A4C6-C10CE8C25A12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276F8-5F39-4F68-A733-F6B0C468FF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D3AF2-A0AE-4F38-9ED9-1985855CE8A1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A3F35-E061-4B07-AFFF-EE7B201E70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87970-7FF3-4205-B287-3D187F7E2DC6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FC76-07CE-49D3-93C0-EC04A8C59F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B83C5-08FD-4D51-87D9-39F1D736F2AE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26C95-2BB5-40ED-837B-3F196AB97E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09C70-015B-47A9-810F-5CCE0C343EF7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85047-B842-4DD3-8842-5E712E1871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15CF-D70C-4DD3-AD84-F564E8247FCF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EC0FB-EF08-4EF2-BA7A-1CB0D0CEEC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74D2F-885F-4472-AF07-C3F06E3AA0A6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D2F12-90C0-4260-BC70-76B8009A72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30B80-3A67-4B9D-A706-3D5C5572EADF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1E1C-5388-48AE-8438-A373D35223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DC45D-A933-4BF6-81D0-3BE578C2C202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39778-7863-4FCE-8365-7DBEB9FF43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9125-1FE8-4279-B1D9-2E0EB5985A44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D66E-123E-489E-9810-0C6A6682DB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C465-7B0A-467A-BDA3-ADC580CE9653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28956-5D93-4224-95B2-BEC70CBB77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11B6E7-A935-4320-BE56-D200D68DBEFE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ADDBA0-0F9B-4004-8E21-4D7FE8C4C3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Z%C3%A1mo%C5%99sk%C3%A9_objevy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hyperlink" Target="http://www.dejepis.com/index.php?page=000&amp;kap=011&amp;pod=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hyperlink" Target="http://cs.wikipedia.org/wiki/Astrol%C3%A1b" TargetMode="External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png"/><Relationship Id="rId9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Hern%C3%A1n_Cort%C3%A9s" TargetMode="External"/><Relationship Id="rId3" Type="http://schemas.openxmlformats.org/officeDocument/2006/relationships/hyperlink" Target="http://cs.wikipedia.org/wiki/Bartolomeo_Diaz" TargetMode="External"/><Relationship Id="rId7" Type="http://schemas.openxmlformats.org/officeDocument/2006/relationships/hyperlink" Target="http://cs.wikipedia.org/wiki/Fern%C3%A3o_de_Magalh%C3%A3es" TargetMode="External"/><Relationship Id="rId12" Type="http://schemas.openxmlformats.org/officeDocument/2006/relationships/image" Target="../media/image1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Amerigo_Vespucci" TargetMode="External"/><Relationship Id="rId11" Type="http://schemas.openxmlformats.org/officeDocument/2006/relationships/image" Target="../media/image16.wmf"/><Relationship Id="rId5" Type="http://schemas.openxmlformats.org/officeDocument/2006/relationships/hyperlink" Target="http://cs.wikipedia.org/wiki/Kolumbus" TargetMode="External"/><Relationship Id="rId10" Type="http://schemas.openxmlformats.org/officeDocument/2006/relationships/image" Target="../media/image15.wmf"/><Relationship Id="rId4" Type="http://schemas.openxmlformats.org/officeDocument/2006/relationships/hyperlink" Target="http://cs.wikipedia.org/wiki/Vasco_da_Gama" TargetMode="External"/><Relationship Id="rId9" Type="http://schemas.openxmlformats.org/officeDocument/2006/relationships/hyperlink" Target="http://cs.wikipedia.org/wiki/Francis_Drak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cs.wikipedia.org/wiki/Soubor:Christopher_Columbus_.PNG" TargetMode="External"/><Relationship Id="rId7" Type="http://schemas.openxmlformats.org/officeDocument/2006/relationships/hyperlink" Target="http://cs.wikipedia.org/wiki/Soubor:Ferdinand_Magellan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3.wmf"/><Relationship Id="rId5" Type="http://schemas.openxmlformats.org/officeDocument/2006/relationships/hyperlink" Target="http://cs.wikipedia.org/wiki/Soubor:Vasco_da_Gama_(without_background).jpg" TargetMode="External"/><Relationship Id="rId10" Type="http://schemas.openxmlformats.org/officeDocument/2006/relationships/image" Target="../media/image22.wmf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hyperlink" Target="http://www.google.cz/imgres?imgurl=http://www.lifefood.cz/files/editor/Image/cokolada/zingrawcacao.gif&amp;imgrefurl=http://www.lifefood.cz/strava/prava-cokolada-raw-cacao.html&amp;usg=__iJJNL3tiUGWYxDa0lLVf7bmgBeY=&amp;h=317&amp;w=360&amp;sz=36&amp;hl=cs&amp;start=5&amp;zoom=1&amp;tbnid=cd1YwkYb-1aVUM:&amp;tbnh=107&amp;tbnw=121&amp;ei=tB9lTqLwGdTQ4QSXlMSLCg&amp;prev=/search?q=kakao&amp;um=1&amp;hl=cs&amp;sa=N&amp;rls=com.microsoft:cs:IE-SearchBox&amp;tbm=isch&amp;um=1&amp;itbs=1" TargetMode="External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7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commons/d/db/Waldseemuller_map_closeup_with_America.jpg" TargetMode="External"/><Relationship Id="rId11" Type="http://schemas.openxmlformats.org/officeDocument/2006/relationships/hyperlink" Target="http://www.google.cz/imgres?imgurl=http://www.botydokapsy.eu/fotky5097/vanilka.jpg&amp;imgrefurl=http://www.botydokapsy.eu/botydokapsy/eshop/29-1-Vyprodej/0/5/38-Baleriny-Ada-Black-parfemovane-vanilkou&amp;usg=__MGbzLjBWD7G_IymZbqTyhfkUks0=&amp;h=200&amp;w=200&amp;sz=7&amp;hl=cs&amp;start=8&amp;zoom=1&amp;tbnid=X2LiOz2IGMmZGM:&amp;tbnh=104&amp;tbnw=104&amp;ei=jR9lTonkNKGN4gTblbnRCg&amp;prev=/search?q=vanilka&amp;um=1&amp;hl=cs&amp;sa=N&amp;rls=com.microsoft:cs:IE-SearchBox&amp;tbm=isch&amp;um=1&amp;itbs=1" TargetMode="External"/><Relationship Id="rId5" Type="http://schemas.openxmlformats.org/officeDocument/2006/relationships/image" Target="../media/image18.png"/><Relationship Id="rId15" Type="http://schemas.openxmlformats.org/officeDocument/2006/relationships/hyperlink" Target="http://www.ordinace.cz/img/text/tabak_big.jpg" TargetMode="External"/><Relationship Id="rId10" Type="http://schemas.openxmlformats.org/officeDocument/2006/relationships/image" Target="../media/image30.wmf"/><Relationship Id="rId4" Type="http://schemas.openxmlformats.org/officeDocument/2006/relationships/hyperlink" Target="http://cs.wikipedia.org/wiki/Soubor:Christopher_Columbus_.PNG" TargetMode="External"/><Relationship Id="rId9" Type="http://schemas.openxmlformats.org/officeDocument/2006/relationships/image" Target="../media/image29.wmf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angehistory.net/blog/wp-content/uploads/2011/03/egg.jpg" TargetMode="External"/><Relationship Id="rId3" Type="http://schemas.openxmlformats.org/officeDocument/2006/relationships/hyperlink" Target="http://leccos.com/pics/pic/zamorske_objevy-_mapa.jpg" TargetMode="External"/><Relationship Id="rId7" Type="http://schemas.openxmlformats.org/officeDocument/2006/relationships/hyperlink" Target="http://www.hunarovi.com/grafika/diaz.gif" TargetMode="External"/><Relationship Id="rId2" Type="http://schemas.openxmlformats.org/officeDocument/2006/relationships/hyperlink" Target="http://www.kolemkola.cz/img/reportaze/reportaze_historie_poznavani/columbus_lod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Ferdinand_Magellan.jpg" TargetMode="External"/><Relationship Id="rId11" Type="http://schemas.openxmlformats.org/officeDocument/2006/relationships/hyperlink" Target="http://www.tabak.maxcz.cz/fotky/tabak_suseni_listu.jpg" TargetMode="External"/><Relationship Id="rId5" Type="http://schemas.openxmlformats.org/officeDocument/2006/relationships/hyperlink" Target="http://cs.wikipedia.org/wiki/Soubor:Vasco_da_Gama_(without_background).jpg" TargetMode="External"/><Relationship Id="rId10" Type="http://schemas.openxmlformats.org/officeDocument/2006/relationships/hyperlink" Target="http://www.lifefood.eu/files/editor/Image/cokolada/zingrawcacao.gif" TargetMode="External"/><Relationship Id="rId4" Type="http://schemas.openxmlformats.org/officeDocument/2006/relationships/hyperlink" Target="http://cs.wikipedia.org/wiki/Soubor:Christopher_Columbus.PNG" TargetMode="External"/><Relationship Id="rId9" Type="http://schemas.openxmlformats.org/officeDocument/2006/relationships/hyperlink" Target="http://www.botydokapsy.eu/fotky5097/vanilk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7524750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16.1  Objevné plavby (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poč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 15.st. – pol.16.st.)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550"/>
            <a:ext cx="9144000" cy="61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Zuzana Kadlecová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obrázek 5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1238" y="4549775"/>
            <a:ext cx="2978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68313" y="1131888"/>
            <a:ext cx="2466975" cy="8255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cs-CZ" sz="1600" dirty="0">
                <a:latin typeface="Times New Roman" pitchFamily="18" charset="0"/>
              </a:rPr>
              <a:t>Kdo jako první obeplul zeměkouli a dokázal tím, že Země je kulatá?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555875" y="3003550"/>
            <a:ext cx="1873250" cy="58102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cs-CZ" sz="1600" dirty="0">
                <a:latin typeface="Times New Roman" pitchFamily="18" charset="0"/>
              </a:rPr>
              <a:t>Santa Maria, Pinta, Ni</a:t>
            </a:r>
            <a:r>
              <a:rPr lang="cs-CZ" sz="1600" dirty="0">
                <a:latin typeface="Times New Roman" pitchFamily="18" charset="0"/>
                <a:cs typeface="Arial" charset="0"/>
              </a:rPr>
              <a:t>na byly …</a:t>
            </a:r>
            <a:endParaRPr lang="en-US" sz="1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572000" y="1131888"/>
            <a:ext cx="2608263" cy="3365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itchFamily="18" charset="0"/>
              </a:rPr>
              <a:t>K čemu sloužil tento přístroj?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619250" y="4084638"/>
            <a:ext cx="4759325" cy="36671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itchFamily="18" charset="0"/>
              </a:rPr>
              <a:t>Odpovědi na tyto otázky a mnohé další se dozvíš zde</a:t>
            </a:r>
            <a:r>
              <a:rPr lang="cs-CZ" dirty="0">
                <a:latin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sym typeface="Wingdings" pitchFamily="2" charset="2"/>
              </a:rPr>
              <a:t></a:t>
            </a:r>
            <a:endParaRPr lang="cs-CZ" dirty="0">
              <a:latin typeface="Times New Roman" pitchFamily="18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732588" y="2571750"/>
            <a:ext cx="2108200" cy="82550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cs-CZ" sz="1600" dirty="0">
                <a:latin typeface="Times New Roman" pitchFamily="18" charset="0"/>
              </a:rPr>
              <a:t>Jak nazvali Evropané obyvatele Nového světa?</a:t>
            </a:r>
          </a:p>
        </p:txBody>
      </p:sp>
      <p:pic>
        <p:nvPicPr>
          <p:cNvPr id="15372" name="Picture 12" descr="MM90028533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700088"/>
            <a:ext cx="1655763" cy="1655762"/>
          </a:xfrm>
          <a:prstGeom prst="rect">
            <a:avLst/>
          </a:prstGeom>
          <a:noFill/>
        </p:spPr>
      </p:pic>
      <p:pic>
        <p:nvPicPr>
          <p:cNvPr id="15379" name="Picture 19" descr="MM900213508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1203325"/>
            <a:ext cx="1047750" cy="1371600"/>
          </a:xfrm>
          <a:prstGeom prst="rect">
            <a:avLst/>
          </a:prstGeom>
          <a:noFill/>
        </p:spPr>
      </p:pic>
      <p:pic>
        <p:nvPicPr>
          <p:cNvPr id="15381" name="Picture 21" descr="columbus_lo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2211388"/>
            <a:ext cx="2190750" cy="1714500"/>
          </a:xfrm>
          <a:prstGeom prst="rect">
            <a:avLst/>
          </a:prstGeom>
          <a:noFill/>
        </p:spPr>
      </p:pic>
      <p:pic>
        <p:nvPicPr>
          <p:cNvPr id="15382" name="Picture 22" descr="MC900355919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1635125"/>
            <a:ext cx="1670050" cy="2303463"/>
          </a:xfrm>
          <a:prstGeom prst="rect">
            <a:avLst/>
          </a:prstGeom>
          <a:noFill/>
        </p:spPr>
      </p:pic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6948488" y="3651250"/>
            <a:ext cx="163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Times New Roman" pitchFamily="18" charset="0"/>
                <a:hlinkClick r:id="rId8"/>
              </a:rPr>
              <a:t>Objevné plavby</a:t>
            </a:r>
            <a:endParaRPr lang="cs-CZ">
              <a:latin typeface="Times New Roman" pitchFamily="18" charset="0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6948488" y="4011613"/>
            <a:ext cx="177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Times New Roman" pitchFamily="18" charset="0"/>
                <a:hlinkClick r:id="rId9"/>
              </a:rPr>
              <a:t>Zámořské objevy</a:t>
            </a:r>
            <a:endParaRPr lang="cs-CZ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13868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Zuzana Kadlecová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Kryštof Kolumbus,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Vasco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da Gama, objevné plavby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objevné plavby, významné mořeplavce.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484188"/>
            <a:ext cx="3313113" cy="5937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16.10  Anotace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ctrTitle"/>
          </p:nvPr>
        </p:nvSpPr>
        <p:spPr>
          <a:xfrm>
            <a:off x="179512" y="484188"/>
            <a:ext cx="3203451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16.2 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00113" y="1131888"/>
            <a:ext cx="2838450" cy="36671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Times New Roman" pitchFamily="18" charset="0"/>
              </a:rPr>
              <a:t>Příčiny zámořských plaveb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9388" y="1635125"/>
            <a:ext cx="4411662" cy="22923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cs-CZ" sz="1600" dirty="0">
                <a:latin typeface="Times New Roman" pitchFamily="18" charset="0"/>
              </a:rPr>
              <a:t>hledání nových odbytišť, trhů, zdrojů surovin</a:t>
            </a:r>
          </a:p>
          <a:p>
            <a:pPr marL="342900" indent="-342900" algn="just">
              <a:buFontTx/>
              <a:buAutoNum type="arabicPeriod"/>
            </a:pPr>
            <a:r>
              <a:rPr lang="cs-CZ" sz="1600" dirty="0">
                <a:latin typeface="Times New Roman" pitchFamily="18" charset="0"/>
              </a:rPr>
              <a:t>poptávka po luxusním zboží (hedvábí, sklo, …) a koření z Orientu</a:t>
            </a:r>
          </a:p>
          <a:p>
            <a:pPr marL="800100" lvl="1" indent="-342900" algn="just">
              <a:buFontTx/>
              <a:buChar char="•"/>
            </a:pPr>
            <a:r>
              <a:rPr lang="cs-CZ" sz="1600" dirty="0">
                <a:latin typeface="Times New Roman" pitchFamily="18" charset="0"/>
              </a:rPr>
              <a:t>hledání nových cest do Indie</a:t>
            </a:r>
          </a:p>
          <a:p>
            <a:pPr marL="342900" indent="-342900" algn="just">
              <a:buFontTx/>
              <a:buAutoNum type="arabicPeriod"/>
            </a:pPr>
            <a:r>
              <a:rPr lang="cs-CZ" sz="1600" dirty="0">
                <a:latin typeface="Times New Roman" pitchFamily="18" charset="0"/>
              </a:rPr>
              <a:t>potřeba peněz</a:t>
            </a:r>
          </a:p>
          <a:p>
            <a:pPr marL="800100" lvl="1" indent="-342900" algn="just">
              <a:buFontTx/>
              <a:buChar char="•"/>
            </a:pPr>
            <a:r>
              <a:rPr lang="cs-CZ" sz="1600" dirty="0">
                <a:latin typeface="Times New Roman" pitchFamily="18" charset="0"/>
              </a:rPr>
              <a:t>hledání nových zdrojů zlata a stříbra</a:t>
            </a:r>
          </a:p>
          <a:p>
            <a:pPr marL="342900" indent="-342900" algn="just">
              <a:buFontTx/>
              <a:buAutoNum type="arabicPeriod"/>
            </a:pPr>
            <a:r>
              <a:rPr lang="cs-CZ" sz="1600" dirty="0">
                <a:latin typeface="Times New Roman" pitchFamily="18" charset="0"/>
              </a:rPr>
              <a:t>snaha objevovat a poznávat nové oblasti</a:t>
            </a:r>
          </a:p>
          <a:p>
            <a:pPr marL="342900" indent="-342900" algn="just"/>
            <a:r>
              <a:rPr lang="cs-CZ" sz="1600" dirty="0">
                <a:latin typeface="Times New Roman" pitchFamily="18" charset="0"/>
              </a:rPr>
              <a:t>	(zejm. Portugalci, Španělé, Italové, </a:t>
            </a:r>
          </a:p>
          <a:p>
            <a:pPr marL="342900" indent="-342900" algn="just"/>
            <a:r>
              <a:rPr lang="cs-CZ" sz="1600" dirty="0">
                <a:latin typeface="Times New Roman" pitchFamily="18" charset="0"/>
              </a:rPr>
              <a:t>	Nizozemci, Angličané)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868144" y="771550"/>
            <a:ext cx="1866900" cy="36671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Times New Roman" pitchFamily="18" charset="0"/>
              </a:rPr>
              <a:t>Předpoklady cest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364088" y="1419622"/>
            <a:ext cx="3621088" cy="230832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cs-CZ" sz="1600" dirty="0">
                <a:latin typeface="Times New Roman" pitchFamily="18" charset="0"/>
              </a:rPr>
              <a:t>zlepšení orientace na moři -  zdokonalení kompasu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;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používání astrolábu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;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 algn="just">
              <a:buFontTx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zdokonalení lodí – zdokonalení kormidla,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systému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plachet, …</a:t>
            </a:r>
          </a:p>
          <a:p>
            <a:pPr marL="342900" indent="-342900" algn="just">
              <a:buFontTx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nové představy o světě - předpoklady o kulatosti Země</a:t>
            </a:r>
          </a:p>
          <a:p>
            <a:pPr marL="342900" indent="-342900" algn="just">
              <a:buFontTx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odvaha mořeplavců vydat se na otevřené moře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AutoShape 9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8100392" y="627534"/>
            <a:ext cx="574675" cy="719138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7418" name="Picture 10" descr="zadní stra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3435350"/>
            <a:ext cx="1298575" cy="1581150"/>
          </a:xfrm>
          <a:prstGeom prst="rect">
            <a:avLst/>
          </a:prstGeom>
          <a:noFill/>
        </p:spPr>
      </p:pic>
      <p:pic>
        <p:nvPicPr>
          <p:cNvPr id="17419" name="Picture 11" descr="MC90023901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484188"/>
            <a:ext cx="1243012" cy="1511300"/>
          </a:xfrm>
          <a:prstGeom prst="rect">
            <a:avLst/>
          </a:prstGeom>
          <a:noFill/>
        </p:spPr>
      </p:pic>
      <p:pic>
        <p:nvPicPr>
          <p:cNvPr id="17422" name="Picture 14" descr="MC900353997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3940175"/>
            <a:ext cx="1512887" cy="1016000"/>
          </a:xfrm>
          <a:prstGeom prst="rect">
            <a:avLst/>
          </a:prstGeom>
          <a:noFill/>
        </p:spPr>
      </p:pic>
      <p:pic>
        <p:nvPicPr>
          <p:cNvPr id="17423" name="Picture 15" descr="MC900351174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650068">
            <a:off x="0" y="3833813"/>
            <a:ext cx="1636713" cy="1309687"/>
          </a:xfrm>
          <a:prstGeom prst="rect">
            <a:avLst/>
          </a:prstGeom>
          <a:noFill/>
        </p:spPr>
      </p:pic>
      <p:pic>
        <p:nvPicPr>
          <p:cNvPr id="17424" name="Picture 16" descr="MC900391254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058863"/>
            <a:ext cx="487362" cy="503237"/>
          </a:xfrm>
          <a:prstGeom prst="rect">
            <a:avLst/>
          </a:prstGeom>
          <a:noFill/>
        </p:spPr>
      </p:pic>
      <p:pic>
        <p:nvPicPr>
          <p:cNvPr id="17426" name="Picture 18" descr="MC900230839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8400" y="2355850"/>
            <a:ext cx="1885950" cy="2643188"/>
          </a:xfrm>
          <a:prstGeom prst="rect">
            <a:avLst/>
          </a:prstGeom>
          <a:noFill/>
        </p:spPr>
      </p:pic>
      <p:pic>
        <p:nvPicPr>
          <p:cNvPr id="17428" name="Picture 20" descr="MC900056204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525" y="3651250"/>
            <a:ext cx="1814513" cy="134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179512" y="484188"/>
            <a:ext cx="6948363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16.3 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92275" y="1131888"/>
            <a:ext cx="4057650" cy="36671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Times New Roman" pitchFamily="18" charset="0"/>
              </a:rPr>
              <a:t>2 možnosti hledání nových cest do Indie</a:t>
            </a:r>
          </a:p>
        </p:txBody>
      </p:sp>
      <p:pic>
        <p:nvPicPr>
          <p:cNvPr id="19462" name="Picture 6" descr="zamorske_objevy-_ma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3363"/>
            <a:ext cx="7812088" cy="3640137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885113" y="2139950"/>
            <a:ext cx="1008062" cy="2677656"/>
          </a:xfrm>
          <a:prstGeom prst="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b="1" dirty="0">
                <a:latin typeface="Times New Roman" pitchFamily="18" charset="0"/>
              </a:rPr>
              <a:t>v polovině 15</a:t>
            </a:r>
            <a:r>
              <a:rPr lang="cs-CZ" sz="1400" b="1" dirty="0" smtClean="0">
                <a:latin typeface="Times New Roman" pitchFamily="18" charset="0"/>
              </a:rPr>
              <a:t>. století </a:t>
            </a:r>
            <a:r>
              <a:rPr lang="cs-CZ" sz="1400" b="1" dirty="0">
                <a:latin typeface="Times New Roman" pitchFamily="18" charset="0"/>
              </a:rPr>
              <a:t>obchodní cesta do Persie, Indie, Číny po souši pod kontrolou Turků (vysoké poplatky)</a:t>
            </a:r>
            <a:endParaRPr lang="cs-CZ" b="1" dirty="0">
              <a:latin typeface="Times New Roman" pitchFamily="18" charset="0"/>
            </a:endParaRPr>
          </a:p>
        </p:txBody>
      </p:sp>
      <p:pic>
        <p:nvPicPr>
          <p:cNvPr id="19465" name="Picture 9" descr="MC90035145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484188"/>
            <a:ext cx="1020763" cy="1328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107504" y="484188"/>
            <a:ext cx="4716909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16.4 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11188" y="1058863"/>
            <a:ext cx="2895600" cy="36671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Times New Roman" pitchFamily="18" charset="0"/>
              </a:rPr>
              <a:t>Nejvýznamnější mořeplavci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443663" y="771525"/>
            <a:ext cx="181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>
                <a:latin typeface="Times New Roman" pitchFamily="18" charset="0"/>
              </a:rPr>
              <a:t>Důsledky objevů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1635125"/>
            <a:ext cx="1647825" cy="33655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b="1" dirty="0" err="1">
                <a:latin typeface="Times New Roman" pitchFamily="18" charset="0"/>
              </a:rPr>
              <a:t>Bartolomeo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Diaz</a:t>
            </a:r>
            <a:endParaRPr lang="cs-CZ" sz="1600" b="1" dirty="0">
              <a:latin typeface="Times New Roman" pitchFamily="18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268538" y="1635125"/>
            <a:ext cx="1550987" cy="33655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b="1" dirty="0" err="1">
                <a:latin typeface="Times New Roman" pitchFamily="18" charset="0"/>
              </a:rPr>
              <a:t>Vasco</a:t>
            </a:r>
            <a:r>
              <a:rPr lang="cs-CZ" sz="1600" b="1" dirty="0">
                <a:latin typeface="Times New Roman" pitchFamily="18" charset="0"/>
              </a:rPr>
              <a:t> da Gama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0" y="2211388"/>
            <a:ext cx="4400550" cy="33655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b="1" dirty="0">
                <a:latin typeface="Times New Roman" pitchFamily="18" charset="0"/>
              </a:rPr>
              <a:t>Kryštof Kolumbus – 1492 objevení Nového světa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0" y="2859088"/>
            <a:ext cx="1771650" cy="33655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b="1" dirty="0" err="1">
                <a:latin typeface="Times New Roman" pitchFamily="18" charset="0"/>
              </a:rPr>
              <a:t>Amerigo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Vespucci</a:t>
            </a:r>
            <a:endParaRPr lang="cs-CZ" sz="1600" b="1" dirty="0">
              <a:latin typeface="Times New Roman" pitchFamily="18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0" y="4587875"/>
            <a:ext cx="5273675" cy="33655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b="1" dirty="0">
                <a:latin typeface="Times New Roman" pitchFamily="18" charset="0"/>
              </a:rPr>
              <a:t>Fernando de </a:t>
            </a:r>
            <a:r>
              <a:rPr lang="cs-CZ" sz="1600" b="1" dirty="0" err="1">
                <a:latin typeface="Times New Roman" pitchFamily="18" charset="0"/>
              </a:rPr>
              <a:t>Magalh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es – 1. plavba kolem světa 1519-1522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0" y="3508375"/>
            <a:ext cx="1477963" cy="33655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b="1" dirty="0" err="1">
                <a:latin typeface="Times New Roman" pitchFamily="18" charset="0"/>
              </a:rPr>
              <a:t>Hernán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Cortés</a:t>
            </a:r>
            <a:endParaRPr lang="cs-CZ" sz="1600" b="1" dirty="0">
              <a:latin typeface="Times New Roman" pitchFamily="18" charset="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268538" y="4084638"/>
            <a:ext cx="1738312" cy="33655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b="1" dirty="0">
                <a:latin typeface="Times New Roman" pitchFamily="18" charset="0"/>
              </a:rPr>
              <a:t>Francisco </a:t>
            </a:r>
            <a:r>
              <a:rPr lang="cs-CZ" sz="1600" b="1" dirty="0" err="1">
                <a:latin typeface="Times New Roman" pitchFamily="18" charset="0"/>
              </a:rPr>
              <a:t>Pizarro</a:t>
            </a:r>
            <a:endParaRPr lang="cs-CZ" sz="1600" b="1" dirty="0">
              <a:latin typeface="Times New Roman" pitchFamily="18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0" y="4084638"/>
            <a:ext cx="1431925" cy="33655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b="1" dirty="0">
                <a:latin typeface="Times New Roman" pitchFamily="18" charset="0"/>
              </a:rPr>
              <a:t>Francis </a:t>
            </a:r>
            <a:r>
              <a:rPr lang="cs-CZ" sz="1600" b="1" dirty="0" err="1">
                <a:latin typeface="Times New Roman" pitchFamily="18" charset="0"/>
              </a:rPr>
              <a:t>Drake</a:t>
            </a:r>
            <a:endParaRPr lang="cs-CZ" sz="1600" b="1" dirty="0">
              <a:latin typeface="Times New Roman" pitchFamily="18" charset="0"/>
            </a:endParaRPr>
          </a:p>
        </p:txBody>
      </p:sp>
      <p:sp>
        <p:nvSpPr>
          <p:cNvPr id="21518" name="AutoShape 14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1619250" y="1492250"/>
            <a:ext cx="358775" cy="287338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519" name="AutoShape 15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3708400" y="1419225"/>
            <a:ext cx="360363" cy="287338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520" name="AutoShape 16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4284663" y="1995488"/>
            <a:ext cx="360362" cy="287337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521" name="AutoShape 17">
            <a:hlinkClick r:id="rId6" highlightClick="1"/>
          </p:cNvPr>
          <p:cNvSpPr>
            <a:spLocks noChangeArrowheads="1"/>
          </p:cNvSpPr>
          <p:nvPr/>
        </p:nvSpPr>
        <p:spPr bwMode="auto">
          <a:xfrm>
            <a:off x="1619250" y="2643188"/>
            <a:ext cx="360363" cy="287337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522" name="AutoShape 18">
            <a:hlinkClick r:id="rId7" highlightClick="1"/>
          </p:cNvPr>
          <p:cNvSpPr>
            <a:spLocks noChangeArrowheads="1"/>
          </p:cNvSpPr>
          <p:nvPr/>
        </p:nvSpPr>
        <p:spPr bwMode="auto">
          <a:xfrm>
            <a:off x="5148263" y="4443413"/>
            <a:ext cx="360362" cy="287337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523" name="AutoShape 19">
            <a:hlinkClick r:id="rId8" highlightClick="1"/>
          </p:cNvPr>
          <p:cNvSpPr>
            <a:spLocks noChangeArrowheads="1"/>
          </p:cNvSpPr>
          <p:nvPr/>
        </p:nvSpPr>
        <p:spPr bwMode="auto">
          <a:xfrm>
            <a:off x="1403350" y="3363913"/>
            <a:ext cx="360363" cy="287337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525" name="AutoShape 21">
            <a:hlinkClick r:id="rId9" highlightClick="1"/>
          </p:cNvPr>
          <p:cNvSpPr>
            <a:spLocks noChangeArrowheads="1"/>
          </p:cNvSpPr>
          <p:nvPr/>
        </p:nvSpPr>
        <p:spPr bwMode="auto">
          <a:xfrm>
            <a:off x="1331913" y="3940175"/>
            <a:ext cx="360362" cy="287338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21526" name="Picture 22" descr="MC900233483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050" y="2500313"/>
            <a:ext cx="3241675" cy="1601787"/>
          </a:xfrm>
          <a:prstGeom prst="rect">
            <a:avLst/>
          </a:prstGeom>
          <a:noFill/>
        </p:spPr>
      </p:pic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5848350" y="1079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b="1">
              <a:latin typeface="Times New Roman" pitchFamily="18" charset="0"/>
            </a:endParaRP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5580063" y="1203325"/>
            <a:ext cx="3313112" cy="37856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cs-CZ" sz="1600" dirty="0">
                <a:latin typeface="Times New Roman" pitchFamily="18" charset="0"/>
              </a:rPr>
              <a:t>příliv zlata a stříbra =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pokles hodnoty peněz – růst ceny výrobků = cenová revoluce</a:t>
            </a:r>
          </a:p>
          <a:p>
            <a:pPr marL="342900" indent="-342900" algn="just">
              <a:buFontTx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nové plodiny (brambory, kukuřice, tabák, bavlna)</a:t>
            </a:r>
          </a:p>
          <a:p>
            <a:pPr marL="342900" indent="-342900" algn="just">
              <a:buFontTx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rozvoj obchodu s otroky </a:t>
            </a:r>
          </a:p>
          <a:p>
            <a:pPr marL="342900" indent="-342900" algn="just">
              <a:buFontTx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přesun mocenských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center na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pobřeží Atlantiku (Sevilla, Lisabon, Antverpy, Londýn) </a:t>
            </a:r>
          </a:p>
          <a:p>
            <a:pPr marL="342900" indent="-342900" algn="just">
              <a:buFontTx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vznik obchodních společností </a:t>
            </a:r>
          </a:p>
          <a:p>
            <a:pPr marL="342900" indent="-342900" algn="just">
              <a:buFontTx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položen základ pro koloniální říše</a:t>
            </a:r>
          </a:p>
          <a:p>
            <a:pPr marL="342900" indent="-342900" algn="just">
              <a:buFontTx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poznání nových kultur</a:t>
            </a:r>
          </a:p>
          <a:p>
            <a:pPr marL="342900" indent="-342900" algn="just">
              <a:buFontTx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misionářská činnost</a:t>
            </a:r>
          </a:p>
          <a:p>
            <a:pPr marL="342900" indent="-342900" algn="just">
              <a:buFontTx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rozvoj vědních oborů (geografie, kartografie, etnografie,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30" name="Picture 26" descr="MC900331282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625" y="627063"/>
            <a:ext cx="754063" cy="598487"/>
          </a:xfrm>
          <a:prstGeom prst="rect">
            <a:avLst/>
          </a:prstGeom>
          <a:noFill/>
        </p:spPr>
      </p:pic>
      <p:pic>
        <p:nvPicPr>
          <p:cNvPr id="21531" name="Picture 27" descr="MC900149537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43888" y="555625"/>
            <a:ext cx="746125" cy="79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107504" y="484188"/>
            <a:ext cx="4429571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16.5  Procvičení a příklady</a:t>
            </a:r>
          </a:p>
        </p:txBody>
      </p:sp>
      <p:sp>
        <p:nvSpPr>
          <p:cNvPr id="23554" name="TextovéPole 9"/>
          <p:cNvSpPr txBox="1">
            <a:spLocks noChangeArrowheads="1"/>
          </p:cNvSpPr>
          <p:nvPr/>
        </p:nvSpPr>
        <p:spPr bwMode="auto">
          <a:xfrm>
            <a:off x="1042988" y="293211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55650" y="1058863"/>
            <a:ext cx="4910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b="1" u="sng" dirty="0">
                <a:latin typeface="Times New Roman" pitchFamily="18" charset="0"/>
              </a:rPr>
              <a:t>Přiřaď k jednotlivým osobnostem jejich objevy nebo </a:t>
            </a:r>
            <a:r>
              <a:rPr lang="cs-CZ" sz="1400" b="1" u="sng" dirty="0" smtClean="0">
                <a:latin typeface="Times New Roman" pitchFamily="18" charset="0"/>
              </a:rPr>
              <a:t>úspěchy.</a:t>
            </a:r>
            <a:endParaRPr lang="cs-CZ" sz="1400" b="1" u="sng" dirty="0">
              <a:latin typeface="Times New Roman" pitchFamily="18" charset="0"/>
            </a:endParaRPr>
          </a:p>
        </p:txBody>
      </p:sp>
      <p:pic>
        <p:nvPicPr>
          <p:cNvPr id="23559" name="Picture 7" descr="Sebastiano del Piombo: Kryštof Kolumbus (16. století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419225"/>
            <a:ext cx="1674812" cy="2016125"/>
          </a:xfrm>
          <a:prstGeom prst="rect">
            <a:avLst/>
          </a:prstGeom>
          <a:noFill/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50825" y="3508375"/>
            <a:ext cx="1334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dirty="0">
                <a:latin typeface="Times New Roman" pitchFamily="18" charset="0"/>
              </a:rPr>
              <a:t>Kryštof Kolumbus</a:t>
            </a:r>
          </a:p>
        </p:txBody>
      </p:sp>
      <p:pic>
        <p:nvPicPr>
          <p:cNvPr id="23562" name="Picture 10" descr="Vasco da Gama, portugalský objevitel a mořeplavec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1538" y="1419225"/>
            <a:ext cx="1382712" cy="2016125"/>
          </a:xfrm>
          <a:prstGeom prst="rect">
            <a:avLst/>
          </a:prstGeom>
          <a:noFill/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195513" y="3508375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dirty="0" err="1">
                <a:latin typeface="Times New Roman" pitchFamily="18" charset="0"/>
              </a:rPr>
              <a:t>Vasco</a:t>
            </a:r>
            <a:r>
              <a:rPr lang="cs-CZ" sz="1200" dirty="0">
                <a:latin typeface="Times New Roman" pitchFamily="18" charset="0"/>
              </a:rPr>
              <a:t> da Gama</a:t>
            </a:r>
          </a:p>
        </p:txBody>
      </p:sp>
      <p:pic>
        <p:nvPicPr>
          <p:cNvPr id="23565" name="Picture 13" descr="Fernão de Magalhã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275" y="1419225"/>
            <a:ext cx="1625600" cy="2016125"/>
          </a:xfrm>
          <a:prstGeom prst="rect">
            <a:avLst/>
          </a:prstGeom>
          <a:noFill/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851920" y="3507854"/>
            <a:ext cx="16578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dirty="0">
                <a:latin typeface="Times New Roman" pitchFamily="18" charset="0"/>
              </a:rPr>
              <a:t>Fernando </a:t>
            </a:r>
            <a:r>
              <a:rPr lang="cs-CZ" sz="1200" dirty="0" smtClean="0">
                <a:latin typeface="Times New Roman" pitchFamily="18" charset="0"/>
              </a:rPr>
              <a:t>de </a:t>
            </a:r>
            <a:r>
              <a:rPr lang="cs-CZ" sz="1200" dirty="0" err="1" smtClean="0">
                <a:latin typeface="Times New Roman" pitchFamily="18" charset="0"/>
              </a:rPr>
              <a:t>Magalh</a:t>
            </a:r>
            <a:r>
              <a:rPr lang="en-US" sz="1200" dirty="0">
                <a:latin typeface="Times New Roman" pitchFamily="18" charset="0"/>
                <a:cs typeface="Arial" charset="0"/>
              </a:rPr>
              <a:t>ã</a:t>
            </a:r>
            <a:r>
              <a:rPr lang="cs-CZ" sz="1200" dirty="0">
                <a:latin typeface="Times New Roman" pitchFamily="18" charset="0"/>
                <a:cs typeface="Arial" charset="0"/>
              </a:rPr>
              <a:t>es</a:t>
            </a:r>
            <a:endParaRPr lang="en-US" sz="12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23568" name="Picture 16" descr="dia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5963" y="1276350"/>
            <a:ext cx="1612900" cy="2159000"/>
          </a:xfrm>
          <a:prstGeom prst="rect">
            <a:avLst/>
          </a:prstGeom>
          <a:noFill/>
        </p:spPr>
      </p:pic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940425" y="3508375"/>
            <a:ext cx="1233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dirty="0" err="1">
                <a:latin typeface="Times New Roman" pitchFamily="18" charset="0"/>
              </a:rPr>
              <a:t>Bartolomeo</a:t>
            </a:r>
            <a:r>
              <a:rPr lang="cs-CZ" sz="1200" dirty="0">
                <a:latin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</a:rPr>
              <a:t>Diaz</a:t>
            </a:r>
            <a:endParaRPr lang="cs-CZ" sz="1200" dirty="0">
              <a:latin typeface="Times New Roman" pitchFamily="18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95288" y="4227513"/>
            <a:ext cx="1187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>
                <a:latin typeface="Times New Roman" pitchFamily="18" charset="0"/>
              </a:rPr>
              <a:t>obeplutí země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195513" y="4227513"/>
            <a:ext cx="1282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</a:rPr>
              <a:t>dosažení mysu </a:t>
            </a:r>
          </a:p>
          <a:p>
            <a:pPr algn="ctr"/>
            <a:r>
              <a:rPr lang="cs-CZ" sz="1400" dirty="0">
                <a:latin typeface="Times New Roman" pitchFamily="18" charset="0"/>
              </a:rPr>
              <a:t>Dobré naděje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924300" y="4227513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>
                <a:latin typeface="Times New Roman" pitchFamily="18" charset="0"/>
              </a:rPr>
              <a:t>objevení Ameriky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5796136" y="4227934"/>
            <a:ext cx="16557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</a:rPr>
              <a:t>objev „východní</a:t>
            </a:r>
            <a:r>
              <a:rPr lang="cs-CZ" sz="1400" dirty="0" smtClean="0">
                <a:latin typeface="Times New Roman" pitchFamily="18" charset="0"/>
              </a:rPr>
              <a:t>“ cesty </a:t>
            </a:r>
            <a:r>
              <a:rPr lang="cs-CZ" sz="1400" dirty="0">
                <a:latin typeface="Times New Roman" pitchFamily="18" charset="0"/>
              </a:rPr>
              <a:t>do Indie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7596336" y="2355726"/>
            <a:ext cx="13681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b="1" dirty="0">
                <a:latin typeface="Times New Roman" pitchFamily="18" charset="0"/>
              </a:rPr>
              <a:t>Dokážeš ke dvěma </a:t>
            </a:r>
            <a:r>
              <a:rPr lang="cs-CZ" sz="1400" b="1" dirty="0" smtClean="0">
                <a:latin typeface="Times New Roman" pitchFamily="18" charset="0"/>
              </a:rPr>
              <a:t>osobnostem </a:t>
            </a:r>
            <a:r>
              <a:rPr lang="cs-CZ" sz="1400" b="1" dirty="0">
                <a:latin typeface="Times New Roman" pitchFamily="18" charset="0"/>
              </a:rPr>
              <a:t>z předchozího cvičení správně připojit data </a:t>
            </a:r>
            <a:r>
              <a:rPr lang="cs-CZ" sz="1400" b="1" u="sng" dirty="0">
                <a:latin typeface="Times New Roman" pitchFamily="18" charset="0"/>
              </a:rPr>
              <a:t>1492</a:t>
            </a:r>
            <a:r>
              <a:rPr lang="cs-CZ" sz="1400" b="1" dirty="0">
                <a:latin typeface="Times New Roman" pitchFamily="18" charset="0"/>
              </a:rPr>
              <a:t> a </a:t>
            </a:r>
            <a:r>
              <a:rPr lang="cs-CZ" sz="1400" b="1" u="sng" dirty="0">
                <a:latin typeface="Times New Roman" pitchFamily="18" charset="0"/>
              </a:rPr>
              <a:t>1519-1522</a:t>
            </a:r>
            <a:r>
              <a:rPr lang="cs-CZ" sz="1400" b="1" dirty="0">
                <a:latin typeface="Times New Roman" pitchFamily="18" charset="0"/>
              </a:rPr>
              <a:t>?</a:t>
            </a:r>
          </a:p>
        </p:txBody>
      </p:sp>
      <p:pic>
        <p:nvPicPr>
          <p:cNvPr id="23575" name="Picture 23" descr="MC900434411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6376" y="4299942"/>
            <a:ext cx="703263" cy="792163"/>
          </a:xfrm>
          <a:prstGeom prst="rect">
            <a:avLst/>
          </a:prstGeom>
          <a:noFill/>
        </p:spPr>
      </p:pic>
      <p:pic>
        <p:nvPicPr>
          <p:cNvPr id="23577" name="Picture 25" descr="MC900352723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812088" y="484188"/>
            <a:ext cx="936625" cy="1790700"/>
          </a:xfrm>
          <a:prstGeom prst="rect">
            <a:avLst/>
          </a:prstGeom>
          <a:noFill/>
        </p:spPr>
      </p:pic>
      <p:cxnSp>
        <p:nvCxnSpPr>
          <p:cNvPr id="5" name="Přímá spojnice se šipkou 4"/>
          <p:cNvCxnSpPr>
            <a:stCxn id="23563" idx="2"/>
            <a:endCxn id="23573" idx="0"/>
          </p:cNvCxnSpPr>
          <p:nvPr/>
        </p:nvCxnSpPr>
        <p:spPr>
          <a:xfrm>
            <a:off x="2770982" y="3783013"/>
            <a:ext cx="3853035" cy="44492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stCxn id="23566" idx="2"/>
            <a:endCxn id="23570" idx="0"/>
          </p:cNvCxnSpPr>
          <p:nvPr/>
        </p:nvCxnSpPr>
        <p:spPr>
          <a:xfrm flipH="1">
            <a:off x="989013" y="3784853"/>
            <a:ext cx="3691820" cy="44266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23569" idx="2"/>
            <a:endCxn id="23571" idx="0"/>
          </p:cNvCxnSpPr>
          <p:nvPr/>
        </p:nvCxnSpPr>
        <p:spPr>
          <a:xfrm flipH="1">
            <a:off x="2836863" y="3783013"/>
            <a:ext cx="3720306" cy="4445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se šipkou 3"/>
          <p:cNvCxnSpPr>
            <a:stCxn id="23560" idx="2"/>
            <a:endCxn id="23572" idx="0"/>
          </p:cNvCxnSpPr>
          <p:nvPr/>
        </p:nvCxnSpPr>
        <p:spPr>
          <a:xfrm>
            <a:off x="917835" y="3785374"/>
            <a:ext cx="3743065" cy="442139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60" grpId="0"/>
      <p:bldP spid="23563" grpId="0"/>
      <p:bldP spid="23566" grpId="0"/>
      <p:bldP spid="23569" grpId="0"/>
      <p:bldP spid="23570" grpId="0"/>
      <p:bldP spid="23571" grpId="0"/>
      <p:bldP spid="23572" grpId="0"/>
      <p:bldP spid="23573" grpId="0"/>
      <p:bldP spid="235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179512" y="484188"/>
            <a:ext cx="4573463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16.6 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331913" y="1563688"/>
            <a:ext cx="2520950" cy="58102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b="1" dirty="0">
                <a:latin typeface="Times New Roman" pitchFamily="18" charset="0"/>
              </a:rPr>
              <a:t>Dokážeš vysvětlit rčení „Kolumbovo vejce“?</a:t>
            </a:r>
          </a:p>
        </p:txBody>
      </p:sp>
      <p:pic>
        <p:nvPicPr>
          <p:cNvPr id="25611" name="Picture 11" descr="e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31888"/>
            <a:ext cx="1077913" cy="1439862"/>
          </a:xfrm>
          <a:prstGeom prst="rect">
            <a:avLst/>
          </a:prstGeom>
          <a:noFill/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50825" y="2859088"/>
            <a:ext cx="4321175" cy="204787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cs-CZ" sz="1600" b="1" dirty="0">
                <a:latin typeface="Times New Roman" pitchFamily="18" charset="0"/>
              </a:rPr>
              <a:t>Podle popisu se pokus uhodnout, jak se nazývá nemoc, kterou často trpěli námořníci na dlouhých plavbách.</a:t>
            </a:r>
          </a:p>
          <a:p>
            <a:pPr algn="just"/>
            <a:endParaRPr lang="cs-CZ" sz="1600" b="1" dirty="0">
              <a:latin typeface="Times New Roman" pitchFamily="18" charset="0"/>
            </a:endParaRPr>
          </a:p>
          <a:p>
            <a:pPr algn="just"/>
            <a:r>
              <a:rPr lang="cs-CZ" sz="1600" b="1" i="1" dirty="0">
                <a:latin typeface="Times New Roman" pitchFamily="18" charset="0"/>
              </a:rPr>
              <a:t>Tato nemoc je způsobena nedostatkem vitamínu C (málo ovoce a zeleniny), projevuje se krvácením z dásní až ztrátou zubů, špatným hojením ran, sníženou odolností.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4859338" y="700088"/>
            <a:ext cx="3960812" cy="412420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cs-CZ" sz="1600" b="1" dirty="0">
                <a:latin typeface="Times New Roman" pitchFamily="18" charset="0"/>
              </a:rPr>
              <a:t>Probíhalo setkání dobyvatelů s domorodci vždy mírumilovně?</a:t>
            </a:r>
          </a:p>
          <a:p>
            <a:pPr algn="just"/>
            <a:r>
              <a:rPr lang="cs-CZ" sz="1600" b="1" dirty="0">
                <a:latin typeface="Times New Roman" pitchFamily="18" charset="0"/>
              </a:rPr>
              <a:t>Anonymní mexická báseň (asi 1530-1540) Ti napoví.</a:t>
            </a:r>
          </a:p>
          <a:p>
            <a:pPr algn="just"/>
            <a:endParaRPr lang="cs-CZ" sz="1600" b="1" dirty="0">
              <a:latin typeface="Times New Roman" pitchFamily="18" charset="0"/>
            </a:endParaRPr>
          </a:p>
          <a:p>
            <a:pPr algn="just"/>
            <a:r>
              <a:rPr lang="cs-CZ" sz="1400" b="1" i="1" dirty="0">
                <a:latin typeface="Times New Roman" pitchFamily="18" charset="0"/>
              </a:rPr>
              <a:t>Na cestách se povalují zlámaná kopí</a:t>
            </a:r>
          </a:p>
          <a:p>
            <a:pPr algn="just"/>
            <a:r>
              <a:rPr lang="cs-CZ" sz="1400" b="1" i="1" dirty="0">
                <a:latin typeface="Times New Roman" pitchFamily="18" charset="0"/>
              </a:rPr>
              <a:t>a chomáče rozptýlených vlasů. </a:t>
            </a:r>
          </a:p>
          <a:p>
            <a:pPr algn="just"/>
            <a:r>
              <a:rPr lang="cs-CZ" sz="1400" b="1" i="1" dirty="0">
                <a:latin typeface="Times New Roman" pitchFamily="18" charset="0"/>
              </a:rPr>
              <a:t>Strženy jsou střechy domů</a:t>
            </a:r>
          </a:p>
          <a:p>
            <a:pPr algn="just"/>
            <a:r>
              <a:rPr lang="cs-CZ" sz="1400" b="1" i="1" dirty="0">
                <a:latin typeface="Times New Roman" pitchFamily="18" charset="0"/>
              </a:rPr>
              <a:t>od krve rudé jejich zdi.</a:t>
            </a:r>
          </a:p>
          <a:p>
            <a:pPr algn="just"/>
            <a:r>
              <a:rPr lang="cs-CZ" sz="1400" b="1" i="1" dirty="0">
                <a:latin typeface="Times New Roman" pitchFamily="18" charset="0"/>
              </a:rPr>
              <a:t>Po ulicích a na náměstích se hemží červi,</a:t>
            </a:r>
          </a:p>
          <a:p>
            <a:pPr algn="just"/>
            <a:r>
              <a:rPr lang="cs-CZ" sz="1400" b="1" i="1" dirty="0">
                <a:latin typeface="Times New Roman" pitchFamily="18" charset="0"/>
              </a:rPr>
              <a:t>stěny jsou potřísněny roztříštěnými mozky.</a:t>
            </a:r>
          </a:p>
          <a:p>
            <a:pPr algn="just"/>
            <a:r>
              <a:rPr lang="cs-CZ" sz="1400" b="1" i="1" dirty="0">
                <a:latin typeface="Times New Roman" pitchFamily="18" charset="0"/>
              </a:rPr>
              <a:t>Doruda jsou zbarveny vody,</a:t>
            </a:r>
          </a:p>
          <a:p>
            <a:pPr algn="just"/>
            <a:r>
              <a:rPr lang="cs-CZ" sz="1400" b="1" i="1" dirty="0">
                <a:latin typeface="Times New Roman" pitchFamily="18" charset="0"/>
              </a:rPr>
              <a:t>a když pijeme vodu, </a:t>
            </a:r>
          </a:p>
          <a:p>
            <a:pPr algn="just"/>
            <a:r>
              <a:rPr lang="cs-CZ" sz="1400" b="1" i="1" dirty="0">
                <a:latin typeface="Times New Roman" pitchFamily="18" charset="0"/>
              </a:rPr>
              <a:t>je </a:t>
            </a:r>
            <a:r>
              <a:rPr lang="cs-CZ" sz="1400" b="1" i="1" dirty="0" smtClean="0">
                <a:latin typeface="Times New Roman" pitchFamily="18" charset="0"/>
              </a:rPr>
              <a:t>to, </a:t>
            </a:r>
            <a:r>
              <a:rPr lang="cs-CZ" sz="1400" b="1" i="1" dirty="0">
                <a:latin typeface="Times New Roman" pitchFamily="18" charset="0"/>
              </a:rPr>
              <a:t>jako bychom ji pili s hořkou solí.</a:t>
            </a:r>
          </a:p>
          <a:p>
            <a:pPr algn="just"/>
            <a:r>
              <a:rPr lang="cs-CZ" sz="1400" b="1" i="1" dirty="0">
                <a:latin typeface="Times New Roman" pitchFamily="18" charset="0"/>
              </a:rPr>
              <a:t>Hned určili naše ceny.</a:t>
            </a:r>
          </a:p>
          <a:p>
            <a:pPr algn="just"/>
            <a:r>
              <a:rPr lang="cs-CZ" sz="1400" b="1" i="1" dirty="0">
                <a:latin typeface="Times New Roman" pitchFamily="18" charset="0"/>
              </a:rPr>
              <a:t>Kolik za mladíka, za kněze, za dítě i za pannu…</a:t>
            </a:r>
          </a:p>
          <a:p>
            <a:pPr algn="just"/>
            <a:r>
              <a:rPr lang="cs-CZ" sz="1400" b="1" i="1" dirty="0">
                <a:latin typeface="Times New Roman" pitchFamily="18" charset="0"/>
              </a:rPr>
              <a:t>Zlato, nefrit, drahé pláště, peří </a:t>
            </a:r>
            <a:r>
              <a:rPr lang="cs-CZ" sz="1400" b="1" i="1" dirty="0" err="1">
                <a:latin typeface="Times New Roman" pitchFamily="18" charset="0"/>
              </a:rPr>
              <a:t>qetzala</a:t>
            </a:r>
            <a:r>
              <a:rPr lang="cs-CZ" sz="1400" b="1" i="1" dirty="0">
                <a:latin typeface="Times New Roman" pitchFamily="18" charset="0"/>
              </a:rPr>
              <a:t>,</a:t>
            </a:r>
          </a:p>
          <a:p>
            <a:pPr algn="just"/>
            <a:r>
              <a:rPr lang="cs-CZ" sz="1400" b="1" i="1" dirty="0">
                <a:latin typeface="Times New Roman" pitchFamily="18" charset="0"/>
              </a:rPr>
              <a:t>všechno to, co bylo vzácné, se proměnilo v nic…</a:t>
            </a:r>
            <a:endParaRPr lang="cs-CZ" sz="1600" b="1" dirty="0">
              <a:latin typeface="Times New Roman" pitchFamily="18" charset="0"/>
            </a:endParaRPr>
          </a:p>
        </p:txBody>
      </p:sp>
      <p:pic>
        <p:nvPicPr>
          <p:cNvPr id="25616" name="Picture 16" descr="MC90043566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563688"/>
            <a:ext cx="1203325" cy="1203325"/>
          </a:xfrm>
          <a:prstGeom prst="rect">
            <a:avLst/>
          </a:prstGeom>
          <a:noFill/>
        </p:spPr>
      </p:pic>
      <p:pic>
        <p:nvPicPr>
          <p:cNvPr id="25617" name="Picture 17" descr="MC900434389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1203325"/>
            <a:ext cx="831850" cy="131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179512" y="484188"/>
            <a:ext cx="5040188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16.7  CLIL (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Discovery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7650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940425" y="3219450"/>
            <a:ext cx="3024188" cy="79216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1400" b="1" dirty="0">
                <a:latin typeface="Times New Roman" pitchFamily="18" charset="0"/>
              </a:rPr>
              <a:t>In 1492 he </a:t>
            </a:r>
            <a:r>
              <a:rPr lang="cs-CZ" sz="1400" b="1" dirty="0" err="1">
                <a:latin typeface="Times New Roman" pitchFamily="18" charset="0"/>
              </a:rPr>
              <a:t>landed</a:t>
            </a:r>
            <a:r>
              <a:rPr lang="cs-CZ" sz="1400" b="1" dirty="0">
                <a:latin typeface="Times New Roman" pitchFamily="18" charset="0"/>
              </a:rPr>
              <a:t> on </a:t>
            </a:r>
            <a:r>
              <a:rPr lang="cs-CZ" sz="1400" b="1" dirty="0" err="1">
                <a:latin typeface="Times New Roman" pitchFamily="18" charset="0"/>
              </a:rPr>
              <a:t>an</a:t>
            </a:r>
            <a:r>
              <a:rPr lang="cs-CZ" sz="1400" b="1" dirty="0">
                <a:latin typeface="Times New Roman" pitchFamily="18" charset="0"/>
              </a:rPr>
              <a:t> </a:t>
            </a:r>
            <a:r>
              <a:rPr lang="cs-CZ" sz="1400" b="1" dirty="0" err="1">
                <a:latin typeface="Times New Roman" pitchFamily="18" charset="0"/>
              </a:rPr>
              <a:t>uncharted</a:t>
            </a:r>
            <a:r>
              <a:rPr lang="cs-CZ" sz="1400" b="1" dirty="0">
                <a:latin typeface="Times New Roman" pitchFamily="18" charset="0"/>
              </a:rPr>
              <a:t> </a:t>
            </a:r>
            <a:r>
              <a:rPr lang="cs-CZ" sz="1400" b="1" dirty="0" err="1">
                <a:latin typeface="Times New Roman" pitchFamily="18" charset="0"/>
              </a:rPr>
              <a:t>continent</a:t>
            </a:r>
            <a:r>
              <a:rPr lang="cs-CZ" sz="1400" b="1" dirty="0">
                <a:latin typeface="Times New Roman" pitchFamily="18" charset="0"/>
              </a:rPr>
              <a:t>, </a:t>
            </a:r>
            <a:r>
              <a:rPr lang="cs-CZ" sz="1400" b="1" dirty="0" err="1">
                <a:latin typeface="Times New Roman" pitchFamily="18" charset="0"/>
              </a:rPr>
              <a:t>then</a:t>
            </a:r>
            <a:r>
              <a:rPr lang="cs-CZ" sz="1400" b="1" dirty="0">
                <a:latin typeface="Times New Roman" pitchFamily="18" charset="0"/>
              </a:rPr>
              <a:t> </a:t>
            </a:r>
            <a:r>
              <a:rPr lang="cs-CZ" sz="1400" b="1" dirty="0" err="1">
                <a:latin typeface="Times New Roman" pitchFamily="18" charset="0"/>
              </a:rPr>
              <a:t>seen</a:t>
            </a:r>
            <a:r>
              <a:rPr lang="cs-CZ" sz="1400" b="1" dirty="0">
                <a:latin typeface="Times New Roman" pitchFamily="18" charset="0"/>
              </a:rPr>
              <a:t> by </a:t>
            </a:r>
            <a:r>
              <a:rPr lang="cs-CZ" sz="1400" b="1" dirty="0" err="1">
                <a:latin typeface="Times New Roman" pitchFamily="18" charset="0"/>
              </a:rPr>
              <a:t>Europeans</a:t>
            </a:r>
            <a:r>
              <a:rPr lang="cs-CZ" sz="1400" b="1" dirty="0">
                <a:latin typeface="Times New Roman" pitchFamily="18" charset="0"/>
              </a:rPr>
              <a:t> as a </a:t>
            </a:r>
            <a:r>
              <a:rPr lang="cs-CZ" sz="1400" b="1" dirty="0" err="1">
                <a:latin typeface="Times New Roman" pitchFamily="18" charset="0"/>
              </a:rPr>
              <a:t>new</a:t>
            </a:r>
            <a:r>
              <a:rPr lang="cs-CZ" sz="1400" b="1" dirty="0">
                <a:latin typeface="Times New Roman" pitchFamily="18" charset="0"/>
              </a:rPr>
              <a:t> </a:t>
            </a:r>
            <a:r>
              <a:rPr lang="cs-CZ" sz="1400" b="1" dirty="0" err="1">
                <a:latin typeface="Times New Roman" pitchFamily="18" charset="0"/>
              </a:rPr>
              <a:t>world</a:t>
            </a:r>
            <a:r>
              <a:rPr lang="cs-CZ" sz="1400" b="1" dirty="0">
                <a:latin typeface="Times New Roman" pitchFamily="18" charset="0"/>
              </a:rPr>
              <a:t>, America.</a:t>
            </a:r>
            <a:r>
              <a:rPr lang="cs-CZ" dirty="0"/>
              <a:t>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 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79388" y="1131888"/>
            <a:ext cx="5256212" cy="155892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cs-CZ" sz="1600" b="1" dirty="0" err="1">
                <a:latin typeface="Times New Roman" pitchFamily="18" charset="0"/>
              </a:rPr>
              <a:t>The</a:t>
            </a:r>
            <a:r>
              <a:rPr lang="cs-CZ" sz="1600" b="1" dirty="0">
                <a:latin typeface="Times New Roman" pitchFamily="18" charset="0"/>
              </a:rPr>
              <a:t> Age </a:t>
            </a:r>
            <a:r>
              <a:rPr lang="cs-CZ" sz="1600" b="1" dirty="0" err="1">
                <a:latin typeface="Times New Roman" pitchFamily="18" charset="0"/>
              </a:rPr>
              <a:t>of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Discovery</a:t>
            </a:r>
            <a:r>
              <a:rPr lang="cs-CZ" sz="1600" b="1" dirty="0">
                <a:latin typeface="Times New Roman" pitchFamily="18" charset="0"/>
              </a:rPr>
              <a:t>, </a:t>
            </a:r>
            <a:r>
              <a:rPr lang="cs-CZ" sz="1600" b="1" dirty="0" err="1">
                <a:latin typeface="Times New Roman" pitchFamily="18" charset="0"/>
              </a:rPr>
              <a:t>also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known</a:t>
            </a:r>
            <a:r>
              <a:rPr lang="cs-CZ" sz="1600" b="1" dirty="0">
                <a:latin typeface="Times New Roman" pitchFamily="18" charset="0"/>
              </a:rPr>
              <a:t> as </a:t>
            </a:r>
            <a:r>
              <a:rPr lang="cs-CZ" sz="1600" b="1" dirty="0" err="1">
                <a:latin typeface="Times New Roman" pitchFamily="18" charset="0"/>
              </a:rPr>
              <a:t>the</a:t>
            </a:r>
            <a:r>
              <a:rPr lang="cs-CZ" sz="1600" b="1" dirty="0">
                <a:latin typeface="Times New Roman" pitchFamily="18" charset="0"/>
              </a:rPr>
              <a:t> Age </a:t>
            </a:r>
            <a:r>
              <a:rPr lang="cs-CZ" sz="1600" b="1" dirty="0" err="1">
                <a:latin typeface="Times New Roman" pitchFamily="18" charset="0"/>
              </a:rPr>
              <a:t>of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Exploration</a:t>
            </a:r>
            <a:r>
              <a:rPr lang="cs-CZ" sz="1600" b="1" dirty="0">
                <a:latin typeface="Times New Roman" pitchFamily="18" charset="0"/>
              </a:rPr>
              <a:t>, </a:t>
            </a:r>
            <a:r>
              <a:rPr lang="cs-CZ" sz="1600" b="1" dirty="0" err="1">
                <a:latin typeface="Times New Roman" pitchFamily="18" charset="0"/>
              </a:rPr>
              <a:t>was</a:t>
            </a:r>
            <a:r>
              <a:rPr lang="cs-CZ" sz="1600" b="1" dirty="0">
                <a:latin typeface="Times New Roman" pitchFamily="18" charset="0"/>
              </a:rPr>
              <a:t> a period in </a:t>
            </a:r>
            <a:r>
              <a:rPr lang="cs-CZ" sz="1600" b="1" dirty="0" err="1">
                <a:latin typeface="Times New Roman" pitchFamily="18" charset="0"/>
              </a:rPr>
              <a:t>history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starting</a:t>
            </a:r>
            <a:r>
              <a:rPr lang="cs-CZ" sz="1600" b="1" dirty="0">
                <a:latin typeface="Times New Roman" pitchFamily="18" charset="0"/>
              </a:rPr>
              <a:t> in </a:t>
            </a:r>
            <a:r>
              <a:rPr lang="cs-CZ" sz="1600" b="1" dirty="0" err="1">
                <a:latin typeface="Times New Roman" pitchFamily="18" charset="0"/>
              </a:rPr>
              <a:t>the</a:t>
            </a:r>
            <a:r>
              <a:rPr lang="cs-CZ" sz="1600" b="1" dirty="0">
                <a:latin typeface="Times New Roman" pitchFamily="18" charset="0"/>
              </a:rPr>
              <a:t> early 15th </a:t>
            </a:r>
            <a:r>
              <a:rPr lang="cs-CZ" sz="1600" b="1" dirty="0" err="1">
                <a:latin typeface="Times New Roman" pitchFamily="18" charset="0"/>
              </a:rPr>
              <a:t>century</a:t>
            </a:r>
            <a:r>
              <a:rPr lang="cs-CZ" sz="1600" b="1" dirty="0">
                <a:latin typeface="Times New Roman" pitchFamily="18" charset="0"/>
              </a:rPr>
              <a:t> and </a:t>
            </a:r>
            <a:r>
              <a:rPr lang="cs-CZ" sz="1600" b="1" dirty="0" err="1">
                <a:latin typeface="Times New Roman" pitchFamily="18" charset="0"/>
              </a:rPr>
              <a:t>continuing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into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the</a:t>
            </a:r>
            <a:r>
              <a:rPr lang="cs-CZ" sz="1600" b="1" dirty="0">
                <a:latin typeface="Times New Roman" pitchFamily="18" charset="0"/>
              </a:rPr>
              <a:t> early 17th </a:t>
            </a:r>
            <a:r>
              <a:rPr lang="cs-CZ" sz="1600" b="1" dirty="0" err="1">
                <a:latin typeface="Times New Roman" pitchFamily="18" charset="0"/>
              </a:rPr>
              <a:t>century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during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which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Europeans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engaged</a:t>
            </a:r>
            <a:r>
              <a:rPr lang="cs-CZ" sz="1600" b="1" dirty="0">
                <a:latin typeface="Times New Roman" pitchFamily="18" charset="0"/>
              </a:rPr>
              <a:t> in </a:t>
            </a:r>
            <a:r>
              <a:rPr lang="cs-CZ" sz="1600" b="1" dirty="0" err="1">
                <a:latin typeface="Times New Roman" pitchFamily="18" charset="0"/>
              </a:rPr>
              <a:t>intensive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exploration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of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the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world</a:t>
            </a:r>
            <a:r>
              <a:rPr lang="cs-CZ" sz="1600" b="1" dirty="0">
                <a:latin typeface="Times New Roman" pitchFamily="18" charset="0"/>
              </a:rPr>
              <a:t>, </a:t>
            </a:r>
            <a:r>
              <a:rPr lang="cs-CZ" sz="1600" b="1" dirty="0" err="1">
                <a:latin typeface="Times New Roman" pitchFamily="18" charset="0"/>
              </a:rPr>
              <a:t>establishing</a:t>
            </a:r>
            <a:r>
              <a:rPr lang="cs-CZ" sz="1600" b="1" dirty="0">
                <a:latin typeface="Times New Roman" pitchFamily="18" charset="0"/>
              </a:rPr>
              <a:t> direct </a:t>
            </a:r>
            <a:r>
              <a:rPr lang="cs-CZ" sz="1600" b="1" dirty="0" err="1">
                <a:latin typeface="Times New Roman" pitchFamily="18" charset="0"/>
              </a:rPr>
              <a:t>contacts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with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Africa</a:t>
            </a:r>
            <a:r>
              <a:rPr lang="cs-CZ" sz="1600" b="1" dirty="0">
                <a:latin typeface="Times New Roman" pitchFamily="18" charset="0"/>
              </a:rPr>
              <a:t>, </a:t>
            </a:r>
            <a:r>
              <a:rPr lang="cs-CZ" sz="1600" b="1" dirty="0" err="1">
                <a:latin typeface="Times New Roman" pitchFamily="18" charset="0"/>
              </a:rPr>
              <a:t>the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Americas</a:t>
            </a:r>
            <a:r>
              <a:rPr lang="cs-CZ" sz="1600" b="1" dirty="0">
                <a:latin typeface="Times New Roman" pitchFamily="18" charset="0"/>
              </a:rPr>
              <a:t>, </a:t>
            </a:r>
            <a:r>
              <a:rPr lang="cs-CZ" sz="1600" b="1" dirty="0" err="1">
                <a:latin typeface="Times New Roman" pitchFamily="18" charset="0"/>
              </a:rPr>
              <a:t>Asia</a:t>
            </a:r>
            <a:r>
              <a:rPr lang="cs-CZ" sz="1600" b="1" dirty="0">
                <a:latin typeface="Times New Roman" pitchFamily="18" charset="0"/>
              </a:rPr>
              <a:t> and </a:t>
            </a:r>
            <a:r>
              <a:rPr lang="cs-CZ" sz="1600" b="1" dirty="0" err="1">
                <a:latin typeface="Times New Roman" pitchFamily="18" charset="0"/>
              </a:rPr>
              <a:t>Oceania</a:t>
            </a:r>
            <a:r>
              <a:rPr lang="cs-CZ" sz="1600" b="1" dirty="0">
                <a:latin typeface="Times New Roman" pitchFamily="18" charset="0"/>
              </a:rPr>
              <a:t> and </a:t>
            </a:r>
            <a:r>
              <a:rPr lang="cs-CZ" sz="1600" b="1" dirty="0" err="1">
                <a:latin typeface="Times New Roman" pitchFamily="18" charset="0"/>
              </a:rPr>
              <a:t>mapping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the</a:t>
            </a:r>
            <a:r>
              <a:rPr lang="cs-CZ" sz="1600" b="1" dirty="0">
                <a:latin typeface="Times New Roman" pitchFamily="18" charset="0"/>
              </a:rPr>
              <a:t> planet.</a:t>
            </a:r>
            <a:r>
              <a:rPr lang="cs-CZ" sz="1600" b="1" dirty="0"/>
              <a:t> 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084888" y="7000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u="sng">
                <a:latin typeface="Times New Roman" pitchFamily="18" charset="0"/>
              </a:rPr>
              <a:t>Christopher Columbus</a:t>
            </a:r>
          </a:p>
        </p:txBody>
      </p:sp>
      <p:pic>
        <p:nvPicPr>
          <p:cNvPr id="27657" name="Picture 9" descr="Sebastiano del Piombo: Kryštof Kolumbus (16. století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1131888"/>
            <a:ext cx="1674812" cy="2016125"/>
          </a:xfrm>
          <a:prstGeom prst="rect">
            <a:avLst/>
          </a:prstGeom>
          <a:noFill/>
        </p:spPr>
      </p:pic>
      <p:pic>
        <p:nvPicPr>
          <p:cNvPr id="27662" name="Picture 14" descr="File:Waldseemuller map closeup with Americ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87650"/>
            <a:ext cx="2147888" cy="2355850"/>
          </a:xfrm>
          <a:prstGeom prst="rect">
            <a:avLst/>
          </a:prstGeom>
          <a:noFill/>
        </p:spPr>
      </p:pic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2195513" y="4443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124075" y="2932113"/>
            <a:ext cx="3044825" cy="730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cs-CZ" sz="1400" b="1" dirty="0">
                <a:latin typeface="Times New Roman" pitchFamily="18" charset="0"/>
              </a:rPr>
              <a:t>Detail </a:t>
            </a:r>
            <a:r>
              <a:rPr lang="cs-CZ" sz="1400" b="1" dirty="0" err="1">
                <a:latin typeface="Times New Roman" pitchFamily="18" charset="0"/>
              </a:rPr>
              <a:t>of</a:t>
            </a:r>
            <a:r>
              <a:rPr lang="cs-CZ" sz="1400" b="1" dirty="0">
                <a:latin typeface="Times New Roman" pitchFamily="18" charset="0"/>
              </a:rPr>
              <a:t> 1507 </a:t>
            </a:r>
            <a:r>
              <a:rPr lang="cs-CZ" sz="1400" b="1" dirty="0" err="1">
                <a:latin typeface="Times New Roman" pitchFamily="18" charset="0"/>
              </a:rPr>
              <a:t>Waldseem</a:t>
            </a:r>
            <a:r>
              <a:rPr lang="en-US" sz="1400" b="1" dirty="0">
                <a:latin typeface="Times New Roman" pitchFamily="18" charset="0"/>
                <a:cs typeface="Arial" charset="0"/>
              </a:rPr>
              <a:t>ü</a:t>
            </a:r>
            <a:r>
              <a:rPr lang="cs-CZ" sz="1400" b="1" dirty="0" err="1">
                <a:latin typeface="Times New Roman" pitchFamily="18" charset="0"/>
                <a:cs typeface="Arial" charset="0"/>
              </a:rPr>
              <a:t>ller</a:t>
            </a:r>
            <a:r>
              <a:rPr lang="cs-CZ" sz="1400" b="1" dirty="0">
                <a:latin typeface="Times New Roman" pitchFamily="18" charset="0"/>
                <a:cs typeface="Arial" charset="0"/>
              </a:rPr>
              <a:t> map </a:t>
            </a:r>
            <a:r>
              <a:rPr lang="cs-CZ" sz="1400" b="1" dirty="0" err="1">
                <a:latin typeface="Times New Roman" pitchFamily="18" charset="0"/>
                <a:cs typeface="Arial" charset="0"/>
              </a:rPr>
              <a:t>showing</a:t>
            </a:r>
            <a:r>
              <a:rPr lang="cs-CZ" sz="1400" b="1" dirty="0">
                <a:latin typeface="Times New Roman" pitchFamily="18" charset="0"/>
                <a:cs typeface="Arial" charset="0"/>
              </a:rPr>
              <a:t> </a:t>
            </a:r>
            <a:r>
              <a:rPr lang="cs-CZ" sz="1400" b="1" dirty="0" err="1">
                <a:latin typeface="Times New Roman" pitchFamily="18" charset="0"/>
                <a:cs typeface="Arial" charset="0"/>
              </a:rPr>
              <a:t>the</a:t>
            </a:r>
            <a:r>
              <a:rPr lang="cs-CZ" sz="1400" b="1" dirty="0">
                <a:latin typeface="Times New Roman" pitchFamily="18" charset="0"/>
                <a:cs typeface="Arial" charset="0"/>
              </a:rPr>
              <a:t> </a:t>
            </a:r>
            <a:r>
              <a:rPr lang="cs-CZ" sz="1400" b="1" dirty="0" err="1">
                <a:latin typeface="Times New Roman" pitchFamily="18" charset="0"/>
                <a:cs typeface="Arial" charset="0"/>
              </a:rPr>
              <a:t>name</a:t>
            </a:r>
            <a:r>
              <a:rPr lang="cs-CZ" sz="1400" b="1" dirty="0">
                <a:latin typeface="Times New Roman" pitchFamily="18" charset="0"/>
                <a:cs typeface="Arial" charset="0"/>
              </a:rPr>
              <a:t> „America“ </a:t>
            </a:r>
            <a:r>
              <a:rPr lang="cs-CZ" sz="1400" b="1" dirty="0" err="1">
                <a:latin typeface="Times New Roman" pitchFamily="18" charset="0"/>
                <a:cs typeface="Arial" charset="0"/>
              </a:rPr>
              <a:t>for</a:t>
            </a:r>
            <a:r>
              <a:rPr lang="cs-CZ" sz="1400" b="1" dirty="0">
                <a:latin typeface="Times New Roman" pitchFamily="18" charset="0"/>
                <a:cs typeface="Arial" charset="0"/>
              </a:rPr>
              <a:t> </a:t>
            </a:r>
            <a:r>
              <a:rPr lang="cs-CZ" sz="1400" b="1" dirty="0" err="1">
                <a:latin typeface="Times New Roman" pitchFamily="18" charset="0"/>
                <a:cs typeface="Arial" charset="0"/>
              </a:rPr>
              <a:t>the</a:t>
            </a:r>
            <a:r>
              <a:rPr lang="cs-CZ" sz="1400" b="1" dirty="0">
                <a:latin typeface="Times New Roman" pitchFamily="18" charset="0"/>
                <a:cs typeface="Arial" charset="0"/>
              </a:rPr>
              <a:t> </a:t>
            </a:r>
            <a:r>
              <a:rPr lang="cs-CZ" sz="1400" b="1" dirty="0" err="1">
                <a:latin typeface="Times New Roman" pitchFamily="18" charset="0"/>
                <a:cs typeface="Arial" charset="0"/>
              </a:rPr>
              <a:t>first</a:t>
            </a:r>
            <a:r>
              <a:rPr lang="cs-CZ" sz="1400" b="1" dirty="0">
                <a:latin typeface="Times New Roman" pitchFamily="18" charset="0"/>
                <a:cs typeface="Arial" charset="0"/>
              </a:rPr>
              <a:t> </a:t>
            </a:r>
            <a:r>
              <a:rPr lang="cs-CZ" sz="1400" b="1" dirty="0" err="1">
                <a:latin typeface="Times New Roman" pitchFamily="18" charset="0"/>
                <a:cs typeface="Arial" charset="0"/>
              </a:rPr>
              <a:t>time</a:t>
            </a:r>
            <a:endParaRPr lang="en-US" sz="1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339975" y="4156075"/>
            <a:ext cx="2159000" cy="8255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cs-CZ" sz="1600" b="1" dirty="0" err="1">
                <a:latin typeface="Times New Roman" pitchFamily="18" charset="0"/>
              </a:rPr>
              <a:t>new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world</a:t>
            </a:r>
            <a:r>
              <a:rPr lang="cs-CZ" sz="1600" b="1" dirty="0">
                <a:latin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</a:rPr>
              <a:t>crops</a:t>
            </a:r>
            <a:r>
              <a:rPr lang="cs-CZ" sz="1600" b="1" dirty="0">
                <a:latin typeface="Times New Roman" pitchFamily="18" charset="0"/>
              </a:rPr>
              <a:t>:</a:t>
            </a:r>
          </a:p>
          <a:p>
            <a:pPr algn="just"/>
            <a:r>
              <a:rPr lang="cs-CZ" sz="1600" b="1" dirty="0" err="1">
                <a:latin typeface="Times New Roman" pitchFamily="18" charset="0"/>
              </a:rPr>
              <a:t>corn</a:t>
            </a:r>
            <a:r>
              <a:rPr lang="cs-CZ" sz="1600" b="1" dirty="0">
                <a:latin typeface="Times New Roman" pitchFamily="18" charset="0"/>
              </a:rPr>
              <a:t>, </a:t>
            </a:r>
            <a:r>
              <a:rPr lang="cs-CZ" sz="1600" b="1" dirty="0" err="1">
                <a:latin typeface="Times New Roman" pitchFamily="18" charset="0"/>
              </a:rPr>
              <a:t>tomato</a:t>
            </a:r>
            <a:r>
              <a:rPr lang="cs-CZ" sz="1600" b="1" dirty="0">
                <a:latin typeface="Times New Roman" pitchFamily="18" charset="0"/>
              </a:rPr>
              <a:t>, </a:t>
            </a:r>
            <a:r>
              <a:rPr lang="cs-CZ" sz="1600" b="1" dirty="0" err="1">
                <a:latin typeface="Times New Roman" pitchFamily="18" charset="0"/>
              </a:rPr>
              <a:t>potato</a:t>
            </a:r>
            <a:r>
              <a:rPr lang="cs-CZ" sz="1600" b="1" dirty="0">
                <a:latin typeface="Times New Roman" pitchFamily="18" charset="0"/>
              </a:rPr>
              <a:t>, </a:t>
            </a:r>
            <a:r>
              <a:rPr lang="cs-CZ" sz="1600" b="1" dirty="0" err="1">
                <a:latin typeface="Times New Roman" pitchFamily="18" charset="0"/>
              </a:rPr>
              <a:t>vanilla</a:t>
            </a:r>
            <a:r>
              <a:rPr lang="cs-CZ" sz="1600" b="1" smtClean="0">
                <a:latin typeface="Times New Roman" pitchFamily="18" charset="0"/>
              </a:rPr>
              <a:t>, cacao</a:t>
            </a:r>
            <a:r>
              <a:rPr lang="cs-CZ" sz="1600" b="1" dirty="0">
                <a:latin typeface="Times New Roman" pitchFamily="18" charset="0"/>
              </a:rPr>
              <a:t>, </a:t>
            </a:r>
            <a:r>
              <a:rPr lang="cs-CZ" sz="1600" b="1" dirty="0" err="1">
                <a:latin typeface="Times New Roman" pitchFamily="18" charset="0"/>
              </a:rPr>
              <a:t>tobacco</a:t>
            </a:r>
            <a:endParaRPr lang="cs-CZ" sz="1600" b="1" dirty="0">
              <a:latin typeface="Times New Roman" pitchFamily="18" charset="0"/>
            </a:endParaRPr>
          </a:p>
        </p:txBody>
      </p:sp>
      <p:pic>
        <p:nvPicPr>
          <p:cNvPr id="27666" name="Picture 18" descr="MC900198661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3579813"/>
            <a:ext cx="981075" cy="804862"/>
          </a:xfrm>
          <a:prstGeom prst="rect">
            <a:avLst/>
          </a:prstGeom>
          <a:noFill/>
        </p:spPr>
      </p:pic>
      <p:pic>
        <p:nvPicPr>
          <p:cNvPr id="27667" name="Picture 19" descr="MC900250811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8400" y="3508375"/>
            <a:ext cx="935038" cy="650875"/>
          </a:xfrm>
          <a:prstGeom prst="rect">
            <a:avLst/>
          </a:prstGeom>
          <a:noFill/>
        </p:spPr>
      </p:pic>
      <p:pic>
        <p:nvPicPr>
          <p:cNvPr id="27668" name="Picture 20" descr="MC90011242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3" y="4300538"/>
            <a:ext cx="1296987" cy="700087"/>
          </a:xfrm>
          <a:prstGeom prst="rect">
            <a:avLst/>
          </a:prstGeom>
          <a:noFill/>
        </p:spPr>
      </p:pic>
      <p:pic>
        <p:nvPicPr>
          <p:cNvPr id="27672" name="Picture 24" descr="ANd9GcT3pvZpIyXP6hlAWIFpPXWG9M4smyJxa5qLhtLGfDRTriguBT6ZIvGlSQ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1863" y="4011613"/>
            <a:ext cx="990600" cy="990600"/>
          </a:xfrm>
          <a:prstGeom prst="rect">
            <a:avLst/>
          </a:prstGeom>
          <a:noFill/>
        </p:spPr>
      </p:pic>
      <p:pic>
        <p:nvPicPr>
          <p:cNvPr id="27674" name="Picture 26" descr="ANd9GcRwEgFn2VFFmtRWhrsE9PgfwccuZdFhkqU1bDJhrUKXoNPvrSYl0ANTTw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388" y="4314825"/>
            <a:ext cx="936625" cy="828675"/>
          </a:xfrm>
          <a:prstGeom prst="rect">
            <a:avLst/>
          </a:prstGeom>
          <a:noFill/>
        </p:spPr>
      </p:pic>
      <p:pic>
        <p:nvPicPr>
          <p:cNvPr id="27676" name="Picture 28" descr="Zobrazit obrázek v plné velikosti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43888" y="4084638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3313113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16.8  Test znalostí</a:t>
            </a:r>
          </a:p>
        </p:txBody>
      </p:sp>
      <p:sp>
        <p:nvSpPr>
          <p:cNvPr id="29698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Calibri" pitchFamily="34" charset="0"/>
            </a:endParaRPr>
          </a:p>
          <a:p>
            <a:endParaRPr lang="cs-CZ" sz="1200">
              <a:latin typeface="Calibri" pitchFamily="34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7092950" y="1203325"/>
            <a:ext cx="1439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000" b="1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</a:t>
            </a:r>
            <a:r>
              <a:rPr lang="cs-CZ" sz="1000" b="1" dirty="0">
                <a:solidFill>
                  <a:srgbClr val="813763"/>
                </a:solidFill>
                <a:latin typeface="Calibri" pitchFamily="34" charset="0"/>
              </a:rPr>
              <a:t>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659697"/>
              </p:ext>
            </p:extLst>
          </p:nvPr>
        </p:nvGraphicFramePr>
        <p:xfrm>
          <a:off x="755576" y="1347614"/>
          <a:ext cx="6336704" cy="347472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048000"/>
                <a:gridCol w="3288704"/>
              </a:tblGrid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Mezi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příčiny zámořských cest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nepatří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 poptávka po koření a luxusním zboží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obava vydat se na volné moře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 hledání nových zdrojů zlata a stříbra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  touha objevovat neznámé končiny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Kdo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ako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první obeplul zeměkouli?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Kryštof Kolumbus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Francis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Drake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Fernando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de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Magalhães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 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Francisco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Pizzaro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by u sebe měl mít každý námořník?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kompas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podobiznu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rodiny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drahé oblečení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 šperky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Které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tvrzení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není </a:t>
                      </a:r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správné?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Nový svět byl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objeven roku 1492.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Amerika nese jméno po svém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objeviteli.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Původní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obyvatelé Ameriky byli pojmenováni jako indiáni.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  Lodě Santa Maria, Nina, Pinta se zúčastnily Kolumbovy výpravy.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596188" y="1419225"/>
            <a:ext cx="504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Calibri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 smtClean="0">
                <a:latin typeface="Calibri" pitchFamily="34" charset="0"/>
              </a:rPr>
              <a:t>b</a:t>
            </a:r>
            <a:endParaRPr lang="cs-CZ" sz="1200" dirty="0">
              <a:latin typeface="Calibri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Calibri" pitchFamily="34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Calibri" pitchFamily="34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Calibri" pitchFamily="34" charset="0"/>
              </a:rPr>
              <a:t>b</a:t>
            </a:r>
          </a:p>
          <a:p>
            <a:pPr marL="228600" indent="-228600"/>
            <a:endParaRPr lang="cs-CZ" sz="1200" dirty="0">
              <a:latin typeface="Calibri" pitchFamily="34" charset="0"/>
            </a:endParaRP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753268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0" y="484188"/>
            <a:ext cx="4427984" cy="5937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16.9  Použité zdroje, citace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1347614"/>
            <a:ext cx="8640960" cy="30963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H. Mandelová, E. Lunetová, I. Pařízková: Dějiny středověku a počátků novověku, Dialog, Liberec 2002.</a:t>
            </a:r>
          </a:p>
          <a:p>
            <a:pPr lvl="0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F. Čapka, J.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Lunerová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: Dějepis I. Náměty pro tvořivou výuku,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Scientia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Praha 2008.</a:t>
            </a:r>
          </a:p>
          <a:p>
            <a:pPr lvl="0"/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http://www.kolemkola.cz/img/reportaze/reportaze_historie_poznavani/columbus_lode.jpg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http://leccos.com/pics/pic/zamorske_objevy-_mapa.jpg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http://cs.wikipedia.org/wiki/Soubor:Christopher_Columbus.PNG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5"/>
              </a:rPr>
              <a:t>http://cs.wikipedia.org/wiki/Soubor:Vasco_da_Gama_(without_background).jpg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http://cs.wikipedia.org/wiki/Soubor:Ferdinand_Magellan.jpg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http://www.hunarovi.com/grafika/diaz.gif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http://www.strangehistory.net/blog/wp-content/uploads/2011/03/egg.jpg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9"/>
              </a:rPr>
              <a:t>http://www.botydokapsy.eu/fotky5097/vanilka.jpg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http://www.lifefood.eu/files/editor/Image/cokolada/zingrawcacao.gif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http://www.tabak.maxcz.cz/fotky/tabak_suseni_listu.jpg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8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1218</Words>
  <Application>Microsoft Office PowerPoint</Application>
  <PresentationFormat>Předvádění na obrazovce (16:9)</PresentationFormat>
  <Paragraphs>170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16.1  Objevné plavby (poč. 15.st. – pol.16.st.)</vt:lpstr>
      <vt:lpstr>16.2  Co již víme?</vt:lpstr>
      <vt:lpstr>16.3  Jaké si řekneme nové termíny a názvy?</vt:lpstr>
      <vt:lpstr>16.4  Co si řekneme nového?</vt:lpstr>
      <vt:lpstr>16.5  Procvičení a příklady</vt:lpstr>
      <vt:lpstr>16.6  Něco navíc pro šikovné</vt:lpstr>
      <vt:lpstr>16.7  CLIL (Age of Discovery)</vt:lpstr>
      <vt:lpstr>16.8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178</cp:revision>
  <dcterms:created xsi:type="dcterms:W3CDTF">2010-10-18T18:21:56Z</dcterms:created>
  <dcterms:modified xsi:type="dcterms:W3CDTF">2012-02-04T20:56:36Z</dcterms:modified>
</cp:coreProperties>
</file>