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813763"/>
    <a:srgbClr val="51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707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2.8.2012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7682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.wikipedia.org/wiki/Jagellonci" TargetMode="External"/><Relationship Id="rId5" Type="http://schemas.openxmlformats.org/officeDocument/2006/relationships/hyperlink" Target="http://cs.wikipedia.org/wiki/Ji%C5%99%C3%AD_z_Pod%C4%9Bbrad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Ladislav_Pohrobek" TargetMode="External"/><Relationship Id="rId3" Type="http://schemas.openxmlformats.org/officeDocument/2006/relationships/hyperlink" Target="http://www.ceskatelevize.cz/porady/10177109865-dejiny-udatneho-ceskeho-naroda/208552116230046-jiri-z-podebrad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ceskatelevize.cz/porady/10177109865-dejiny-udatneho-ceskeho-naroda/208552116230045-znicena-zem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eskatelevize.cz/porady/10177109865-dejiny-udatneho-ceskeho-naroda/208552116230047-petr-chelcicky/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www.ceskatelevize.cz/porady/10177109865-dejiny-udatneho-ceskeho-naroda/208552116230048-jagellonci-na-ceskem-trun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historickaslechta.cz/putovani-pana-lva-z-rozmitalu-a-z-blatne-z-cech-az-na-konec-sveta-id2009080023-1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Jiri_z_Podebrad_statue.jpg" TargetMode="External"/><Relationship Id="rId13" Type="http://schemas.openxmlformats.org/officeDocument/2006/relationships/hyperlink" Target="http://cs.wikipedia.org/wiki/Soubor:Kutna_Hora_CZ_St_Barbara_Cathedral_front_view_02.JPG" TargetMode="External"/><Relationship Id="rId18" Type="http://schemas.openxmlformats.org/officeDocument/2006/relationships/hyperlink" Target="http://en.wikipedia.org/wiki/File:Benedikt_Rejt.jpg" TargetMode="External"/><Relationship Id="rId3" Type="http://schemas.openxmlformats.org/officeDocument/2006/relationships/hyperlink" Target="http://cs.wikipedia.org/wiki/Soubor:Vladislaus_II_of_Bohemia_and_Hungary.jpg" TargetMode="External"/><Relationship Id="rId21" Type="http://schemas.openxmlformats.org/officeDocument/2006/relationships/hyperlink" Target="http://en.wikipedia.org/wiki/File:Kutn%C3%A1_Hora-Cathedral_St_Barbara-interior6.jpg" TargetMode="External"/><Relationship Id="rId7" Type="http://schemas.openxmlformats.org/officeDocument/2006/relationships/hyperlink" Target="http://cs.wikipedia.org/wiki/Soubor:Nuremberg_chronicles_f_251v_2_(Georgius_rex_bohemie).jpg" TargetMode="External"/><Relationship Id="rId12" Type="http://schemas.openxmlformats.org/officeDocument/2006/relationships/hyperlink" Target="http://www.janniv.estranky.cz/clanky/kronika/usti_-mesto-kralovske.html" TargetMode="External"/><Relationship Id="rId17" Type="http://schemas.openxmlformats.org/officeDocument/2006/relationships/hyperlink" Target="http://jagellonci.ic.cz/rodokmen.html" TargetMode="External"/><Relationship Id="rId2" Type="http://schemas.openxmlformats.org/officeDocument/2006/relationships/hyperlink" Target="http://cs.wikipedia.org/wiki/Soubor:Georg_of_Podebrady.jpg" TargetMode="External"/><Relationship Id="rId16" Type="http://schemas.openxmlformats.org/officeDocument/2006/relationships/hyperlink" Target="http://www.historickaslechta.cz/gallery/image/2009/08/lev/10.jpg" TargetMode="External"/><Relationship Id="rId20" Type="http://schemas.openxmlformats.org/officeDocument/2006/relationships/hyperlink" Target="http://en.wikipedia.org/wiki/File:Prag_Vladislav-Saal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Ladislas_the_Posthumous_001.jpg" TargetMode="External"/><Relationship Id="rId11" Type="http://schemas.openxmlformats.org/officeDocument/2006/relationships/hyperlink" Target="http://historicky.blog.cz/0909/pro-pivo-cesi-zapomneli-i-na-boha" TargetMode="External"/><Relationship Id="rId5" Type="http://schemas.openxmlformats.org/officeDocument/2006/relationships/hyperlink" Target="http://cs.wikipedia.org/wiki/Soubor:FFridrich,_Praha,_Vladislavsky_sal.jpg" TargetMode="External"/><Relationship Id="rId15" Type="http://schemas.openxmlformats.org/officeDocument/2006/relationships/hyperlink" Target="http://cs.wikipedia.org/wiki/Soubor:Vladislav_II-pe%C4%8De%C5%A5.jpg" TargetMode="External"/><Relationship Id="rId10" Type="http://schemas.openxmlformats.org/officeDocument/2006/relationships/hyperlink" Target="http://atanova-zasuvka.blog.cz/1003/jagellonci-v-cechach" TargetMode="External"/><Relationship Id="rId19" Type="http://schemas.openxmlformats.org/officeDocument/2006/relationships/hyperlink" Target="http://cs.wikipedia.org/wiki/Soubor:FFridrich,_Prazsky_hrad,_Cerna_vez_a_Daliborka.jpg" TargetMode="External"/><Relationship Id="rId4" Type="http://schemas.openxmlformats.org/officeDocument/2006/relationships/hyperlink" Target="http://cs.wikipedia.org/wiki/Soubor:Louis2.jpg" TargetMode="External"/><Relationship Id="rId9" Type="http://schemas.openxmlformats.org/officeDocument/2006/relationships/hyperlink" Target="http://zstrebivlice.blog.cz/0604/referat-7-trida-cesky-stat-za-vlady-jagelloncu" TargetMode="External"/><Relationship Id="rId14" Type="http://schemas.openxmlformats.org/officeDocument/2006/relationships/hyperlink" Target="http://cs.wikipedia.org/wiki/Soubor:Statue_in_Moh%C3%A1cs_(1)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702027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15.1 Pohusitská doba (Jiří z Poděbrad, Jagellonci)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Zuzana Kadlecová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981" y="4550290"/>
            <a:ext cx="3053019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5698"/>
            <a:ext cx="2158122" cy="29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18970" y="4196086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Jiří z Poděbrad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117261" y="4196087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Jagellonci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86" y="2685606"/>
            <a:ext cx="1192527" cy="143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291" y="993923"/>
            <a:ext cx="1800200" cy="348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2" y="1296896"/>
            <a:ext cx="1966573" cy="273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720" y="627532"/>
            <a:ext cx="1947058" cy="190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542473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Zuzana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Kadlecová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– 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7.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Jiří z Poděbrad, Jagellonci,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Vladislav Jagellonský, Ludvík Jagellonský, jagellonská gotika, bitva u Moháče.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události po smrti posledního lucemburského panovníka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až k nástupu Habsburků na český trůn.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51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33833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15.2 Co již víme?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rak 4"/>
          <p:cNvSpPr/>
          <p:nvPr/>
        </p:nvSpPr>
        <p:spPr>
          <a:xfrm>
            <a:off x="250911" y="1017112"/>
            <a:ext cx="2808312" cy="100811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Roku 1437 zemřel </a:t>
            </a:r>
            <a:r>
              <a:rPr lang="cs-CZ" sz="1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Zikmund Lucemburský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Mrak 5"/>
          <p:cNvSpPr/>
          <p:nvPr/>
        </p:nvSpPr>
        <p:spPr>
          <a:xfrm>
            <a:off x="1331640" y="2331441"/>
            <a:ext cx="2879952" cy="1085128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Nástupcem se stal manžel jeho dcery </a:t>
            </a:r>
            <a:r>
              <a:rPr lang="cs-CZ" sz="1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Albrecht Habsburský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Zemřel záhy, roku 1439.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Mrak 6"/>
          <p:cNvSpPr/>
          <p:nvPr/>
        </p:nvSpPr>
        <p:spPr>
          <a:xfrm>
            <a:off x="251520" y="3579862"/>
            <a:ext cx="3240360" cy="120243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 nezletilého dědice trůnu, Zikmundova vnuka </a:t>
            </a:r>
            <a:r>
              <a:rPr lang="cs-CZ" sz="1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Ladislava Pohrobka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se jako správce země ujal roku 1448 vlády </a:t>
            </a:r>
            <a:r>
              <a:rPr lang="cs-CZ" sz="1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Jiří z Poděbrad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lačítko akce: Video 7">
            <a:hlinkClick r:id="rId3" highlightClick="1"/>
          </p:cNvPr>
          <p:cNvSpPr>
            <a:spLocks noChangeAspect="1"/>
          </p:cNvSpPr>
          <p:nvPr/>
        </p:nvSpPr>
        <p:spPr>
          <a:xfrm>
            <a:off x="3324523" y="4621702"/>
            <a:ext cx="360000" cy="360000"/>
          </a:xfrm>
          <a:prstGeom prst="actionButtonMovi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Video 8">
            <a:hlinkClick r:id="rId4" highlightClick="1"/>
          </p:cNvPr>
          <p:cNvSpPr>
            <a:spLocks noChangeAspect="1"/>
          </p:cNvSpPr>
          <p:nvPr/>
        </p:nvSpPr>
        <p:spPr>
          <a:xfrm>
            <a:off x="3059223" y="1745456"/>
            <a:ext cx="360000" cy="360000"/>
          </a:xfrm>
          <a:prstGeom prst="actionButtonMovi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35" y="2067694"/>
            <a:ext cx="106117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Mrak 10"/>
          <p:cNvSpPr/>
          <p:nvPr/>
        </p:nvSpPr>
        <p:spPr>
          <a:xfrm>
            <a:off x="5345495" y="691985"/>
            <a:ext cx="2448272" cy="677610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JIŘÍ Z PODĚBRAD</a:t>
            </a:r>
            <a:endParaRPr lang="cs-CZ" sz="12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949" y="601511"/>
            <a:ext cx="1626069" cy="14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4368" y="601511"/>
            <a:ext cx="1152128" cy="1536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347046" y="2331441"/>
            <a:ext cx="4796954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1448 správce čes. království (1453-1457 vláda Ladislava Pohrobka)</a:t>
            </a:r>
          </a:p>
          <a:p>
            <a:pPr marL="171450" indent="-171450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1458 zvolen na českém sněmu českým králem!!!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345495" y="1694623"/>
            <a:ext cx="1441420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„král dvojího lidu“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„husitský král“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942252" y="1468457"/>
            <a:ext cx="851515" cy="276999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1420-1471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337369" y="3003798"/>
            <a:ext cx="4836584" cy="646331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podpora řemesel, obchodu, těžby stříbra, péče o bezpečnost cest, zákroky proti rušitelům míru a loupeživým rytířům</a:t>
            </a:r>
          </a:p>
          <a:p>
            <a:pPr marL="171450" indent="-171450" algn="just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1464 návrh na spojenectví panovníků v boji proti Turkům 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977343" y="3808858"/>
            <a:ext cx="5184576" cy="1200329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1462 papežem zrušena kompaktáta: Jiří dán do klatby, proti Čechám vyhlášena křížová výprava</a:t>
            </a:r>
          </a:p>
          <a:p>
            <a:pPr marL="171450" indent="-171450" algn="just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 čele: uherský král Matyáš Korvín</a:t>
            </a:r>
          </a:p>
          <a:p>
            <a:pPr marL="171450" indent="-171450" algn="just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1469 bitva u Vilémova: Matyáš propuštěn za slib zprostředkování jednání s papežem</a:t>
            </a:r>
          </a:p>
          <a:p>
            <a:pPr marL="171450" indent="-171450" algn="just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Matyáš zvolen částí šlechty českým králem: do r. 1490 ovládal Moravu</a:t>
            </a:r>
          </a:p>
        </p:txBody>
      </p:sp>
      <p:sp>
        <p:nvSpPr>
          <p:cNvPr id="19" name="Tlačítko akce: Informace 18">
            <a:hlinkClick r:id="rId8" highlightClick="1"/>
          </p:cNvPr>
          <p:cNvSpPr>
            <a:spLocks noChangeAspect="1"/>
          </p:cNvSpPr>
          <p:nvPr/>
        </p:nvSpPr>
        <p:spPr>
          <a:xfrm>
            <a:off x="149535" y="4641767"/>
            <a:ext cx="360000" cy="360000"/>
          </a:xfrm>
          <a:prstGeom prst="actionButtonInformatio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712777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15.3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1059582"/>
            <a:ext cx="4248472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ersonální unie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= stát s vládou panovníka ve státním celku složeném ze 2 i více samostatných částí</a:t>
            </a:r>
          </a:p>
          <a:p>
            <a:pPr algn="just"/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odnikání šlechty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= ke zvýšení zisků: vztah s městy, která svolila s postoupením některých svých výsad (např. vaření piva, konání trhů aj.) šlechtě, byl upraven Svatováclavskou smlouvou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pohrobek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= dítě narozené po smrti otce</a:t>
            </a:r>
          </a:p>
          <a:p>
            <a:pPr algn="just"/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tavovská monarchie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= stát, v jehož čele je panovník, který se o moc ve státě dělí se stavy (tj. šlechtou, městy a ve většině států i duchovenstvem)</a:t>
            </a:r>
          </a:p>
          <a:p>
            <a:pPr algn="just"/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tavy v Českém království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= v 15. století na zasedání sněmu účast páni, zemané s rytíři, od 16. století rozhodnutím panovníka i královská města, od 17. století i katolické duchovenstvo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08" y="2039979"/>
            <a:ext cx="4679992" cy="310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7854"/>
            <a:ext cx="2088232" cy="15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3939902"/>
            <a:ext cx="1944216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200" i="1" dirty="0">
                <a:latin typeface="Times New Roman" pitchFamily="18" charset="0"/>
                <a:cs typeface="Times New Roman" pitchFamily="18" charset="0"/>
              </a:rPr>
              <a:t>Za vlády Jagellonců vznikla první mapa Čech, j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ejím </a:t>
            </a:r>
            <a:r>
              <a:rPr lang="cs-CZ" sz="1200" i="1" dirty="0">
                <a:latin typeface="Times New Roman" pitchFamily="18" charset="0"/>
                <a:cs typeface="Times New Roman" pitchFamily="18" charset="0"/>
              </a:rPr>
              <a:t>autorem byl Mikuláš </a:t>
            </a:r>
            <a:r>
              <a:rPr lang="cs-CZ" sz="1200" i="1" dirty="0" err="1" smtClean="0">
                <a:latin typeface="Times New Roman" pitchFamily="18" charset="0"/>
                <a:cs typeface="Times New Roman" pitchFamily="18" charset="0"/>
              </a:rPr>
              <a:t>Klaudián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39502"/>
            <a:ext cx="123664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55526"/>
            <a:ext cx="1661665" cy="134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716016" y="1131590"/>
            <a:ext cx="1224135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rávo na konání trhů, právo vařit pivo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482453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rak 2"/>
          <p:cNvSpPr/>
          <p:nvPr/>
        </p:nvSpPr>
        <p:spPr>
          <a:xfrm>
            <a:off x="2987824" y="915566"/>
            <a:ext cx="2088232" cy="792088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JAGELLONCI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rak 3"/>
          <p:cNvSpPr/>
          <p:nvPr/>
        </p:nvSpPr>
        <p:spPr>
          <a:xfrm>
            <a:off x="107504" y="1131590"/>
            <a:ext cx="2088232" cy="720080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ynastie polsko-litevského původu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rak 4"/>
          <p:cNvSpPr/>
          <p:nvPr/>
        </p:nvSpPr>
        <p:spPr>
          <a:xfrm>
            <a:off x="1907704" y="1851670"/>
            <a:ext cx="1872208" cy="720080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láda v Čechách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1471-1526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Mrak 5"/>
          <p:cNvSpPr/>
          <p:nvPr/>
        </p:nvSpPr>
        <p:spPr>
          <a:xfrm>
            <a:off x="179512" y="3939902"/>
            <a:ext cx="3672408" cy="1080120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bdobí pozdní gotiky = </a:t>
            </a:r>
          </a:p>
          <a:p>
            <a:pPr algn="ctr"/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jagellonská gotika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hrám sv. Barbory v Kutné Hoře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Vladislavský sál na Pražském hradě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7694"/>
            <a:ext cx="1280542" cy="178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lačítko akce: Video 6">
            <a:hlinkClick r:id="rId4" highlightClick="1"/>
          </p:cNvPr>
          <p:cNvSpPr>
            <a:spLocks noChangeAspect="1"/>
          </p:cNvSpPr>
          <p:nvPr/>
        </p:nvSpPr>
        <p:spPr>
          <a:xfrm>
            <a:off x="2411760" y="1203598"/>
            <a:ext cx="360000" cy="360000"/>
          </a:xfrm>
          <a:prstGeom prst="actionButtonMovie">
            <a:avLst/>
          </a:prstGeom>
          <a:solidFill>
            <a:srgbClr val="FF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43758"/>
            <a:ext cx="1224136" cy="119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Mrak 7"/>
          <p:cNvSpPr/>
          <p:nvPr/>
        </p:nvSpPr>
        <p:spPr>
          <a:xfrm>
            <a:off x="7380312" y="771550"/>
            <a:ext cx="1656184" cy="64807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Vladislav Jagellonský</a:t>
            </a:r>
            <a:endParaRPr lang="cs-CZ" sz="12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220072" y="627534"/>
            <a:ext cx="2062339" cy="830997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od r. 1471 vládl v Čechách</a:t>
            </a:r>
          </a:p>
          <a:p>
            <a:pPr marL="171450" indent="-171450" algn="just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 r. 1490 vládl i na Moravě a v Uhrách</a:t>
            </a:r>
          </a:p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   = </a:t>
            </a:r>
            <a:r>
              <a:rPr lang="cs-CZ" sz="1200" u="sng" dirty="0" smtClean="0">
                <a:latin typeface="Times New Roman" pitchFamily="18" charset="0"/>
                <a:cs typeface="Times New Roman" pitchFamily="18" charset="0"/>
              </a:rPr>
              <a:t>personální unie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860032" y="1635646"/>
            <a:ext cx="1980029" cy="646331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sídlo přesunuto do Budína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&gt; růst moci české šlechty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  =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stavovská monarchie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164288" y="1563638"/>
            <a:ext cx="1872208" cy="830997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1485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náboženský smír</a:t>
            </a:r>
          </a:p>
          <a:p>
            <a:pPr algn="just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ovnoprávnost katolické a kališnické církve, nikoli Jednoty bratrské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076056" y="2499742"/>
            <a:ext cx="2584810" cy="830997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1500: Vladislavské zřízení zemské</a:t>
            </a:r>
          </a:p>
          <a:p>
            <a:pPr marL="628650" lvl="1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potvrzení výsad stavů</a:t>
            </a:r>
          </a:p>
          <a:p>
            <a:pPr marL="171450" indent="-171450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1517: Svatováclavská smlouva</a:t>
            </a:r>
          </a:p>
          <a:p>
            <a:pPr marL="628650" lvl="1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ěsta zisk hlasu na sněmu</a:t>
            </a:r>
          </a:p>
        </p:txBody>
      </p:sp>
      <p:sp>
        <p:nvSpPr>
          <p:cNvPr id="13" name="Tlačítko akce: Video 12">
            <a:hlinkClick r:id="rId6" highlightClick="1"/>
          </p:cNvPr>
          <p:cNvSpPr>
            <a:spLocks noChangeAspect="1"/>
          </p:cNvSpPr>
          <p:nvPr/>
        </p:nvSpPr>
        <p:spPr>
          <a:xfrm>
            <a:off x="8460432" y="2211710"/>
            <a:ext cx="360000" cy="360000"/>
          </a:xfrm>
          <a:prstGeom prst="actionButtonMovi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Mrak 13"/>
          <p:cNvSpPr/>
          <p:nvPr/>
        </p:nvSpPr>
        <p:spPr>
          <a:xfrm>
            <a:off x="3779912" y="3435846"/>
            <a:ext cx="1584176" cy="792088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Ludvík Jagellonský</a:t>
            </a:r>
            <a:endParaRPr lang="cs-CZ" sz="12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436096" y="3723878"/>
            <a:ext cx="2287806" cy="646331"/>
          </a:xfrm>
          <a:prstGeom prst="rect">
            <a:avLst/>
          </a:prstGeom>
          <a:solidFill>
            <a:srgbClr val="FFCC0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hrožení země Turky zesílilo</a:t>
            </a:r>
          </a:p>
          <a:p>
            <a:pPr marL="171450" indent="-171450" algn="just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20letý (bezdětný) král zahynul </a:t>
            </a:r>
          </a:p>
          <a:p>
            <a:pPr algn="just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    v bitvě u Moháče r. 1526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355976" y="4587974"/>
            <a:ext cx="3134191" cy="307777"/>
          </a:xfrm>
          <a:prstGeom prst="rect">
            <a:avLst/>
          </a:prstGeom>
          <a:solidFill>
            <a:srgbClr val="FFCC00"/>
          </a:solidFill>
          <a:ln w="28575" cmpd="dbl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= vymření Jagellonců na českém trůně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796" y="2931790"/>
            <a:ext cx="1344951" cy="200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55726"/>
            <a:ext cx="1069747" cy="104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453650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95536" y="163564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5" y="1275606"/>
            <a:ext cx="4824536" cy="3493264"/>
          </a:xfrm>
          <a:prstGeom prst="rect">
            <a:avLst/>
          </a:prstGeom>
          <a:solidFill>
            <a:srgbClr val="FFCC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300" b="1" u="sng" dirty="0" smtClean="0">
                <a:latin typeface="Times New Roman" pitchFamily="18" charset="0"/>
                <a:cs typeface="Times New Roman" pitchFamily="18" charset="0"/>
              </a:rPr>
              <a:t>Jaké zásady ve vztazích mezi panovníky prosazuje Jiří z Poděbrad?</a:t>
            </a:r>
          </a:p>
          <a:p>
            <a:pPr algn="just"/>
            <a:r>
              <a:rPr lang="cs-CZ" sz="1300" b="1" u="sng" dirty="0" smtClean="0">
                <a:latin typeface="Times New Roman" pitchFamily="18" charset="0"/>
                <a:cs typeface="Times New Roman" pitchFamily="18" charset="0"/>
              </a:rPr>
              <a:t>Jak a kdy si mají pomáhat?</a:t>
            </a:r>
          </a:p>
          <a:p>
            <a:endParaRPr lang="cs-CZ" sz="13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„… prohlašujeme a slibujeme, že si budeme vzájemně prokazovati upřímné bratrství, že pro žádné neshody vzájemně nesáhneme po zbraních, … budeme podporovati jeden druhého proti každému, kdo by někoho z nás se pokoušel napadnouti. … že žádný z nás neposkytne pomoc nebo radu proti druhému, že spáchá-li někdo nějaká zpustošení, plenění nebo loupeže v zemích druhého, ti zločinci budou pohnáni k zadostiučinění  a potrestáni; stanovíme, aby v případě, že by někdo proti komukoliv z nás začal válku, vyslalo naše shromáždění své vyslance k urovnání sporů a jestliže by nemohl být sjednán mír, my všichni pomůžeme napadenému druhu našemu …; ti, kteří se odváží rušiti mír, nesmějí být přijímáni v žádném z našich království…“</a:t>
            </a:r>
          </a:p>
          <a:p>
            <a:pPr algn="r"/>
            <a:r>
              <a:rPr lang="cs-CZ" sz="1300" b="1" i="1" dirty="0" smtClean="0">
                <a:latin typeface="Times New Roman" pitchFamily="18" charset="0"/>
                <a:cs typeface="Times New Roman" pitchFamily="18" charset="0"/>
              </a:rPr>
              <a:t>Plán mírové unie krále Jiřího z Poděbrad, 1462-1464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699542"/>
            <a:ext cx="403634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652120" y="4587974"/>
            <a:ext cx="18473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52120" y="4357141"/>
            <a:ext cx="2989921" cy="46166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Putování pana Lva z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Rožmitálu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 a z Blatné </a:t>
            </a:r>
          </a:p>
          <a:p>
            <a:pPr algn="ctr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z Čech až na konec světa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56835"/>
            <a:ext cx="475252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27534"/>
            <a:ext cx="3430789" cy="435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15058" y="1197270"/>
            <a:ext cx="3879588" cy="27699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 pomocí atlasu najdi, kde dnes leží BUDÍN a MOHÁČ.</a:t>
            </a:r>
          </a:p>
        </p:txBody>
      </p:sp>
      <p:pic>
        <p:nvPicPr>
          <p:cNvPr id="2051" name="Picture 3" descr="C:\Program Files (x86)\Microsoft Office\MEDIA\CAGCAT10\j021769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51" y="627534"/>
            <a:ext cx="873709" cy="84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50060" y="1814960"/>
            <a:ext cx="3087500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Přiřaď správně události nebo pojmy, které se vztahují k uvedeným panovníkům.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34466" y="2576431"/>
            <a:ext cx="1098378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Zikmund </a:t>
            </a:r>
          </a:p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Lucemburský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646770" y="2560823"/>
            <a:ext cx="933269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Jiří </a:t>
            </a:r>
          </a:p>
          <a:p>
            <a:pPr algn="ctr"/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Poděbrad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843808" y="2560824"/>
            <a:ext cx="954107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Vladislav </a:t>
            </a:r>
          </a:p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Jagellonský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046894" y="2568627"/>
            <a:ext cx="954108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Ludvík</a:t>
            </a:r>
          </a:p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Jagellonský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94414" y="3253438"/>
            <a:ext cx="5043146" cy="64633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Mírový svaz evropských států, konec vlády Jagellonců v </a:t>
            </a:r>
            <a:r>
              <a:rPr lang="cs-CZ" sz="1200" b="1" i="1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echách, bitva u Moháče, zrušení kompaktát, Vladislavský sál, koncil v Kostnici, jihlavská kompaktáta, kutnohorský sněm, zřízení zemské.</a:t>
            </a:r>
          </a:p>
        </p:txBody>
      </p:sp>
      <p:pic>
        <p:nvPicPr>
          <p:cNvPr id="2052" name="Picture 4" descr="C:\Users\Zuzka\AppData\Local\Microsoft\Windows\Temporary Internet Files\Content.IE5\RCB8OLWN\MC90043441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03" y="1579773"/>
            <a:ext cx="753743" cy="84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203848" y="4161310"/>
            <a:ext cx="2384139" cy="830997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Z rodokmenu jistě poznáš, co do jisté míry ovlivnilo volbu nového českého krále po smrti Ludvíka jagellonského u Moháče.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7000" y="4149684"/>
            <a:ext cx="2992832" cy="83099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Deník Václava Šaška z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Bířkova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, popisující cestu pana Lva z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Rožmitálu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, inspiroval známého českého romanopisce k napsání díla </a:t>
            </a:r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Z Čech až na konec světa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. Znáš jej?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269979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         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09870" y="987574"/>
            <a:ext cx="6120679" cy="116955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Benedikt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Rejt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(often spelled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Benedikt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Ried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also known as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Benedikt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Rieth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Benedikt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Reyd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or Benedict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Reijt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; in Czech he often has the epithet "of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Pístov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"of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Louny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"; c. 1450 – between 1531 and 1536) was a leading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medieval architect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Bohemia.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He built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Vladislav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Hall (1497–1500) in Prague Castle, St. Barbara's Church,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Kutna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Hora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(c. 1482) and other buildings in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Late Gothic style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44956"/>
            <a:ext cx="2513440" cy="374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760000" y="4500000"/>
            <a:ext cx="3312367" cy="553998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probable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portrait of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Benedikt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Rejt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detail of the painting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Danish king Eric comes to see St. Wenceslas church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in the St. Wenceslas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Chapel</a:t>
            </a: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St. Vitus Cathedral, Prague</a:t>
            </a:r>
            <a:endParaRPr lang="cs-CZ" sz="1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000" y="2484000"/>
            <a:ext cx="2327819" cy="15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080126" y="4030841"/>
            <a:ext cx="2159566" cy="24622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Fortification with the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tower </a:t>
            </a:r>
            <a:r>
              <a:rPr lang="en-US" sz="1000" i="1" dirty="0" err="1">
                <a:latin typeface="Times New Roman" pitchFamily="18" charset="0"/>
                <a:cs typeface="Times New Roman" pitchFamily="18" charset="0"/>
              </a:rPr>
              <a:t>Daliborka</a:t>
            </a:r>
            <a:endParaRPr lang="cs-CZ" sz="1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48016"/>
            <a:ext cx="1763463" cy="235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887191" y="4741811"/>
            <a:ext cx="962123" cy="24622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Vladislav 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</a:rPr>
              <a:t>Hall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01" y="2283716"/>
            <a:ext cx="179218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52000" y="4788000"/>
            <a:ext cx="1670650" cy="24622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Vault of St Barbara's Church</a:t>
            </a:r>
            <a:endParaRPr lang="cs-CZ" sz="1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331236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15.8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092280" y="1203598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</a:t>
            </a:r>
            <a:r>
              <a:rPr lang="cs-CZ" sz="1000" b="1" dirty="0" smtClean="0">
                <a:solidFill>
                  <a:srgbClr val="813763"/>
                </a:solidFill>
              </a:rPr>
              <a:t>:</a:t>
            </a:r>
            <a:endParaRPr lang="cs-CZ" sz="1000" b="1" dirty="0">
              <a:solidFill>
                <a:srgbClr val="813763"/>
              </a:solidFill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671502"/>
              </p:ext>
            </p:extLst>
          </p:nvPr>
        </p:nvGraphicFramePr>
        <p:xfrm>
          <a:off x="611560" y="1275606"/>
          <a:ext cx="6336704" cy="335280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048000"/>
                <a:gridCol w="3288704"/>
              </a:tblGrid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Lucemburkové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 českém trůně vymřeli: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1439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1437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1448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1458</a:t>
                      </a:r>
                    </a:p>
                    <a:p>
                      <a:pPr algn="just"/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 startAt="3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Které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tvrzení 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není správné: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Jagellonská dynastie je maďarského původu.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Na český trůn nastoupili Jagellonci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1471.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Sídlo království přesunuli z Prahy do Budína.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Mezi významné panovníky patří Vladislav a jeho syn Ludvík.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AutoNum type="arabicPeriod" startAt="2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„Husitský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král“ se přezdívalo: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Jan Hus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Jan Žižka z Trocnova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Jiří z Poděbrad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Zikmund Lucemburský</a:t>
                      </a:r>
                    </a:p>
                    <a:p>
                      <a:pPr algn="just"/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Pojem</a:t>
                      </a:r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cs-C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tavovská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monarchie 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znamená: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vládu stavů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omezení moci panovníka ústavou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absolutní moc panovníka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d/   podíl na vládě mají vedle panovníka i stavy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596336" y="1419622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4623858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32521" y="1092669"/>
            <a:ext cx="8280920" cy="38164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H. Mandelová, E. Kunstová, I. Pařízková: Dějiny středověku a počátků novověku, Dialog, Liberec 2002.</a:t>
            </a:r>
          </a:p>
          <a:p>
            <a:pPr marL="342900" indent="-342900">
              <a:buFontTx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F. Čapka, J. 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Lunerová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: Dějepis I. Náměty pro tvořivou výuku, 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Scientia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, Praha 2008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cs.wikipedia.org/wiki/Soubor:Georg_of_Podebrady.jpg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342900" indent="-342900">
              <a:buFontTx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cs.wikipedia.org/wiki/Soubor:Vladislaus_II_of_Bohemia_and_Hungary.jpg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342900" indent="-342900">
              <a:buFontTx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4"/>
              </a:rPr>
              <a:t>cs.wikipedia.org/wiki/Soubor:Louis2.jpg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342900" indent="-342900">
              <a:buFontTx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5"/>
              </a:rPr>
              <a:t>http://cs.wikipedia.org/wiki/Soubor:FFridrich,_Praha,_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5"/>
              </a:rPr>
              <a:t>Vladislavsky_sal.jpg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1,4)</a:t>
            </a:r>
          </a:p>
          <a:p>
            <a:pPr marL="342900" indent="-342900">
              <a:buFontTx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6"/>
              </a:rPr>
              <a:t>cs.wikipedia.org/wiki/Soubor:Ladislas_the_Posthumous_001.jpg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 marL="342900" indent="-342900">
              <a:buFontTx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7"/>
              </a:rPr>
              <a:t>http://cs.wikipedia.org/wiki/Soubor:Nuremberg_chronicles_f_251v_2_(Georgius_rex_bohemie).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7"/>
              </a:rPr>
              <a:t>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 marL="342900" indent="-342900">
              <a:buFontTx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8"/>
              </a:rPr>
              <a:t>cs.wikipedia.org/wiki/Soubor:Jiri_z_Podebrad_statue.jpg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 marL="342900" indent="-342900">
              <a:buFontTx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9"/>
              </a:rPr>
              <a:t>zstrebivlice.blog.cz/0604/referat-7-trida-cesky-stat-za-vlady-jagelloncu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marL="342900" indent="-342900">
              <a:buFontTx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0"/>
              </a:rPr>
              <a:t>atanova-zasuvka.blog.cz/1003/jagellonci-v-cechach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marL="342900" indent="-342900">
              <a:buFontTx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1"/>
              </a:rPr>
              <a:t>historicky.blog.cz/0909/pro-pivo-cesi-zapomneli-i-na-boha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marL="342900" indent="-342900">
              <a:buFontTx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2"/>
              </a:rPr>
              <a:t>http://www.janniv.estranky.cz/clanky/kronika/usti_-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2"/>
              </a:rPr>
              <a:t>mesto-kralovske.html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marL="342900" indent="-342900">
              <a:buFontTx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3"/>
              </a:rPr>
              <a:t>cs.wikipedia.org/wiki/Soubor:Kutna_Hora_CZ_St_Barbara_Cathedral_front_view_02.JPG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342900" indent="-342900">
              <a:buFontTx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4"/>
              </a:rPr>
              <a:t>http://cs.wikipedia.org/wiki/Soubor:Statue_in_Moh%C3%A1cs_(1).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4"/>
              </a:rPr>
              <a:t>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342900" indent="-342900">
              <a:buFontTx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5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5"/>
              </a:rPr>
              <a:t>cs.wikipedia.org/wiki/Soubor:Vladislav_II-pe%C4%8De%C5%A5.jpg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342900" indent="-342900">
              <a:buFontTx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6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6"/>
              </a:rPr>
              <a:t>www.historickaslechta.cz/gallery/image/2009/08/lev/10.jpg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5)</a:t>
            </a:r>
          </a:p>
          <a:p>
            <a:pPr marL="342900" indent="-342900">
              <a:buFontTx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7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7"/>
              </a:rPr>
              <a:t>jagellonci.ic.cz/rodokmen.html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342900" indent="-342900">
              <a:buFontTx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8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8"/>
              </a:rPr>
              <a:t>en.wikipedia.org/wiki/File:Benedikt_Rejt.jpg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pPr marL="342900" indent="-342900">
              <a:buFontTx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9"/>
              </a:rPr>
              <a:t>http://cs.wikipedia.org/wiki/Soubor:FFridrich,_Prazsky_hrad,_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9"/>
              </a:rPr>
              <a:t>Cerna_vez_a_Daliborka.jpg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pPr marL="342900" indent="-342900">
              <a:buFontTx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20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0"/>
              </a:rPr>
              <a:t>en.wikipedia.org/wiki/File:Prag_Vladislav-Saal.jpg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pPr marL="342900" indent="-342900">
              <a:buFontTx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21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1"/>
              </a:rPr>
              <a:t>en.wikipedia.org/wiki/File:Kutn%C3%A1_Hora-Cathedral_St_Barbara-interior6.jpg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7)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1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1961</TotalTime>
  <Words>1582</Words>
  <Application>Microsoft Office PowerPoint</Application>
  <PresentationFormat>Předvádění na obrazovce (16:9)</PresentationFormat>
  <Paragraphs>177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15.1 Pohusitská doba (Jiří z Poděbrad, Jagellonci)</vt:lpstr>
      <vt:lpstr>15.2 Co již víme?</vt:lpstr>
      <vt:lpstr>15.3 Jaké si řekneme nové termíny a názvy?</vt:lpstr>
      <vt:lpstr>15.4 Co si řekneme nového?</vt:lpstr>
      <vt:lpstr>15.5 Procvičení a příklady</vt:lpstr>
      <vt:lpstr>15.6 Něco navíc pro šikovné</vt:lpstr>
      <vt:lpstr>15.7 CLIL</vt:lpstr>
      <vt:lpstr>15.8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175</cp:revision>
  <dcterms:created xsi:type="dcterms:W3CDTF">2010-10-18T18:21:56Z</dcterms:created>
  <dcterms:modified xsi:type="dcterms:W3CDTF">2012-08-02T19:40:08Z</dcterms:modified>
</cp:coreProperties>
</file>