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763"/>
    <a:srgbClr val="FFCC00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6346D-4AEC-4DB4-9E95-1BA2D32C0AED}" type="datetimeFigureOut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8A5B8A-D8CB-4114-BAD9-B1C20F188B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9342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C0C6C7-64F9-4498-BED0-934C93A88DD0}" type="datetimeFigureOut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15BC51-5171-472C-AA8A-22E22D5CB3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5601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52E78-D1F4-43F2-9E8A-7C94896F55A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C18A4E-4382-4ECA-9432-4927CF7435A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F7F97-5839-49B6-83AF-3F6D2C3157C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6F0E2D-ECF1-4B04-8B13-C82F6A6C35C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9A44D-9E62-4743-90D4-7B7B2A1A308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B8A3A9-0F76-4048-B141-DC43D1346DF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A3987-8DD4-4D74-90EA-0C3345A0582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F8867-BE02-4040-8A34-31DF1458816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A213-63F4-4ABD-927D-FABBBB533177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7AF7-7F44-4CA4-858F-671B3E45B2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FF6E-04DA-4B52-9034-094C8C222E05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D797D-D9BF-423E-9E5E-140834F053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FEBF-21FF-43BF-AB66-FA1EBB25DB5D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6211-25E1-4CD7-843F-A6A803C9AC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FC51-364B-4DED-BA86-FC7AA091CD41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7EF4-0573-4FBA-BFBE-E5CEEEB9E0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CBB5-D25A-4968-ACA3-29A80C1EFB31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4C317-8129-4E88-B1CF-15DAAE98DF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9891-0637-4FF2-B71D-0B0DA114D927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CA53-7379-4D68-A753-AFCA84791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ECE15-D213-434A-9372-EE3E97129C85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1F44-8363-4BC2-8ACB-B376982D85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C756-3C31-4731-B42F-304E1A328B3A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D383-03FC-4505-ABDF-D3521172FF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FBEA-F749-4A87-8164-F9C99D0D41E1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32B2-7366-4B1B-A047-A08BBC1E32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308B-563E-4EE9-87BF-AC86E0AB4487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345B-A113-498E-BC8A-5FB1CEC4A3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E7B1-7D0E-4249-A77A-27F22028AE92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5050-1B19-4667-9F0F-2F2C3474E2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796FFD-6905-4CC3-9FC1-964497968C98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D1E883-5E6D-4B6E-B277-D237AE84BC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0/05/Jan_Vil%C3%ADmek_-_Jan_%C5%BDi%C5%BEka_z_Trocnova.jpg" TargetMode="External"/><Relationship Id="rId13" Type="http://schemas.openxmlformats.org/officeDocument/2006/relationships/image" Target="../media/image5.jpeg"/><Relationship Id="rId18" Type="http://schemas.openxmlformats.org/officeDocument/2006/relationships/hyperlink" Target="//upload.wikimedia.org/wikipedia/commons/5/57/Klassischer-Flegel.jpg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0.wmf"/><Relationship Id="rId7" Type="http://schemas.openxmlformats.org/officeDocument/2006/relationships/image" Target="../media/image2.jpeg"/><Relationship Id="rId12" Type="http://schemas.openxmlformats.org/officeDocument/2006/relationships/hyperlink" Target="//upload.wikimedia.org/wikipedia/commons/0/0d/344Wagenburg_der_Hussiten.jpg" TargetMode="External"/><Relationship Id="rId1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6" Type="http://schemas.openxmlformats.org/officeDocument/2006/relationships/hyperlink" Target="//upload.wikimedia.org/wikipedia/commons/2/2a/Battle_of_Lipany_memorial_486.jpg" TargetMode="External"/><Relationship Id="rId20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6" Type="http://schemas.openxmlformats.org/officeDocument/2006/relationships/hyperlink" Target="//upload.wikimedia.org/wikipedia/commons/b/b0/Jan_Hus_at_the_Stake.jpg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dejepis.com/index.php?page=000&amp;kap=010&amp;pod=0" TargetMode="External"/><Relationship Id="rId15" Type="http://schemas.openxmlformats.org/officeDocument/2006/relationships/image" Target="../media/image6.png"/><Relationship Id="rId10" Type="http://schemas.openxmlformats.org/officeDocument/2006/relationships/hyperlink" Target="//upload.wikimedia.org/wikipedia/commons/6/6f/Hussite_banner.png" TargetMode="External"/><Relationship Id="rId19" Type="http://schemas.openxmlformats.org/officeDocument/2006/relationships/image" Target="../media/image8.jpeg"/><Relationship Id="rId4" Type="http://schemas.openxmlformats.org/officeDocument/2006/relationships/hyperlink" Target="http://cs.wikipedia.org/wiki/Husitstv%C3%AD" TargetMode="External"/><Relationship Id="rId9" Type="http://schemas.openxmlformats.org/officeDocument/2006/relationships/image" Target="../media/image3.jpeg"/><Relationship Id="rId14" Type="http://schemas.openxmlformats.org/officeDocument/2006/relationships/hyperlink" Target="//upload.wikimedia.org/wikipedia/commons/0/06/Kto%C5%BE_s%C3%BA_bo%C5%BE%C3%AD_bojovn%C3%ADci.g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//upload.wikimedia.org/wikipedia/commons/b/b0/Jan_Hus_at_the_Stake.jpg" TargetMode="External"/><Relationship Id="rId18" Type="http://schemas.openxmlformats.org/officeDocument/2006/relationships/hyperlink" Target="http://www.ceskatelevize.cz/porady/10177109865-dejiny-udatneho-ceskeho-naroda/208552116230042-jan-hus/" TargetMode="External"/><Relationship Id="rId3" Type="http://schemas.openxmlformats.org/officeDocument/2006/relationships/hyperlink" Target="http://www.dejepis.com/index.php?page=200&amp;pod=3" TargetMode="External"/><Relationship Id="rId7" Type="http://schemas.openxmlformats.org/officeDocument/2006/relationships/hyperlink" Target="//upload.wikimedia.org/wikipedia/commons/e/e9/Jan_Hus_2.jpg" TargetMode="External"/><Relationship Id="rId12" Type="http://schemas.openxmlformats.org/officeDocument/2006/relationships/image" Target="../media/image9.wmf"/><Relationship Id="rId17" Type="http://schemas.openxmlformats.org/officeDocument/2006/relationships/hyperlink" Target="http://www.ceskatelevize.cz/porady/10177109865-dejiny-udatneho-ceskeho-naroda/208552116230040-vaclav-iv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Jan_Hus" TargetMode="External"/><Relationship Id="rId11" Type="http://schemas.openxmlformats.org/officeDocument/2006/relationships/hyperlink" Target="http://cs.wikipedia.org/wiki/V%C3%A1clav_IV." TargetMode="External"/><Relationship Id="rId5" Type="http://schemas.openxmlformats.org/officeDocument/2006/relationships/image" Target="../media/image11.jpeg"/><Relationship Id="rId15" Type="http://schemas.openxmlformats.org/officeDocument/2006/relationships/hyperlink" Target="//upload.wikimedia.org/wikipedia/commons/0/06/Betlemska_kaple.jpg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//upload.wikimedia.org/wikipedia/commons/5/53/Dekret_kutnohorsk%C3%BD.jpg" TargetMode="External"/><Relationship Id="rId9" Type="http://schemas.openxmlformats.org/officeDocument/2006/relationships/hyperlink" Target="//upload.wikimedia.org/wikipedia/commons/1/11/Vaclav_IV.1415.jpg" TargetMode="External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//upload.wikimedia.org/wikipedia/commons/5/51/P%C5%99ij%C3%ADm%C3%A1n%C3%AD_pod_oboj%C3%AD.gi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MAvUKldN0_Y&amp;feature=related" TargetMode="External"/><Relationship Id="rId3" Type="http://schemas.openxmlformats.org/officeDocument/2006/relationships/image" Target="../media/image17.png"/><Relationship Id="rId7" Type="http://schemas.openxmlformats.org/officeDocument/2006/relationships/audio" Target="../media/audio1.wav"/><Relationship Id="rId12" Type="http://schemas.openxmlformats.org/officeDocument/2006/relationships/hyperlink" Target="http://www.ceskatelevize.cz/porady/10177109865-dejiny-udatneho-ceskeho-naroda/208552116230044-husite-proti-vse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Jan_%C5%BDi%C5%BEka" TargetMode="External"/><Relationship Id="rId11" Type="http://schemas.openxmlformats.org/officeDocument/2006/relationships/hyperlink" Target="http://cs.wikipedia.org/wiki/%C5%BDi%C5%BEk%C5%AFv_vojensk%C3%BD_%C5%99%C3%A1d" TargetMode="External"/><Relationship Id="rId5" Type="http://schemas.openxmlformats.org/officeDocument/2006/relationships/hyperlink" Target="http://www.ceskatelevize.cz/porady/10177109865-dejiny-udatneho-ceskeho-naroda/208552116230043-husite-v-boji-za-pravdu/" TargetMode="External"/><Relationship Id="rId10" Type="http://schemas.openxmlformats.org/officeDocument/2006/relationships/hyperlink" Target="http://cs.wikipedia.org/wiki/Bitva_u_Lipan" TargetMode="External"/><Relationship Id="rId4" Type="http://schemas.openxmlformats.org/officeDocument/2006/relationships/hyperlink" Target="http://cs.wikipedia.org/wiki/K%C5%99%C3%AD%C5%BEov%C3%A9_v%C3%BDpravy_proti_husit%C5%AFm" TargetMode="External"/><Relationship Id="rId9" Type="http://schemas.openxmlformats.org/officeDocument/2006/relationships/hyperlink" Target="http://cs.wikipedia.org/wiki/Kdo%C5%BE_jste_Bo%C5%BE%C3%AD_bojovn%C3%ADc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skatelevize.cz/porady/10177109865-dejiny-udatneho-ceskeho-naroda/208552116230045-znicena-zeme/" TargetMode="External"/><Relationship Id="rId3" Type="http://schemas.openxmlformats.org/officeDocument/2006/relationships/hyperlink" Target="http://cs.wikipedia.org/wiki/Basilejsk%C3%A1_kompakt%C3%A1ta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Klassischer-Flegel.jpg" TargetMode="External"/><Relationship Id="rId13" Type="http://schemas.openxmlformats.org/officeDocument/2006/relationships/hyperlink" Target="http://cs.wikipedia.org/wiki/Soubor:Zikmund_Zho%C5%99elecka_radnice.jpg" TargetMode="External"/><Relationship Id="rId3" Type="http://schemas.openxmlformats.org/officeDocument/2006/relationships/hyperlink" Target="http://cs.wikipedia.org/wiki/Soubor:Jan_Vil%C3%ADmek_-_Jan_%C5%BDi%C5%BEka_z_Trocnova.jpg" TargetMode="External"/><Relationship Id="rId7" Type="http://schemas.openxmlformats.org/officeDocument/2006/relationships/hyperlink" Target="http://cs.wikipedia.org/wiki/Soubor:Battle_of_Lipany_memorial_486.jpg" TargetMode="External"/><Relationship Id="rId12" Type="http://schemas.openxmlformats.org/officeDocument/2006/relationships/hyperlink" Target="http://cs.wikipedia.org/wiki/Soubor:Betlemska_kaple.jpg" TargetMode="External"/><Relationship Id="rId2" Type="http://schemas.openxmlformats.org/officeDocument/2006/relationships/hyperlink" Target="http://cs.wikipedia.org/wiki/Soubor:Jan_Hus_at_the_Stak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Kto%C5%BE_s%C3%BA_bo%C5%BE%C3%AD_bojovn%C3%ADci.gif" TargetMode="External"/><Relationship Id="rId11" Type="http://schemas.openxmlformats.org/officeDocument/2006/relationships/hyperlink" Target="http://cs.wikipedia.org/wiki/Soubor:Vaclav_IV.1415.jpg" TargetMode="External"/><Relationship Id="rId5" Type="http://schemas.openxmlformats.org/officeDocument/2006/relationships/hyperlink" Target="http://cs.wikipedia.org/wiki/Soubor:344Wagenburg_der_Hussiten.jpg" TargetMode="External"/><Relationship Id="rId15" Type="http://schemas.openxmlformats.org/officeDocument/2006/relationships/hyperlink" Target="http://dum.rvp.cz/materialy/husitstvi-3.html" TargetMode="External"/><Relationship Id="rId10" Type="http://schemas.openxmlformats.org/officeDocument/2006/relationships/hyperlink" Target="http://cs.wikipedia.org/wiki/Soubor:Jan_Hus_2.jpg" TargetMode="External"/><Relationship Id="rId4" Type="http://schemas.openxmlformats.org/officeDocument/2006/relationships/hyperlink" Target="http://cs.wikipedia.org/wiki/Soubor:Hussite_banner.png" TargetMode="External"/><Relationship Id="rId9" Type="http://schemas.openxmlformats.org/officeDocument/2006/relationships/hyperlink" Target="http://cs.wikipedia.org/wiki/Soubor:Dekret_kutnohorsk%C3%BD.jpg" TargetMode="External"/><Relationship Id="rId14" Type="http://schemas.openxmlformats.org/officeDocument/2006/relationships/hyperlink" Target="http://dum.rvp.cz/materialy/husitske-zbrane-domin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392613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14.1 Husitství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>
                <a:solidFill>
                  <a:srgbClr val="4F6228"/>
                </a:solidFill>
                <a:cs typeface="Times New Roman" pitchFamily="18" charset="0"/>
              </a:rPr>
              <a:t>Elektronická  učebnice - II. stupeň                 </a:t>
            </a:r>
            <a:r>
              <a:rPr lang="cs-CZ" sz="1000">
                <a:solidFill>
                  <a:srgbClr val="4F6228"/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>
                <a:solidFill>
                  <a:srgbClr val="4F6228"/>
                </a:solidFill>
                <a:cs typeface="Times New Roman" pitchFamily="18" charset="0"/>
              </a:rPr>
              <a:t>Dějepis</a:t>
            </a:r>
          </a:p>
          <a:p>
            <a:pPr>
              <a:defRPr/>
            </a:pPr>
            <a:endParaRPr lang="cs-CZ" sz="1000"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Autor: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Mgr. Zuzana Kadlecová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4549774"/>
            <a:ext cx="30527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516688" y="4084638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hlinkClick r:id="rId4"/>
              </a:rPr>
              <a:t>Husitství</a:t>
            </a:r>
            <a:r>
              <a:rPr lang="cs-CZ" sz="1800">
                <a:latin typeface="Arial" charset="0"/>
                <a:hlinkClick r:id="rId4"/>
              </a:rPr>
              <a:t> </a:t>
            </a:r>
            <a:endParaRPr lang="cs-CZ" sz="1800">
              <a:latin typeface="Arial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7367588" y="4084638"/>
            <a:ext cx="1776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latin typeface="Arial" charset="0"/>
                <a:hlinkClick r:id="rId5"/>
              </a:rPr>
              <a:t> </a:t>
            </a:r>
            <a:r>
              <a:rPr lang="cs-CZ" sz="1600">
                <a:hlinkClick r:id="rId5"/>
              </a:rPr>
              <a:t>Husitská revoluce</a:t>
            </a:r>
            <a:r>
              <a:rPr lang="cs-CZ" sz="1800">
                <a:latin typeface="Arial" charset="0"/>
                <a:hlinkClick r:id="rId5"/>
              </a:rPr>
              <a:t> </a:t>
            </a:r>
            <a:endParaRPr lang="cs-CZ" sz="1800">
              <a:latin typeface="Arial" charset="0"/>
            </a:endParaRPr>
          </a:p>
        </p:txBody>
      </p:sp>
      <p:pic>
        <p:nvPicPr>
          <p:cNvPr id="15367" name="Picture 9" descr="Soubor:Jan Hus at the Stak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843" y="1058863"/>
            <a:ext cx="21161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1" descr="Soubor:Jan Vilímek - Jan Žižka z Trocnova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26020" y="555625"/>
            <a:ext cx="2006267" cy="252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3" descr="Soubor:Hussite banner.pn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08850" y="627063"/>
            <a:ext cx="122555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5" descr="Soubor:344Wagenburg der Hussiten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92950" y="1635125"/>
            <a:ext cx="19335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7" descr="Soubor:Ktož sú boží bojovníci.gif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29153" y="3155950"/>
            <a:ext cx="12906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Soubor:Battle of Lipany memorial 486.jp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427538" y="555625"/>
            <a:ext cx="2592387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1" descr="Soubor:Klassischer-Flegel.jpg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16463" y="2571750"/>
            <a:ext cx="2033587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3" descr="MC900023657[1]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68538" y="3435350"/>
            <a:ext cx="92233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5" descr="MC900149321[1]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639232">
            <a:off x="8316913" y="555625"/>
            <a:ext cx="642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   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32770" name="Nadpis 1"/>
          <p:cNvSpPr txBox="1">
            <a:spLocks/>
          </p:cNvSpPr>
          <p:nvPr/>
        </p:nvSpPr>
        <p:spPr bwMode="auto">
          <a:xfrm>
            <a:off x="20638" y="498475"/>
            <a:ext cx="38306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500" b="1">
                <a:cs typeface="Times New Roman" pitchFamily="18" charset="0"/>
              </a:rPr>
              <a:t>14.10 Anotace</a:t>
            </a:r>
          </a:p>
        </p:txBody>
      </p:sp>
      <p:graphicFrame>
        <p:nvGraphicFramePr>
          <p:cNvPr id="32793" name="Group 25"/>
          <p:cNvGraphicFramePr>
            <a:graphicFrameLocks noGrp="1"/>
          </p:cNvGraphicFramePr>
          <p:nvPr/>
        </p:nvGraphicFramePr>
        <p:xfrm>
          <a:off x="1042988" y="1276350"/>
          <a:ext cx="7273925" cy="3522663"/>
        </p:xfrm>
        <a:graphic>
          <a:graphicData uri="http://schemas.openxmlformats.org/drawingml/2006/table">
            <a:tbl>
              <a:tblPr/>
              <a:tblGrid>
                <a:gridCol w="1908175"/>
                <a:gridCol w="536575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Zuzana Kadlecová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Husitství, Václav IV., Jan Hus, Jan Žižka, kalich, 1. pražská defenestrace, odpustky, bitva u Lipan, Basilej, kompaktáta.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Prezentace popisující příčiny, průběh a důsledky husitských válek na České království.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38296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971550" y="1276350"/>
            <a:ext cx="4897438" cy="16557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cs-CZ" b="1" dirty="0"/>
              <a:t>                                       </a:t>
            </a:r>
            <a:r>
              <a:rPr lang="cs-CZ" sz="1400" b="1" u="sng" dirty="0"/>
              <a:t>Vláda Václava IV.</a:t>
            </a:r>
          </a:p>
          <a:p>
            <a:pPr algn="just"/>
            <a:r>
              <a:rPr lang="cs-CZ" sz="1400" b="1" dirty="0"/>
              <a:t>                                       </a:t>
            </a:r>
            <a:r>
              <a:rPr lang="cs-CZ" sz="1400" b="1" u="sng" dirty="0"/>
              <a:t>(1378-1419)</a:t>
            </a:r>
          </a:p>
          <a:p>
            <a:pPr algn="just">
              <a:buFontTx/>
              <a:buChar char="-"/>
            </a:pPr>
            <a:r>
              <a:rPr lang="cs-CZ" dirty="0"/>
              <a:t> již za Karla IV. přítomni kazatelé, kteří kritizovali tehdejší církev </a:t>
            </a:r>
          </a:p>
          <a:p>
            <a:pPr algn="just"/>
            <a:r>
              <a:rPr lang="cs-CZ" dirty="0"/>
              <a:t>  (podobně jako Jan Viklef v Anglii)</a:t>
            </a:r>
          </a:p>
          <a:p>
            <a:pPr algn="just">
              <a:buFontTx/>
              <a:buChar char="-"/>
            </a:pPr>
            <a:r>
              <a:rPr lang="cs-CZ" b="1" dirty="0"/>
              <a:t> </a:t>
            </a:r>
            <a:r>
              <a:rPr lang="cs-CZ" dirty="0"/>
              <a:t>nesoulad mezi skutečností a slovy Bible zvětšován za Václava IV.</a:t>
            </a:r>
          </a:p>
          <a:p>
            <a:pPr algn="just">
              <a:buFontTx/>
              <a:buChar char="-"/>
            </a:pPr>
            <a:r>
              <a:rPr lang="cs-CZ" dirty="0"/>
              <a:t> 1391 založena pro kázání v českém </a:t>
            </a:r>
            <a:r>
              <a:rPr lang="cs-CZ" dirty="0" smtClean="0"/>
              <a:t>jazyce </a:t>
            </a:r>
            <a:r>
              <a:rPr lang="cs-CZ" b="1" dirty="0"/>
              <a:t>Betlémská kaple</a:t>
            </a:r>
          </a:p>
          <a:p>
            <a:pPr algn="just">
              <a:buFontTx/>
              <a:buChar char="-"/>
            </a:pPr>
            <a:r>
              <a:rPr lang="cs-CZ" b="1" dirty="0"/>
              <a:t> 1409 </a:t>
            </a:r>
            <a:r>
              <a:rPr lang="cs-CZ" dirty="0"/>
              <a:t>vydán </a:t>
            </a:r>
            <a:r>
              <a:rPr lang="cs-CZ" b="1" dirty="0"/>
              <a:t>Dekret kutnohorský  = </a:t>
            </a:r>
            <a:r>
              <a:rPr lang="cs-CZ" dirty="0"/>
              <a:t>omezení vlivu cizinců na pražské </a:t>
            </a:r>
            <a:r>
              <a:rPr lang="cs-CZ" dirty="0" err="1"/>
              <a:t>uni</a:t>
            </a:r>
            <a:endParaRPr lang="cs-CZ" dirty="0"/>
          </a:p>
          <a:p>
            <a:pPr algn="just"/>
            <a:r>
              <a:rPr lang="cs-CZ" b="1" dirty="0"/>
              <a:t>                                                              </a:t>
            </a:r>
            <a:r>
              <a:rPr lang="cs-CZ" dirty="0"/>
              <a:t>( -</a:t>
            </a:r>
            <a:r>
              <a:rPr lang="en-US" dirty="0">
                <a:cs typeface="Times New Roman" pitchFamily="18" charset="0"/>
              </a:rPr>
              <a:t>&gt;</a:t>
            </a:r>
            <a:r>
              <a:rPr lang="cs-CZ" dirty="0">
                <a:cs typeface="Times New Roman" pitchFamily="18" charset="0"/>
              </a:rPr>
              <a:t> jejich odchod do zahraničí)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7413" name="AutoShape 5">
            <a:hlinkClick r:id="rId3" highlightClick="1"/>
          </p:cNvPr>
          <p:cNvSpPr>
            <a:spLocks noChangeAspect="1" noChangeArrowheads="1"/>
          </p:cNvSpPr>
          <p:nvPr/>
        </p:nvSpPr>
        <p:spPr bwMode="auto">
          <a:xfrm>
            <a:off x="2051050" y="2716213"/>
            <a:ext cx="360363" cy="360362"/>
          </a:xfrm>
          <a:prstGeom prst="actionButtonDocumen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7415" name="Picture 7" descr="Soubor:Dekret kutnohorský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7650"/>
            <a:ext cx="1752600" cy="2232025"/>
          </a:xfrm>
          <a:prstGeom prst="rect">
            <a:avLst/>
          </a:prstGeom>
          <a:noFill/>
        </p:spPr>
      </p:pic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940425" y="700088"/>
            <a:ext cx="3097213" cy="13668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cs-CZ" sz="1400" b="1" dirty="0"/>
              <a:t>                        </a:t>
            </a:r>
            <a:r>
              <a:rPr lang="cs-CZ" sz="1400" b="1" u="sng" dirty="0"/>
              <a:t>Jan Hus</a:t>
            </a:r>
          </a:p>
          <a:p>
            <a:pPr algn="just">
              <a:buFontTx/>
              <a:buChar char="-"/>
            </a:pPr>
            <a:r>
              <a:rPr lang="cs-CZ" dirty="0"/>
              <a:t> mistr a rektor pražské </a:t>
            </a:r>
            <a:r>
              <a:rPr lang="cs-CZ" dirty="0" err="1"/>
              <a:t>uni</a:t>
            </a:r>
            <a:endParaRPr lang="cs-CZ" dirty="0"/>
          </a:p>
          <a:p>
            <a:pPr algn="just">
              <a:buFontTx/>
              <a:buChar char="-"/>
            </a:pPr>
            <a:r>
              <a:rPr lang="cs-CZ" dirty="0"/>
              <a:t> jazykový reformátor: zjednodušení pravopisu</a:t>
            </a:r>
          </a:p>
          <a:p>
            <a:pPr algn="just"/>
            <a:r>
              <a:rPr lang="cs-CZ" dirty="0"/>
              <a:t> </a:t>
            </a:r>
            <a:r>
              <a:rPr lang="cs-CZ" i="1" dirty="0"/>
              <a:t>(„nabodeníčka“)</a:t>
            </a:r>
          </a:p>
          <a:p>
            <a:pPr algn="just">
              <a:buFontTx/>
              <a:buChar char="-"/>
            </a:pPr>
            <a:r>
              <a:rPr lang="cs-CZ" dirty="0"/>
              <a:t> od r. </a:t>
            </a:r>
            <a:r>
              <a:rPr lang="cs-CZ" b="1" dirty="0"/>
              <a:t>1402</a:t>
            </a:r>
            <a:r>
              <a:rPr lang="cs-CZ" b="1" i="1" dirty="0"/>
              <a:t> </a:t>
            </a:r>
            <a:r>
              <a:rPr lang="cs-CZ" dirty="0"/>
              <a:t>kazatel v Betlémské kapli</a:t>
            </a:r>
          </a:p>
          <a:p>
            <a:pPr algn="just">
              <a:buFontTx/>
              <a:buChar char="-"/>
            </a:pPr>
            <a:r>
              <a:rPr lang="cs-CZ" dirty="0"/>
              <a:t> </a:t>
            </a:r>
            <a:r>
              <a:rPr lang="cs-CZ" b="1" dirty="0"/>
              <a:t>1412 </a:t>
            </a:r>
            <a:r>
              <a:rPr lang="cs-CZ" dirty="0"/>
              <a:t>kritika prodávání </a:t>
            </a:r>
            <a:r>
              <a:rPr lang="cs-CZ" b="1" dirty="0"/>
              <a:t>odpustků</a:t>
            </a:r>
            <a:endParaRPr lang="cs-CZ" dirty="0"/>
          </a:p>
        </p:txBody>
      </p:sp>
      <p:sp>
        <p:nvSpPr>
          <p:cNvPr id="17417" name="AutoShape 9">
            <a:hlinkClick r:id="rId6" highlightClick="1"/>
          </p:cNvPr>
          <p:cNvSpPr>
            <a:spLocks noChangeAspect="1" noChangeArrowheads="1"/>
          </p:cNvSpPr>
          <p:nvPr/>
        </p:nvSpPr>
        <p:spPr bwMode="auto">
          <a:xfrm>
            <a:off x="7956550" y="771525"/>
            <a:ext cx="360363" cy="360363"/>
          </a:xfrm>
          <a:prstGeom prst="actionButtonInformat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7419" name="Picture 11" descr="Soubor:Jan Hus 2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01013" y="2139950"/>
            <a:ext cx="935037" cy="1368425"/>
          </a:xfrm>
          <a:prstGeom prst="rect">
            <a:avLst/>
          </a:prstGeom>
          <a:noFill/>
        </p:spPr>
      </p:pic>
      <p:pic>
        <p:nvPicPr>
          <p:cNvPr id="17421" name="Picture 13" descr="Soubor:Vaclav IV.1415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987425"/>
            <a:ext cx="1081088" cy="1584325"/>
          </a:xfrm>
          <a:prstGeom prst="rect">
            <a:avLst/>
          </a:prstGeom>
          <a:noFill/>
        </p:spPr>
      </p:pic>
      <p:sp>
        <p:nvSpPr>
          <p:cNvPr id="17422" name="AutoShape 14">
            <a:hlinkClick r:id="rId11" highlightClick="1"/>
          </p:cNvPr>
          <p:cNvSpPr>
            <a:spLocks noChangeAspect="1" noChangeArrowheads="1"/>
          </p:cNvSpPr>
          <p:nvPr/>
        </p:nvSpPr>
        <p:spPr bwMode="auto">
          <a:xfrm>
            <a:off x="1403350" y="1131888"/>
            <a:ext cx="360363" cy="360362"/>
          </a:xfrm>
          <a:prstGeom prst="actionButtonInformat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7423" name="Picture 15" descr="MC900023657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3213" y="555625"/>
            <a:ext cx="649287" cy="568325"/>
          </a:xfrm>
          <a:prstGeom prst="rect">
            <a:avLst/>
          </a:prstGeom>
          <a:noFill/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6011863" y="2211388"/>
            <a:ext cx="2160587" cy="6477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cs-CZ" dirty="0"/>
              <a:t>reakce papeže:</a:t>
            </a:r>
          </a:p>
          <a:p>
            <a:pPr algn="just">
              <a:buFontTx/>
              <a:buChar char="-"/>
            </a:pPr>
            <a:r>
              <a:rPr lang="cs-CZ" dirty="0"/>
              <a:t> nad Prahou vyhlášen </a:t>
            </a:r>
            <a:r>
              <a:rPr lang="cs-CZ" b="1" dirty="0"/>
              <a:t>interdikt</a:t>
            </a:r>
          </a:p>
          <a:p>
            <a:pPr algn="just">
              <a:buFontTx/>
              <a:buChar char="-"/>
            </a:pPr>
            <a:r>
              <a:rPr lang="cs-CZ" dirty="0"/>
              <a:t> Hus dán do </a:t>
            </a:r>
            <a:r>
              <a:rPr lang="cs-CZ" b="1" dirty="0"/>
              <a:t>klatby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932363" y="3003550"/>
            <a:ext cx="3132000" cy="649288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/>
              <a:t>- </a:t>
            </a:r>
            <a:r>
              <a:rPr lang="cs-CZ" dirty="0" smtClean="0"/>
              <a:t>H. odchod </a:t>
            </a:r>
            <a:r>
              <a:rPr lang="cs-CZ" dirty="0"/>
              <a:t>na venkov, kázání pod širým nebem</a:t>
            </a:r>
          </a:p>
          <a:p>
            <a:r>
              <a:rPr lang="cs-CZ" dirty="0"/>
              <a:t>- hrad Krakovec, Kozí hrádek</a:t>
            </a:r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1835150" y="3219450"/>
            <a:ext cx="3024188" cy="16557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cs-CZ" sz="1400" b="1" dirty="0"/>
              <a:t>              </a:t>
            </a:r>
            <a:r>
              <a:rPr lang="cs-CZ" sz="1400" b="1" u="sng" dirty="0"/>
              <a:t>Kostnický koncil</a:t>
            </a:r>
          </a:p>
          <a:p>
            <a:pPr>
              <a:buFontTx/>
              <a:buChar char="-"/>
            </a:pPr>
            <a:r>
              <a:rPr lang="cs-CZ" dirty="0"/>
              <a:t> snaha zjednat nápravu v církvi</a:t>
            </a:r>
          </a:p>
          <a:p>
            <a:pPr>
              <a:buFontTx/>
              <a:buChar char="-"/>
            </a:pPr>
            <a:r>
              <a:rPr lang="cs-CZ" dirty="0"/>
              <a:t> Hus pozván obhájit své reformní názory</a:t>
            </a:r>
          </a:p>
          <a:p>
            <a:r>
              <a:rPr lang="cs-CZ" dirty="0"/>
              <a:t>  ochranný list (</a:t>
            </a:r>
            <a:r>
              <a:rPr lang="cs-CZ" b="1" dirty="0"/>
              <a:t>glejt) </a:t>
            </a:r>
            <a:r>
              <a:rPr lang="cs-CZ" dirty="0"/>
              <a:t>od Zikmunda </a:t>
            </a:r>
            <a:r>
              <a:rPr lang="cs-CZ" dirty="0" err="1"/>
              <a:t>Lucemb</a:t>
            </a:r>
            <a:r>
              <a:rPr lang="cs-CZ" dirty="0"/>
              <a:t>.</a:t>
            </a:r>
          </a:p>
          <a:p>
            <a:pPr>
              <a:buFontTx/>
              <a:buChar char="-"/>
            </a:pPr>
            <a:r>
              <a:rPr lang="cs-CZ" dirty="0"/>
              <a:t> Hus po příjezdu jako kacíř zatčen a uvězněn</a:t>
            </a:r>
          </a:p>
          <a:p>
            <a:r>
              <a:rPr lang="cs-CZ" dirty="0"/>
              <a:t>  odsouzen a </a:t>
            </a:r>
            <a:r>
              <a:rPr lang="cs-CZ" b="1" dirty="0"/>
              <a:t>6. 7. 1415 upálen</a:t>
            </a:r>
            <a:r>
              <a:rPr lang="cs-CZ" dirty="0"/>
              <a:t> </a:t>
            </a:r>
          </a:p>
          <a:p>
            <a:r>
              <a:rPr lang="cs-CZ" dirty="0"/>
              <a:t>  (popel vhozen do Rýna)</a:t>
            </a:r>
          </a:p>
          <a:p>
            <a:r>
              <a:rPr lang="cs-CZ" dirty="0"/>
              <a:t>  </a:t>
            </a:r>
            <a:r>
              <a:rPr lang="cs-CZ" b="1" i="1" dirty="0"/>
              <a:t>symbol boje za pravdu</a:t>
            </a:r>
            <a:endParaRPr lang="cs-CZ" i="1" dirty="0"/>
          </a:p>
        </p:txBody>
      </p:sp>
      <p:pic>
        <p:nvPicPr>
          <p:cNvPr id="17427" name="Picture 9" descr="Soubor:Jan Hus at the Stak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67175" y="4227513"/>
            <a:ext cx="5857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5724525" y="3867150"/>
            <a:ext cx="1728788" cy="28892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/>
              <a:t>Ohlas Husovy smrti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8101013" y="4443413"/>
            <a:ext cx="936625" cy="55562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 err="1"/>
              <a:t>stížný</a:t>
            </a:r>
            <a:r>
              <a:rPr lang="cs-CZ" dirty="0"/>
              <a:t> list </a:t>
            </a:r>
          </a:p>
          <a:p>
            <a:pPr algn="ctr"/>
            <a:r>
              <a:rPr lang="cs-CZ" dirty="0"/>
              <a:t>šlechty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7667625" y="3867150"/>
            <a:ext cx="1150938" cy="4841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bouře lidu, </a:t>
            </a:r>
          </a:p>
          <a:p>
            <a:pPr algn="ctr"/>
            <a:r>
              <a:rPr lang="cs-CZ" dirty="0"/>
              <a:t>pouti na hory</a:t>
            </a: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6948488" y="4443413"/>
            <a:ext cx="1008062" cy="6477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pražská </a:t>
            </a:r>
          </a:p>
          <a:p>
            <a:pPr algn="ctr"/>
            <a:r>
              <a:rPr lang="cs-CZ" dirty="0"/>
              <a:t>defenestrace</a:t>
            </a:r>
          </a:p>
          <a:p>
            <a:pPr algn="ctr"/>
            <a:r>
              <a:rPr lang="cs-CZ" b="1" dirty="0"/>
              <a:t>30. 7. 1419</a:t>
            </a: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5003800" y="4300538"/>
            <a:ext cx="1800225" cy="62706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/>
              <a:t>rozdělení Čech na 2 tábory:</a:t>
            </a:r>
          </a:p>
          <a:p>
            <a:r>
              <a:rPr lang="cs-CZ" dirty="0"/>
              <a:t>1. stranu katolickou </a:t>
            </a:r>
          </a:p>
          <a:p>
            <a:r>
              <a:rPr lang="cs-CZ" dirty="0"/>
              <a:t>2. stranu husitskou</a:t>
            </a:r>
          </a:p>
        </p:txBody>
      </p:sp>
      <p:pic>
        <p:nvPicPr>
          <p:cNvPr id="17434" name="Picture 26" descr="Soubor:Betlemska kaple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11638" y="484188"/>
            <a:ext cx="1657350" cy="1243012"/>
          </a:xfrm>
          <a:prstGeom prst="rect">
            <a:avLst/>
          </a:prstGeom>
          <a:noFill/>
        </p:spPr>
      </p:pic>
      <p:sp>
        <p:nvSpPr>
          <p:cNvPr id="3" name="Tlačítko akce: Video 2">
            <a:hlinkClick r:id="rId17" highlightClick="1"/>
          </p:cNvPr>
          <p:cNvSpPr>
            <a:spLocks noChangeAspect="1"/>
          </p:cNvSpPr>
          <p:nvPr/>
        </p:nvSpPr>
        <p:spPr>
          <a:xfrm>
            <a:off x="2010571" y="1132250"/>
            <a:ext cx="360000" cy="360000"/>
          </a:xfrm>
          <a:prstGeom prst="actionButtonMovi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Video 3">
            <a:hlinkClick r:id="rId18" highlightClick="1"/>
          </p:cNvPr>
          <p:cNvSpPr>
            <a:spLocks noChangeAspect="1"/>
          </p:cNvSpPr>
          <p:nvPr/>
        </p:nvSpPr>
        <p:spPr>
          <a:xfrm>
            <a:off x="8465924" y="775819"/>
            <a:ext cx="360000" cy="360000"/>
          </a:xfrm>
          <a:prstGeom prst="actionButtonMovi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6" grpId="0" animBg="1"/>
      <p:bldP spid="17417" grpId="0" animBg="1"/>
      <p:bldP spid="17422" grpId="0" animBg="1"/>
      <p:bldP spid="17424" grpId="0" animBg="1"/>
      <p:bldP spid="17425" grpId="0" animBg="1"/>
      <p:bldP spid="17426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7127875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14.3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203325"/>
            <a:ext cx="9144000" cy="369331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300" b="1" dirty="0"/>
              <a:t>d</a:t>
            </a:r>
            <a:r>
              <a:rPr lang="cs-CZ" sz="1300" b="1" dirty="0" smtClean="0"/>
              <a:t>efenestrace</a:t>
            </a:r>
            <a:r>
              <a:rPr lang="cs-CZ" sz="1300" dirty="0" smtClean="0"/>
              <a:t> = „vyhození z okna“</a:t>
            </a:r>
            <a:endParaRPr lang="cs-CZ" sz="1300" b="1" dirty="0" smtClean="0"/>
          </a:p>
          <a:p>
            <a:r>
              <a:rPr lang="cs-CZ" sz="1300" b="1" dirty="0" smtClean="0"/>
              <a:t>dekret </a:t>
            </a:r>
            <a:r>
              <a:rPr lang="cs-CZ" sz="1300" b="1" dirty="0"/>
              <a:t>= </a:t>
            </a:r>
            <a:r>
              <a:rPr lang="cs-CZ" sz="1300" dirty="0"/>
              <a:t>nařízení, zákon</a:t>
            </a:r>
          </a:p>
          <a:p>
            <a:r>
              <a:rPr lang="cs-CZ" sz="1300" b="1" dirty="0"/>
              <a:t>husité</a:t>
            </a:r>
            <a:r>
              <a:rPr lang="cs-CZ" sz="1300" dirty="0"/>
              <a:t> = Husovi stoupenci</a:t>
            </a:r>
          </a:p>
          <a:p>
            <a:r>
              <a:rPr lang="cs-CZ" sz="1300" b="1" dirty="0"/>
              <a:t>interdikt</a:t>
            </a:r>
            <a:r>
              <a:rPr lang="cs-CZ" sz="1300" dirty="0"/>
              <a:t> = zákaz konání svátostí a obřadů</a:t>
            </a:r>
          </a:p>
          <a:p>
            <a:r>
              <a:rPr lang="cs-CZ" sz="1300" b="1" dirty="0"/>
              <a:t>kacíř</a:t>
            </a:r>
            <a:r>
              <a:rPr lang="cs-CZ" sz="1300" dirty="0"/>
              <a:t> = člověk zastávající názory odlišující se od závazného učení katolické církve</a:t>
            </a:r>
          </a:p>
          <a:p>
            <a:r>
              <a:rPr lang="cs-CZ" sz="1300" b="1" dirty="0"/>
              <a:t>kalich</a:t>
            </a:r>
            <a:r>
              <a:rPr lang="cs-CZ" sz="1300" dirty="0"/>
              <a:t> = nádoba na víno při bohoslužbách, symbol </a:t>
            </a:r>
            <a:r>
              <a:rPr lang="cs-CZ" sz="1300" dirty="0" smtClean="0"/>
              <a:t>husitů</a:t>
            </a:r>
          </a:p>
          <a:p>
            <a:r>
              <a:rPr lang="cs-CZ" sz="1300" b="1" dirty="0" smtClean="0"/>
              <a:t>kališnická církev </a:t>
            </a:r>
            <a:r>
              <a:rPr lang="cs-CZ" sz="1300" dirty="0" smtClean="0"/>
              <a:t>= církev husitů s přijímáním „pod obojí </a:t>
            </a:r>
            <a:r>
              <a:rPr lang="cs-CZ" sz="1300" dirty="0" err="1" smtClean="0"/>
              <a:t>způsobou</a:t>
            </a:r>
            <a:r>
              <a:rPr lang="cs-CZ" sz="1300" dirty="0" smtClean="0"/>
              <a:t>“, v čele arcibiskup</a:t>
            </a:r>
            <a:endParaRPr lang="cs-CZ" sz="1300" dirty="0"/>
          </a:p>
          <a:p>
            <a:r>
              <a:rPr lang="cs-CZ" sz="1300" b="1" dirty="0"/>
              <a:t>klatba</a:t>
            </a:r>
            <a:r>
              <a:rPr lang="cs-CZ" sz="1300" dirty="0"/>
              <a:t> = trest vylučující z účasti na svátostech, bohoslužbách a církevním </a:t>
            </a:r>
            <a:r>
              <a:rPr lang="cs-CZ" sz="1300" dirty="0" smtClean="0"/>
              <a:t>životě</a:t>
            </a:r>
          </a:p>
          <a:p>
            <a:r>
              <a:rPr lang="cs-CZ" sz="1300" b="1" dirty="0"/>
              <a:t>k</a:t>
            </a:r>
            <a:r>
              <a:rPr lang="cs-CZ" sz="1300" b="1" dirty="0" smtClean="0"/>
              <a:t>ompaktáta</a:t>
            </a:r>
            <a:r>
              <a:rPr lang="cs-CZ" sz="1300" dirty="0" smtClean="0"/>
              <a:t> = kompromisní úmluvy, dohody mezi katolickou církví a umírněnými husity, kteří uznali Zikmunda českým králem</a:t>
            </a:r>
            <a:endParaRPr lang="cs-CZ" sz="1300" dirty="0"/>
          </a:p>
          <a:p>
            <a:r>
              <a:rPr lang="cs-CZ" sz="1300" b="1" dirty="0"/>
              <a:t>odpustky</a:t>
            </a:r>
            <a:r>
              <a:rPr lang="cs-CZ" sz="1300" dirty="0"/>
              <a:t> = písemné doklady o odpuštění trestů za spáchané hříchy, prodávány lidmi pověřenými k této činnosti </a:t>
            </a:r>
            <a:r>
              <a:rPr lang="cs-CZ" sz="1300" dirty="0" smtClean="0"/>
              <a:t>papežem</a:t>
            </a:r>
          </a:p>
          <a:p>
            <a:r>
              <a:rPr lang="cs-CZ" sz="1300" b="1" dirty="0"/>
              <a:t>p</a:t>
            </a:r>
            <a:r>
              <a:rPr lang="cs-CZ" sz="1300" b="1" dirty="0" smtClean="0"/>
              <a:t>olní vojska </a:t>
            </a:r>
            <a:r>
              <a:rPr lang="cs-CZ" sz="1300" dirty="0" smtClean="0"/>
              <a:t>= stálá armáda husitů, centrem východní Čechy u Třebechovic pod </a:t>
            </a:r>
            <a:r>
              <a:rPr lang="cs-CZ" sz="1300" dirty="0" err="1" smtClean="0"/>
              <a:t>Orebem</a:t>
            </a:r>
            <a:endParaRPr lang="cs-CZ" sz="1300" dirty="0"/>
          </a:p>
          <a:p>
            <a:r>
              <a:rPr lang="cs-CZ" sz="1300" b="1" dirty="0" err="1" smtClean="0"/>
              <a:t>pražané</a:t>
            </a:r>
            <a:r>
              <a:rPr lang="cs-CZ" sz="1300" b="1" dirty="0" smtClean="0"/>
              <a:t> = </a:t>
            </a:r>
            <a:r>
              <a:rPr lang="cs-CZ" sz="1300" dirty="0"/>
              <a:t> </a:t>
            </a:r>
            <a:r>
              <a:rPr lang="cs-CZ" sz="1300" dirty="0" smtClean="0"/>
              <a:t>umírněná skupina husitů</a:t>
            </a:r>
            <a:endParaRPr lang="cs-CZ" sz="1300" b="1" dirty="0" smtClean="0"/>
          </a:p>
          <a:p>
            <a:r>
              <a:rPr lang="cs-CZ" sz="1300" b="1" dirty="0" smtClean="0"/>
              <a:t>přijímání</a:t>
            </a:r>
            <a:r>
              <a:rPr lang="cs-CZ" sz="1300" dirty="0" smtClean="0"/>
              <a:t> </a:t>
            </a:r>
            <a:r>
              <a:rPr lang="cs-CZ" sz="1300" dirty="0"/>
              <a:t>= jedna ze sedmi svátostí katolického náboženství</a:t>
            </a:r>
          </a:p>
          <a:p>
            <a:r>
              <a:rPr lang="cs-CZ" sz="1300" b="1" dirty="0"/>
              <a:t>přijímání podobojí</a:t>
            </a:r>
            <a:r>
              <a:rPr lang="cs-CZ" sz="1300" dirty="0"/>
              <a:t> = tzn. chleba (hostie) i vína jako symbolu těla a krve Ježíše Krista</a:t>
            </a:r>
          </a:p>
          <a:p>
            <a:r>
              <a:rPr lang="cs-CZ" sz="1300" b="1" dirty="0"/>
              <a:t>reformátor</a:t>
            </a:r>
            <a:r>
              <a:rPr lang="cs-CZ" sz="1300" dirty="0"/>
              <a:t> = člověk usilující nebo provádějící změny v různých oblastech života (zde: v náboženství</a:t>
            </a:r>
            <a:r>
              <a:rPr lang="cs-CZ" sz="1300" dirty="0" smtClean="0"/>
              <a:t>)</a:t>
            </a:r>
          </a:p>
          <a:p>
            <a:r>
              <a:rPr lang="cs-CZ" sz="1300" b="1" dirty="0"/>
              <a:t>s</a:t>
            </a:r>
            <a:r>
              <a:rPr lang="cs-CZ" sz="1300" b="1" dirty="0" smtClean="0"/>
              <a:t>panilé jízdy = rejsy = </a:t>
            </a:r>
            <a:r>
              <a:rPr lang="cs-CZ" sz="1300" dirty="0" smtClean="0"/>
              <a:t>výpravy husitů za potravinami a další kořistí; i propagační význam – zisk stoupenců a sympatií v sousedních zemích</a:t>
            </a:r>
          </a:p>
          <a:p>
            <a:r>
              <a:rPr lang="cs-CZ" sz="1300" b="1" dirty="0" err="1"/>
              <a:t>t</a:t>
            </a:r>
            <a:r>
              <a:rPr lang="cs-CZ" sz="1300" b="1" dirty="0" err="1" smtClean="0"/>
              <a:t>áboři</a:t>
            </a:r>
            <a:r>
              <a:rPr lang="cs-CZ" sz="1300" b="1" dirty="0" smtClean="0"/>
              <a:t> = </a:t>
            </a:r>
            <a:r>
              <a:rPr lang="cs-CZ" sz="1300" dirty="0" smtClean="0"/>
              <a:t> označení skupiny husitů prosazujících radikální změny, neochotní přijímat kompromisy</a:t>
            </a:r>
            <a:endParaRPr lang="cs-CZ" sz="1300" b="1" dirty="0"/>
          </a:p>
        </p:txBody>
      </p:sp>
      <p:pic>
        <p:nvPicPr>
          <p:cNvPr id="19462" name="Picture 6" descr="10_31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55625"/>
            <a:ext cx="1373187" cy="1728788"/>
          </a:xfrm>
          <a:prstGeom prst="rect">
            <a:avLst/>
          </a:prstGeom>
          <a:noFill/>
        </p:spPr>
      </p:pic>
      <p:pic>
        <p:nvPicPr>
          <p:cNvPr id="19464" name="Picture 8" descr="Soubor:Přijímání pod obojí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555625"/>
            <a:ext cx="1465262" cy="216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824413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14.4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179512" y="1059581"/>
            <a:ext cx="4104456" cy="1759899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pražská defenestrace 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po Husově smrti zesílení nepokojů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na univerzitě nadále hájeno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přijímání z kalicha</a:t>
            </a:r>
          </a:p>
          <a:p>
            <a:pPr algn="just"/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→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Václav IV. v reakci na to změnil městské rady  v Praze</a:t>
            </a:r>
          </a:p>
          <a:p>
            <a:pPr algn="just"/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ve prospěch katolíků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→  lidé vedení radikálním kazatelem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Janem Želivským</a:t>
            </a:r>
          </a:p>
          <a:p>
            <a:pPr algn="just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vyhodili katolické konšele z oken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Novoměst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radnice</a:t>
            </a:r>
          </a:p>
          <a:p>
            <a:pPr algn="just"/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= 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30. 7.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1419   defenestrace </a:t>
            </a:r>
          </a:p>
          <a:p>
            <a:pPr algn="just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dálosti vliv na uspíšení smrti Václava IV.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0" y="2805544"/>
            <a:ext cx="1501886" cy="232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Šipka doprava se zářezem 2"/>
          <p:cNvSpPr/>
          <p:nvPr/>
        </p:nvSpPr>
        <p:spPr>
          <a:xfrm>
            <a:off x="4427984" y="1664076"/>
            <a:ext cx="978408" cy="484632"/>
          </a:xfrm>
          <a:prstGeom prst="notched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5498453" y="1522778"/>
            <a:ext cx="3466035" cy="72979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Proti kacířským Čechám vyhlášeny římským císařem Zikmundem a církví křížové výpravy (1420 – 1431).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53483" y="754496"/>
            <a:ext cx="1077987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b="1" cap="all" dirty="0" smtClean="0"/>
              <a:t>Stoupenci</a:t>
            </a:r>
          </a:p>
          <a:p>
            <a:pPr algn="ctr"/>
            <a:r>
              <a:rPr lang="cs-CZ" b="1" cap="all" dirty="0" smtClean="0"/>
              <a:t> husitů</a:t>
            </a:r>
            <a:endParaRPr lang="cs-CZ" sz="1200" b="1" cap="all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5463294" y="915192"/>
            <a:ext cx="53572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sz="1200" b="1" dirty="0" smtClean="0"/>
              <a:t>ižší</a:t>
            </a:r>
          </a:p>
          <a:p>
            <a:pPr algn="ctr"/>
            <a:r>
              <a:rPr lang="cs-CZ" sz="1200" b="1" dirty="0" smtClean="0"/>
              <a:t>kněží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154482" y="578273"/>
            <a:ext cx="1329210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m</a:t>
            </a:r>
            <a:r>
              <a:rPr lang="cs-CZ" sz="1200" b="1" dirty="0" smtClean="0"/>
              <a:t>enší počet pánů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16519" y="1048610"/>
            <a:ext cx="697627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v</a:t>
            </a:r>
            <a:r>
              <a:rPr lang="cs-CZ" sz="1200" b="1" dirty="0" smtClean="0"/>
              <a:t>ětšina </a:t>
            </a:r>
          </a:p>
          <a:p>
            <a:r>
              <a:rPr lang="cs-CZ" sz="1200" b="1" dirty="0" smtClean="0"/>
              <a:t>zemanů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380312" y="590473"/>
            <a:ext cx="165618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d</a:t>
            </a:r>
            <a:r>
              <a:rPr lang="cs-CZ" sz="1200" b="1" dirty="0" smtClean="0"/>
              <a:t>robní rolníci, sedláci, chudina, řemeslníci, obchodníci, </a:t>
            </a:r>
            <a:r>
              <a:rPr lang="cs-CZ" sz="1200" b="1" dirty="0" err="1" smtClean="0"/>
              <a:t>uni</a:t>
            </a:r>
            <a:r>
              <a:rPr lang="cs-CZ" sz="1200" b="1" dirty="0" smtClean="0"/>
              <a:t>. mistři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843088" y="3075903"/>
            <a:ext cx="2728912" cy="136815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 husitů</a:t>
            </a:r>
          </a:p>
          <a:p>
            <a:r>
              <a:rPr lang="cs-CZ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čtyři artikuly pražské, 1421</a:t>
            </a:r>
          </a:p>
          <a:p>
            <a:pPr marL="228600" indent="-228600"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přijímání podobojí</a:t>
            </a:r>
          </a:p>
          <a:p>
            <a:pPr marL="228600" indent="-228600">
              <a:buAutoNum type="arabicPeriod"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vobodné kázání slova božího</a:t>
            </a:r>
          </a:p>
          <a:p>
            <a:pPr marL="228600" indent="-228600">
              <a:buAutoNum type="arabicPeriod"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tejné trestání smrtelných hříchů</a:t>
            </a:r>
          </a:p>
          <a:p>
            <a:pPr marL="228600" indent="-228600">
              <a:buAutoNum type="arabicPeriod"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bavení církve majetku, světské moci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Zikmund zbaven trůnu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065306" y="4604291"/>
            <a:ext cx="2283952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/>
              <a:t>Oporou moci husitů: města (městské svazy) a polní vojska.</a:t>
            </a:r>
            <a:endParaRPr lang="cs-CZ" sz="1200" b="1" dirty="0" smtClean="0"/>
          </a:p>
        </p:txBody>
      </p:sp>
      <p:sp>
        <p:nvSpPr>
          <p:cNvPr id="13" name="Tlačítko akce: Informace 12">
            <a:hlinkClick r:id="rId4" highlightClick="1"/>
          </p:cNvPr>
          <p:cNvSpPr>
            <a:spLocks noChangeAspect="1"/>
          </p:cNvSpPr>
          <p:nvPr/>
        </p:nvSpPr>
        <p:spPr>
          <a:xfrm>
            <a:off x="6649564" y="2072570"/>
            <a:ext cx="360000" cy="360000"/>
          </a:xfrm>
          <a:prstGeom prst="actionButtonInformation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4819087" y="2571750"/>
            <a:ext cx="3577872" cy="118813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Významnou roli vojevůdce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 Žižka z Trocnova.</a:t>
            </a:r>
          </a:p>
          <a:p>
            <a:pPr marL="171450" indent="-171450" algn="just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 souboru pravidel pro boj, dělení kořisti i trestání přestupků, jehož základem byly čtyři artikuly pražské =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Žižkův vojenský řád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Po Žižkově smrti (1424) se vojska označovala jako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„sirotci“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V čele vojsk poté kněz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Prokop Holý.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lačítko akce: Video 14">
            <a:hlinkClick r:id="rId5" highlightClick="1"/>
          </p:cNvPr>
          <p:cNvSpPr>
            <a:spLocks noChangeAspect="1"/>
          </p:cNvSpPr>
          <p:nvPr/>
        </p:nvSpPr>
        <p:spPr>
          <a:xfrm>
            <a:off x="4008777" y="2493803"/>
            <a:ext cx="360000" cy="360000"/>
          </a:xfrm>
          <a:prstGeom prst="actionButtonMovi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lačítko akce: Informace 15">
            <a:hlinkClick r:id="rId6" highlightClick="1"/>
          </p:cNvPr>
          <p:cNvSpPr>
            <a:spLocks noChangeAspect="1"/>
          </p:cNvSpPr>
          <p:nvPr/>
        </p:nvSpPr>
        <p:spPr>
          <a:xfrm>
            <a:off x="8239806" y="2313803"/>
            <a:ext cx="360000" cy="360000"/>
          </a:xfrm>
          <a:prstGeom prst="actionButtonInforma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4699302" y="3969932"/>
            <a:ext cx="2366138" cy="82129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1431 útěk křižáků od Domažlic</a:t>
            </a:r>
          </a:p>
          <a:p>
            <a:pPr marL="171450" indent="-171450" algn="just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zahnáni zpěvem husitů</a:t>
            </a:r>
          </a:p>
          <a:p>
            <a:pPr marL="171450" indent="-171450" algn="just">
              <a:buFontTx/>
              <a:buChar char="-"/>
            </a:pP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Kdož </a:t>
            </a:r>
            <a:r>
              <a:rPr lang="cs-CZ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jsú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boží bojovníci</a:t>
            </a:r>
            <a:endParaRPr lang="cs-CZ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lačítko akce: Zvuk 17">
            <a:hlinkClick r:id="rId8" highlightClick="1">
              <a:snd r:embed="rId7" name="applause.wav"/>
            </a:hlinkClick>
          </p:cNvPr>
          <p:cNvSpPr>
            <a:spLocks noChangeAspect="1"/>
          </p:cNvSpPr>
          <p:nvPr/>
        </p:nvSpPr>
        <p:spPr>
          <a:xfrm>
            <a:off x="6419357" y="4701993"/>
            <a:ext cx="360000" cy="360000"/>
          </a:xfrm>
          <a:prstGeom prst="actionButtonSoun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lačítko akce: Dokument 18">
            <a:hlinkClick r:id="rId9" highlightClick="1"/>
          </p:cNvPr>
          <p:cNvSpPr>
            <a:spLocks noChangeAspect="1"/>
          </p:cNvSpPr>
          <p:nvPr/>
        </p:nvSpPr>
        <p:spPr>
          <a:xfrm>
            <a:off x="5819018" y="4705956"/>
            <a:ext cx="360000" cy="360000"/>
          </a:xfrm>
          <a:prstGeom prst="actionButton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7231469" y="3876826"/>
            <a:ext cx="1805025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1434 bitva u Lipan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polní vojska vedená P. Holým poražena svými bývalými spojenci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lačítko akce: Informace 21">
            <a:hlinkClick r:id="rId10" highlightClick="1"/>
          </p:cNvPr>
          <p:cNvSpPr>
            <a:spLocks noChangeAspect="1"/>
          </p:cNvSpPr>
          <p:nvPr/>
        </p:nvSpPr>
        <p:spPr>
          <a:xfrm>
            <a:off x="8571027" y="4655123"/>
            <a:ext cx="360000" cy="360000"/>
          </a:xfrm>
          <a:prstGeom prst="actionButtonInforma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lačítko akce: Dokument 22">
            <a:hlinkClick r:id="rId11" highlightClick="1"/>
          </p:cNvPr>
          <p:cNvSpPr>
            <a:spLocks noChangeAspect="1"/>
          </p:cNvSpPr>
          <p:nvPr/>
        </p:nvSpPr>
        <p:spPr>
          <a:xfrm>
            <a:off x="8336245" y="3075903"/>
            <a:ext cx="360000" cy="360000"/>
          </a:xfrm>
          <a:prstGeom prst="actionButton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Video 4">
            <a:hlinkClick r:id="rId12" highlightClick="1"/>
          </p:cNvPr>
          <p:cNvSpPr>
            <a:spLocks noChangeAspect="1"/>
          </p:cNvSpPr>
          <p:nvPr/>
        </p:nvSpPr>
        <p:spPr>
          <a:xfrm>
            <a:off x="6934701" y="4701993"/>
            <a:ext cx="360000" cy="360000"/>
          </a:xfrm>
          <a:prstGeom prst="actionButtonMovi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537075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14.5 Procvičení a příklady</a:t>
            </a:r>
          </a:p>
        </p:txBody>
      </p:sp>
      <p:sp>
        <p:nvSpPr>
          <p:cNvPr id="23554" name="TextovéPole 9"/>
          <p:cNvSpPr txBox="1">
            <a:spLocks noChangeArrowheads="1"/>
          </p:cNvSpPr>
          <p:nvPr/>
        </p:nvSpPr>
        <p:spPr bwMode="auto">
          <a:xfrm>
            <a:off x="1651883" y="1701932"/>
            <a:ext cx="2308049" cy="27699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>
                <a:cs typeface="Times New Roman" pitchFamily="18" charset="0"/>
              </a:rPr>
              <a:t>Zikmund uznán českým králem</a:t>
            </a:r>
            <a:endParaRPr lang="cs-CZ" b="1" dirty="0"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2" name="Tlačítko akce: Informace 1">
            <a:hlinkClick r:id="rId3" highlightClick="1"/>
          </p:cNvPr>
          <p:cNvSpPr>
            <a:spLocks noChangeAspect="1"/>
          </p:cNvSpPr>
          <p:nvPr/>
        </p:nvSpPr>
        <p:spPr>
          <a:xfrm>
            <a:off x="295030" y="1063330"/>
            <a:ext cx="360000" cy="360000"/>
          </a:xfrm>
          <a:prstGeom prst="actionButtonInforma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043608" y="1086620"/>
            <a:ext cx="2232248" cy="30600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Basilejská kompaktáta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51883" y="2845761"/>
            <a:ext cx="1263487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p</a:t>
            </a:r>
            <a:r>
              <a:rPr lang="cs-CZ" sz="1200" b="1" dirty="0" smtClean="0"/>
              <a:t>řijata v Jihlavě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51883" y="2308647"/>
            <a:ext cx="2109873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v</a:t>
            </a:r>
            <a:r>
              <a:rPr lang="cs-CZ" sz="1200" b="1" dirty="0" smtClean="0"/>
              <a:t> české zemi ponechán kalich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6" y="1656248"/>
            <a:ext cx="1371400" cy="167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5363" y="3765377"/>
            <a:ext cx="3023257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200" b="1" i="1" u="sng" dirty="0" smtClean="0"/>
              <a:t>Otázky k ukázce:</a:t>
            </a:r>
          </a:p>
          <a:p>
            <a:pPr algn="just"/>
            <a:r>
              <a:rPr lang="cs-CZ" sz="1200" b="1" dirty="0" smtClean="0"/>
              <a:t>Jak to v Čechách vypadalo po skončení husitských válek?</a:t>
            </a:r>
          </a:p>
          <a:p>
            <a:pPr algn="just"/>
            <a:r>
              <a:rPr lang="cs-CZ" b="1" dirty="0" smtClean="0"/>
              <a:t>Kdo nahradil Zikmunda Lucemburského na českém trůně po jeho smrti?</a:t>
            </a:r>
          </a:p>
          <a:p>
            <a:pPr algn="just"/>
            <a:r>
              <a:rPr lang="cs-CZ" sz="1200" b="1" dirty="0" smtClean="0"/>
              <a:t>Jednalo se o českou panovnickou dynastii?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44008" y="987574"/>
            <a:ext cx="18473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22891" b="-1"/>
          <a:stretch/>
        </p:blipFill>
        <p:spPr bwMode="auto">
          <a:xfrm>
            <a:off x="3995381" y="1287427"/>
            <a:ext cx="5148619" cy="205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266828" y="639266"/>
            <a:ext cx="4689163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/>
              <a:t>Prohlédni si tyto zbraně a pokus se vymyslet, co mají společného a proč je husité potřebovali. (Nápověda: Husitské vojsko tvořili většinou pěšáci, zatímco křižáci byli rytíři na koních.)</a:t>
            </a:r>
            <a:endParaRPr lang="cs-CZ" sz="12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222" y="3581069"/>
            <a:ext cx="13049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0445" y="4041781"/>
            <a:ext cx="2052777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Někdy zbraně vznikaly z běžného zemědělského nářadí. </a:t>
            </a:r>
            <a:r>
              <a:rPr lang="cs-CZ" b="1" dirty="0" smtClean="0"/>
              <a:t>Poznáš</a:t>
            </a:r>
            <a:r>
              <a:rPr lang="cs-CZ" b="1" dirty="0"/>
              <a:t>, o jaké nářadí jde a k čemu původně sloužilo?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1781"/>
            <a:ext cx="22383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lačítko akce: Video 5">
            <a:hlinkClick r:id="rId8" highlightClick="1"/>
          </p:cNvPr>
          <p:cNvSpPr>
            <a:spLocks noChangeAspect="1"/>
          </p:cNvSpPr>
          <p:nvPr/>
        </p:nvSpPr>
        <p:spPr>
          <a:xfrm>
            <a:off x="1795890" y="3518749"/>
            <a:ext cx="360000" cy="360000"/>
          </a:xfrm>
          <a:prstGeom prst="actionButtonMovi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240099" y="3467917"/>
            <a:ext cx="4104456" cy="461665"/>
          </a:xfrm>
          <a:prstGeom prst="rect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Největší novinkou husitského </a:t>
            </a:r>
            <a:r>
              <a:rPr lang="cs-CZ" b="1" dirty="0" smtClean="0"/>
              <a:t>vojska </a:t>
            </a:r>
            <a:r>
              <a:rPr lang="cs-CZ" b="1" dirty="0"/>
              <a:t>byly palné zbraně. Této ruční palné zbrani se říkalo hákovnice. Proč</a:t>
            </a:r>
            <a:r>
              <a:rPr lang="cs-CZ" b="1" dirty="0" smtClean="0"/>
              <a:t>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75297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652120" y="597973"/>
            <a:ext cx="2736304" cy="892552"/>
          </a:xfrm>
          <a:prstGeom prst="rect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 smtClean="0"/>
              <a:t>Jaká přání vyjadřuje Hus ve svém posledním dopise Čechům?</a:t>
            </a:r>
          </a:p>
          <a:p>
            <a:pPr algn="ctr"/>
            <a:r>
              <a:rPr lang="cs-CZ" sz="1300" b="1" dirty="0" smtClean="0"/>
              <a:t>Jakou příčinu podává Hus pro své a Jeronýmovo uvěznění?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256000" y="1583213"/>
            <a:ext cx="3816424" cy="3447098"/>
          </a:xfrm>
          <a:prstGeom prst="rect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cs-CZ" sz="1300" b="1" dirty="0" smtClean="0"/>
              <a:t>Psal sem list tento vám v žaláři v </a:t>
            </a:r>
            <a:r>
              <a:rPr lang="cs-CZ" sz="1300" b="1" dirty="0" err="1" smtClean="0"/>
              <a:t>okovách</a:t>
            </a:r>
            <a:r>
              <a:rPr lang="cs-CZ" sz="1300" b="1" dirty="0" smtClean="0"/>
              <a:t>, čekaje </a:t>
            </a:r>
            <a:r>
              <a:rPr lang="cs-CZ" sz="1300" b="1" dirty="0" err="1" smtClean="0"/>
              <a:t>nazajtřie</a:t>
            </a:r>
            <a:r>
              <a:rPr lang="cs-CZ" sz="1300" b="1" dirty="0" smtClean="0"/>
              <a:t> na smrt </a:t>
            </a:r>
            <a:r>
              <a:rPr lang="cs-CZ" sz="1300" b="1" dirty="0" err="1" smtClean="0"/>
              <a:t>odsúzenie</a:t>
            </a:r>
            <a:r>
              <a:rPr lang="cs-CZ" sz="1300" b="1" dirty="0" smtClean="0"/>
              <a:t>, maje </a:t>
            </a:r>
            <a:r>
              <a:rPr lang="cs-CZ" sz="1300" b="1" dirty="0" err="1" smtClean="0"/>
              <a:t>plnú</a:t>
            </a:r>
            <a:r>
              <a:rPr lang="cs-CZ" sz="1300" b="1" dirty="0" smtClean="0"/>
              <a:t> naději v Bohu, abych pravdy </a:t>
            </a:r>
            <a:r>
              <a:rPr lang="cs-CZ" sz="1300" b="1" dirty="0" err="1" smtClean="0"/>
              <a:t>Božie</a:t>
            </a:r>
            <a:r>
              <a:rPr lang="cs-CZ" sz="1300" b="1" dirty="0" smtClean="0"/>
              <a:t> neustupoval … O mistru Jeronymovi, nic neslyším, než že jest v těžkém vězení, čekaje smrti jako já, a to pro </a:t>
            </a:r>
            <a:r>
              <a:rPr lang="cs-CZ" sz="1300" b="1" dirty="0" err="1" smtClean="0"/>
              <a:t>svú</a:t>
            </a:r>
            <a:r>
              <a:rPr lang="cs-CZ" sz="1300" b="1" dirty="0" smtClean="0"/>
              <a:t> </a:t>
            </a:r>
            <a:r>
              <a:rPr lang="cs-CZ" sz="1300" b="1" dirty="0" err="1" smtClean="0"/>
              <a:t>vieru</a:t>
            </a:r>
            <a:r>
              <a:rPr lang="cs-CZ" sz="1300" b="1" dirty="0" smtClean="0"/>
              <a:t>, již jest statečně </a:t>
            </a:r>
            <a:r>
              <a:rPr lang="cs-CZ" sz="1300" b="1" dirty="0" err="1" smtClean="0"/>
              <a:t>Čechóm</a:t>
            </a:r>
            <a:r>
              <a:rPr lang="cs-CZ" sz="1300" b="1" dirty="0" smtClean="0"/>
              <a:t> ukazoval. Také prosím vás, zvláště Pražané, aby na </a:t>
            </a:r>
            <a:r>
              <a:rPr lang="cs-CZ" sz="1300" b="1" dirty="0" err="1" smtClean="0"/>
              <a:t>Betlem</a:t>
            </a:r>
            <a:r>
              <a:rPr lang="cs-CZ" sz="1300" b="1" dirty="0" smtClean="0"/>
              <a:t> byli laskavi, dokud Pán </a:t>
            </a:r>
            <a:r>
              <a:rPr lang="cs-CZ" sz="1300" b="1" dirty="0" err="1" smtClean="0"/>
              <a:t>Bóh</a:t>
            </a:r>
            <a:r>
              <a:rPr lang="cs-CZ" sz="1300" b="1" dirty="0" smtClean="0"/>
              <a:t> popřeje, aby v něm </a:t>
            </a:r>
            <a:r>
              <a:rPr lang="cs-CZ" sz="1300" b="1" dirty="0" err="1" smtClean="0"/>
              <a:t>Božie</a:t>
            </a:r>
            <a:r>
              <a:rPr lang="cs-CZ" sz="1300" b="1" dirty="0" smtClean="0"/>
              <a:t> slovo kázali. Pro to </a:t>
            </a:r>
            <a:r>
              <a:rPr lang="cs-CZ" sz="1300" b="1" dirty="0" err="1" smtClean="0"/>
              <a:t>miesto</a:t>
            </a:r>
            <a:r>
              <a:rPr lang="cs-CZ" sz="1300" b="1" dirty="0" smtClean="0"/>
              <a:t> ďábel se rozhněval a proti němu </a:t>
            </a:r>
            <a:r>
              <a:rPr lang="cs-CZ" sz="1300" b="1" dirty="0" err="1" smtClean="0"/>
              <a:t>farářóv</a:t>
            </a:r>
            <a:r>
              <a:rPr lang="cs-CZ" sz="1300" b="1" dirty="0" smtClean="0"/>
              <a:t> i </a:t>
            </a:r>
            <a:r>
              <a:rPr lang="cs-CZ" sz="1300" b="1" dirty="0" err="1" smtClean="0"/>
              <a:t>kanovníkóv</a:t>
            </a:r>
            <a:r>
              <a:rPr lang="cs-CZ" sz="1300" b="1" dirty="0" smtClean="0"/>
              <a:t> popudil, spatřiv, že jeho </a:t>
            </a:r>
            <a:r>
              <a:rPr lang="cs-CZ" sz="1300" b="1" dirty="0" err="1" smtClean="0"/>
              <a:t>královstvie</a:t>
            </a:r>
            <a:r>
              <a:rPr lang="cs-CZ" sz="1300" b="1" dirty="0" smtClean="0"/>
              <a:t> v tom </a:t>
            </a:r>
            <a:r>
              <a:rPr lang="cs-CZ" sz="1300" b="1" dirty="0" err="1" smtClean="0"/>
              <a:t>miestě</a:t>
            </a:r>
            <a:r>
              <a:rPr lang="cs-CZ" sz="1300" b="1" dirty="0" smtClean="0"/>
              <a:t> </a:t>
            </a:r>
            <a:r>
              <a:rPr lang="cs-CZ" sz="1300" b="1" dirty="0" err="1" smtClean="0"/>
              <a:t>sě</a:t>
            </a:r>
            <a:r>
              <a:rPr lang="cs-CZ" sz="1300" b="1" dirty="0" smtClean="0"/>
              <a:t> rušilo. </a:t>
            </a:r>
            <a:r>
              <a:rPr lang="cs-CZ" sz="1300" b="1" dirty="0" err="1" smtClean="0"/>
              <a:t>Ufámť</a:t>
            </a:r>
            <a:r>
              <a:rPr lang="cs-CZ" sz="1300" b="1" dirty="0" smtClean="0"/>
              <a:t> Pánu Bohu, </a:t>
            </a:r>
            <a:r>
              <a:rPr lang="cs-CZ" sz="1300" b="1" dirty="0" err="1" smtClean="0"/>
              <a:t>žeť</a:t>
            </a:r>
            <a:r>
              <a:rPr lang="cs-CZ" sz="1300" b="1" dirty="0" smtClean="0"/>
              <a:t> to </a:t>
            </a:r>
            <a:r>
              <a:rPr lang="cs-CZ" sz="1300" b="1" dirty="0" err="1" smtClean="0"/>
              <a:t>miesto</a:t>
            </a:r>
            <a:r>
              <a:rPr lang="cs-CZ" sz="1300" b="1" dirty="0" smtClean="0"/>
              <a:t> zachová do své </a:t>
            </a:r>
            <a:r>
              <a:rPr lang="cs-CZ" sz="1300" b="1" dirty="0" err="1" smtClean="0"/>
              <a:t>vóle</a:t>
            </a:r>
            <a:r>
              <a:rPr lang="cs-CZ" sz="1300" b="1" dirty="0" smtClean="0"/>
              <a:t> a učiní v něm prospěch větší skrze jiné, než jest skrze mě nestatečného učinil. Také prosím, aby </a:t>
            </a:r>
            <a:r>
              <a:rPr lang="cs-CZ" sz="1300" b="1" dirty="0" err="1" smtClean="0"/>
              <a:t>sě</a:t>
            </a:r>
            <a:r>
              <a:rPr lang="cs-CZ" sz="1300" b="1" dirty="0" smtClean="0"/>
              <a:t> milovali, dobrých násilím tlačiti nedali a pravdy každému přáli….</a:t>
            </a:r>
          </a:p>
          <a:p>
            <a:pPr algn="r"/>
            <a:r>
              <a:rPr lang="cs-CZ" sz="1000" b="1" i="1" dirty="0" smtClean="0"/>
              <a:t>Mistr Jan Hus: List věrným Čechům, 10. 6. 1415, staročesky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3718"/>
            <a:ext cx="477476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/>
          <a:stretch/>
        </p:blipFill>
        <p:spPr bwMode="auto">
          <a:xfrm>
            <a:off x="107504" y="1044249"/>
            <a:ext cx="5308489" cy="112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1487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3420554"/>
            <a:ext cx="4000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82644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2616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0" y="324802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000" y="4248000"/>
            <a:ext cx="885179" cy="86177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cs-CZ" sz="1000" b="1" dirty="0" smtClean="0"/>
              <a:t>1.Tachov</a:t>
            </a:r>
          </a:p>
          <a:p>
            <a:pPr lvl="0"/>
            <a:r>
              <a:rPr lang="cs-CZ" sz="1000" b="1" dirty="0" smtClean="0"/>
              <a:t>2</a:t>
            </a:r>
            <a:r>
              <a:rPr lang="cs-CZ" sz="1000" b="1" dirty="0"/>
              <a:t>. </a:t>
            </a:r>
            <a:r>
              <a:rPr lang="cs-CZ" sz="1000" b="1" dirty="0" smtClean="0"/>
              <a:t>Domažlice</a:t>
            </a:r>
          </a:p>
          <a:p>
            <a:pPr lvl="0"/>
            <a:r>
              <a:rPr lang="cs-CZ" sz="1000" b="1" dirty="0" smtClean="0"/>
              <a:t>3</a:t>
            </a:r>
            <a:r>
              <a:rPr lang="cs-CZ" sz="1000" b="1" dirty="0"/>
              <a:t>. </a:t>
            </a:r>
            <a:r>
              <a:rPr lang="cs-CZ" sz="1000" b="1" dirty="0" smtClean="0"/>
              <a:t>Cheb,</a:t>
            </a:r>
          </a:p>
          <a:p>
            <a:pPr lvl="0"/>
            <a:r>
              <a:rPr lang="cs-CZ" sz="1000" b="1" dirty="0" smtClean="0"/>
              <a:t>4</a:t>
            </a:r>
            <a:r>
              <a:rPr lang="cs-CZ" sz="1000" b="1" dirty="0"/>
              <a:t>. </a:t>
            </a:r>
            <a:r>
              <a:rPr lang="cs-CZ" sz="1000" b="1" dirty="0" smtClean="0"/>
              <a:t>Lipany </a:t>
            </a:r>
          </a:p>
          <a:p>
            <a:pPr lvl="0"/>
            <a:r>
              <a:rPr lang="cs-CZ" sz="1000" b="1" dirty="0" smtClean="0"/>
              <a:t>5</a:t>
            </a:r>
            <a:r>
              <a:rPr lang="cs-CZ" sz="1000" b="1" dirty="0"/>
              <a:t>. </a:t>
            </a:r>
            <a:r>
              <a:rPr lang="cs-CZ" sz="1000" b="1" dirty="0" smtClean="0"/>
              <a:t>Sudoměř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2700338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14.7 CLIL</a:t>
            </a:r>
          </a:p>
        </p:txBody>
      </p:sp>
      <p:sp>
        <p:nvSpPr>
          <p:cNvPr id="27650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History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1425" y="1131590"/>
            <a:ext cx="4536504" cy="37856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The </a:t>
            </a:r>
            <a:r>
              <a:rPr lang="en-US" sz="1600" b="1" u="sng" dirty="0"/>
              <a:t>war wagon </a:t>
            </a:r>
            <a:r>
              <a:rPr lang="en-US" sz="1600" b="1" dirty="0"/>
              <a:t>was a medieval development during the </a:t>
            </a:r>
            <a:r>
              <a:rPr lang="en-US" sz="1600" b="1" dirty="0" err="1"/>
              <a:t>Hussite</a:t>
            </a:r>
            <a:r>
              <a:rPr lang="en-US" sz="1600" b="1" dirty="0"/>
              <a:t> Wars around 1420 by </a:t>
            </a:r>
            <a:r>
              <a:rPr lang="en-US" sz="1600" b="1" dirty="0" err="1"/>
              <a:t>Hussite</a:t>
            </a:r>
            <a:r>
              <a:rPr lang="en-US" sz="1600" b="1" dirty="0"/>
              <a:t> forces rebelling in Bohemia</a:t>
            </a:r>
            <a:r>
              <a:rPr lang="en-US" sz="1600" b="1" dirty="0" smtClean="0"/>
              <a:t>.</a:t>
            </a:r>
            <a:endParaRPr lang="cs-CZ" sz="1600" b="1" dirty="0" smtClean="0"/>
          </a:p>
          <a:p>
            <a:pPr algn="just"/>
            <a:endParaRPr lang="en-US" sz="1600" b="1" dirty="0"/>
          </a:p>
          <a:p>
            <a:pPr algn="just"/>
            <a:r>
              <a:rPr lang="en-US" sz="1600" b="1" dirty="0"/>
              <a:t>It was a heavy wagon given protective sides with firing slits and heavy firepower from either a cannon or a force of hand-gunners and crossbowmen, supported by infantry using pikes and flails. Groups of them could form defensive works, but they also were used as </a:t>
            </a:r>
            <a:r>
              <a:rPr lang="en-US" sz="1600" b="1" dirty="0" err="1"/>
              <a:t>hardpoints</a:t>
            </a:r>
            <a:r>
              <a:rPr lang="en-US" sz="1600" b="1" dirty="0"/>
              <a:t> for </a:t>
            </a:r>
            <a:r>
              <a:rPr lang="en-US" sz="1600" b="1" dirty="0" err="1"/>
              <a:t>Hussite</a:t>
            </a:r>
            <a:r>
              <a:rPr lang="en-US" sz="1600" b="1" dirty="0"/>
              <a:t> formations or as firepower in pincer movements. This early use of gunpowder and innovative tactics helped a largely peasant infantry stave off attacks by the Holy Roman Empire larger forces of mounted knights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59" y="647376"/>
            <a:ext cx="3525937" cy="264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93446"/>
            <a:ext cx="3024014" cy="234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313113" cy="593725"/>
          </a:xfrm>
        </p:spPr>
        <p:txBody>
          <a:bodyPr/>
          <a:lstStyle/>
          <a:p>
            <a:pPr algn="l" eaLnBrk="1" hangingPunct="1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14.8 Test 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>
                <a:solidFill>
                  <a:srgbClr val="813763"/>
                </a:solidFill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64797"/>
              </p:ext>
            </p:extLst>
          </p:nvPr>
        </p:nvGraphicFramePr>
        <p:xfrm>
          <a:off x="467544" y="1281271"/>
          <a:ext cx="6336704" cy="347472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240360"/>
                <a:gridCol w="3096344"/>
              </a:tblGrid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Co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nejspíše Jan Hus ve svých kázáních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nekritizoval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kupčení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odpustky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život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 přepychu duchovních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světskou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moc církve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život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podle Bible zasvěcený práci a modlitbám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Které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tvrzení je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nepravdivé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Husitství přispělo k rozvoji češtiny.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Jan Žižka je autorem písně Kdož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jsú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boží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just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bojovníci.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Husité používali k obraně vozovou hradbu.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Program husitů byl vyjádřen ve 4 artikulech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pražských.</a:t>
                      </a:r>
                    </a:p>
                    <a:p>
                      <a:pPr marL="342900" indent="-342900"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2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Mezi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vítězné bitvy husitů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patří: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bitva u Lipan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bitva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 Moháče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bitva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 Domažlic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bitva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 Bílé hoře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Mistr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Jan Hus byl upálen: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6. 7. 1416 v Kostnici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6. 7. 1415 v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Basileji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6. 7. 1416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 Basileji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6. 7. 1415 v Kostnici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dirty="0"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cs-CZ" dirty="0"/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dirty="0"/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dirty="0"/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dirty="0"/>
              <a:t>d</a:t>
            </a:r>
          </a:p>
          <a:p>
            <a:pPr marL="228600" indent="-228600"/>
            <a:endParaRPr lang="cs-CZ" dirty="0">
              <a:latin typeface="Calibri" pitchFamily="34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 txBox="1">
            <a:spLocks/>
          </p:cNvSpPr>
          <p:nvPr/>
        </p:nvSpPr>
        <p:spPr bwMode="auto">
          <a:xfrm>
            <a:off x="20638" y="498475"/>
            <a:ext cx="462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500" b="1">
                <a:cs typeface="Times New Roman" pitchFamily="18" charset="0"/>
              </a:rPr>
              <a:t>14.9 Použité zdroje, 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pitchFamily="18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43446" y="1050926"/>
            <a:ext cx="8857107" cy="30469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dirty="0"/>
              <a:t> H. Mandelová, E. Kunstová, I. Pařízková: Dějiny středověku a počátků novověku, Dialog, Liberec 2002.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>
                <a:hlinkClick r:id="rId2"/>
              </a:rPr>
              <a:t>http://cs.wikipedia.org/wiki/Soubor:Jan_Hus_at_the_Stake.jpg</a:t>
            </a:r>
            <a:r>
              <a:rPr lang="cs-CZ" dirty="0"/>
              <a:t> (</a:t>
            </a:r>
            <a:r>
              <a:rPr lang="cs-CZ" dirty="0" err="1"/>
              <a:t>slide</a:t>
            </a:r>
            <a:r>
              <a:rPr lang="cs-CZ" dirty="0"/>
              <a:t> 1,2)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>
                <a:hlinkClick r:id="rId3"/>
              </a:rPr>
              <a:t>http://cs.wikipedia.org/wiki/Soubor:Jan_Vil%C3%ADmek_-_Jan_%C5%BDi%C5%BEka_z_Trocnova.jpg</a:t>
            </a:r>
            <a:r>
              <a:rPr lang="cs-CZ" dirty="0"/>
              <a:t> (</a:t>
            </a:r>
            <a:r>
              <a:rPr lang="cs-CZ" dirty="0" err="1"/>
              <a:t>slide</a:t>
            </a:r>
            <a:r>
              <a:rPr lang="cs-CZ" dirty="0"/>
              <a:t> 1)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>
                <a:hlinkClick r:id="rId4"/>
              </a:rPr>
              <a:t>http://cs.wikipedia.org/wiki/Soubor:Hussite_banner.png</a:t>
            </a:r>
            <a:r>
              <a:rPr lang="cs-CZ" dirty="0"/>
              <a:t> (</a:t>
            </a:r>
            <a:r>
              <a:rPr lang="cs-CZ" dirty="0" err="1"/>
              <a:t>slide</a:t>
            </a:r>
            <a:r>
              <a:rPr lang="cs-CZ" dirty="0"/>
              <a:t> 1)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>
                <a:hlinkClick r:id="rId5"/>
              </a:rPr>
              <a:t>http://cs.wikipedia.org/wiki/Soubor:344Wagenburg_der_Hussiten.jpg</a:t>
            </a:r>
            <a:r>
              <a:rPr lang="cs-CZ" dirty="0"/>
              <a:t> (</a:t>
            </a:r>
            <a:r>
              <a:rPr lang="cs-CZ" dirty="0" err="1"/>
              <a:t>slide</a:t>
            </a:r>
            <a:r>
              <a:rPr lang="cs-CZ" dirty="0"/>
              <a:t> 1)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>
                <a:hlinkClick r:id="rId6"/>
              </a:rPr>
              <a:t>http://cs.wikipedia.org/wiki/Soubor:Kto%C5%BE_s%C3%BA_bo%C5%BE%C3%AD_bojovn%C3%ADci.gif</a:t>
            </a:r>
            <a:r>
              <a:rPr lang="cs-CZ" dirty="0"/>
              <a:t> (</a:t>
            </a:r>
            <a:r>
              <a:rPr lang="cs-CZ" dirty="0" err="1"/>
              <a:t>slide</a:t>
            </a:r>
            <a:r>
              <a:rPr lang="cs-CZ" dirty="0"/>
              <a:t> 1)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>
                <a:hlinkClick r:id="rId7"/>
              </a:rPr>
              <a:t>http://cs.wikipedia.org/wiki/Soubor:Battle_of_Lipany_memorial_486.jpg</a:t>
            </a:r>
            <a:r>
              <a:rPr lang="cs-CZ" dirty="0"/>
              <a:t> (</a:t>
            </a:r>
            <a:r>
              <a:rPr lang="cs-CZ" dirty="0" err="1"/>
              <a:t>slide</a:t>
            </a:r>
            <a:r>
              <a:rPr lang="cs-CZ" dirty="0"/>
              <a:t> 1)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>
                <a:hlinkClick r:id="rId8"/>
              </a:rPr>
              <a:t>http://cs.wikipedia.org/wiki/Soubor:Klassischer-Flegel.jpg</a:t>
            </a:r>
            <a:r>
              <a:rPr lang="cs-CZ" dirty="0"/>
              <a:t> (</a:t>
            </a:r>
            <a:r>
              <a:rPr lang="cs-CZ" dirty="0" err="1"/>
              <a:t>slide</a:t>
            </a:r>
            <a:r>
              <a:rPr lang="cs-CZ" dirty="0"/>
              <a:t> 1)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>
                <a:hlinkClick r:id="rId9"/>
              </a:rPr>
              <a:t>http://cs.wikipedia.org/wiki/Soubor:Dekret_kutnohorsk%C3%BD.jpg</a:t>
            </a:r>
            <a:r>
              <a:rPr lang="cs-CZ" dirty="0"/>
              <a:t> (</a:t>
            </a:r>
            <a:r>
              <a:rPr lang="cs-CZ" dirty="0" err="1"/>
              <a:t>slide</a:t>
            </a:r>
            <a:r>
              <a:rPr lang="cs-CZ" dirty="0"/>
              <a:t> 2)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>
                <a:hlinkClick r:id="rId10"/>
              </a:rPr>
              <a:t>http://cs.wikipedia.org/wiki/Soubor:Jan_Hus_2.jpg</a:t>
            </a:r>
            <a:r>
              <a:rPr lang="cs-CZ" dirty="0"/>
              <a:t> (</a:t>
            </a:r>
            <a:r>
              <a:rPr lang="cs-CZ" dirty="0" err="1"/>
              <a:t>slide</a:t>
            </a:r>
            <a:r>
              <a:rPr lang="cs-CZ" dirty="0"/>
              <a:t> 2)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>
                <a:hlinkClick r:id="rId11"/>
              </a:rPr>
              <a:t>http://cs.wikipedia.org/wiki/Soubor:Vaclav_IV.1415.jpg</a:t>
            </a:r>
            <a:r>
              <a:rPr lang="cs-CZ" dirty="0"/>
              <a:t> (</a:t>
            </a:r>
            <a:r>
              <a:rPr lang="cs-CZ" dirty="0" err="1"/>
              <a:t>slide</a:t>
            </a:r>
            <a:r>
              <a:rPr lang="cs-CZ" dirty="0"/>
              <a:t> 2)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>
                <a:hlinkClick r:id="rId12"/>
              </a:rPr>
              <a:t>http://cs.wikipedia.org/wiki/Soubor:Betlemska_kaple.jpg</a:t>
            </a:r>
            <a:r>
              <a:rPr lang="cs-CZ" dirty="0"/>
              <a:t> (</a:t>
            </a:r>
            <a:r>
              <a:rPr lang="cs-CZ" dirty="0" err="1"/>
              <a:t>slide</a:t>
            </a:r>
            <a:r>
              <a:rPr lang="cs-CZ" dirty="0"/>
              <a:t> 2</a:t>
            </a:r>
            <a:r>
              <a:rPr lang="cs-CZ" dirty="0" smtClean="0"/>
              <a:t>)</a:t>
            </a:r>
            <a:endParaRPr lang="cs-CZ" dirty="0" smtClean="0"/>
          </a:p>
          <a:p>
            <a:pPr>
              <a:buFontTx/>
              <a:buChar char="•"/>
            </a:pPr>
            <a:r>
              <a:rPr lang="cs-CZ" dirty="0" smtClean="0">
                <a:hlinkClick r:id="rId13"/>
              </a:rPr>
              <a:t> http</a:t>
            </a:r>
            <a:r>
              <a:rPr lang="cs-CZ" dirty="0">
                <a:hlinkClick r:id="rId13"/>
              </a:rPr>
              <a:t>://</a:t>
            </a:r>
            <a:r>
              <a:rPr lang="cs-CZ" dirty="0" smtClean="0">
                <a:hlinkClick r:id="rId13"/>
              </a:rPr>
              <a:t>cs.wikipedia.org/wiki/Soubor:Zikmund_Zho%C5%99elecka_radnice.jpg</a:t>
            </a:r>
            <a:r>
              <a:rPr lang="cs-CZ" dirty="0" smtClean="0"/>
              <a:t> (</a:t>
            </a:r>
            <a:r>
              <a:rPr lang="cs-CZ" dirty="0" err="1" smtClean="0"/>
              <a:t>slide</a:t>
            </a:r>
            <a:r>
              <a:rPr lang="cs-CZ" dirty="0" smtClean="0"/>
              <a:t> 5)</a:t>
            </a:r>
          </a:p>
          <a:p>
            <a:pPr>
              <a:buFontTx/>
              <a:buChar char="•"/>
            </a:pPr>
            <a:r>
              <a:rPr lang="cs-CZ" u="sng" dirty="0" smtClean="0">
                <a:hlinkClick r:id="rId14"/>
              </a:rPr>
              <a:t> &lt;</a:t>
            </a:r>
            <a:r>
              <a:rPr lang="cs-CZ" u="sng" dirty="0">
                <a:hlinkClick r:id="rId14"/>
              </a:rPr>
              <a:t>http://dum.rvp.cz/</a:t>
            </a:r>
            <a:r>
              <a:rPr lang="cs-CZ" u="sng" dirty="0" err="1">
                <a:hlinkClick r:id="rId14"/>
              </a:rPr>
              <a:t>materialy</a:t>
            </a:r>
            <a:r>
              <a:rPr lang="cs-CZ" u="sng" dirty="0">
                <a:hlinkClick r:id="rId14"/>
              </a:rPr>
              <a:t>/husitske-zbrane-domino.html</a:t>
            </a:r>
            <a:r>
              <a:rPr lang="cs-CZ" u="sng" dirty="0" smtClean="0">
                <a:hlinkClick r:id="rId14"/>
              </a:rPr>
              <a:t>&gt;</a:t>
            </a:r>
            <a:r>
              <a:rPr lang="cs-CZ" dirty="0" smtClean="0"/>
              <a:t>. (</a:t>
            </a:r>
            <a:r>
              <a:rPr lang="cs-CZ" dirty="0" err="1" smtClean="0"/>
              <a:t>slide</a:t>
            </a:r>
            <a:r>
              <a:rPr lang="cs-CZ" dirty="0" smtClean="0"/>
              <a:t> 5)</a:t>
            </a:r>
            <a:endParaRPr lang="cs-CZ" dirty="0"/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>
                <a:hlinkClick r:id="rId15"/>
              </a:rPr>
              <a:t>http://</a:t>
            </a:r>
            <a:r>
              <a:rPr lang="cs-CZ" dirty="0" smtClean="0">
                <a:hlinkClick r:id="rId15"/>
              </a:rPr>
              <a:t>dum.rvp.cz/materialy/husitstvi-3.html</a:t>
            </a:r>
            <a:r>
              <a:rPr lang="cs-CZ" dirty="0" smtClean="0"/>
              <a:t> (</a:t>
            </a:r>
            <a:r>
              <a:rPr lang="cs-CZ" dirty="0" err="1" smtClean="0"/>
              <a:t>slide</a:t>
            </a:r>
            <a:r>
              <a:rPr lang="cs-CZ" dirty="0" smtClean="0"/>
              <a:t> 6</a:t>
            </a:r>
            <a:r>
              <a:rPr lang="cs-CZ" dirty="0" smtClean="0"/>
              <a:t>)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dirty="0" smtClean="0"/>
              <a:t>obrázky z databáze klipart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1786</Words>
  <Application>Microsoft Office PowerPoint</Application>
  <PresentationFormat>Předvádění na obrazovce (16:9)</PresentationFormat>
  <Paragraphs>211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14.1 Husitství</vt:lpstr>
      <vt:lpstr>14.2 Co již víme?</vt:lpstr>
      <vt:lpstr>14.3 Jaké si řekneme nové termíny a názvy?</vt:lpstr>
      <vt:lpstr>14.4 Co si řekneme nového?</vt:lpstr>
      <vt:lpstr>14.5 Procvičení a příklady</vt:lpstr>
      <vt:lpstr>14.6 Něco navíc pro šikovné</vt:lpstr>
      <vt:lpstr>14.7 CLIL</vt:lpstr>
      <vt:lpstr>14.8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184</cp:revision>
  <dcterms:created xsi:type="dcterms:W3CDTF">2010-10-18T18:21:56Z</dcterms:created>
  <dcterms:modified xsi:type="dcterms:W3CDTF">2012-04-14T20:55:47Z</dcterms:modified>
</cp:coreProperties>
</file>