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algn="l" rtl="0" fontAlgn="base">
      <a:spcBef>
        <a:spcPct val="0"/>
      </a:spcBef>
      <a:spcAft>
        <a:spcPct val="0"/>
      </a:spcAft>
      <a:defRPr sz="1400" b="1" kern="1200">
        <a:solidFill>
          <a:schemeClr val="tx1"/>
        </a:solidFill>
        <a:latin typeface="Times New Roman" pitchFamily="18" charset="0"/>
        <a:ea typeface="+mn-ea"/>
        <a:cs typeface="+mn-cs"/>
      </a:defRPr>
    </a:lvl1pPr>
    <a:lvl2pPr marL="457200" algn="l" rtl="0" fontAlgn="base">
      <a:spcBef>
        <a:spcPct val="0"/>
      </a:spcBef>
      <a:spcAft>
        <a:spcPct val="0"/>
      </a:spcAft>
      <a:defRPr sz="1400" b="1" kern="1200">
        <a:solidFill>
          <a:schemeClr val="tx1"/>
        </a:solidFill>
        <a:latin typeface="Times New Roman" pitchFamily="18" charset="0"/>
        <a:ea typeface="+mn-ea"/>
        <a:cs typeface="+mn-cs"/>
      </a:defRPr>
    </a:lvl2pPr>
    <a:lvl3pPr marL="914400" algn="l" rtl="0" fontAlgn="base">
      <a:spcBef>
        <a:spcPct val="0"/>
      </a:spcBef>
      <a:spcAft>
        <a:spcPct val="0"/>
      </a:spcAft>
      <a:defRPr sz="1400" b="1" kern="1200">
        <a:solidFill>
          <a:schemeClr val="tx1"/>
        </a:solidFill>
        <a:latin typeface="Times New Roman" pitchFamily="18" charset="0"/>
        <a:ea typeface="+mn-ea"/>
        <a:cs typeface="+mn-cs"/>
      </a:defRPr>
    </a:lvl3pPr>
    <a:lvl4pPr marL="1371600" algn="l" rtl="0" fontAlgn="base">
      <a:spcBef>
        <a:spcPct val="0"/>
      </a:spcBef>
      <a:spcAft>
        <a:spcPct val="0"/>
      </a:spcAft>
      <a:defRPr sz="1400" b="1" kern="1200">
        <a:solidFill>
          <a:schemeClr val="tx1"/>
        </a:solidFill>
        <a:latin typeface="Times New Roman" pitchFamily="18" charset="0"/>
        <a:ea typeface="+mn-ea"/>
        <a:cs typeface="+mn-cs"/>
      </a:defRPr>
    </a:lvl4pPr>
    <a:lvl5pPr marL="1828800" algn="l" rtl="0" fontAlgn="base">
      <a:spcBef>
        <a:spcPct val="0"/>
      </a:spcBef>
      <a:spcAft>
        <a:spcPct val="0"/>
      </a:spcAft>
      <a:defRPr sz="1400" b="1" kern="1200">
        <a:solidFill>
          <a:schemeClr val="tx1"/>
        </a:solidFill>
        <a:latin typeface="Times New Roman" pitchFamily="18" charset="0"/>
        <a:ea typeface="+mn-ea"/>
        <a:cs typeface="+mn-cs"/>
      </a:defRPr>
    </a:lvl5pPr>
    <a:lvl6pPr marL="2286000" algn="l" defTabSz="914400" rtl="0" eaLnBrk="1" latinLnBrk="0" hangingPunct="1">
      <a:defRPr sz="1400" b="1" kern="1200">
        <a:solidFill>
          <a:schemeClr val="tx1"/>
        </a:solidFill>
        <a:latin typeface="Times New Roman" pitchFamily="18" charset="0"/>
        <a:ea typeface="+mn-ea"/>
        <a:cs typeface="+mn-cs"/>
      </a:defRPr>
    </a:lvl6pPr>
    <a:lvl7pPr marL="2743200" algn="l" defTabSz="914400" rtl="0" eaLnBrk="1" latinLnBrk="0" hangingPunct="1">
      <a:defRPr sz="1400" b="1" kern="1200">
        <a:solidFill>
          <a:schemeClr val="tx1"/>
        </a:solidFill>
        <a:latin typeface="Times New Roman" pitchFamily="18" charset="0"/>
        <a:ea typeface="+mn-ea"/>
        <a:cs typeface="+mn-cs"/>
      </a:defRPr>
    </a:lvl7pPr>
    <a:lvl8pPr marL="3200400" algn="l" defTabSz="914400" rtl="0" eaLnBrk="1" latinLnBrk="0" hangingPunct="1">
      <a:defRPr sz="1400" b="1" kern="1200">
        <a:solidFill>
          <a:schemeClr val="tx1"/>
        </a:solidFill>
        <a:latin typeface="Times New Roman" pitchFamily="18" charset="0"/>
        <a:ea typeface="+mn-ea"/>
        <a:cs typeface="+mn-cs"/>
      </a:defRPr>
    </a:lvl8pPr>
    <a:lvl9pPr marL="3657600" algn="l" defTabSz="914400" rtl="0" eaLnBrk="1" latinLnBrk="0" hangingPunct="1">
      <a:defRPr sz="1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813763"/>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94660"/>
  </p:normalViewPr>
  <p:slideViewPr>
    <p:cSldViewPr>
      <p:cViewPr>
        <p:scale>
          <a:sx n="101" d="100"/>
          <a:sy n="101" d="100"/>
        </p:scale>
        <p:origin x="-552"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defRPr>
            </a:lvl1pPr>
          </a:lstStyle>
          <a:p>
            <a:pPr>
              <a:defRPr/>
            </a:pPr>
            <a:fld id="{E9A2A1F5-3219-4526-860A-B8DCCAF32554}" type="datetimeFigureOut">
              <a:rPr lang="cs-CZ"/>
              <a:pPr>
                <a:defRPr/>
              </a:pPr>
              <a:t>4.2.2012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defRPr>
            </a:lvl1pPr>
          </a:lstStyle>
          <a:p>
            <a:pPr>
              <a:defRPr/>
            </a:pPr>
            <a:fld id="{ADF75B0C-FCA3-4ADD-981C-D03B1188D66D}" type="slidenum">
              <a:rPr lang="cs-CZ"/>
              <a:pPr>
                <a:defRPr/>
              </a:pPr>
              <a:t>‹#›</a:t>
            </a:fld>
            <a:endParaRPr lang="cs-CZ"/>
          </a:p>
        </p:txBody>
      </p:sp>
    </p:spTree>
    <p:extLst>
      <p:ext uri="{BB962C8B-B14F-4D97-AF65-F5344CB8AC3E}">
        <p14:creationId xmlns:p14="http://schemas.microsoft.com/office/powerpoint/2010/main" val="421350500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defRPr>
            </a:lvl1pPr>
          </a:lstStyle>
          <a:p>
            <a:pPr>
              <a:defRPr/>
            </a:pPr>
            <a:fld id="{D3655C8B-93F1-4B3E-AA3C-E47705AD0FD0}" type="datetimeFigureOut">
              <a:rPr lang="cs-CZ"/>
              <a:pPr>
                <a:defRPr/>
              </a:pPr>
              <a:t>4.2.2012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defRPr>
            </a:lvl1pPr>
          </a:lstStyle>
          <a:p>
            <a:pPr>
              <a:defRPr/>
            </a:pPr>
            <a:fld id="{513B5B6D-1C97-42A3-9DE3-F5B532C64E48}" type="slidenum">
              <a:rPr lang="cs-CZ"/>
              <a:pPr>
                <a:defRPr/>
              </a:pPr>
              <a:t>‹#›</a:t>
            </a:fld>
            <a:endParaRPr lang="cs-CZ"/>
          </a:p>
        </p:txBody>
      </p:sp>
    </p:spTree>
    <p:extLst>
      <p:ext uri="{BB962C8B-B14F-4D97-AF65-F5344CB8AC3E}">
        <p14:creationId xmlns:p14="http://schemas.microsoft.com/office/powerpoint/2010/main" val="416431618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symbol pro obrázek snímku 1"/>
          <p:cNvSpPr>
            <a:spLocks noGrp="1" noRot="1" noChangeAspect="1"/>
          </p:cNvSpPr>
          <p:nvPr>
            <p:ph type="sldImg"/>
          </p:nvPr>
        </p:nvSpPr>
        <p:spPr bwMode="auto">
          <a:noFill/>
          <a:ln>
            <a:solidFill>
              <a:srgbClr val="000000"/>
            </a:solidFill>
            <a:miter lim="800000"/>
            <a:headEnd/>
            <a:tailEnd/>
          </a:ln>
        </p:spPr>
      </p:sp>
      <p:sp>
        <p:nvSpPr>
          <p:cNvPr id="163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638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2C681B-3A63-477D-8FC3-C5D5F4B476B0}" type="slidenum">
              <a:rPr lang="cs-CZ"/>
              <a:pPr fontAlgn="base">
                <a:spcBef>
                  <a:spcPct val="0"/>
                </a:spcBef>
                <a:spcAft>
                  <a:spcPct val="0"/>
                </a:spcAft>
                <a:defRPr/>
              </a:pPr>
              <a:t>1</a:t>
            </a:fld>
            <a:endParaRPr lang="cs-CZ"/>
          </a:p>
        </p:txBody>
      </p:sp>
      <p:sp>
        <p:nvSpPr>
          <p:cNvPr id="1638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ástupný symbol pro obrázek snímku 1"/>
          <p:cNvSpPr>
            <a:spLocks noGrp="1" noRot="1" noChangeAspect="1"/>
          </p:cNvSpPr>
          <p:nvPr>
            <p:ph type="sldImg"/>
          </p:nvPr>
        </p:nvSpPr>
        <p:spPr bwMode="auto">
          <a:noFill/>
          <a:ln>
            <a:solidFill>
              <a:srgbClr val="000000"/>
            </a:solidFill>
            <a:miter lim="800000"/>
            <a:headEnd/>
            <a:tailEnd/>
          </a:ln>
        </p:spPr>
      </p:sp>
      <p:sp>
        <p:nvSpPr>
          <p:cNvPr id="1843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843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A144B5-A10E-42F7-AA20-BE9833F71E54}" type="slidenum">
              <a:rPr lang="cs-CZ"/>
              <a:pPr fontAlgn="base">
                <a:spcBef>
                  <a:spcPct val="0"/>
                </a:spcBef>
                <a:spcAft>
                  <a:spcPct val="0"/>
                </a:spcAft>
                <a:defRPr/>
              </a:pPr>
              <a:t>2</a:t>
            </a:fld>
            <a:endParaRPr lang="cs-CZ"/>
          </a:p>
        </p:txBody>
      </p:sp>
      <p:sp>
        <p:nvSpPr>
          <p:cNvPr id="18436"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Zástupný symbol pro obrázek snímku 1"/>
          <p:cNvSpPr>
            <a:spLocks noGrp="1" noRot="1" noChangeAspect="1"/>
          </p:cNvSpPr>
          <p:nvPr>
            <p:ph type="sldImg"/>
          </p:nvPr>
        </p:nvSpPr>
        <p:spPr bwMode="auto">
          <a:noFill/>
          <a:ln>
            <a:solidFill>
              <a:srgbClr val="000000"/>
            </a:solidFill>
            <a:miter lim="800000"/>
            <a:headEnd/>
            <a:tailEnd/>
          </a:ln>
        </p:spPr>
      </p:sp>
      <p:sp>
        <p:nvSpPr>
          <p:cNvPr id="2048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048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9F568B-61F8-4BE9-A732-26D79E5918F4}" type="slidenum">
              <a:rPr lang="cs-CZ"/>
              <a:pPr fontAlgn="base">
                <a:spcBef>
                  <a:spcPct val="0"/>
                </a:spcBef>
                <a:spcAft>
                  <a:spcPct val="0"/>
                </a:spcAft>
                <a:defRPr/>
              </a:pPr>
              <a:t>3</a:t>
            </a:fld>
            <a:endParaRPr lang="cs-CZ"/>
          </a:p>
        </p:txBody>
      </p:sp>
      <p:sp>
        <p:nvSpPr>
          <p:cNvPr id="20484"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symbol pro obrázek snímku 1"/>
          <p:cNvSpPr>
            <a:spLocks noGrp="1" noRot="1" noChangeAspect="1"/>
          </p:cNvSpPr>
          <p:nvPr>
            <p:ph type="sldImg"/>
          </p:nvPr>
        </p:nvSpPr>
        <p:spPr bwMode="auto">
          <a:noFill/>
          <a:ln>
            <a:solidFill>
              <a:srgbClr val="000000"/>
            </a:solidFill>
            <a:miter lim="800000"/>
            <a:headEnd/>
            <a:tailEnd/>
          </a:ln>
        </p:spPr>
      </p:sp>
      <p:sp>
        <p:nvSpPr>
          <p:cNvPr id="2253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2531"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11B458-0FE2-48F2-9D4A-8F1CFC5F874D}" type="slidenum">
              <a:rPr lang="cs-CZ"/>
              <a:pPr fontAlgn="base">
                <a:spcBef>
                  <a:spcPct val="0"/>
                </a:spcBef>
                <a:spcAft>
                  <a:spcPct val="0"/>
                </a:spcAft>
                <a:defRPr/>
              </a:pPr>
              <a:t>4</a:t>
            </a:fld>
            <a:endParaRPr lang="cs-CZ"/>
          </a:p>
        </p:txBody>
      </p:sp>
      <p:sp>
        <p:nvSpPr>
          <p:cNvPr id="22532"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ástupný symbol pro obrázek snímku 1"/>
          <p:cNvSpPr>
            <a:spLocks noGrp="1" noRot="1" noChangeAspect="1"/>
          </p:cNvSpPr>
          <p:nvPr>
            <p:ph type="sldImg"/>
          </p:nvPr>
        </p:nvSpPr>
        <p:spPr bwMode="auto">
          <a:noFill/>
          <a:ln>
            <a:solidFill>
              <a:srgbClr val="000000"/>
            </a:solidFill>
            <a:miter lim="800000"/>
            <a:headEnd/>
            <a:tailEnd/>
          </a:ln>
        </p:spPr>
      </p:sp>
      <p:sp>
        <p:nvSpPr>
          <p:cNvPr id="2457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4579"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E69B87-7406-4E16-8FD4-3956EF4B5AD7}" type="slidenum">
              <a:rPr lang="cs-CZ"/>
              <a:pPr fontAlgn="base">
                <a:spcBef>
                  <a:spcPct val="0"/>
                </a:spcBef>
                <a:spcAft>
                  <a:spcPct val="0"/>
                </a:spcAft>
                <a:defRPr/>
              </a:pPr>
              <a:t>5</a:t>
            </a:fld>
            <a:endParaRPr lang="cs-CZ"/>
          </a:p>
        </p:txBody>
      </p:sp>
      <p:sp>
        <p:nvSpPr>
          <p:cNvPr id="24580"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ástupný symbol pro obrázek snímku 1"/>
          <p:cNvSpPr>
            <a:spLocks noGrp="1" noRot="1" noChangeAspect="1"/>
          </p:cNvSpPr>
          <p:nvPr>
            <p:ph type="sldImg"/>
          </p:nvPr>
        </p:nvSpPr>
        <p:spPr bwMode="auto">
          <a:noFill/>
          <a:ln>
            <a:solidFill>
              <a:srgbClr val="000000"/>
            </a:solidFill>
            <a:miter lim="800000"/>
            <a:headEnd/>
            <a:tailEnd/>
          </a:ln>
        </p:spPr>
      </p:sp>
      <p:sp>
        <p:nvSpPr>
          <p:cNvPr id="2662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662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9DBFC9-C699-463B-AEB9-A8C4BC713616}" type="slidenum">
              <a:rPr lang="cs-CZ"/>
              <a:pPr fontAlgn="base">
                <a:spcBef>
                  <a:spcPct val="0"/>
                </a:spcBef>
                <a:spcAft>
                  <a:spcPct val="0"/>
                </a:spcAft>
                <a:defRPr/>
              </a:pPr>
              <a:t>6</a:t>
            </a:fld>
            <a:endParaRPr lang="cs-CZ"/>
          </a:p>
        </p:txBody>
      </p:sp>
      <p:sp>
        <p:nvSpPr>
          <p:cNvPr id="2662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867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867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B6DDEE-D230-4E8B-A859-AF7E74C5F16B}" type="slidenum">
              <a:rPr lang="cs-CZ"/>
              <a:pPr fontAlgn="base">
                <a:spcBef>
                  <a:spcPct val="0"/>
                </a:spcBef>
                <a:spcAft>
                  <a:spcPct val="0"/>
                </a:spcAft>
                <a:defRPr/>
              </a:pPr>
              <a:t>7</a:t>
            </a:fld>
            <a:endParaRPr lang="cs-CZ"/>
          </a:p>
        </p:txBody>
      </p:sp>
      <p:sp>
        <p:nvSpPr>
          <p:cNvPr id="28676"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ástupný symbol pro obrázek snímku 1"/>
          <p:cNvSpPr>
            <a:spLocks noGrp="1" noRot="1" noChangeAspect="1"/>
          </p:cNvSpPr>
          <p:nvPr>
            <p:ph type="sldImg"/>
          </p:nvPr>
        </p:nvSpPr>
        <p:spPr bwMode="auto">
          <a:noFill/>
          <a:ln>
            <a:solidFill>
              <a:srgbClr val="000000"/>
            </a:solidFill>
            <a:miter lim="800000"/>
            <a:headEnd/>
            <a:tailEnd/>
          </a:ln>
        </p:spPr>
      </p:sp>
      <p:sp>
        <p:nvSpPr>
          <p:cNvPr id="3072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072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8BA2B5-3455-4ACD-9F52-F0863B20D4FF}" type="slidenum">
              <a:rPr lang="cs-CZ"/>
              <a:pPr fontAlgn="base">
                <a:spcBef>
                  <a:spcPct val="0"/>
                </a:spcBef>
                <a:spcAft>
                  <a:spcPct val="0"/>
                </a:spcAft>
                <a:defRPr/>
              </a:pPr>
              <a:t>8</a:t>
            </a:fld>
            <a:endParaRPr lang="cs-CZ"/>
          </a:p>
        </p:txBody>
      </p:sp>
      <p:sp>
        <p:nvSpPr>
          <p:cNvPr id="30724"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E7924229-66AD-44D1-B388-C04A74B66E85}"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9B07745-BECA-408A-948E-6D16A3FE7D56}"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EE6B923B-74A3-4FBE-8641-3904E7BA462E}"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ED34EE4-3092-45D4-AD54-DF0BD670EE28}"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714E7FE7-F039-4C0B-B756-E0ECC1595591}"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EE76687-9977-407F-820A-1A3F189A655D}"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3CAAFB5-BCBC-43A4-82B6-AD8B5F34DACB}"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D5B7B30-09A8-4DCB-8491-351FB26D607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26B98A9E-5CE4-4ED8-982B-AFBDB40C0E1C}"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4B7D8FC-D2EC-4ADB-B1B4-0E2F3E56C06E}"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D3FDF685-77A6-4969-9577-26674DFAEE81}"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BD81E3E-8E61-4BAB-9135-E542973CB8D4}"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E15CA8BE-5793-441F-8AED-E4C836AFC13A}" type="datetime1">
              <a:rPr lang="cs-CZ"/>
              <a:pPr>
                <a:defRPr/>
              </a:pPr>
              <a:t>4.2.2012</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9EAB5DF7-6292-45DE-9407-CCBACA41700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16431496-7B11-4E8E-B2F4-001C0FB104FB}" type="datetime1">
              <a:rPr lang="cs-CZ"/>
              <a:pPr>
                <a:defRPr/>
              </a:pPr>
              <a:t>4.2.2012</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B91334F0-60A1-4744-9E40-2B83A492E30D}"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36016D53-587B-4742-9EFD-5CF1E2E4AA2E}" type="datetime1">
              <a:rPr lang="cs-CZ"/>
              <a:pPr>
                <a:defRPr/>
              </a:pPr>
              <a:t>4.2.2012</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D861966C-4A35-4C68-9379-FAA1554DCBF8}"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B7DE20FF-610A-4314-92C0-CB20319558FF}"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A303059-D973-438E-8677-13109337509E}"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3AEF45A0-9C60-41FD-9387-210AFBD42535}"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A4928EC-4E70-40BE-9D28-E4558C3B96C7}"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alpha val="50195"/>
          </a:srgbClr>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B368B642-420F-4182-9285-1694F923D4E0}" type="datetime1">
              <a:rPr lang="cs-CZ"/>
              <a:pPr>
                <a:defRPr/>
              </a:pPr>
              <a:t>4.2.2012</a:t>
            </a:fld>
            <a:endParaRPr lang="cs-CZ"/>
          </a:p>
        </p:txBody>
      </p:sp>
      <p:sp>
        <p:nvSpPr>
          <p:cNvPr id="5" name="Zástupný symbol pro zápatí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17FDF438-DD49-4FD8-B5B2-C18A16E06AE8}"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upload.wikimedia.org/wikipedia/commons/d/d7/Roses-Lancaster_victory.svg" TargetMode="External"/><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upload.wikimedia.org/wikipedia/commons/2/24/Battle_of_crecy_froissart.jpg" TargetMode="External"/><Relationship Id="rId5" Type="http://schemas.openxmlformats.org/officeDocument/2006/relationships/image" Target="../media/image2.jpeg"/><Relationship Id="rId4" Type="http://schemas.openxmlformats.org/officeDocument/2006/relationships/hyperlink" Target="//upload.wikimedia.org/wikipedia/commons/5/5c/1099jerusalem.jpg"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cs.wikipedia.org/wiki/Ryt%C3%AD%C5%99sk%C3%A9_%C5%99%C3%A1dy" TargetMode="External"/><Relationship Id="rId3" Type="http://schemas.openxmlformats.org/officeDocument/2006/relationships/image" Target="../media/image5.jpeg"/><Relationship Id="rId7" Type="http://schemas.openxmlformats.org/officeDocument/2006/relationships/hyperlink" Target="http://www.dejepis.com/index.php?page=000&amp;kap=007&amp;pod=7"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cs.wikipedia.org/wiki/K%C5%99%C3%AD%C5%BEov%C3%A9_v%C3%BDpravy" TargetMode="External"/><Relationship Id="rId5" Type="http://schemas.openxmlformats.org/officeDocument/2006/relationships/image" Target="../media/image6.jpeg"/><Relationship Id="rId4" Type="http://schemas.openxmlformats.org/officeDocument/2006/relationships/hyperlink" Target="http://cs.wikipedia.org/wiki/Soubor:CouncilofClermont.jpg"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upload.wikimedia.org/wikipedia/commons/3/39/Joan_of_arc_miniature_graded.jpg" TargetMode="External"/><Relationship Id="rId13" Type="http://schemas.openxmlformats.org/officeDocument/2006/relationships/image" Target="../media/image10.jpeg"/><Relationship Id="rId3" Type="http://schemas.openxmlformats.org/officeDocument/2006/relationships/hyperlink" Target="//upload.wikimedia.org/wikipedia/commons/7/76/Jehanne_signature.jpg" TargetMode="External"/><Relationship Id="rId7" Type="http://schemas.openxmlformats.org/officeDocument/2006/relationships/hyperlink" Target="http://cs.wikipedia.org/wiki/Jana_z_Arku" TargetMode="External"/><Relationship Id="rId12" Type="http://schemas.openxmlformats.org/officeDocument/2006/relationships/hyperlink" Target="//upload.wikimedia.org/wikipedia/commons/b/be/Schlacht_von_Azincourt.jpg" TargetMode="External"/><Relationship Id="rId2" Type="http://schemas.openxmlformats.org/officeDocument/2006/relationships/notesSlide" Target="../notesSlides/notesSlide3.xml"/><Relationship Id="rId16" Type="http://schemas.openxmlformats.org/officeDocument/2006/relationships/image" Target="../media/image12.wmf"/><Relationship Id="rId1" Type="http://schemas.openxmlformats.org/officeDocument/2006/relationships/slideLayout" Target="../slideLayouts/slideLayout1.xml"/><Relationship Id="rId6" Type="http://schemas.openxmlformats.org/officeDocument/2006/relationships/hyperlink" Target="http://www.dejepis.com/index.php?page=000&amp;kap=009&amp;pod=6" TargetMode="External"/><Relationship Id="rId11" Type="http://schemas.openxmlformats.org/officeDocument/2006/relationships/image" Target="../media/image9.gif"/><Relationship Id="rId5" Type="http://schemas.openxmlformats.org/officeDocument/2006/relationships/hyperlink" Target="http://cs.wikipedia.org/wiki/Stolet%C3%A1_v%C3%A1lka" TargetMode="External"/><Relationship Id="rId15" Type="http://schemas.openxmlformats.org/officeDocument/2006/relationships/image" Target="../media/image11.jpeg"/><Relationship Id="rId10" Type="http://schemas.openxmlformats.org/officeDocument/2006/relationships/hyperlink" Target="//upload.wikimedia.org/wikipedia/commons/e/e0/Hundred_years_war.gif" TargetMode="External"/><Relationship Id="rId4" Type="http://schemas.openxmlformats.org/officeDocument/2006/relationships/image" Target="../media/image7.jpeg"/><Relationship Id="rId9" Type="http://schemas.openxmlformats.org/officeDocument/2006/relationships/image" Target="../media/image8.jpeg"/><Relationship Id="rId14" Type="http://schemas.openxmlformats.org/officeDocument/2006/relationships/hyperlink" Target="//upload.wikimedia.org/wikipedia/commons/7/74/King_Edward_III_from_NPG.jpg"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cs.wikipedia.org/wiki/V%C3%A1lka_r%C5%AF%C5%BE%C3%AD" TargetMode="External"/><Relationship Id="rId13" Type="http://schemas.openxmlformats.org/officeDocument/2006/relationships/image" Target="../media/image16.jpeg"/><Relationship Id="rId3" Type="http://schemas.openxmlformats.org/officeDocument/2006/relationships/hyperlink" Target="//upload.wikimedia.org/wikipedia/commons/d/d7/Louis_XI_of_France.jpg" TargetMode="External"/><Relationship Id="rId7" Type="http://schemas.openxmlformats.org/officeDocument/2006/relationships/image" Target="../media/image14.png"/><Relationship Id="rId12" Type="http://schemas.openxmlformats.org/officeDocument/2006/relationships/hyperlink" Target="//upload.wikimedia.org/wikipedia/commons/9/9b/Henry_Seven_England.jpg" TargetMode="External"/><Relationship Id="rId17" Type="http://schemas.openxmlformats.org/officeDocument/2006/relationships/image" Target="../media/image18.wmf"/><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hyperlink" Target="http://cs.wikipedia.org/wiki/Soubor:Roses-Lancaster_victory.svg" TargetMode="External"/><Relationship Id="rId11" Type="http://schemas.openxmlformats.org/officeDocument/2006/relationships/image" Target="../media/image15.png"/><Relationship Id="rId5" Type="http://schemas.openxmlformats.org/officeDocument/2006/relationships/hyperlink" Target="http://cs.wikipedia.org/wiki/Ludv%C3%ADk_XI" TargetMode="External"/><Relationship Id="rId15" Type="http://schemas.openxmlformats.org/officeDocument/2006/relationships/hyperlink" Target="//upload.wikimedia.org/wikipedia/commons/1/1c/England_Arms_1405.svg" TargetMode="External"/><Relationship Id="rId10" Type="http://schemas.openxmlformats.org/officeDocument/2006/relationships/hyperlink" Target="//upload.wikimedia.org/wikipedia/commons/9/97/Tudor_rose.svg" TargetMode="External"/><Relationship Id="rId4" Type="http://schemas.openxmlformats.org/officeDocument/2006/relationships/image" Target="../media/image13.jpeg"/><Relationship Id="rId9" Type="http://schemas.openxmlformats.org/officeDocument/2006/relationships/hyperlink" Target="http://cs.wikipedia.org/wiki/Tudorovci" TargetMode="External"/><Relationship Id="rId14" Type="http://schemas.openxmlformats.org/officeDocument/2006/relationships/hyperlink" Target="http://cs.wikipedia.org/wiki/Jind%C5%99ich_VII._Tudo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cs.wikipedia.org/wiki/Ryt%C3%AD%C5%99sk%C3%A9_%C5%99%C3%A1d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upload.wikimedia.org/wikipedia/commons/2/24/Battle_of_crecy_froissart.jp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cs.wikipedia.org/wiki/Jan_Lucembursk%C3%BD" TargetMode="External"/><Relationship Id="rId5" Type="http://schemas.openxmlformats.org/officeDocument/2006/relationships/image" Target="../media/image20.wm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7/76/Stilke_Hermann_Anton_-_Joan_of_Arc's_Death_at_the_Stake.jp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cs.wikipedia.org/wiki/Soubor:Hundred_years_war.gif" TargetMode="External"/><Relationship Id="rId13" Type="http://schemas.openxmlformats.org/officeDocument/2006/relationships/hyperlink" Target="http://cs.wikipedia.org/wiki/Soubor:Henry_Seven_England.jpg" TargetMode="External"/><Relationship Id="rId3" Type="http://schemas.openxmlformats.org/officeDocument/2006/relationships/hyperlink" Target="http://cs.wikipedia.org/wiki/Soubor:CouncilofClermont.jpg" TargetMode="External"/><Relationship Id="rId7" Type="http://schemas.openxmlformats.org/officeDocument/2006/relationships/hyperlink" Target="http://cs.wikipedia.org/wiki/Soubor:Joan_of_arc_miniature_graded.jpg" TargetMode="External"/><Relationship Id="rId12" Type="http://schemas.openxmlformats.org/officeDocument/2006/relationships/hyperlink" Target="http://cs.wikipedia.org/wiki/Soubor:Tudor_rose.svg" TargetMode="External"/><Relationship Id="rId2" Type="http://schemas.openxmlformats.org/officeDocument/2006/relationships/hyperlink" Target="http://cs.wikipedia.org/wiki/Soubor:1099jerusalem.jpg" TargetMode="External"/><Relationship Id="rId16" Type="http://schemas.openxmlformats.org/officeDocument/2006/relationships/hyperlink" Target="http://en.wikipedia.org/wiki/File:Stilke_Hermann_Anton_-_Joan_of_Arc's_Death_at_the_Stake.jpg" TargetMode="External"/><Relationship Id="rId1" Type="http://schemas.openxmlformats.org/officeDocument/2006/relationships/slideLayout" Target="../slideLayouts/slideLayout7.xml"/><Relationship Id="rId6" Type="http://schemas.openxmlformats.org/officeDocument/2006/relationships/hyperlink" Target="http://cs.wikipedia.org/wiki/Soubor:Jehanne_signature.jpg" TargetMode="External"/><Relationship Id="rId11" Type="http://schemas.openxmlformats.org/officeDocument/2006/relationships/hyperlink" Target="http://cs.wikipedia.org/wiki/Soubor:Louis_XI_of_France.jpg" TargetMode="External"/><Relationship Id="rId5" Type="http://schemas.openxmlformats.org/officeDocument/2006/relationships/hyperlink" Target="http://cs.wikipedia.org/wiki/Soubor:Roses-Lancaster_victory.svg" TargetMode="External"/><Relationship Id="rId15" Type="http://schemas.openxmlformats.org/officeDocument/2006/relationships/hyperlink" Target="http://katastrofy.info/foto/mor.jpg" TargetMode="External"/><Relationship Id="rId10" Type="http://schemas.openxmlformats.org/officeDocument/2006/relationships/hyperlink" Target="http://cs.wikipedia.org/wiki/Soubor:King_Edward_III_from_NPG.jpg" TargetMode="External"/><Relationship Id="rId4" Type="http://schemas.openxmlformats.org/officeDocument/2006/relationships/hyperlink" Target="http://cs.wikipedia.org/wiki/Soubor:Battle_of_crecy_froissart.jpg" TargetMode="External"/><Relationship Id="rId9" Type="http://schemas.openxmlformats.org/officeDocument/2006/relationships/hyperlink" Target="http://cs.wikipedia.org/wiki/Soubor:Schlacht_von_Azincourt.jpg" TargetMode="External"/><Relationship Id="rId14" Type="http://schemas.openxmlformats.org/officeDocument/2006/relationships/hyperlink" Target="http://cs.wikipedia.org/wiki/Soubor:England_Arms_1405.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0" y="488950"/>
            <a:ext cx="5544369" cy="593725"/>
          </a:xfrm>
        </p:spPr>
        <p:txBody>
          <a:bodyPr/>
          <a:lstStyle/>
          <a:p>
            <a:pPr algn="l" eaLnBrk="1" hangingPunct="1"/>
            <a:r>
              <a:rPr lang="cs-CZ" sz="2500" b="1" dirty="0" smtClean="0">
                <a:latin typeface="Times New Roman" pitchFamily="18" charset="0"/>
                <a:cs typeface="Times New Roman" pitchFamily="18" charset="0"/>
              </a:rPr>
              <a:t>13.1 Středověké konflikty</a:t>
            </a:r>
          </a:p>
        </p:txBody>
      </p:sp>
      <p:sp>
        <p:nvSpPr>
          <p:cNvPr id="24" name="TextovéPole 23"/>
          <p:cNvSpPr txBox="1"/>
          <p:nvPr/>
        </p:nvSpPr>
        <p:spPr>
          <a:xfrm>
            <a:off x="0" y="0"/>
            <a:ext cx="9144000" cy="488950"/>
          </a:xfrm>
          <a:prstGeom prst="rect">
            <a:avLst/>
          </a:prstGeom>
          <a:solidFill>
            <a:schemeClr val="accent6">
              <a:lumMod val="40000"/>
              <a:lumOff val="60000"/>
            </a:schemeClr>
          </a:solidFill>
        </p:spPr>
        <p:txBody>
          <a:bodyPr>
            <a:spAutoFit/>
          </a:bodyPr>
          <a:lstStyle/>
          <a:p>
            <a:pPr>
              <a:defRPr/>
            </a:pPr>
            <a:r>
              <a:rPr lang="cs-CZ" sz="1200">
                <a:solidFill>
                  <a:srgbClr val="4F6228"/>
                </a:solidFill>
                <a:cs typeface="Times New Roman" pitchFamily="18" charset="0"/>
              </a:rPr>
              <a:t>Elektronická  učebnice - II. stupeň               </a:t>
            </a:r>
            <a:r>
              <a:rPr lang="cs-CZ" sz="1000" b="0">
                <a:solidFill>
                  <a:srgbClr val="4F6228"/>
                </a:solidFill>
                <a:cs typeface="Times New Roman" pitchFamily="18" charset="0"/>
              </a:rPr>
              <a:t>Základní škola Děčín VI, Na Stráni 879/2  – příspěvková organizace                                                               </a:t>
            </a:r>
            <a:r>
              <a:rPr lang="cs-CZ" sz="1600">
                <a:solidFill>
                  <a:srgbClr val="4F6228"/>
                </a:solidFill>
                <a:cs typeface="Times New Roman" pitchFamily="18" charset="0"/>
              </a:rPr>
              <a:t>Dějepis</a:t>
            </a:r>
          </a:p>
          <a:p>
            <a:pPr>
              <a:defRPr/>
            </a:pPr>
            <a:endParaRPr lang="cs-CZ" sz="1000" b="0">
              <a:cs typeface="Times New Roman" pitchFamily="18" charset="0"/>
            </a:endParaRPr>
          </a:p>
        </p:txBody>
      </p:sp>
      <p:sp>
        <p:nvSpPr>
          <p:cNvPr id="10" name="TextovéPole 9"/>
          <p:cNvSpPr txBox="1"/>
          <p:nvPr/>
        </p:nvSpPr>
        <p:spPr>
          <a:xfrm>
            <a:off x="0" y="4527550"/>
            <a:ext cx="9144000" cy="615950"/>
          </a:xfrm>
          <a:prstGeom prst="rect">
            <a:avLst/>
          </a:prstGeom>
          <a:solidFill>
            <a:schemeClr val="accent6">
              <a:lumMod val="40000"/>
              <a:lumOff val="60000"/>
            </a:schemeClr>
          </a:solidFill>
        </p:spPr>
        <p:txBody>
          <a:bodyPr>
            <a:spAutoFit/>
          </a:bodyPr>
          <a:lstStyle/>
          <a:p>
            <a:pPr fontAlgn="auto">
              <a:spcBef>
                <a:spcPts val="0"/>
              </a:spcBef>
              <a:spcAft>
                <a:spcPts val="0"/>
              </a:spcAft>
              <a:defRPr/>
            </a:pPr>
            <a:endParaRPr lang="cs-CZ" sz="1200" dirty="0">
              <a:solidFill>
                <a:schemeClr val="accent3">
                  <a:lumMod val="50000"/>
                </a:schemeClr>
              </a:solidFill>
              <a:latin typeface="+mn-lt"/>
            </a:endParaRPr>
          </a:p>
          <a:p>
            <a:pPr fontAlgn="auto">
              <a:spcBef>
                <a:spcPts val="0"/>
              </a:spcBef>
              <a:spcAft>
                <a:spcPts val="0"/>
              </a:spcAft>
              <a:defRPr/>
            </a:pPr>
            <a:r>
              <a:rPr lang="cs-CZ" sz="1200" b="0" dirty="0">
                <a:solidFill>
                  <a:schemeClr val="accent3">
                    <a:lumMod val="50000"/>
                  </a:schemeClr>
                </a:solidFill>
                <a:cs typeface="Times New Roman" pitchFamily="18" charset="0"/>
              </a:rPr>
              <a:t>Autor: </a:t>
            </a:r>
            <a:r>
              <a:rPr lang="cs-CZ" sz="1200" dirty="0">
                <a:solidFill>
                  <a:schemeClr val="accent3">
                    <a:lumMod val="50000"/>
                  </a:schemeClr>
                </a:solidFill>
                <a:cs typeface="Times New Roman" pitchFamily="18" charset="0"/>
              </a:rPr>
              <a:t> Mgr. Zuzana Kadlecová</a:t>
            </a:r>
          </a:p>
          <a:p>
            <a:pPr fontAlgn="auto">
              <a:spcBef>
                <a:spcPts val="0"/>
              </a:spcBef>
              <a:spcAft>
                <a:spcPts val="0"/>
              </a:spcAft>
              <a:defRPr/>
            </a:pPr>
            <a:endParaRPr lang="cs-CZ" sz="1000" b="0" dirty="0">
              <a:cs typeface="Times New Roman" pitchFamily="18" charset="0"/>
            </a:endParaRPr>
          </a:p>
        </p:txBody>
      </p:sp>
      <p:pic>
        <p:nvPicPr>
          <p:cNvPr id="15364" name="obrázek 5" descr="Image"/>
          <p:cNvPicPr>
            <a:picLocks noChangeAspect="1" noChangeArrowheads="1"/>
          </p:cNvPicPr>
          <p:nvPr/>
        </p:nvPicPr>
        <p:blipFill>
          <a:blip r:embed="rId3"/>
          <a:srcRect/>
          <a:stretch>
            <a:fillRect/>
          </a:stretch>
        </p:blipFill>
        <p:spPr bwMode="auto">
          <a:xfrm>
            <a:off x="6091238" y="4549774"/>
            <a:ext cx="3052762" cy="593725"/>
          </a:xfrm>
          <a:prstGeom prst="rect">
            <a:avLst/>
          </a:prstGeom>
          <a:noFill/>
          <a:ln w="9525">
            <a:noFill/>
            <a:miter lim="800000"/>
            <a:headEnd/>
            <a:tailEnd/>
          </a:ln>
        </p:spPr>
      </p:pic>
      <p:pic>
        <p:nvPicPr>
          <p:cNvPr id="15367" name="Picture 7" descr="Soubor:1099jerusalem.jpg">
            <a:hlinkClick r:id="rId4"/>
          </p:cNvPr>
          <p:cNvPicPr>
            <a:picLocks noChangeAspect="1" noChangeArrowheads="1"/>
          </p:cNvPicPr>
          <p:nvPr/>
        </p:nvPicPr>
        <p:blipFill>
          <a:blip r:embed="rId5"/>
          <a:srcRect/>
          <a:stretch>
            <a:fillRect/>
          </a:stretch>
        </p:blipFill>
        <p:spPr bwMode="auto">
          <a:xfrm>
            <a:off x="254082" y="1058863"/>
            <a:ext cx="3238417" cy="3097212"/>
          </a:xfrm>
          <a:prstGeom prst="rect">
            <a:avLst/>
          </a:prstGeom>
          <a:noFill/>
          <a:ln w="9525">
            <a:noFill/>
            <a:miter lim="800000"/>
            <a:headEnd/>
            <a:tailEnd/>
          </a:ln>
        </p:spPr>
      </p:pic>
      <p:sp>
        <p:nvSpPr>
          <p:cNvPr id="15368" name="Text Box 8"/>
          <p:cNvSpPr txBox="1">
            <a:spLocks noChangeArrowheads="1"/>
          </p:cNvSpPr>
          <p:nvPr/>
        </p:nvSpPr>
        <p:spPr bwMode="auto">
          <a:xfrm>
            <a:off x="611188" y="4227513"/>
            <a:ext cx="2141537" cy="274637"/>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w="9525">
            <a:noFill/>
            <a:miter lim="800000"/>
            <a:headEnd/>
            <a:tailEnd/>
          </a:ln>
          <a:effectLst/>
        </p:spPr>
        <p:txBody>
          <a:bodyPr wrap="none">
            <a:spAutoFit/>
          </a:bodyPr>
          <a:lstStyle/>
          <a:p>
            <a:pPr>
              <a:defRPr/>
            </a:pPr>
            <a:r>
              <a:rPr lang="cs-CZ" sz="1200" b="0" dirty="0"/>
              <a:t>dobytí Jeruzaléma křižáky 1099</a:t>
            </a:r>
          </a:p>
        </p:txBody>
      </p:sp>
      <p:pic>
        <p:nvPicPr>
          <p:cNvPr id="15370" name="Picture 10" descr="Soubor:Battle of crecy froissart.jpg">
            <a:hlinkClick r:id="rId6"/>
          </p:cNvPr>
          <p:cNvPicPr>
            <a:picLocks noChangeAspect="1" noChangeArrowheads="1"/>
          </p:cNvPicPr>
          <p:nvPr/>
        </p:nvPicPr>
        <p:blipFill>
          <a:blip r:embed="rId7"/>
          <a:srcRect/>
          <a:stretch>
            <a:fillRect/>
          </a:stretch>
        </p:blipFill>
        <p:spPr bwMode="auto">
          <a:xfrm>
            <a:off x="3708400" y="1058863"/>
            <a:ext cx="3311525" cy="2859087"/>
          </a:xfrm>
          <a:prstGeom prst="rect">
            <a:avLst/>
          </a:prstGeom>
          <a:noFill/>
          <a:ln w="9525">
            <a:noFill/>
            <a:miter lim="800000"/>
            <a:headEnd/>
            <a:tailEnd/>
          </a:ln>
        </p:spPr>
      </p:pic>
      <p:sp>
        <p:nvSpPr>
          <p:cNvPr id="15371" name="Text Box 11"/>
          <p:cNvSpPr txBox="1">
            <a:spLocks noChangeArrowheads="1"/>
          </p:cNvSpPr>
          <p:nvPr/>
        </p:nvSpPr>
        <p:spPr bwMode="auto">
          <a:xfrm>
            <a:off x="4572000" y="4011613"/>
            <a:ext cx="1600200" cy="457200"/>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w="9525">
            <a:noFill/>
            <a:miter lim="800000"/>
            <a:headEnd/>
            <a:tailEnd/>
          </a:ln>
          <a:effectLst/>
        </p:spPr>
        <p:txBody>
          <a:bodyPr wrap="none">
            <a:spAutoFit/>
          </a:bodyPr>
          <a:lstStyle/>
          <a:p>
            <a:pPr algn="ctr">
              <a:defRPr/>
            </a:pPr>
            <a:r>
              <a:rPr lang="cs-CZ" sz="1200" b="0" dirty="0"/>
              <a:t>bitva u Kresčaku 1346 </a:t>
            </a:r>
          </a:p>
          <a:p>
            <a:pPr algn="ctr">
              <a:defRPr/>
            </a:pPr>
            <a:r>
              <a:rPr lang="cs-CZ" sz="1200" b="0" dirty="0"/>
              <a:t>Stoletá válka</a:t>
            </a:r>
          </a:p>
        </p:txBody>
      </p:sp>
      <p:pic>
        <p:nvPicPr>
          <p:cNvPr id="15373" name="Picture 13" descr="Soubor:Roses-Lancaster victory.svg">
            <a:hlinkClick r:id="rId8"/>
          </p:cNvPr>
          <p:cNvPicPr>
            <a:picLocks noChangeAspect="1" noChangeArrowheads="1"/>
          </p:cNvPicPr>
          <p:nvPr/>
        </p:nvPicPr>
        <p:blipFill>
          <a:blip r:embed="rId9"/>
          <a:srcRect/>
          <a:stretch>
            <a:fillRect/>
          </a:stretch>
        </p:blipFill>
        <p:spPr bwMode="auto">
          <a:xfrm>
            <a:off x="7235825" y="627063"/>
            <a:ext cx="1603375" cy="3313112"/>
          </a:xfrm>
          <a:prstGeom prst="rect">
            <a:avLst/>
          </a:prstGeom>
          <a:noFill/>
          <a:ln w="9525">
            <a:noFill/>
            <a:miter lim="800000"/>
            <a:headEnd/>
            <a:tailEnd/>
          </a:ln>
        </p:spPr>
      </p:pic>
      <p:sp>
        <p:nvSpPr>
          <p:cNvPr id="15374" name="Text Box 14"/>
          <p:cNvSpPr txBox="1">
            <a:spLocks noChangeArrowheads="1"/>
          </p:cNvSpPr>
          <p:nvPr/>
        </p:nvSpPr>
        <p:spPr bwMode="auto">
          <a:xfrm>
            <a:off x="7164388" y="3940175"/>
            <a:ext cx="1816100" cy="457200"/>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w="9525">
            <a:noFill/>
            <a:miter lim="800000"/>
            <a:headEnd/>
            <a:tailEnd/>
          </a:ln>
          <a:effectLst/>
        </p:spPr>
        <p:txBody>
          <a:bodyPr wrap="none">
            <a:spAutoFit/>
          </a:bodyPr>
          <a:lstStyle/>
          <a:p>
            <a:pPr algn="ctr">
              <a:defRPr/>
            </a:pPr>
            <a:r>
              <a:rPr lang="cs-CZ" sz="1200" b="0" dirty="0"/>
              <a:t>červená růže </a:t>
            </a:r>
            <a:r>
              <a:rPr lang="cs-CZ" sz="1200" b="0" dirty="0" err="1"/>
              <a:t>Lancasterů</a:t>
            </a:r>
            <a:r>
              <a:rPr lang="cs-CZ" sz="1200" b="0" dirty="0"/>
              <a:t> a </a:t>
            </a:r>
          </a:p>
          <a:p>
            <a:pPr algn="ctr">
              <a:defRPr/>
            </a:pPr>
            <a:r>
              <a:rPr lang="cs-CZ" sz="1200" b="0" dirty="0"/>
              <a:t>bílá růže Yorků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fade">
                                      <p:cBhvr>
                                        <p:cTn id="7" dur="1000"/>
                                        <p:tgtEl>
                                          <p:spTgt spid="15367"/>
                                        </p:tgtEl>
                                      </p:cBhvr>
                                    </p:animEffect>
                                    <p:anim calcmode="lin" valueType="num">
                                      <p:cBhvr>
                                        <p:cTn id="8" dur="1000" fill="hold"/>
                                        <p:tgtEl>
                                          <p:spTgt spid="15367"/>
                                        </p:tgtEl>
                                        <p:attrNameLst>
                                          <p:attrName>ppt_x</p:attrName>
                                        </p:attrNameLst>
                                      </p:cBhvr>
                                      <p:tavLst>
                                        <p:tav tm="0">
                                          <p:val>
                                            <p:strVal val="#ppt_x"/>
                                          </p:val>
                                        </p:tav>
                                        <p:tav tm="100000">
                                          <p:val>
                                            <p:strVal val="#ppt_x"/>
                                          </p:val>
                                        </p:tav>
                                      </p:tavLst>
                                    </p:anim>
                                    <p:anim calcmode="lin" valueType="num">
                                      <p:cBhvr>
                                        <p:cTn id="9" dur="1000" fill="hold"/>
                                        <p:tgtEl>
                                          <p:spTgt spid="153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70"/>
                                        </p:tgtEl>
                                        <p:attrNameLst>
                                          <p:attrName>style.visibility</p:attrName>
                                        </p:attrNameLst>
                                      </p:cBhvr>
                                      <p:to>
                                        <p:strVal val="visible"/>
                                      </p:to>
                                    </p:set>
                                    <p:animEffect transition="in" filter="fade">
                                      <p:cBhvr>
                                        <p:cTn id="14" dur="1000"/>
                                        <p:tgtEl>
                                          <p:spTgt spid="15370"/>
                                        </p:tgtEl>
                                      </p:cBhvr>
                                    </p:animEffect>
                                    <p:anim calcmode="lin" valueType="num">
                                      <p:cBhvr>
                                        <p:cTn id="15" dur="1000" fill="hold"/>
                                        <p:tgtEl>
                                          <p:spTgt spid="15370"/>
                                        </p:tgtEl>
                                        <p:attrNameLst>
                                          <p:attrName>ppt_x</p:attrName>
                                        </p:attrNameLst>
                                      </p:cBhvr>
                                      <p:tavLst>
                                        <p:tav tm="0">
                                          <p:val>
                                            <p:strVal val="#ppt_x"/>
                                          </p:val>
                                        </p:tav>
                                        <p:tav tm="100000">
                                          <p:val>
                                            <p:strVal val="#ppt_x"/>
                                          </p:val>
                                        </p:tav>
                                      </p:tavLst>
                                    </p:anim>
                                    <p:anim calcmode="lin" valueType="num">
                                      <p:cBhvr>
                                        <p:cTn id="16" dur="1000" fill="hold"/>
                                        <p:tgtEl>
                                          <p:spTgt spid="153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373"/>
                                        </p:tgtEl>
                                        <p:attrNameLst>
                                          <p:attrName>style.visibility</p:attrName>
                                        </p:attrNameLst>
                                      </p:cBhvr>
                                      <p:to>
                                        <p:strVal val="visible"/>
                                      </p:to>
                                    </p:set>
                                    <p:animEffect transition="in" filter="fade">
                                      <p:cBhvr>
                                        <p:cTn id="21" dur="1000"/>
                                        <p:tgtEl>
                                          <p:spTgt spid="15373"/>
                                        </p:tgtEl>
                                      </p:cBhvr>
                                    </p:animEffect>
                                    <p:anim calcmode="lin" valueType="num">
                                      <p:cBhvr>
                                        <p:cTn id="22" dur="1000" fill="hold"/>
                                        <p:tgtEl>
                                          <p:spTgt spid="15373"/>
                                        </p:tgtEl>
                                        <p:attrNameLst>
                                          <p:attrName>ppt_x</p:attrName>
                                        </p:attrNameLst>
                                      </p:cBhvr>
                                      <p:tavLst>
                                        <p:tav tm="0">
                                          <p:val>
                                            <p:strVal val="#ppt_x"/>
                                          </p:val>
                                        </p:tav>
                                        <p:tav tm="100000">
                                          <p:val>
                                            <p:strVal val="#ppt_x"/>
                                          </p:val>
                                        </p:tav>
                                      </p:tavLst>
                                    </p:anim>
                                    <p:anim calcmode="lin" valueType="num">
                                      <p:cBhvr>
                                        <p:cTn id="23" dur="1000" fill="hold"/>
                                        <p:tgtEl>
                                          <p:spTgt spid="1537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368"/>
                                        </p:tgtEl>
                                        <p:attrNameLst>
                                          <p:attrName>style.visibility</p:attrName>
                                        </p:attrNameLst>
                                      </p:cBhvr>
                                      <p:to>
                                        <p:strVal val="visible"/>
                                      </p:to>
                                    </p:set>
                                    <p:animEffect transition="in" filter="barn(inVertical)">
                                      <p:cBhvr>
                                        <p:cTn id="28" dur="500"/>
                                        <p:tgtEl>
                                          <p:spTgt spid="1536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371"/>
                                        </p:tgtEl>
                                        <p:attrNameLst>
                                          <p:attrName>style.visibility</p:attrName>
                                        </p:attrNameLst>
                                      </p:cBhvr>
                                      <p:to>
                                        <p:strVal val="visible"/>
                                      </p:to>
                                    </p:set>
                                    <p:animEffect transition="in" filter="barn(inVertical)">
                                      <p:cBhvr>
                                        <p:cTn id="33" dur="500"/>
                                        <p:tgtEl>
                                          <p:spTgt spid="1537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5374"/>
                                        </p:tgtEl>
                                        <p:attrNameLst>
                                          <p:attrName>style.visibility</p:attrName>
                                        </p:attrNameLst>
                                      </p:cBhvr>
                                      <p:to>
                                        <p:strVal val="visible"/>
                                      </p:to>
                                    </p:set>
                                    <p:animEffect transition="in" filter="barn(inVertical)">
                                      <p:cBhvr>
                                        <p:cTn id="38" dur="500"/>
                                        <p:tgtEl>
                                          <p:spTgt spid="15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        Dějepis</a:t>
            </a:r>
          </a:p>
          <a:p>
            <a:pPr fontAlgn="auto">
              <a:spcBef>
                <a:spcPts val="0"/>
              </a:spcBef>
              <a:spcAft>
                <a:spcPts val="0"/>
              </a:spcAft>
              <a:defRPr/>
            </a:pPr>
            <a:endParaRPr lang="cs-CZ" sz="1000" b="0" dirty="0">
              <a:cs typeface="Times New Roman" pitchFamily="18" charset="0"/>
            </a:endParaRPr>
          </a:p>
        </p:txBody>
      </p:sp>
      <p:sp>
        <p:nvSpPr>
          <p:cNvPr id="32770" name="Nadpis 1"/>
          <p:cNvSpPr txBox="1">
            <a:spLocks/>
          </p:cNvSpPr>
          <p:nvPr/>
        </p:nvSpPr>
        <p:spPr bwMode="auto">
          <a:xfrm>
            <a:off x="20638" y="498475"/>
            <a:ext cx="3830637" cy="593725"/>
          </a:xfrm>
          <a:prstGeom prst="rect">
            <a:avLst/>
          </a:prstGeom>
          <a:noFill/>
          <a:ln w="9525">
            <a:noFill/>
            <a:miter lim="800000"/>
            <a:headEnd/>
            <a:tailEnd/>
          </a:ln>
        </p:spPr>
        <p:txBody>
          <a:bodyPr/>
          <a:lstStyle/>
          <a:p>
            <a:r>
              <a:rPr lang="cs-CZ" sz="2500" dirty="0" smtClean="0">
                <a:cs typeface="Times New Roman" pitchFamily="18" charset="0"/>
              </a:rPr>
              <a:t>13.10 </a:t>
            </a:r>
            <a:r>
              <a:rPr lang="cs-CZ" sz="2500" dirty="0">
                <a:cs typeface="Times New Roman" pitchFamily="18" charset="0"/>
              </a:rPr>
              <a:t>Anotace</a:t>
            </a:r>
          </a:p>
        </p:txBody>
      </p:sp>
      <p:graphicFrame>
        <p:nvGraphicFramePr>
          <p:cNvPr id="32791" name="Group 23"/>
          <p:cNvGraphicFramePr>
            <a:graphicFrameLocks noGrp="1"/>
          </p:cNvGraphicFramePr>
          <p:nvPr>
            <p:extLst>
              <p:ext uri="{D42A27DB-BD31-4B8C-83A1-F6EECF244321}">
                <p14:modId xmlns:p14="http://schemas.microsoft.com/office/powerpoint/2010/main" val="3100148965"/>
              </p:ext>
            </p:extLst>
          </p:nvPr>
        </p:nvGraphicFramePr>
        <p:xfrm>
          <a:off x="1042988" y="1276350"/>
          <a:ext cx="7273925" cy="3160713"/>
        </p:xfrm>
        <a:graphic>
          <a:graphicData uri="http://schemas.openxmlformats.org/drawingml/2006/table">
            <a:tbl>
              <a:tblPr/>
              <a:tblGrid>
                <a:gridCol w="1908175"/>
                <a:gridCol w="5365750"/>
              </a:tblGrid>
              <a:tr h="5461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smtClean="0">
                          <a:ln>
                            <a:noFill/>
                          </a:ln>
                          <a:solidFill>
                            <a:srgbClr val="FFFFFF"/>
                          </a:solidFill>
                          <a:effectLst/>
                          <a:latin typeface="Times New Roman" pitchFamily="18" charset="0"/>
                          <a:cs typeface="Times New Roman" pitchFamily="18" charset="0"/>
                        </a:rPr>
                        <a:t>Autor</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smtClean="0">
                          <a:ln>
                            <a:noFill/>
                          </a:ln>
                          <a:solidFill>
                            <a:srgbClr val="FFFFFF"/>
                          </a:solidFill>
                          <a:effectLst/>
                          <a:latin typeface="Times New Roman" pitchFamily="18" charset="0"/>
                          <a:cs typeface="Times New Roman" pitchFamily="18" charset="0"/>
                        </a:rPr>
                        <a:t>Mgr. Zuzana Kadlecová</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r>
              <a:tr h="552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Období</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07 – 12/2011</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552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Ročník</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7. ročník</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r>
              <a:tr h="552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Klíčová slova</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rgbClr val="000000"/>
                          </a:solidFill>
                          <a:effectLst/>
                          <a:latin typeface="Times New Roman" pitchFamily="18" charset="0"/>
                          <a:cs typeface="Times New Roman" pitchFamily="18" charset="0"/>
                        </a:rPr>
                        <a:t>Křížové výpravy, Stoletá válka, Války růží.</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9572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Anotace</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Prezentace popisující největší středověké konflikty – Křížové výpravy do Palestiny, Stoletou válku mezi Anglií a Francií a Války růží v Anglii.</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4" name="Picture 16" descr="viky20080307-1"/>
          <p:cNvPicPr>
            <a:picLocks noChangeAspect="1" noChangeArrowheads="1"/>
          </p:cNvPicPr>
          <p:nvPr/>
        </p:nvPicPr>
        <p:blipFill>
          <a:blip r:embed="rId3"/>
          <a:srcRect/>
          <a:stretch>
            <a:fillRect/>
          </a:stretch>
        </p:blipFill>
        <p:spPr bwMode="auto">
          <a:xfrm>
            <a:off x="3779838" y="2787650"/>
            <a:ext cx="1612900" cy="2149475"/>
          </a:xfrm>
          <a:prstGeom prst="rect">
            <a:avLst/>
          </a:prstGeom>
          <a:noFill/>
          <a:ln w="9525">
            <a:noFill/>
            <a:miter lim="800000"/>
            <a:headEnd/>
            <a:tailEnd/>
          </a:ln>
        </p:spPr>
      </p:pic>
      <p:pic>
        <p:nvPicPr>
          <p:cNvPr id="17419" name="Picture 11" descr="220px-CouncilofClermont">
            <a:hlinkClick r:id="rId4"/>
          </p:cNvPr>
          <p:cNvPicPr>
            <a:picLocks noChangeAspect="1" noChangeArrowheads="1"/>
          </p:cNvPicPr>
          <p:nvPr/>
        </p:nvPicPr>
        <p:blipFill>
          <a:blip r:embed="rId5"/>
          <a:srcRect/>
          <a:stretch>
            <a:fillRect/>
          </a:stretch>
        </p:blipFill>
        <p:spPr bwMode="auto">
          <a:xfrm>
            <a:off x="3635375" y="484188"/>
            <a:ext cx="1423988" cy="1655762"/>
          </a:xfrm>
          <a:prstGeom prst="rect">
            <a:avLst/>
          </a:prstGeom>
          <a:noFill/>
          <a:ln w="9525">
            <a:noFill/>
            <a:miter lim="800000"/>
            <a:headEnd/>
            <a:tailEnd/>
          </a:ln>
        </p:spPr>
      </p:pic>
      <p:sp>
        <p:nvSpPr>
          <p:cNvPr id="17411" name="Nadpis 1"/>
          <p:cNvSpPr>
            <a:spLocks noGrp="1"/>
          </p:cNvSpPr>
          <p:nvPr>
            <p:ph type="ctrTitle"/>
          </p:nvPr>
        </p:nvSpPr>
        <p:spPr>
          <a:xfrm>
            <a:off x="0" y="484188"/>
            <a:ext cx="3382963" cy="593725"/>
          </a:xfrm>
        </p:spPr>
        <p:txBody>
          <a:bodyPr/>
          <a:lstStyle/>
          <a:p>
            <a:pPr algn="l" eaLnBrk="1" hangingPunct="1"/>
            <a:r>
              <a:rPr lang="cs-CZ" sz="2500" b="1" smtClean="0">
                <a:latin typeface="Times New Roman" pitchFamily="18" charset="0"/>
                <a:cs typeface="Times New Roman" pitchFamily="18" charset="0"/>
              </a:rPr>
              <a:t>13.2 Co již víme?</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Dějepis</a:t>
            </a:r>
          </a:p>
          <a:p>
            <a:pPr fontAlgn="auto">
              <a:spcBef>
                <a:spcPts val="0"/>
              </a:spcBef>
              <a:spcAft>
                <a:spcPts val="0"/>
              </a:spcAft>
              <a:defRPr/>
            </a:pPr>
            <a:endParaRPr lang="cs-CZ" sz="1000" b="0" dirty="0">
              <a:cs typeface="Times New Roman" pitchFamily="18" charset="0"/>
            </a:endParaRPr>
          </a:p>
        </p:txBody>
      </p:sp>
      <p:sp>
        <p:nvSpPr>
          <p:cNvPr id="17412" name="Text Box 4"/>
          <p:cNvSpPr txBox="1">
            <a:spLocks noChangeArrowheads="1"/>
          </p:cNvSpPr>
          <p:nvPr/>
        </p:nvSpPr>
        <p:spPr bwMode="auto">
          <a:xfrm>
            <a:off x="611188" y="1203325"/>
            <a:ext cx="2860675" cy="376238"/>
          </a:xfrm>
          <a:prstGeom prst="rect">
            <a:avLst/>
          </a:prstGeom>
          <a:gradFill rotWithShape="1">
            <a:gsLst>
              <a:gs pos="0">
                <a:srgbClr val="80FFFF"/>
              </a:gs>
              <a:gs pos="50000">
                <a:srgbClr val="B3FFFF"/>
              </a:gs>
              <a:gs pos="100000">
                <a:srgbClr val="DAFFFF"/>
              </a:gs>
            </a:gsLst>
            <a:lin ang="5400000" scaled="1"/>
          </a:gradFill>
          <a:ln w="19050">
            <a:solidFill>
              <a:schemeClr val="accent1"/>
            </a:solidFill>
            <a:miter lim="800000"/>
            <a:headEnd/>
            <a:tailEnd/>
          </a:ln>
        </p:spPr>
        <p:txBody>
          <a:bodyPr wrap="none">
            <a:spAutoFit/>
          </a:bodyPr>
          <a:lstStyle/>
          <a:p>
            <a:r>
              <a:rPr lang="cs-CZ" sz="1800"/>
              <a:t>Křížové výpravy (kruciaty)</a:t>
            </a:r>
          </a:p>
        </p:txBody>
      </p:sp>
      <p:sp>
        <p:nvSpPr>
          <p:cNvPr id="17413" name="Text Box 5"/>
          <p:cNvSpPr txBox="1">
            <a:spLocks noChangeArrowheads="1"/>
          </p:cNvSpPr>
          <p:nvPr/>
        </p:nvSpPr>
        <p:spPr bwMode="auto">
          <a:xfrm>
            <a:off x="0" y="1779588"/>
            <a:ext cx="5167313" cy="73025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a:noFill/>
            <a:miter lim="800000"/>
            <a:headEnd/>
            <a:tailEnd/>
          </a:ln>
          <a:effectLst/>
        </p:spPr>
        <p:txBody>
          <a:bodyPr wrap="none">
            <a:spAutoFit/>
          </a:bodyPr>
          <a:lstStyle/>
          <a:p>
            <a:pPr>
              <a:defRPr/>
            </a:pPr>
            <a:r>
              <a:rPr lang="cs-CZ" b="0" dirty="0"/>
              <a:t>- vojenské výpravy vedené ve znamení kříže (symbolu křesťanství)</a:t>
            </a:r>
          </a:p>
          <a:p>
            <a:pPr>
              <a:buFontTx/>
              <a:buChar char="-"/>
              <a:defRPr/>
            </a:pPr>
            <a:r>
              <a:rPr lang="cs-CZ" b="0" dirty="0"/>
              <a:t> vyhlášeny papežem proti nevěřícím (muslimům, pohanům, kacířům)</a:t>
            </a:r>
          </a:p>
          <a:p>
            <a:pPr>
              <a:buFontTx/>
              <a:buChar char="-"/>
              <a:defRPr/>
            </a:pPr>
            <a:r>
              <a:rPr lang="cs-CZ" b="0" dirty="0"/>
              <a:t>  účastníci po složení slibu označeni křížem = </a:t>
            </a:r>
            <a:r>
              <a:rPr lang="cs-CZ" dirty="0"/>
              <a:t>křižáci</a:t>
            </a:r>
          </a:p>
        </p:txBody>
      </p:sp>
      <p:sp>
        <p:nvSpPr>
          <p:cNvPr id="17414" name="Text Box 6"/>
          <p:cNvSpPr txBox="1">
            <a:spLocks noChangeArrowheads="1"/>
          </p:cNvSpPr>
          <p:nvPr/>
        </p:nvSpPr>
        <p:spPr bwMode="auto">
          <a:xfrm>
            <a:off x="0" y="2716213"/>
            <a:ext cx="3924300" cy="942975"/>
          </a:xfrm>
          <a:prstGeom prst="rect">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path path="circle">
              <a:fillToRect l="50000" t="50000" r="50000" b="50000"/>
            </a:path>
            <a:tileRect/>
          </a:gradFill>
          <a:ln w="9525">
            <a:noFill/>
            <a:miter lim="800000"/>
            <a:headEnd/>
            <a:tailEnd/>
          </a:ln>
          <a:effectLst/>
        </p:spPr>
        <p:txBody>
          <a:bodyPr>
            <a:spAutoFit/>
          </a:bodyPr>
          <a:lstStyle/>
          <a:p>
            <a:pPr>
              <a:defRPr/>
            </a:pPr>
            <a:r>
              <a:rPr lang="cs-CZ" i="1" dirty="0"/>
              <a:t>Situace na východním pobřeží Středomoří</a:t>
            </a:r>
          </a:p>
          <a:p>
            <a:pPr>
              <a:buFontTx/>
              <a:buChar char="-"/>
              <a:defRPr/>
            </a:pPr>
            <a:r>
              <a:rPr lang="cs-CZ" b="0" dirty="0"/>
              <a:t> v Jeruzalémě poutní místo křesťanů = svatý hrob</a:t>
            </a:r>
          </a:p>
          <a:p>
            <a:pPr>
              <a:buFontTx/>
              <a:buChar char="-"/>
              <a:defRPr/>
            </a:pPr>
            <a:r>
              <a:rPr lang="cs-CZ" b="0" dirty="0"/>
              <a:t> od roku 1070 zde vládli Turci (vyznavači islámu) </a:t>
            </a:r>
          </a:p>
          <a:p>
            <a:pPr lvl="1">
              <a:buFontTx/>
              <a:buChar char="•"/>
              <a:defRPr/>
            </a:pPr>
            <a:r>
              <a:rPr lang="cs-CZ" b="0" dirty="0"/>
              <a:t> </a:t>
            </a:r>
            <a:r>
              <a:rPr lang="cs-CZ" sz="1200" b="0" dirty="0"/>
              <a:t>olupovali křesťanské poutníky</a:t>
            </a:r>
          </a:p>
        </p:txBody>
      </p:sp>
      <p:sp>
        <p:nvSpPr>
          <p:cNvPr id="17415" name="Text Box 7"/>
          <p:cNvSpPr txBox="1">
            <a:spLocks noChangeArrowheads="1"/>
          </p:cNvSpPr>
          <p:nvPr/>
        </p:nvSpPr>
        <p:spPr bwMode="auto">
          <a:xfrm>
            <a:off x="0" y="3867150"/>
            <a:ext cx="3924300" cy="11557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a:noFill/>
            <a:miter lim="800000"/>
            <a:headEnd/>
            <a:tailEnd/>
          </a:ln>
          <a:effectLst/>
        </p:spPr>
        <p:txBody>
          <a:bodyPr>
            <a:spAutoFit/>
          </a:bodyPr>
          <a:lstStyle/>
          <a:p>
            <a:pPr algn="just">
              <a:defRPr/>
            </a:pPr>
            <a:r>
              <a:rPr lang="cs-CZ" dirty="0"/>
              <a:t>1095</a:t>
            </a:r>
            <a:r>
              <a:rPr lang="cs-CZ" b="0" dirty="0"/>
              <a:t> církevní koncil: </a:t>
            </a:r>
            <a:r>
              <a:rPr lang="cs-CZ" dirty="0" err="1"/>
              <a:t>Clermont</a:t>
            </a:r>
            <a:r>
              <a:rPr lang="cs-CZ" b="0" dirty="0"/>
              <a:t> – </a:t>
            </a:r>
            <a:r>
              <a:rPr lang="cs-CZ" dirty="0"/>
              <a:t>papež Urban II.</a:t>
            </a:r>
            <a:r>
              <a:rPr lang="cs-CZ" b="0" dirty="0"/>
              <a:t> </a:t>
            </a:r>
          </a:p>
          <a:p>
            <a:pPr algn="just">
              <a:buFontTx/>
              <a:buChar char="-"/>
              <a:defRPr/>
            </a:pPr>
            <a:r>
              <a:rPr lang="cs-CZ" b="0" dirty="0"/>
              <a:t> vyzval ke svaté válce proti nevěřícím a osvobození</a:t>
            </a:r>
          </a:p>
          <a:p>
            <a:pPr algn="just">
              <a:defRPr/>
            </a:pPr>
            <a:r>
              <a:rPr lang="cs-CZ" b="0" dirty="0"/>
              <a:t>   svatých míst</a:t>
            </a:r>
          </a:p>
          <a:p>
            <a:pPr algn="just">
              <a:buFontTx/>
              <a:buChar char="-"/>
              <a:defRPr/>
            </a:pPr>
            <a:r>
              <a:rPr lang="cs-CZ" b="0" dirty="0"/>
              <a:t> slib: odpuštění hříchů, zisk půdy, bohatství a slávy</a:t>
            </a:r>
          </a:p>
          <a:p>
            <a:pPr algn="just">
              <a:buFontTx/>
              <a:buChar char="-"/>
              <a:defRPr/>
            </a:pPr>
            <a:r>
              <a:rPr lang="cs-CZ" b="0" dirty="0"/>
              <a:t> účastníci: panovníci, šlechta, poddaní</a:t>
            </a:r>
          </a:p>
        </p:txBody>
      </p:sp>
      <p:sp>
        <p:nvSpPr>
          <p:cNvPr id="17416" name="AutoShape 8">
            <a:hlinkClick r:id="rId6" highlightClick="1"/>
          </p:cNvPr>
          <p:cNvSpPr>
            <a:spLocks noChangeAspect="1" noChangeArrowheads="1"/>
          </p:cNvSpPr>
          <p:nvPr/>
        </p:nvSpPr>
        <p:spPr bwMode="auto">
          <a:xfrm>
            <a:off x="107504" y="1131590"/>
            <a:ext cx="360363" cy="360362"/>
          </a:xfrm>
          <a:prstGeom prst="actionButtonInformation">
            <a:avLst/>
          </a:prstGeom>
          <a:solidFill>
            <a:srgbClr val="00FFFF"/>
          </a:solidFill>
          <a:ln w="9525">
            <a:noFill/>
            <a:miter lim="800000"/>
            <a:headEnd/>
            <a:tailEnd/>
          </a:ln>
        </p:spPr>
        <p:txBody>
          <a:bodyPr wrap="none" anchor="ctr"/>
          <a:lstStyle/>
          <a:p>
            <a:endParaRPr lang="cs-CZ" sz="1800" b="0">
              <a:latin typeface="Arial" charset="0"/>
            </a:endParaRPr>
          </a:p>
        </p:txBody>
      </p:sp>
      <p:sp>
        <p:nvSpPr>
          <p:cNvPr id="17417" name="AutoShape 9">
            <a:hlinkClick r:id="rId7" highlightClick="1"/>
          </p:cNvPr>
          <p:cNvSpPr>
            <a:spLocks noChangeAspect="1" noChangeArrowheads="1"/>
          </p:cNvSpPr>
          <p:nvPr/>
        </p:nvSpPr>
        <p:spPr bwMode="auto">
          <a:xfrm>
            <a:off x="2699792" y="699542"/>
            <a:ext cx="360363" cy="360363"/>
          </a:xfrm>
          <a:prstGeom prst="actionButtonInformation">
            <a:avLst/>
          </a:prstGeom>
          <a:solidFill>
            <a:srgbClr val="00FFFF"/>
          </a:solidFill>
          <a:ln w="9525">
            <a:noFill/>
            <a:miter lim="800000"/>
            <a:headEnd/>
            <a:tailEnd/>
          </a:ln>
        </p:spPr>
        <p:txBody>
          <a:bodyPr wrap="none" anchor="ctr"/>
          <a:lstStyle/>
          <a:p>
            <a:endParaRPr lang="cs-CZ" sz="1800" b="0">
              <a:latin typeface="Arial" charset="0"/>
            </a:endParaRPr>
          </a:p>
        </p:txBody>
      </p:sp>
      <p:sp>
        <p:nvSpPr>
          <p:cNvPr id="17422" name="Text Box 14"/>
          <p:cNvSpPr txBox="1">
            <a:spLocks noChangeArrowheads="1"/>
          </p:cNvSpPr>
          <p:nvPr/>
        </p:nvSpPr>
        <p:spPr bwMode="auto">
          <a:xfrm>
            <a:off x="5321300" y="484188"/>
            <a:ext cx="3822700" cy="3678237"/>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w="9525">
            <a:noFill/>
            <a:miter lim="800000"/>
            <a:headEnd/>
            <a:tailEnd/>
          </a:ln>
          <a:effectLst/>
        </p:spPr>
        <p:txBody>
          <a:bodyPr wrap="none">
            <a:spAutoFit/>
          </a:bodyPr>
          <a:lstStyle/>
          <a:p>
            <a:pPr marL="342900" indent="-342900">
              <a:defRPr/>
            </a:pPr>
            <a:r>
              <a:rPr lang="cs-CZ" i="1"/>
              <a:t>		          Výpravy</a:t>
            </a:r>
          </a:p>
          <a:p>
            <a:pPr marL="342900" indent="-342900">
              <a:defRPr/>
            </a:pPr>
            <a:r>
              <a:rPr lang="cs-CZ" b="0"/>
              <a:t>1.křížová výprava (1096 - 1099)</a:t>
            </a:r>
          </a:p>
          <a:p>
            <a:pPr marL="342900" indent="-342900">
              <a:defRPr/>
            </a:pPr>
            <a:r>
              <a:rPr lang="cs-CZ" b="0"/>
              <a:t>                 - </a:t>
            </a:r>
            <a:r>
              <a:rPr lang="cs-CZ"/>
              <a:t>1099 dobytí Jeruzaléma </a:t>
            </a:r>
          </a:p>
          <a:p>
            <a:pPr marL="342900" indent="-342900">
              <a:defRPr/>
            </a:pPr>
            <a:r>
              <a:rPr lang="cs-CZ" b="0"/>
              <a:t>2. křížová výprava (1147 - 1149)</a:t>
            </a:r>
          </a:p>
          <a:p>
            <a:pPr marL="342900" indent="-342900">
              <a:defRPr/>
            </a:pPr>
            <a:r>
              <a:rPr lang="cs-CZ" b="0"/>
              <a:t>                 - účast českého krále </a:t>
            </a:r>
            <a:r>
              <a:rPr lang="cs-CZ"/>
              <a:t>Vladislava II.</a:t>
            </a:r>
            <a:r>
              <a:rPr lang="cs-CZ" b="0"/>
              <a:t> </a:t>
            </a:r>
          </a:p>
          <a:p>
            <a:pPr marL="342900" indent="-342900">
              <a:defRPr/>
            </a:pPr>
            <a:r>
              <a:rPr lang="cs-CZ" b="0"/>
              <a:t>3. křížová výprava (1189 - 1192)</a:t>
            </a:r>
          </a:p>
          <a:p>
            <a:pPr marL="342900" indent="-342900">
              <a:defRPr/>
            </a:pPr>
            <a:r>
              <a:rPr lang="cs-CZ" b="0"/>
              <a:t>                 - účast angl. krále Richarda "Lví Srdce" </a:t>
            </a:r>
          </a:p>
          <a:p>
            <a:pPr marL="342900" indent="-342900">
              <a:defRPr/>
            </a:pPr>
            <a:r>
              <a:rPr lang="cs-CZ" b="0"/>
              <a:t>4. křížová výprava (1202 - 1204)</a:t>
            </a:r>
          </a:p>
          <a:p>
            <a:pPr marL="342900" indent="-342900">
              <a:defRPr/>
            </a:pPr>
            <a:r>
              <a:rPr lang="cs-CZ" b="0"/>
              <a:t>                 - </a:t>
            </a:r>
            <a:r>
              <a:rPr lang="cs-CZ"/>
              <a:t>1204 dobyt Cařihrad křižáky</a:t>
            </a:r>
            <a:r>
              <a:rPr lang="cs-CZ" b="0"/>
              <a:t> </a:t>
            </a:r>
          </a:p>
          <a:p>
            <a:pPr marL="342900" indent="-342900">
              <a:defRPr/>
            </a:pPr>
            <a:r>
              <a:rPr lang="cs-CZ" b="0"/>
              <a:t>    </a:t>
            </a:r>
            <a:r>
              <a:rPr lang="cs-CZ" b="0" u="sng"/>
              <a:t>Dětská křížová výprava</a:t>
            </a:r>
            <a:r>
              <a:rPr lang="cs-CZ" b="0"/>
              <a:t> (1212)</a:t>
            </a:r>
          </a:p>
          <a:p>
            <a:pPr marL="342900" indent="-342900">
              <a:defRPr/>
            </a:pPr>
            <a:r>
              <a:rPr lang="cs-CZ" b="0"/>
              <a:t>5. křížová výprava (1216 - 1221) </a:t>
            </a:r>
          </a:p>
          <a:p>
            <a:pPr marL="342900" indent="-342900">
              <a:defRPr/>
            </a:pPr>
            <a:r>
              <a:rPr lang="cs-CZ" b="0"/>
              <a:t>6. křížová výprava (1228 - 1229)</a:t>
            </a:r>
          </a:p>
          <a:p>
            <a:pPr marL="342900" indent="-342900">
              <a:defRPr/>
            </a:pPr>
            <a:r>
              <a:rPr lang="cs-CZ" b="0"/>
              <a:t>                 - účast císaře Fridricha II.</a:t>
            </a:r>
          </a:p>
          <a:p>
            <a:pPr marL="342900" indent="-342900">
              <a:defRPr/>
            </a:pPr>
            <a:r>
              <a:rPr lang="cs-CZ" b="0"/>
              <a:t>7. křížová výprava (1248 - 1254) </a:t>
            </a:r>
          </a:p>
          <a:p>
            <a:pPr marL="342900" indent="-342900">
              <a:defRPr/>
            </a:pPr>
            <a:r>
              <a:rPr lang="cs-CZ" b="0"/>
              <a:t>8. křížová výprava (1270-1272)</a:t>
            </a:r>
          </a:p>
          <a:p>
            <a:pPr marL="342900" indent="-342900">
              <a:defRPr/>
            </a:pPr>
            <a:r>
              <a:rPr lang="cs-CZ" b="0"/>
              <a:t>                  poslední křižáci vyhnáni roku </a:t>
            </a:r>
            <a:r>
              <a:rPr lang="cs-CZ"/>
              <a:t>1291</a:t>
            </a:r>
            <a:r>
              <a:rPr lang="cs-CZ" b="0"/>
              <a:t> - </a:t>
            </a:r>
          </a:p>
          <a:p>
            <a:pPr marL="342900" indent="-342900">
              <a:defRPr/>
            </a:pPr>
            <a:r>
              <a:rPr lang="cs-CZ" sz="1200" b="0"/>
              <a:t>                    (pád pevnosti Akkon).</a:t>
            </a:r>
          </a:p>
        </p:txBody>
      </p:sp>
      <p:sp>
        <p:nvSpPr>
          <p:cNvPr id="17425" name="Text Box 17"/>
          <p:cNvSpPr txBox="1">
            <a:spLocks noChangeArrowheads="1"/>
          </p:cNvSpPr>
          <p:nvPr/>
        </p:nvSpPr>
        <p:spPr bwMode="auto">
          <a:xfrm>
            <a:off x="5292725" y="4300538"/>
            <a:ext cx="3851275" cy="852487"/>
          </a:xfrm>
          <a:prstGeom prst="rect">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path path="circle">
              <a:fillToRect l="50000" t="50000" r="50000" b="50000"/>
            </a:path>
            <a:tileRect/>
          </a:gradFill>
          <a:ln w="9525">
            <a:noFill/>
            <a:miter lim="800000"/>
            <a:headEnd/>
            <a:tailEnd/>
          </a:ln>
          <a:effectLst/>
        </p:spPr>
        <p:txBody>
          <a:bodyPr>
            <a:spAutoFit/>
          </a:bodyPr>
          <a:lstStyle/>
          <a:p>
            <a:pPr algn="just">
              <a:defRPr/>
            </a:pPr>
            <a:r>
              <a:rPr lang="cs-CZ" i="1" dirty="0"/>
              <a:t>Význam výprav</a:t>
            </a:r>
          </a:p>
          <a:p>
            <a:pPr algn="just">
              <a:defRPr/>
            </a:pPr>
            <a:r>
              <a:rPr lang="cs-CZ" sz="1200" b="0" dirty="0"/>
              <a:t>růst moci a bohatství církve</a:t>
            </a:r>
            <a:r>
              <a:rPr lang="el-GR" sz="1200" b="0" dirty="0">
                <a:cs typeface="Times New Roman" pitchFamily="18" charset="0"/>
              </a:rPr>
              <a:t>;</a:t>
            </a:r>
            <a:r>
              <a:rPr lang="cs-CZ" sz="1200" b="0" dirty="0">
                <a:cs typeface="Times New Roman" pitchFamily="18" charset="0"/>
              </a:rPr>
              <a:t> rozvoj obchodu (Benátky, Janov, Marseille)</a:t>
            </a:r>
            <a:r>
              <a:rPr lang="el-GR" sz="1200" b="0" dirty="0">
                <a:cs typeface="Times New Roman" pitchFamily="18" charset="0"/>
              </a:rPr>
              <a:t>;</a:t>
            </a:r>
            <a:r>
              <a:rPr lang="cs-CZ" sz="1200" b="0" dirty="0">
                <a:cs typeface="Times New Roman" pitchFamily="18" charset="0"/>
              </a:rPr>
              <a:t> kulturní obohacení (přepych, šachy, lázně, koření, …)</a:t>
            </a:r>
            <a:r>
              <a:rPr lang="el-GR" sz="1200" b="0" dirty="0">
                <a:cs typeface="Times New Roman" pitchFamily="18" charset="0"/>
              </a:rPr>
              <a:t>;</a:t>
            </a:r>
            <a:r>
              <a:rPr lang="cs-CZ" sz="1200" b="0" dirty="0">
                <a:cs typeface="Times New Roman" pitchFamily="18" charset="0"/>
              </a:rPr>
              <a:t> rytířský styl, vojenské řády …</a:t>
            </a:r>
            <a:endParaRPr lang="cs-CZ" sz="1200" dirty="0"/>
          </a:p>
        </p:txBody>
      </p:sp>
      <p:sp>
        <p:nvSpPr>
          <p:cNvPr id="17426" name="AutoShape 18">
            <a:hlinkClick r:id="rId8" highlightClick="1"/>
          </p:cNvPr>
          <p:cNvSpPr>
            <a:spLocks noChangeAspect="1" noChangeArrowheads="1"/>
          </p:cNvSpPr>
          <p:nvPr/>
        </p:nvSpPr>
        <p:spPr bwMode="auto">
          <a:xfrm>
            <a:off x="8604250" y="4084638"/>
            <a:ext cx="360363" cy="360362"/>
          </a:xfrm>
          <a:prstGeom prst="actionButtonInformation">
            <a:avLst/>
          </a:prstGeom>
          <a:solidFill>
            <a:srgbClr val="00FFFF"/>
          </a:solidFill>
          <a:ln w="9525">
            <a:noFill/>
            <a:miter lim="800000"/>
            <a:headEnd/>
            <a:tailEnd/>
          </a:ln>
        </p:spPr>
        <p:txBody>
          <a:bodyPr wrap="none" anchor="ctr"/>
          <a:lstStyle/>
          <a:p>
            <a:endParaRPr lang="cs-CZ" sz="1800" b="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anim calcmode="lin" valueType="num">
                                      <p:cBhvr>
                                        <p:cTn id="8" dur="1000" fill="hold"/>
                                        <p:tgtEl>
                                          <p:spTgt spid="17412"/>
                                        </p:tgtEl>
                                        <p:attrNameLst>
                                          <p:attrName>ppt_x</p:attrName>
                                        </p:attrNameLst>
                                      </p:cBhvr>
                                      <p:tavLst>
                                        <p:tav tm="0">
                                          <p:val>
                                            <p:strVal val="#ppt_x"/>
                                          </p:val>
                                        </p:tav>
                                        <p:tav tm="100000">
                                          <p:val>
                                            <p:strVal val="#ppt_x"/>
                                          </p:val>
                                        </p:tav>
                                      </p:tavLst>
                                    </p:anim>
                                    <p:anim calcmode="lin" valueType="num">
                                      <p:cBhvr>
                                        <p:cTn id="9"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413"/>
                                        </p:tgtEl>
                                        <p:attrNameLst>
                                          <p:attrName>style.visibility</p:attrName>
                                        </p:attrNameLst>
                                      </p:cBhvr>
                                      <p:to>
                                        <p:strVal val="visible"/>
                                      </p:to>
                                    </p:set>
                                    <p:animEffect transition="in" filter="barn(inVertical)">
                                      <p:cBhvr>
                                        <p:cTn id="14" dur="500"/>
                                        <p:tgtEl>
                                          <p:spTgt spid="17413"/>
                                        </p:tgtEl>
                                      </p:cBhvr>
                                    </p:animEffect>
                                  </p:childTnLst>
                                </p:cTn>
                              </p:par>
                              <p:par>
                                <p:cTn id="15" presetID="16" presetClass="entr" presetSubtype="21" fill="hold" nodeType="withEffect">
                                  <p:stCondLst>
                                    <p:cond delay="0"/>
                                  </p:stCondLst>
                                  <p:childTnLst>
                                    <p:set>
                                      <p:cBhvr>
                                        <p:cTn id="16" dur="1" fill="hold">
                                          <p:stCondLst>
                                            <p:cond delay="0"/>
                                          </p:stCondLst>
                                        </p:cTn>
                                        <p:tgtEl>
                                          <p:spTgt spid="17424"/>
                                        </p:tgtEl>
                                        <p:attrNameLst>
                                          <p:attrName>style.visibility</p:attrName>
                                        </p:attrNameLst>
                                      </p:cBhvr>
                                      <p:to>
                                        <p:strVal val="visible"/>
                                      </p:to>
                                    </p:set>
                                    <p:animEffect transition="in" filter="barn(inVertical)">
                                      <p:cBhvr>
                                        <p:cTn id="17" dur="500"/>
                                        <p:tgtEl>
                                          <p:spTgt spid="174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414"/>
                                        </p:tgtEl>
                                        <p:attrNameLst>
                                          <p:attrName>style.visibility</p:attrName>
                                        </p:attrNameLst>
                                      </p:cBhvr>
                                      <p:to>
                                        <p:strVal val="visible"/>
                                      </p:to>
                                    </p:set>
                                    <p:animEffect transition="in" filter="barn(inVertical)">
                                      <p:cBhvr>
                                        <p:cTn id="22" dur="500"/>
                                        <p:tgtEl>
                                          <p:spTgt spid="174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415"/>
                                        </p:tgtEl>
                                        <p:attrNameLst>
                                          <p:attrName>style.visibility</p:attrName>
                                        </p:attrNameLst>
                                      </p:cBhvr>
                                      <p:to>
                                        <p:strVal val="visible"/>
                                      </p:to>
                                    </p:set>
                                    <p:animEffect transition="in" filter="fade">
                                      <p:cBhvr>
                                        <p:cTn id="27" dur="1000"/>
                                        <p:tgtEl>
                                          <p:spTgt spid="17415"/>
                                        </p:tgtEl>
                                      </p:cBhvr>
                                    </p:animEffect>
                                    <p:anim calcmode="lin" valueType="num">
                                      <p:cBhvr>
                                        <p:cTn id="28" dur="1000" fill="hold"/>
                                        <p:tgtEl>
                                          <p:spTgt spid="17415"/>
                                        </p:tgtEl>
                                        <p:attrNameLst>
                                          <p:attrName>ppt_x</p:attrName>
                                        </p:attrNameLst>
                                      </p:cBhvr>
                                      <p:tavLst>
                                        <p:tav tm="0">
                                          <p:val>
                                            <p:strVal val="#ppt_x"/>
                                          </p:val>
                                        </p:tav>
                                        <p:tav tm="100000">
                                          <p:val>
                                            <p:strVal val="#ppt_x"/>
                                          </p:val>
                                        </p:tav>
                                      </p:tavLst>
                                    </p:anim>
                                    <p:anim calcmode="lin" valueType="num">
                                      <p:cBhvr>
                                        <p:cTn id="29" dur="1000" fill="hold"/>
                                        <p:tgtEl>
                                          <p:spTgt spid="174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419"/>
                                        </p:tgtEl>
                                        <p:attrNameLst>
                                          <p:attrName>style.visibility</p:attrName>
                                        </p:attrNameLst>
                                      </p:cBhvr>
                                      <p:to>
                                        <p:strVal val="visible"/>
                                      </p:to>
                                    </p:set>
                                    <p:animEffect transition="in" filter="fade">
                                      <p:cBhvr>
                                        <p:cTn id="32" dur="1000"/>
                                        <p:tgtEl>
                                          <p:spTgt spid="17419"/>
                                        </p:tgtEl>
                                      </p:cBhvr>
                                    </p:animEffect>
                                    <p:anim calcmode="lin" valueType="num">
                                      <p:cBhvr>
                                        <p:cTn id="33" dur="1000" fill="hold"/>
                                        <p:tgtEl>
                                          <p:spTgt spid="17419"/>
                                        </p:tgtEl>
                                        <p:attrNameLst>
                                          <p:attrName>ppt_x</p:attrName>
                                        </p:attrNameLst>
                                      </p:cBhvr>
                                      <p:tavLst>
                                        <p:tav tm="0">
                                          <p:val>
                                            <p:strVal val="#ppt_x"/>
                                          </p:val>
                                        </p:tav>
                                        <p:tav tm="100000">
                                          <p:val>
                                            <p:strVal val="#ppt_x"/>
                                          </p:val>
                                        </p:tav>
                                      </p:tavLst>
                                    </p:anim>
                                    <p:anim calcmode="lin" valueType="num">
                                      <p:cBhvr>
                                        <p:cTn id="34" dur="1000" fill="hold"/>
                                        <p:tgtEl>
                                          <p:spTgt spid="1741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7422"/>
                                        </p:tgtEl>
                                        <p:attrNameLst>
                                          <p:attrName>style.visibility</p:attrName>
                                        </p:attrNameLst>
                                      </p:cBhvr>
                                      <p:to>
                                        <p:strVal val="visible"/>
                                      </p:to>
                                    </p:set>
                                    <p:animEffect transition="in" filter="fade">
                                      <p:cBhvr>
                                        <p:cTn id="39" dur="1000"/>
                                        <p:tgtEl>
                                          <p:spTgt spid="17422"/>
                                        </p:tgtEl>
                                      </p:cBhvr>
                                    </p:animEffect>
                                    <p:anim calcmode="lin" valueType="num">
                                      <p:cBhvr>
                                        <p:cTn id="40" dur="1000" fill="hold"/>
                                        <p:tgtEl>
                                          <p:spTgt spid="17422"/>
                                        </p:tgtEl>
                                        <p:attrNameLst>
                                          <p:attrName>ppt_x</p:attrName>
                                        </p:attrNameLst>
                                      </p:cBhvr>
                                      <p:tavLst>
                                        <p:tav tm="0">
                                          <p:val>
                                            <p:strVal val="#ppt_x"/>
                                          </p:val>
                                        </p:tav>
                                        <p:tav tm="100000">
                                          <p:val>
                                            <p:strVal val="#ppt_x"/>
                                          </p:val>
                                        </p:tav>
                                      </p:tavLst>
                                    </p:anim>
                                    <p:anim calcmode="lin" valueType="num">
                                      <p:cBhvr>
                                        <p:cTn id="41" dur="1000" fill="hold"/>
                                        <p:tgtEl>
                                          <p:spTgt spid="1742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7417"/>
                                        </p:tgtEl>
                                        <p:attrNameLst>
                                          <p:attrName>style.visibility</p:attrName>
                                        </p:attrNameLst>
                                      </p:cBhvr>
                                      <p:to>
                                        <p:strVal val="visible"/>
                                      </p:to>
                                    </p:set>
                                    <p:animEffect transition="in" filter="fade">
                                      <p:cBhvr>
                                        <p:cTn id="46" dur="1000"/>
                                        <p:tgtEl>
                                          <p:spTgt spid="17417"/>
                                        </p:tgtEl>
                                      </p:cBhvr>
                                    </p:animEffect>
                                    <p:anim calcmode="lin" valueType="num">
                                      <p:cBhvr>
                                        <p:cTn id="47" dur="1000" fill="hold"/>
                                        <p:tgtEl>
                                          <p:spTgt spid="17417"/>
                                        </p:tgtEl>
                                        <p:attrNameLst>
                                          <p:attrName>ppt_x</p:attrName>
                                        </p:attrNameLst>
                                      </p:cBhvr>
                                      <p:tavLst>
                                        <p:tav tm="0">
                                          <p:val>
                                            <p:strVal val="#ppt_x"/>
                                          </p:val>
                                        </p:tav>
                                        <p:tav tm="100000">
                                          <p:val>
                                            <p:strVal val="#ppt_x"/>
                                          </p:val>
                                        </p:tav>
                                      </p:tavLst>
                                    </p:anim>
                                    <p:anim calcmode="lin" valueType="num">
                                      <p:cBhvr>
                                        <p:cTn id="48" dur="1000" fill="hold"/>
                                        <p:tgtEl>
                                          <p:spTgt spid="174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416"/>
                                        </p:tgtEl>
                                        <p:attrNameLst>
                                          <p:attrName>style.visibility</p:attrName>
                                        </p:attrNameLst>
                                      </p:cBhvr>
                                      <p:to>
                                        <p:strVal val="visible"/>
                                      </p:to>
                                    </p:set>
                                    <p:animEffect transition="in" filter="fade">
                                      <p:cBhvr>
                                        <p:cTn id="51" dur="1000"/>
                                        <p:tgtEl>
                                          <p:spTgt spid="17416"/>
                                        </p:tgtEl>
                                      </p:cBhvr>
                                    </p:animEffect>
                                    <p:anim calcmode="lin" valueType="num">
                                      <p:cBhvr>
                                        <p:cTn id="52" dur="1000" fill="hold"/>
                                        <p:tgtEl>
                                          <p:spTgt spid="17416"/>
                                        </p:tgtEl>
                                        <p:attrNameLst>
                                          <p:attrName>ppt_x</p:attrName>
                                        </p:attrNameLst>
                                      </p:cBhvr>
                                      <p:tavLst>
                                        <p:tav tm="0">
                                          <p:val>
                                            <p:strVal val="#ppt_x"/>
                                          </p:val>
                                        </p:tav>
                                        <p:tav tm="100000">
                                          <p:val>
                                            <p:strVal val="#ppt_x"/>
                                          </p:val>
                                        </p:tav>
                                      </p:tavLst>
                                    </p:anim>
                                    <p:anim calcmode="lin" valueType="num">
                                      <p:cBhvr>
                                        <p:cTn id="53" dur="1000" fill="hold"/>
                                        <p:tgtEl>
                                          <p:spTgt spid="174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426"/>
                                        </p:tgtEl>
                                        <p:attrNameLst>
                                          <p:attrName>style.visibility</p:attrName>
                                        </p:attrNameLst>
                                      </p:cBhvr>
                                      <p:to>
                                        <p:strVal val="visible"/>
                                      </p:to>
                                    </p:set>
                                    <p:animEffect transition="in" filter="fade">
                                      <p:cBhvr>
                                        <p:cTn id="56" dur="1000"/>
                                        <p:tgtEl>
                                          <p:spTgt spid="17426"/>
                                        </p:tgtEl>
                                      </p:cBhvr>
                                    </p:animEffect>
                                    <p:anim calcmode="lin" valueType="num">
                                      <p:cBhvr>
                                        <p:cTn id="57" dur="1000" fill="hold"/>
                                        <p:tgtEl>
                                          <p:spTgt spid="17426"/>
                                        </p:tgtEl>
                                        <p:attrNameLst>
                                          <p:attrName>ppt_x</p:attrName>
                                        </p:attrNameLst>
                                      </p:cBhvr>
                                      <p:tavLst>
                                        <p:tav tm="0">
                                          <p:val>
                                            <p:strVal val="#ppt_x"/>
                                          </p:val>
                                        </p:tav>
                                        <p:tav tm="100000">
                                          <p:val>
                                            <p:strVal val="#ppt_x"/>
                                          </p:val>
                                        </p:tav>
                                      </p:tavLst>
                                    </p:anim>
                                    <p:anim calcmode="lin" valueType="num">
                                      <p:cBhvr>
                                        <p:cTn id="58" dur="1000" fill="hold"/>
                                        <p:tgtEl>
                                          <p:spTgt spid="1742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7425"/>
                                        </p:tgtEl>
                                        <p:attrNameLst>
                                          <p:attrName>style.visibility</p:attrName>
                                        </p:attrNameLst>
                                      </p:cBhvr>
                                      <p:to>
                                        <p:strVal val="visible"/>
                                      </p:to>
                                    </p:set>
                                    <p:animEffect transition="in" filter="fade">
                                      <p:cBhvr>
                                        <p:cTn id="61" dur="1000"/>
                                        <p:tgtEl>
                                          <p:spTgt spid="17425"/>
                                        </p:tgtEl>
                                      </p:cBhvr>
                                    </p:animEffect>
                                    <p:anim calcmode="lin" valueType="num">
                                      <p:cBhvr>
                                        <p:cTn id="62" dur="1000" fill="hold"/>
                                        <p:tgtEl>
                                          <p:spTgt spid="17425"/>
                                        </p:tgtEl>
                                        <p:attrNameLst>
                                          <p:attrName>ppt_x</p:attrName>
                                        </p:attrNameLst>
                                      </p:cBhvr>
                                      <p:tavLst>
                                        <p:tav tm="0">
                                          <p:val>
                                            <p:strVal val="#ppt_x"/>
                                          </p:val>
                                        </p:tav>
                                        <p:tav tm="100000">
                                          <p:val>
                                            <p:strVal val="#ppt_x"/>
                                          </p:val>
                                        </p:tav>
                                      </p:tavLst>
                                    </p:anim>
                                    <p:anim calcmode="lin" valueType="num">
                                      <p:cBhvr>
                                        <p:cTn id="63" dur="1000" fill="hold"/>
                                        <p:tgtEl>
                                          <p:spTgt spid="174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6" grpId="0" animBg="1"/>
      <p:bldP spid="17417" grpId="0" animBg="1"/>
      <p:bldP spid="174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7" descr="Soubor:Jehanne signature.jpg">
            <a:hlinkClick r:id="rId3"/>
          </p:cNvPr>
          <p:cNvPicPr>
            <a:picLocks noChangeAspect="1" noChangeArrowheads="1"/>
          </p:cNvPicPr>
          <p:nvPr/>
        </p:nvPicPr>
        <p:blipFill>
          <a:blip r:embed="rId4"/>
          <a:srcRect/>
          <a:stretch>
            <a:fillRect/>
          </a:stretch>
        </p:blipFill>
        <p:spPr bwMode="auto">
          <a:xfrm>
            <a:off x="1619250" y="4084638"/>
            <a:ext cx="1152525" cy="882650"/>
          </a:xfrm>
          <a:prstGeom prst="rect">
            <a:avLst/>
          </a:prstGeom>
          <a:noFill/>
          <a:ln w="9525">
            <a:noFill/>
            <a:miter lim="800000"/>
            <a:headEnd/>
            <a:tailEnd/>
          </a:ln>
        </p:spPr>
      </p:pic>
      <p:sp>
        <p:nvSpPr>
          <p:cNvPr id="19458" name="Nadpis 1"/>
          <p:cNvSpPr>
            <a:spLocks noGrp="1"/>
          </p:cNvSpPr>
          <p:nvPr>
            <p:ph type="ctrTitle"/>
          </p:nvPr>
        </p:nvSpPr>
        <p:spPr>
          <a:xfrm>
            <a:off x="0" y="484188"/>
            <a:ext cx="6804025" cy="593725"/>
          </a:xfrm>
        </p:spPr>
        <p:txBody>
          <a:bodyPr/>
          <a:lstStyle/>
          <a:p>
            <a:pPr algn="l" eaLnBrk="1" hangingPunct="1"/>
            <a:r>
              <a:rPr lang="cs-CZ" sz="2500" b="1" dirty="0" smtClean="0">
                <a:latin typeface="Times New Roman" pitchFamily="18" charset="0"/>
                <a:cs typeface="Times New Roman" pitchFamily="18" charset="0"/>
              </a:rPr>
              <a:t>13.3 Jaké si řekneme nové termíny a názvy?</a:t>
            </a:r>
          </a:p>
        </p:txBody>
      </p:sp>
      <p:sp>
        <p:nvSpPr>
          <p:cNvPr id="18" name="TextovéPole 17"/>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Dějepis</a:t>
            </a:r>
          </a:p>
          <a:p>
            <a:pPr fontAlgn="auto">
              <a:spcBef>
                <a:spcPts val="0"/>
              </a:spcBef>
              <a:spcAft>
                <a:spcPts val="0"/>
              </a:spcAft>
              <a:defRPr/>
            </a:pPr>
            <a:endParaRPr lang="cs-CZ" sz="1000" b="0" dirty="0">
              <a:cs typeface="Times New Roman" pitchFamily="18" charset="0"/>
            </a:endParaRPr>
          </a:p>
        </p:txBody>
      </p:sp>
      <p:sp>
        <p:nvSpPr>
          <p:cNvPr id="19460" name="AutoShape 7"/>
          <p:cNvSpPr>
            <a:spLocks noChangeArrowheads="1"/>
          </p:cNvSpPr>
          <p:nvPr/>
        </p:nvSpPr>
        <p:spPr bwMode="auto">
          <a:xfrm>
            <a:off x="1042988" y="1131888"/>
            <a:ext cx="1728787" cy="792162"/>
          </a:xfrm>
          <a:prstGeom prst="wave">
            <a:avLst>
              <a:gd name="adj1" fmla="val 13005"/>
              <a:gd name="adj2" fmla="val 0"/>
            </a:avLst>
          </a:prstGeom>
          <a:solidFill>
            <a:srgbClr val="00FFFF"/>
          </a:solidFill>
          <a:ln w="9525">
            <a:solidFill>
              <a:schemeClr val="tx1"/>
            </a:solidFill>
            <a:round/>
            <a:headEnd/>
            <a:tailEnd/>
          </a:ln>
        </p:spPr>
        <p:txBody>
          <a:bodyPr wrap="none" anchor="ctr"/>
          <a:lstStyle/>
          <a:p>
            <a:pPr algn="ctr"/>
            <a:r>
              <a:rPr lang="cs-CZ" sz="1800" u="sng"/>
              <a:t>Stoletá válka</a:t>
            </a:r>
          </a:p>
        </p:txBody>
      </p:sp>
      <p:sp>
        <p:nvSpPr>
          <p:cNvPr id="19461" name="Text Box 8"/>
          <p:cNvSpPr txBox="1">
            <a:spLocks noChangeArrowheads="1"/>
          </p:cNvSpPr>
          <p:nvPr/>
        </p:nvSpPr>
        <p:spPr bwMode="auto">
          <a:xfrm>
            <a:off x="3419475" y="1203325"/>
            <a:ext cx="954088" cy="304800"/>
          </a:xfrm>
          <a:prstGeom prst="rect">
            <a:avLst/>
          </a:prstGeom>
          <a:solidFill>
            <a:srgbClr val="CCFFFF"/>
          </a:solidFill>
          <a:ln w="9525">
            <a:noFill/>
            <a:miter lim="800000"/>
            <a:headEnd/>
            <a:tailEnd/>
          </a:ln>
        </p:spPr>
        <p:txBody>
          <a:bodyPr wrap="none">
            <a:spAutoFit/>
          </a:bodyPr>
          <a:lstStyle/>
          <a:p>
            <a:r>
              <a:rPr lang="cs-CZ"/>
              <a:t>1337-1453</a:t>
            </a:r>
          </a:p>
        </p:txBody>
      </p:sp>
      <p:sp>
        <p:nvSpPr>
          <p:cNvPr id="19462" name="Text Box 9"/>
          <p:cNvSpPr txBox="1">
            <a:spLocks noChangeArrowheads="1"/>
          </p:cNvSpPr>
          <p:nvPr/>
        </p:nvSpPr>
        <p:spPr bwMode="auto">
          <a:xfrm>
            <a:off x="2916238" y="1635125"/>
            <a:ext cx="2159000" cy="304800"/>
          </a:xfrm>
          <a:prstGeom prst="rect">
            <a:avLst/>
          </a:prstGeom>
          <a:solidFill>
            <a:srgbClr val="CCFFFF"/>
          </a:solidFill>
          <a:ln w="9525">
            <a:noFill/>
            <a:miter lim="800000"/>
            <a:headEnd/>
            <a:tailEnd/>
          </a:ln>
        </p:spPr>
        <p:txBody>
          <a:bodyPr wrap="none">
            <a:spAutoFit/>
          </a:bodyPr>
          <a:lstStyle/>
          <a:p>
            <a:r>
              <a:rPr lang="cs-CZ"/>
              <a:t>spor mezi Francií a Anglií</a:t>
            </a:r>
          </a:p>
        </p:txBody>
      </p:sp>
      <p:sp>
        <p:nvSpPr>
          <p:cNvPr id="19463" name="Text Box 10"/>
          <p:cNvSpPr txBox="1">
            <a:spLocks noChangeArrowheads="1"/>
          </p:cNvSpPr>
          <p:nvPr/>
        </p:nvSpPr>
        <p:spPr bwMode="auto">
          <a:xfrm>
            <a:off x="0" y="2139950"/>
            <a:ext cx="6716713" cy="517525"/>
          </a:xfrm>
          <a:prstGeom prst="rect">
            <a:avLst/>
          </a:prstGeom>
          <a:solidFill>
            <a:srgbClr val="CCFFFF"/>
          </a:solidFill>
          <a:ln w="9525">
            <a:noFill/>
            <a:miter lim="800000"/>
            <a:headEnd/>
            <a:tailEnd/>
          </a:ln>
        </p:spPr>
        <p:txBody>
          <a:bodyPr>
            <a:spAutoFit/>
          </a:bodyPr>
          <a:lstStyle/>
          <a:p>
            <a:r>
              <a:rPr lang="cs-CZ"/>
              <a:t>- příčina: spor o nadvládu ve Flandrech a JZ Francii</a:t>
            </a:r>
          </a:p>
          <a:p>
            <a:r>
              <a:rPr lang="cs-CZ"/>
              <a:t>- záminka: odmítnutí nástupnictví anglického krále Eduarda III. na francouzský trůn</a:t>
            </a:r>
          </a:p>
        </p:txBody>
      </p:sp>
      <p:sp>
        <p:nvSpPr>
          <p:cNvPr id="19464" name="Text Box 11"/>
          <p:cNvSpPr txBox="1">
            <a:spLocks noChangeArrowheads="1"/>
          </p:cNvSpPr>
          <p:nvPr/>
        </p:nvSpPr>
        <p:spPr bwMode="auto">
          <a:xfrm>
            <a:off x="611188" y="2787650"/>
            <a:ext cx="5907087" cy="517525"/>
          </a:xfrm>
          <a:prstGeom prst="rect">
            <a:avLst/>
          </a:prstGeom>
          <a:solidFill>
            <a:srgbClr val="CCFFFF"/>
          </a:solidFill>
          <a:ln w="9525">
            <a:noFill/>
            <a:miter lim="800000"/>
            <a:headEnd/>
            <a:tailEnd/>
          </a:ln>
        </p:spPr>
        <p:txBody>
          <a:bodyPr wrap="none">
            <a:spAutoFit/>
          </a:bodyPr>
          <a:lstStyle/>
          <a:p>
            <a:pPr>
              <a:buFontTx/>
              <a:buChar char="-"/>
            </a:pPr>
            <a:r>
              <a:rPr lang="cs-CZ"/>
              <a:t> důsledky: bez uzavření mírové smlouvy</a:t>
            </a:r>
          </a:p>
          <a:p>
            <a:r>
              <a:rPr lang="cs-CZ"/>
              <a:t>                    porážka Anglie – ztráta území ve Francii kromě přístavu Calais</a:t>
            </a:r>
          </a:p>
        </p:txBody>
      </p:sp>
      <p:sp>
        <p:nvSpPr>
          <p:cNvPr id="19465" name="Text Box 12"/>
          <p:cNvSpPr txBox="1">
            <a:spLocks noChangeArrowheads="1"/>
          </p:cNvSpPr>
          <p:nvPr/>
        </p:nvSpPr>
        <p:spPr bwMode="auto">
          <a:xfrm>
            <a:off x="1908175" y="3508375"/>
            <a:ext cx="4176713" cy="517525"/>
          </a:xfrm>
          <a:prstGeom prst="rect">
            <a:avLst/>
          </a:prstGeom>
          <a:solidFill>
            <a:srgbClr val="CCFFFF"/>
          </a:solidFill>
          <a:ln w="9525">
            <a:noFill/>
            <a:miter lim="800000"/>
            <a:headEnd/>
            <a:tailEnd/>
          </a:ln>
        </p:spPr>
        <p:txBody>
          <a:bodyPr wrap="none">
            <a:spAutoFit/>
          </a:bodyPr>
          <a:lstStyle/>
          <a:p>
            <a:pPr>
              <a:buFontTx/>
              <a:buChar char="-"/>
            </a:pPr>
            <a:r>
              <a:rPr lang="cs-CZ"/>
              <a:t> k vítězství Francii dopomohla i prostá selská dívka </a:t>
            </a:r>
          </a:p>
          <a:p>
            <a:r>
              <a:rPr lang="cs-CZ"/>
              <a:t> Johanka z Arku</a:t>
            </a:r>
          </a:p>
        </p:txBody>
      </p:sp>
      <p:sp>
        <p:nvSpPr>
          <p:cNvPr id="19466" name="AutoShape 13">
            <a:hlinkClick r:id="rId5" highlightClick="1"/>
          </p:cNvPr>
          <p:cNvSpPr>
            <a:spLocks noChangeAspect="1" noChangeArrowheads="1"/>
          </p:cNvSpPr>
          <p:nvPr/>
        </p:nvSpPr>
        <p:spPr bwMode="auto">
          <a:xfrm>
            <a:off x="323850" y="987425"/>
            <a:ext cx="360363" cy="360363"/>
          </a:xfrm>
          <a:prstGeom prst="actionButtonHome">
            <a:avLst/>
          </a:prstGeom>
          <a:solidFill>
            <a:srgbClr val="00FFFF"/>
          </a:solidFill>
          <a:ln w="3175">
            <a:solidFill>
              <a:schemeClr val="tx1"/>
            </a:solidFill>
            <a:miter lim="800000"/>
            <a:headEnd/>
            <a:tailEnd/>
          </a:ln>
        </p:spPr>
        <p:txBody>
          <a:bodyPr wrap="none" anchor="ctr"/>
          <a:lstStyle/>
          <a:p>
            <a:endParaRPr lang="cs-CZ" sz="1800" b="0">
              <a:latin typeface="Arial" charset="0"/>
            </a:endParaRPr>
          </a:p>
        </p:txBody>
      </p:sp>
      <p:sp>
        <p:nvSpPr>
          <p:cNvPr id="19467" name="AutoShape 14">
            <a:hlinkClick r:id="rId6" highlightClick="1"/>
          </p:cNvPr>
          <p:cNvSpPr>
            <a:spLocks noChangeAspect="1" noChangeArrowheads="1"/>
          </p:cNvSpPr>
          <p:nvPr/>
        </p:nvSpPr>
        <p:spPr bwMode="auto">
          <a:xfrm>
            <a:off x="323850" y="1492250"/>
            <a:ext cx="360363" cy="360363"/>
          </a:xfrm>
          <a:prstGeom prst="actionButtonHome">
            <a:avLst/>
          </a:prstGeom>
          <a:solidFill>
            <a:srgbClr val="00FFFF"/>
          </a:solidFill>
          <a:ln w="3175">
            <a:solidFill>
              <a:schemeClr val="tx1"/>
            </a:solidFill>
            <a:miter lim="800000"/>
            <a:headEnd/>
            <a:tailEnd/>
          </a:ln>
        </p:spPr>
        <p:txBody>
          <a:bodyPr wrap="none" anchor="ctr"/>
          <a:lstStyle/>
          <a:p>
            <a:endParaRPr lang="cs-CZ" sz="1800" b="0">
              <a:latin typeface="Arial" charset="0"/>
            </a:endParaRPr>
          </a:p>
        </p:txBody>
      </p:sp>
      <p:sp>
        <p:nvSpPr>
          <p:cNvPr id="19468" name="AutoShape 15">
            <a:hlinkClick r:id="rId7" highlightClick="1"/>
          </p:cNvPr>
          <p:cNvSpPr>
            <a:spLocks noChangeAspect="1" noChangeArrowheads="1"/>
          </p:cNvSpPr>
          <p:nvPr/>
        </p:nvSpPr>
        <p:spPr bwMode="auto">
          <a:xfrm>
            <a:off x="2124075" y="4659313"/>
            <a:ext cx="360363" cy="360362"/>
          </a:xfrm>
          <a:prstGeom prst="actionButtonInformation">
            <a:avLst/>
          </a:prstGeom>
          <a:solidFill>
            <a:srgbClr val="FF0000"/>
          </a:solidFill>
          <a:ln w="3175">
            <a:solidFill>
              <a:schemeClr val="tx1"/>
            </a:solidFill>
            <a:miter lim="800000"/>
            <a:headEnd/>
            <a:tailEnd/>
          </a:ln>
        </p:spPr>
        <p:txBody>
          <a:bodyPr wrap="none" anchor="ctr"/>
          <a:lstStyle/>
          <a:p>
            <a:endParaRPr lang="cs-CZ" sz="1800" b="0">
              <a:latin typeface="Arial" charset="0"/>
            </a:endParaRPr>
          </a:p>
        </p:txBody>
      </p:sp>
      <p:pic>
        <p:nvPicPr>
          <p:cNvPr id="19469" name="Picture 19" descr="Soubor:Joan of arc miniature graded.jpg">
            <a:hlinkClick r:id="rId8"/>
          </p:cNvPr>
          <p:cNvPicPr>
            <a:picLocks noChangeAspect="1" noChangeArrowheads="1"/>
          </p:cNvPicPr>
          <p:nvPr/>
        </p:nvPicPr>
        <p:blipFill>
          <a:blip r:embed="rId9"/>
          <a:srcRect/>
          <a:stretch>
            <a:fillRect/>
          </a:stretch>
        </p:blipFill>
        <p:spPr bwMode="auto">
          <a:xfrm>
            <a:off x="107950" y="3076575"/>
            <a:ext cx="1366838" cy="2066925"/>
          </a:xfrm>
          <a:prstGeom prst="rect">
            <a:avLst/>
          </a:prstGeom>
          <a:noFill/>
          <a:ln w="9525">
            <a:noFill/>
            <a:miter lim="800000"/>
            <a:headEnd/>
            <a:tailEnd/>
          </a:ln>
        </p:spPr>
      </p:pic>
      <p:pic>
        <p:nvPicPr>
          <p:cNvPr id="19470" name="Picture 21" descr="Soubor:Hundred years war.gif">
            <a:hlinkClick r:id="rId10"/>
          </p:cNvPr>
          <p:cNvPicPr>
            <a:picLocks noChangeAspect="1" noChangeArrowheads="1" noCrop="1"/>
          </p:cNvPicPr>
          <p:nvPr/>
        </p:nvPicPr>
        <p:blipFill>
          <a:blip r:embed="rId11"/>
          <a:srcRect/>
          <a:stretch>
            <a:fillRect/>
          </a:stretch>
        </p:blipFill>
        <p:spPr bwMode="auto">
          <a:xfrm>
            <a:off x="6634163" y="484188"/>
            <a:ext cx="2509837" cy="2879725"/>
          </a:xfrm>
          <a:prstGeom prst="rect">
            <a:avLst/>
          </a:prstGeom>
          <a:noFill/>
          <a:ln w="9525">
            <a:noFill/>
            <a:miter lim="800000"/>
            <a:headEnd/>
            <a:tailEnd/>
          </a:ln>
        </p:spPr>
      </p:pic>
      <p:sp>
        <p:nvSpPr>
          <p:cNvPr id="19471" name="Text Box 22"/>
          <p:cNvSpPr txBox="1">
            <a:spLocks noChangeArrowheads="1"/>
          </p:cNvSpPr>
          <p:nvPr/>
        </p:nvSpPr>
        <p:spPr bwMode="auto">
          <a:xfrm>
            <a:off x="4356100" y="4200525"/>
            <a:ext cx="1985963" cy="942975"/>
          </a:xfrm>
          <a:prstGeom prst="rect">
            <a:avLst/>
          </a:prstGeom>
          <a:solidFill>
            <a:srgbClr val="CCFFFF"/>
          </a:solidFill>
          <a:ln w="9525">
            <a:noFill/>
            <a:miter lim="800000"/>
            <a:headEnd/>
            <a:tailEnd/>
          </a:ln>
        </p:spPr>
        <p:txBody>
          <a:bodyPr wrap="none">
            <a:spAutoFit/>
          </a:bodyPr>
          <a:lstStyle/>
          <a:p>
            <a:pPr algn="just">
              <a:buFontTx/>
              <a:buChar char="-"/>
            </a:pPr>
            <a:r>
              <a:rPr lang="cs-CZ"/>
              <a:t> významné bitvy:</a:t>
            </a:r>
          </a:p>
          <a:p>
            <a:pPr algn="just"/>
            <a:r>
              <a:rPr lang="cs-CZ"/>
              <a:t> b. u Kresčaku r. 1346</a:t>
            </a:r>
          </a:p>
          <a:p>
            <a:pPr algn="just"/>
            <a:r>
              <a:rPr lang="cs-CZ"/>
              <a:t> b. u Azincourtu r. 1415</a:t>
            </a:r>
          </a:p>
          <a:p>
            <a:pPr algn="just"/>
            <a:r>
              <a:rPr lang="cs-CZ"/>
              <a:t> b. u Castellione r. 1453</a:t>
            </a:r>
            <a:endParaRPr lang="cs-CZ">
              <a:latin typeface="Arial" charset="0"/>
            </a:endParaRPr>
          </a:p>
        </p:txBody>
      </p:sp>
      <p:pic>
        <p:nvPicPr>
          <p:cNvPr id="19472" name="Picture 25" descr="Soubor:Schlacht von Azincourt.jpg">
            <a:hlinkClick r:id="rId12"/>
          </p:cNvPr>
          <p:cNvPicPr>
            <a:picLocks noChangeAspect="1" noChangeArrowheads="1"/>
          </p:cNvPicPr>
          <p:nvPr/>
        </p:nvPicPr>
        <p:blipFill>
          <a:blip r:embed="rId13"/>
          <a:srcRect/>
          <a:stretch>
            <a:fillRect/>
          </a:stretch>
        </p:blipFill>
        <p:spPr bwMode="auto">
          <a:xfrm>
            <a:off x="6659563" y="3487738"/>
            <a:ext cx="2484437" cy="1655762"/>
          </a:xfrm>
          <a:prstGeom prst="rect">
            <a:avLst/>
          </a:prstGeom>
          <a:noFill/>
          <a:ln w="9525">
            <a:noFill/>
            <a:miter lim="800000"/>
            <a:headEnd/>
            <a:tailEnd/>
          </a:ln>
        </p:spPr>
      </p:pic>
      <p:pic>
        <p:nvPicPr>
          <p:cNvPr id="19473" name="Picture 27" descr="Soubor:King Edward III from NPG.jpg">
            <a:hlinkClick r:id="rId14"/>
          </p:cNvPr>
          <p:cNvPicPr>
            <a:picLocks noChangeAspect="1" noChangeArrowheads="1"/>
          </p:cNvPicPr>
          <p:nvPr/>
        </p:nvPicPr>
        <p:blipFill>
          <a:blip r:embed="rId15"/>
          <a:srcRect/>
          <a:stretch>
            <a:fillRect/>
          </a:stretch>
        </p:blipFill>
        <p:spPr bwMode="auto">
          <a:xfrm>
            <a:off x="5364163" y="987425"/>
            <a:ext cx="1035050" cy="1368425"/>
          </a:xfrm>
          <a:prstGeom prst="rect">
            <a:avLst/>
          </a:prstGeom>
          <a:noFill/>
          <a:ln w="9525">
            <a:noFill/>
            <a:miter lim="800000"/>
            <a:headEnd/>
            <a:tailEnd/>
          </a:ln>
        </p:spPr>
      </p:pic>
      <p:pic>
        <p:nvPicPr>
          <p:cNvPr id="19474" name="Picture 30" descr="MC900320452[1]"/>
          <p:cNvPicPr>
            <a:picLocks noChangeAspect="1" noChangeArrowheads="1"/>
          </p:cNvPicPr>
          <p:nvPr/>
        </p:nvPicPr>
        <p:blipFill>
          <a:blip r:embed="rId16"/>
          <a:srcRect/>
          <a:stretch>
            <a:fillRect/>
          </a:stretch>
        </p:blipFill>
        <p:spPr bwMode="auto">
          <a:xfrm>
            <a:off x="3059113" y="3954463"/>
            <a:ext cx="1038225" cy="1152525"/>
          </a:xfrm>
          <a:prstGeom prst="rect">
            <a:avLst/>
          </a:prstGeom>
          <a:noFill/>
          <a:ln w="9525">
            <a:noFill/>
            <a:miter lim="800000"/>
            <a:headEnd/>
            <a:tailEnd/>
          </a:ln>
        </p:spPr>
      </p:pic>
      <p:sp>
        <p:nvSpPr>
          <p:cNvPr id="19475" name="Line 31"/>
          <p:cNvSpPr>
            <a:spLocks noChangeShapeType="1"/>
          </p:cNvSpPr>
          <p:nvPr/>
        </p:nvSpPr>
        <p:spPr bwMode="auto">
          <a:xfrm flipV="1">
            <a:off x="4500563" y="2066925"/>
            <a:ext cx="719137" cy="360363"/>
          </a:xfrm>
          <a:prstGeom prst="line">
            <a:avLst/>
          </a:prstGeom>
          <a:noFill/>
          <a:ln w="9525">
            <a:solidFill>
              <a:srgbClr val="FF0000"/>
            </a:solidFill>
            <a:round/>
            <a:headEnd/>
            <a:tailEnd type="triangle" w="med" len="med"/>
          </a:ln>
        </p:spPr>
        <p:txBody>
          <a:bodyPr/>
          <a:lstStyle/>
          <a:p>
            <a:endParaRPr lang="cs-CZ"/>
          </a:p>
        </p:txBody>
      </p:sp>
      <p:sp>
        <p:nvSpPr>
          <p:cNvPr id="19476" name="Line 33"/>
          <p:cNvSpPr>
            <a:spLocks noChangeShapeType="1"/>
          </p:cNvSpPr>
          <p:nvPr/>
        </p:nvSpPr>
        <p:spPr bwMode="auto">
          <a:xfrm flipV="1">
            <a:off x="6300788" y="4659313"/>
            <a:ext cx="431800" cy="144462"/>
          </a:xfrm>
          <a:prstGeom prst="line">
            <a:avLst/>
          </a:prstGeom>
          <a:noFill/>
          <a:ln w="9525">
            <a:solidFill>
              <a:srgbClr val="FF0000"/>
            </a:solidFill>
            <a:round/>
            <a:headEnd/>
            <a:tailEnd type="triangle" w="med" len="med"/>
          </a:ln>
        </p:spPr>
        <p:txBody>
          <a:bodyPr/>
          <a:lstStyle/>
          <a:p>
            <a:endParaRPr lang="cs-CZ"/>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ctrTitle"/>
          </p:nvPr>
        </p:nvSpPr>
        <p:spPr>
          <a:xfrm>
            <a:off x="0" y="484188"/>
            <a:ext cx="4824413" cy="593725"/>
          </a:xfrm>
        </p:spPr>
        <p:txBody>
          <a:bodyPr/>
          <a:lstStyle/>
          <a:p>
            <a:pPr algn="l" eaLnBrk="1" hangingPunct="1"/>
            <a:r>
              <a:rPr lang="cs-CZ" sz="2500" b="1" dirty="0" smtClean="0">
                <a:latin typeface="Times New Roman" pitchFamily="18" charset="0"/>
                <a:cs typeface="Times New Roman" pitchFamily="18" charset="0"/>
              </a:rPr>
              <a:t>13.4 Co si řekneme nového?</a:t>
            </a:r>
          </a:p>
        </p:txBody>
      </p:sp>
      <p:sp>
        <p:nvSpPr>
          <p:cNvPr id="21" name="TextovéPole 20"/>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Dějepis</a:t>
            </a:r>
          </a:p>
          <a:p>
            <a:pPr fontAlgn="auto">
              <a:spcBef>
                <a:spcPts val="0"/>
              </a:spcBef>
              <a:spcAft>
                <a:spcPts val="0"/>
              </a:spcAft>
              <a:defRPr/>
            </a:pPr>
            <a:endParaRPr lang="cs-CZ" sz="1000" b="0" dirty="0">
              <a:cs typeface="Times New Roman" pitchFamily="18" charset="0"/>
            </a:endParaRPr>
          </a:p>
        </p:txBody>
      </p:sp>
      <p:sp>
        <p:nvSpPr>
          <p:cNvPr id="21507" name="Text Box 4"/>
          <p:cNvSpPr txBox="1">
            <a:spLocks noChangeArrowheads="1"/>
          </p:cNvSpPr>
          <p:nvPr/>
        </p:nvSpPr>
        <p:spPr bwMode="auto">
          <a:xfrm>
            <a:off x="2627313" y="1084263"/>
            <a:ext cx="3643312" cy="415925"/>
          </a:xfrm>
          <a:prstGeom prst="rect">
            <a:avLst/>
          </a:prstGeom>
          <a:solidFill>
            <a:srgbClr val="00FFFF"/>
          </a:solidFill>
          <a:ln w="19050">
            <a:solidFill>
              <a:srgbClr val="0000FF"/>
            </a:solidFill>
            <a:miter lim="800000"/>
            <a:headEnd/>
            <a:tailEnd/>
          </a:ln>
        </p:spPr>
        <p:txBody>
          <a:bodyPr wrap="none">
            <a:spAutoFit/>
          </a:bodyPr>
          <a:lstStyle/>
          <a:p>
            <a:r>
              <a:rPr lang="cs-CZ" sz="2000" u="sng"/>
              <a:t>Vývoj po skončení Stoleté války</a:t>
            </a:r>
          </a:p>
        </p:txBody>
      </p:sp>
      <p:sp>
        <p:nvSpPr>
          <p:cNvPr id="21508" name="Text Box 5"/>
          <p:cNvSpPr txBox="1">
            <a:spLocks noChangeArrowheads="1"/>
          </p:cNvSpPr>
          <p:nvPr/>
        </p:nvSpPr>
        <p:spPr bwMode="auto">
          <a:xfrm>
            <a:off x="971550" y="1203325"/>
            <a:ext cx="946150" cy="379413"/>
          </a:xfrm>
          <a:prstGeom prst="rect">
            <a:avLst/>
          </a:prstGeom>
          <a:solidFill>
            <a:srgbClr val="00FFFF"/>
          </a:solidFill>
          <a:ln w="12700" cap="rnd">
            <a:solidFill>
              <a:schemeClr val="tx1"/>
            </a:solidFill>
            <a:prstDash val="sysDot"/>
            <a:miter lim="800000"/>
            <a:headEnd/>
            <a:tailEnd/>
          </a:ln>
        </p:spPr>
        <p:txBody>
          <a:bodyPr wrap="none">
            <a:spAutoFit/>
          </a:bodyPr>
          <a:lstStyle/>
          <a:p>
            <a:r>
              <a:rPr lang="cs-CZ" sz="1800"/>
              <a:t>Francie</a:t>
            </a:r>
          </a:p>
        </p:txBody>
      </p:sp>
      <p:sp>
        <p:nvSpPr>
          <p:cNvPr id="21509" name="Text Box 6"/>
          <p:cNvSpPr txBox="1">
            <a:spLocks noChangeArrowheads="1"/>
          </p:cNvSpPr>
          <p:nvPr/>
        </p:nvSpPr>
        <p:spPr bwMode="auto">
          <a:xfrm>
            <a:off x="7019925" y="1203325"/>
            <a:ext cx="831850" cy="379413"/>
          </a:xfrm>
          <a:prstGeom prst="rect">
            <a:avLst/>
          </a:prstGeom>
          <a:solidFill>
            <a:srgbClr val="00FFFF"/>
          </a:solidFill>
          <a:ln w="12700" cap="rnd">
            <a:solidFill>
              <a:schemeClr val="tx1"/>
            </a:solidFill>
            <a:prstDash val="sysDot"/>
            <a:miter lim="800000"/>
            <a:headEnd/>
            <a:tailEnd/>
          </a:ln>
        </p:spPr>
        <p:txBody>
          <a:bodyPr wrap="none">
            <a:spAutoFit/>
          </a:bodyPr>
          <a:lstStyle/>
          <a:p>
            <a:r>
              <a:rPr lang="cs-CZ" sz="1800"/>
              <a:t>Anglie</a:t>
            </a:r>
          </a:p>
        </p:txBody>
      </p:sp>
      <p:sp>
        <p:nvSpPr>
          <p:cNvPr id="21510" name="Text Box 7"/>
          <p:cNvSpPr txBox="1">
            <a:spLocks noChangeArrowheads="1"/>
          </p:cNvSpPr>
          <p:nvPr/>
        </p:nvSpPr>
        <p:spPr bwMode="auto">
          <a:xfrm>
            <a:off x="107950" y="1779588"/>
            <a:ext cx="3826240" cy="1415772"/>
          </a:xfrm>
          <a:prstGeom prst="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5400000" scaled="1"/>
            <a:tileRect/>
          </a:gradFill>
          <a:ln w="9525">
            <a:solidFill>
              <a:srgbClr val="FFCC00"/>
            </a:solidFill>
            <a:miter lim="800000"/>
            <a:headEnd/>
            <a:tailEnd/>
          </a:ln>
        </p:spPr>
        <p:txBody>
          <a:bodyPr wrap="none">
            <a:spAutoFit/>
          </a:bodyPr>
          <a:lstStyle/>
          <a:p>
            <a:pPr>
              <a:buFontTx/>
              <a:buChar char="-"/>
            </a:pPr>
            <a:r>
              <a:rPr lang="cs-CZ" sz="1600" dirty="0"/>
              <a:t> </a:t>
            </a:r>
            <a:r>
              <a:rPr lang="cs-CZ" dirty="0"/>
              <a:t>Ludvík XI. (1461-1483) </a:t>
            </a:r>
          </a:p>
          <a:p>
            <a:r>
              <a:rPr lang="cs-CZ" dirty="0"/>
              <a:t> (dynastie Kapetovci, rod </a:t>
            </a:r>
            <a:r>
              <a:rPr lang="cs-CZ" dirty="0" err="1"/>
              <a:t>Valois</a:t>
            </a:r>
            <a:r>
              <a:rPr lang="cs-CZ" dirty="0"/>
              <a:t>)</a:t>
            </a:r>
            <a:endParaRPr lang="cs-CZ" b="0" dirty="0"/>
          </a:p>
          <a:p>
            <a:pPr>
              <a:buFontTx/>
              <a:buChar char="-"/>
            </a:pPr>
            <a:r>
              <a:rPr lang="cs-CZ" b="0" dirty="0"/>
              <a:t> sjednocení země</a:t>
            </a:r>
          </a:p>
          <a:p>
            <a:r>
              <a:rPr lang="cs-CZ" b="0" dirty="0"/>
              <a:t>  silná centralizovaná monarchie, stálé vojsko</a:t>
            </a:r>
          </a:p>
          <a:p>
            <a:pPr>
              <a:buFontTx/>
              <a:buChar char="-"/>
            </a:pPr>
            <a:r>
              <a:rPr lang="cs-CZ" b="0" dirty="0"/>
              <a:t> hospodářský rozkvět</a:t>
            </a:r>
          </a:p>
          <a:p>
            <a:r>
              <a:rPr lang="cs-CZ" b="0" dirty="0"/>
              <a:t>  výroba sukna, hedvábí, pěstování vína, oliv</a:t>
            </a:r>
            <a:r>
              <a:rPr lang="cs-CZ" b="0" dirty="0" smtClean="0"/>
              <a:t>. oleje</a:t>
            </a:r>
            <a:endParaRPr lang="cs-CZ" b="0" dirty="0"/>
          </a:p>
        </p:txBody>
      </p:sp>
      <p:pic>
        <p:nvPicPr>
          <p:cNvPr id="21511" name="Picture 9" descr="Soubor:Louis XI of France.jpg">
            <a:hlinkClick r:id="rId3"/>
          </p:cNvPr>
          <p:cNvPicPr>
            <a:picLocks noChangeAspect="1" noChangeArrowheads="1"/>
          </p:cNvPicPr>
          <p:nvPr/>
        </p:nvPicPr>
        <p:blipFill>
          <a:blip r:embed="rId4"/>
          <a:srcRect/>
          <a:stretch>
            <a:fillRect/>
          </a:stretch>
        </p:blipFill>
        <p:spPr bwMode="auto">
          <a:xfrm>
            <a:off x="250825" y="3235325"/>
            <a:ext cx="1328738" cy="1908175"/>
          </a:xfrm>
          <a:prstGeom prst="rect">
            <a:avLst/>
          </a:prstGeom>
          <a:noFill/>
          <a:ln w="9525">
            <a:noFill/>
            <a:miter lim="800000"/>
            <a:headEnd/>
            <a:tailEnd/>
          </a:ln>
        </p:spPr>
      </p:pic>
      <p:sp>
        <p:nvSpPr>
          <p:cNvPr id="21512" name="AutoShape 10">
            <a:hlinkClick r:id="rId5" highlightClick="1"/>
          </p:cNvPr>
          <p:cNvSpPr>
            <a:spLocks noChangeAspect="1" noChangeArrowheads="1"/>
          </p:cNvSpPr>
          <p:nvPr/>
        </p:nvSpPr>
        <p:spPr bwMode="auto">
          <a:xfrm>
            <a:off x="3059113" y="1995488"/>
            <a:ext cx="360362" cy="360362"/>
          </a:xfrm>
          <a:prstGeom prst="actionButtonInformation">
            <a:avLst/>
          </a:prstGeom>
          <a:solidFill>
            <a:srgbClr val="00FFFF"/>
          </a:solidFill>
          <a:ln w="3175">
            <a:solidFill>
              <a:schemeClr val="tx1"/>
            </a:solidFill>
            <a:miter lim="800000"/>
            <a:headEnd/>
            <a:tailEnd/>
          </a:ln>
        </p:spPr>
        <p:txBody>
          <a:bodyPr wrap="none" anchor="ctr"/>
          <a:lstStyle/>
          <a:p>
            <a:endParaRPr lang="cs-CZ" sz="1800" b="0">
              <a:latin typeface="Arial" charset="0"/>
            </a:endParaRPr>
          </a:p>
        </p:txBody>
      </p:sp>
      <p:sp>
        <p:nvSpPr>
          <p:cNvPr id="21513" name="Text Box 11"/>
          <p:cNvSpPr txBox="1">
            <a:spLocks noChangeArrowheads="1"/>
          </p:cNvSpPr>
          <p:nvPr/>
        </p:nvSpPr>
        <p:spPr bwMode="auto">
          <a:xfrm>
            <a:off x="4067175" y="1779588"/>
            <a:ext cx="4968875" cy="1600438"/>
          </a:xfrm>
          <a:prstGeom prst="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5400000" scaled="1"/>
            <a:tileRect/>
          </a:gradFill>
          <a:ln w="9525">
            <a:solidFill>
              <a:srgbClr val="FFCC00"/>
            </a:solidFill>
            <a:miter lim="800000"/>
            <a:headEnd/>
            <a:tailEnd/>
          </a:ln>
        </p:spPr>
        <p:txBody>
          <a:bodyPr>
            <a:spAutoFit/>
          </a:bodyPr>
          <a:lstStyle/>
          <a:p>
            <a:r>
              <a:rPr lang="cs-CZ" b="0" dirty="0"/>
              <a:t>- oslabení z porážky vedlo k vnitřním sporům</a:t>
            </a:r>
          </a:p>
          <a:p>
            <a:pPr>
              <a:buFontTx/>
              <a:buChar char="-"/>
            </a:pPr>
            <a:r>
              <a:rPr lang="cs-CZ" b="0" dirty="0"/>
              <a:t> po smrti přímých dědiců trůnu boje o moc mezi vedlejšími</a:t>
            </a:r>
          </a:p>
          <a:p>
            <a:r>
              <a:rPr lang="cs-CZ" b="0" dirty="0"/>
              <a:t>  větvemi královského rodu: </a:t>
            </a:r>
          </a:p>
          <a:p>
            <a:r>
              <a:rPr lang="cs-CZ" dirty="0"/>
              <a:t>   </a:t>
            </a:r>
            <a:r>
              <a:rPr lang="cs-CZ" dirty="0" err="1"/>
              <a:t>Lancasterové</a:t>
            </a:r>
            <a:r>
              <a:rPr lang="cs-CZ" dirty="0"/>
              <a:t>  </a:t>
            </a:r>
            <a:r>
              <a:rPr lang="cs-CZ" b="0" dirty="0"/>
              <a:t>         X    </a:t>
            </a:r>
            <a:r>
              <a:rPr lang="cs-CZ" dirty="0" err="1" smtClean="0"/>
              <a:t>Yorkové</a:t>
            </a:r>
            <a:endParaRPr lang="cs-CZ" dirty="0" smtClean="0"/>
          </a:p>
          <a:p>
            <a:r>
              <a:rPr lang="cs-CZ" b="0" dirty="0"/>
              <a:t> </a:t>
            </a:r>
            <a:r>
              <a:rPr lang="cs-CZ" b="0" dirty="0" smtClean="0"/>
              <a:t>  </a:t>
            </a:r>
            <a:r>
              <a:rPr lang="cs-CZ" b="0" dirty="0"/>
              <a:t>ve znaku: červená     X     bílá </a:t>
            </a:r>
            <a:r>
              <a:rPr lang="cs-CZ" b="0" dirty="0" smtClean="0"/>
              <a:t>růže</a:t>
            </a:r>
          </a:p>
          <a:p>
            <a:endParaRPr lang="cs-CZ" b="0" dirty="0" smtClean="0"/>
          </a:p>
          <a:p>
            <a:r>
              <a:rPr lang="cs-CZ" b="0" dirty="0"/>
              <a:t> </a:t>
            </a:r>
            <a:r>
              <a:rPr lang="cs-CZ" b="0" dirty="0" smtClean="0"/>
              <a:t>   </a:t>
            </a:r>
            <a:r>
              <a:rPr lang="cs-CZ" b="0" dirty="0"/>
              <a:t>= </a:t>
            </a:r>
            <a:r>
              <a:rPr lang="cs-CZ" dirty="0"/>
              <a:t>&gt; „VÁLKA RŮŽÍ“ (1455-1485</a:t>
            </a:r>
            <a:r>
              <a:rPr lang="cs-CZ" dirty="0" smtClean="0"/>
              <a:t>)</a:t>
            </a:r>
            <a:endParaRPr lang="cs-CZ" b="0" dirty="0"/>
          </a:p>
        </p:txBody>
      </p:sp>
      <p:pic>
        <p:nvPicPr>
          <p:cNvPr id="21514" name="Picture 6" descr="220px-Roses-Lancaster_victory">
            <a:hlinkClick r:id="rId6"/>
          </p:cNvPr>
          <p:cNvPicPr>
            <a:picLocks noChangeAspect="1" noChangeArrowheads="1"/>
          </p:cNvPicPr>
          <p:nvPr/>
        </p:nvPicPr>
        <p:blipFill>
          <a:blip r:embed="rId7"/>
          <a:srcRect/>
          <a:stretch>
            <a:fillRect/>
          </a:stretch>
        </p:blipFill>
        <p:spPr bwMode="auto">
          <a:xfrm>
            <a:off x="6876256" y="2283718"/>
            <a:ext cx="2267744" cy="1092366"/>
          </a:xfrm>
          <a:prstGeom prst="rect">
            <a:avLst/>
          </a:prstGeom>
          <a:noFill/>
          <a:ln w="9525">
            <a:noFill/>
            <a:miter lim="800000"/>
            <a:headEnd/>
            <a:tailEnd/>
          </a:ln>
        </p:spPr>
      </p:pic>
      <p:sp>
        <p:nvSpPr>
          <p:cNvPr id="21515" name="Text Box 13"/>
          <p:cNvSpPr txBox="1">
            <a:spLocks noChangeArrowheads="1"/>
          </p:cNvSpPr>
          <p:nvPr/>
        </p:nvSpPr>
        <p:spPr bwMode="auto">
          <a:xfrm>
            <a:off x="4067175" y="3651250"/>
            <a:ext cx="4897438" cy="1165225"/>
          </a:xfrm>
          <a:prstGeom prst="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5400000" scaled="1"/>
            <a:tileRect/>
          </a:gradFill>
          <a:ln w="9525">
            <a:solidFill>
              <a:srgbClr val="FFCC00"/>
            </a:solidFill>
            <a:miter lim="800000"/>
            <a:headEnd/>
            <a:tailEnd/>
          </a:ln>
        </p:spPr>
        <p:txBody>
          <a:bodyPr>
            <a:spAutoFit/>
          </a:bodyPr>
          <a:lstStyle/>
          <a:p>
            <a:pPr>
              <a:buFontTx/>
              <a:buChar char="-"/>
            </a:pPr>
            <a:r>
              <a:rPr lang="cs-CZ" b="0" dirty="0"/>
              <a:t> výsledek bojů: </a:t>
            </a:r>
          </a:p>
          <a:p>
            <a:r>
              <a:rPr lang="cs-CZ" b="0" dirty="0"/>
              <a:t>  vyhynutí většiny vysoké šlechty</a:t>
            </a:r>
          </a:p>
          <a:p>
            <a:r>
              <a:rPr lang="cs-CZ" b="0" dirty="0"/>
              <a:t>  nástup nové dynastie: </a:t>
            </a:r>
            <a:r>
              <a:rPr lang="cs-CZ" dirty="0"/>
              <a:t>TUDOROVCI</a:t>
            </a:r>
          </a:p>
          <a:p>
            <a:r>
              <a:rPr lang="cs-CZ" dirty="0"/>
              <a:t>	                 - Jindřich VII. Tudor </a:t>
            </a:r>
          </a:p>
          <a:p>
            <a:r>
              <a:rPr lang="cs-CZ" dirty="0"/>
              <a:t>	                   (1485-1509)</a:t>
            </a:r>
            <a:endParaRPr lang="cs-CZ" sz="1800" b="0" dirty="0">
              <a:latin typeface="Arial" charset="0"/>
            </a:endParaRPr>
          </a:p>
        </p:txBody>
      </p:sp>
      <p:sp>
        <p:nvSpPr>
          <p:cNvPr id="21516" name="AutoShape 14">
            <a:hlinkClick r:id="rId8" highlightClick="1"/>
          </p:cNvPr>
          <p:cNvSpPr>
            <a:spLocks noChangeAspect="1" noChangeArrowheads="1"/>
          </p:cNvSpPr>
          <p:nvPr/>
        </p:nvSpPr>
        <p:spPr bwMode="auto">
          <a:xfrm>
            <a:off x="8604250" y="1635125"/>
            <a:ext cx="360363" cy="360363"/>
          </a:xfrm>
          <a:prstGeom prst="actionButtonInformation">
            <a:avLst/>
          </a:prstGeom>
          <a:solidFill>
            <a:srgbClr val="00FFFF"/>
          </a:solidFill>
          <a:ln w="3175">
            <a:solidFill>
              <a:schemeClr val="tx1"/>
            </a:solidFill>
            <a:miter lim="800000"/>
            <a:headEnd/>
            <a:tailEnd/>
          </a:ln>
        </p:spPr>
        <p:txBody>
          <a:bodyPr wrap="none" anchor="ctr"/>
          <a:lstStyle/>
          <a:p>
            <a:endParaRPr lang="cs-CZ" sz="1800" b="0">
              <a:latin typeface="Arial" charset="0"/>
            </a:endParaRPr>
          </a:p>
        </p:txBody>
      </p:sp>
      <p:sp>
        <p:nvSpPr>
          <p:cNvPr id="21517" name="AutoShape 15">
            <a:hlinkClick r:id="rId9" highlightClick="1"/>
          </p:cNvPr>
          <p:cNvSpPr>
            <a:spLocks noChangeAspect="1" noChangeArrowheads="1"/>
          </p:cNvSpPr>
          <p:nvPr/>
        </p:nvSpPr>
        <p:spPr bwMode="auto">
          <a:xfrm>
            <a:off x="7092950" y="3795713"/>
            <a:ext cx="360363" cy="360362"/>
          </a:xfrm>
          <a:prstGeom prst="actionButtonInformation">
            <a:avLst/>
          </a:prstGeom>
          <a:solidFill>
            <a:srgbClr val="00FFFF"/>
          </a:solidFill>
          <a:ln w="3175">
            <a:solidFill>
              <a:schemeClr val="tx1"/>
            </a:solidFill>
            <a:miter lim="800000"/>
            <a:headEnd/>
            <a:tailEnd/>
          </a:ln>
        </p:spPr>
        <p:txBody>
          <a:bodyPr wrap="none" anchor="ctr"/>
          <a:lstStyle/>
          <a:p>
            <a:endParaRPr lang="cs-CZ" sz="1800" b="0">
              <a:latin typeface="Arial" charset="0"/>
            </a:endParaRPr>
          </a:p>
        </p:txBody>
      </p:sp>
      <p:pic>
        <p:nvPicPr>
          <p:cNvPr id="21518" name="Picture 17" descr="Soubor:Tudor rose.svg">
            <a:hlinkClick r:id="rId10"/>
          </p:cNvPr>
          <p:cNvPicPr>
            <a:picLocks noChangeAspect="1" noChangeArrowheads="1"/>
          </p:cNvPicPr>
          <p:nvPr/>
        </p:nvPicPr>
        <p:blipFill>
          <a:blip r:embed="rId11"/>
          <a:srcRect/>
          <a:stretch>
            <a:fillRect/>
          </a:stretch>
        </p:blipFill>
        <p:spPr bwMode="auto">
          <a:xfrm>
            <a:off x="7596188" y="3579813"/>
            <a:ext cx="1439862" cy="1376362"/>
          </a:xfrm>
          <a:prstGeom prst="rect">
            <a:avLst/>
          </a:prstGeom>
          <a:noFill/>
          <a:ln w="9525">
            <a:noFill/>
            <a:miter lim="800000"/>
            <a:headEnd/>
            <a:tailEnd/>
          </a:ln>
        </p:spPr>
      </p:pic>
      <p:pic>
        <p:nvPicPr>
          <p:cNvPr id="21519" name="Picture 19" descr="Soubor:Henry Seven England.jpg">
            <a:hlinkClick r:id="rId12"/>
          </p:cNvPr>
          <p:cNvPicPr>
            <a:picLocks noChangeAspect="1" noChangeArrowheads="1"/>
          </p:cNvPicPr>
          <p:nvPr/>
        </p:nvPicPr>
        <p:blipFill>
          <a:blip r:embed="rId13"/>
          <a:srcRect/>
          <a:stretch>
            <a:fillRect/>
          </a:stretch>
        </p:blipFill>
        <p:spPr bwMode="auto">
          <a:xfrm>
            <a:off x="1908175" y="3292475"/>
            <a:ext cx="1285875" cy="1851025"/>
          </a:xfrm>
          <a:prstGeom prst="rect">
            <a:avLst/>
          </a:prstGeom>
          <a:noFill/>
          <a:ln w="9525">
            <a:noFill/>
            <a:miter lim="800000"/>
            <a:headEnd/>
            <a:tailEnd/>
          </a:ln>
        </p:spPr>
      </p:pic>
      <p:sp>
        <p:nvSpPr>
          <p:cNvPr id="21520" name="AutoShape 20">
            <a:hlinkClick r:id="rId14" highlightClick="1"/>
          </p:cNvPr>
          <p:cNvSpPr>
            <a:spLocks noChangeAspect="1" noChangeArrowheads="1"/>
          </p:cNvSpPr>
          <p:nvPr/>
        </p:nvSpPr>
        <p:spPr bwMode="auto">
          <a:xfrm>
            <a:off x="4932363" y="4587875"/>
            <a:ext cx="360362" cy="360363"/>
          </a:xfrm>
          <a:prstGeom prst="actionButtonHome">
            <a:avLst/>
          </a:prstGeom>
          <a:solidFill>
            <a:srgbClr val="00FFFF"/>
          </a:solidFill>
          <a:ln w="3175">
            <a:solidFill>
              <a:schemeClr val="tx1"/>
            </a:solidFill>
            <a:miter lim="800000"/>
            <a:headEnd/>
            <a:tailEnd/>
          </a:ln>
        </p:spPr>
        <p:txBody>
          <a:bodyPr wrap="none" anchor="ctr"/>
          <a:lstStyle/>
          <a:p>
            <a:endParaRPr lang="cs-CZ" sz="1800" b="0">
              <a:latin typeface="Arial" charset="0"/>
            </a:endParaRPr>
          </a:p>
        </p:txBody>
      </p:sp>
      <p:pic>
        <p:nvPicPr>
          <p:cNvPr id="21521" name="Picture 22" descr="Soubor:England Arms 1405.svg">
            <a:hlinkClick r:id="rId15"/>
          </p:cNvPr>
          <p:cNvPicPr>
            <a:picLocks noChangeAspect="1" noChangeArrowheads="1"/>
          </p:cNvPicPr>
          <p:nvPr/>
        </p:nvPicPr>
        <p:blipFill>
          <a:blip r:embed="rId16"/>
          <a:srcRect/>
          <a:stretch>
            <a:fillRect/>
          </a:stretch>
        </p:blipFill>
        <p:spPr bwMode="auto">
          <a:xfrm>
            <a:off x="3276600" y="4011613"/>
            <a:ext cx="898525" cy="987425"/>
          </a:xfrm>
          <a:prstGeom prst="rect">
            <a:avLst/>
          </a:prstGeom>
          <a:noFill/>
          <a:ln w="9525">
            <a:noFill/>
            <a:miter lim="800000"/>
            <a:headEnd/>
            <a:tailEnd/>
          </a:ln>
        </p:spPr>
      </p:pic>
      <p:pic>
        <p:nvPicPr>
          <p:cNvPr id="21522" name="Picture 24" descr="MC900237940[1]"/>
          <p:cNvPicPr>
            <a:picLocks noChangeAspect="1" noChangeArrowheads="1"/>
          </p:cNvPicPr>
          <p:nvPr/>
        </p:nvPicPr>
        <p:blipFill>
          <a:blip r:embed="rId17"/>
          <a:srcRect/>
          <a:stretch>
            <a:fillRect/>
          </a:stretch>
        </p:blipFill>
        <p:spPr bwMode="auto">
          <a:xfrm rot="1391601">
            <a:off x="7885113" y="555625"/>
            <a:ext cx="1025525"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ctrTitle"/>
          </p:nvPr>
        </p:nvSpPr>
        <p:spPr>
          <a:xfrm>
            <a:off x="0" y="492125"/>
            <a:ext cx="4860925" cy="593725"/>
          </a:xfrm>
        </p:spPr>
        <p:txBody>
          <a:bodyPr/>
          <a:lstStyle/>
          <a:p>
            <a:pPr algn="l" eaLnBrk="1" hangingPunct="1"/>
            <a:r>
              <a:rPr lang="cs-CZ" sz="2500" b="1" dirty="0" smtClean="0">
                <a:latin typeface="Times New Roman" pitchFamily="18" charset="0"/>
                <a:cs typeface="Times New Roman" pitchFamily="18" charset="0"/>
              </a:rPr>
              <a:t>13.5 Procvičení a příklady</a:t>
            </a:r>
          </a:p>
        </p:txBody>
      </p:sp>
      <p:sp>
        <p:nvSpPr>
          <p:cNvPr id="23554" name="TextovéPole 9"/>
          <p:cNvSpPr txBox="1">
            <a:spLocks noChangeArrowheads="1"/>
          </p:cNvSpPr>
          <p:nvPr/>
        </p:nvSpPr>
        <p:spPr bwMode="auto">
          <a:xfrm>
            <a:off x="395288" y="1635125"/>
            <a:ext cx="3816350" cy="369888"/>
          </a:xfrm>
          <a:prstGeom prst="rect">
            <a:avLst/>
          </a:prstGeom>
          <a:noFill/>
          <a:ln w="9525">
            <a:noFill/>
            <a:miter lim="800000"/>
            <a:headEnd/>
            <a:tailEnd/>
          </a:ln>
        </p:spPr>
        <p:txBody>
          <a:bodyPr>
            <a:spAutoFit/>
          </a:bodyPr>
          <a:lstStyle/>
          <a:p>
            <a:endParaRPr lang="cs-CZ" sz="1800" b="0">
              <a:latin typeface="Calibri" pitchFamily="34" charset="0"/>
            </a:endParaRP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Dějepis</a:t>
            </a:r>
          </a:p>
          <a:p>
            <a:pPr fontAlgn="auto">
              <a:spcBef>
                <a:spcPts val="0"/>
              </a:spcBef>
              <a:spcAft>
                <a:spcPts val="0"/>
              </a:spcAft>
              <a:defRPr/>
            </a:pPr>
            <a:endParaRPr lang="cs-CZ" sz="1000" b="0" dirty="0">
              <a:cs typeface="Times New Roman" pitchFamily="18" charset="0"/>
            </a:endParaRPr>
          </a:p>
        </p:txBody>
      </p:sp>
      <p:sp>
        <p:nvSpPr>
          <p:cNvPr id="23559" name="Text Box 7"/>
          <p:cNvSpPr txBox="1">
            <a:spLocks noChangeArrowheads="1"/>
          </p:cNvSpPr>
          <p:nvPr/>
        </p:nvSpPr>
        <p:spPr bwMode="auto">
          <a:xfrm>
            <a:off x="107950" y="987425"/>
            <a:ext cx="4229100" cy="314325"/>
          </a:xfrm>
          <a:prstGeom prst="rect">
            <a:avLst/>
          </a:prstGeom>
          <a:solidFill>
            <a:srgbClr val="FF9900"/>
          </a:solidFill>
          <a:ln w="9525" algn="ctr">
            <a:solidFill>
              <a:srgbClr val="FFCC00"/>
            </a:solidFill>
            <a:miter lim="800000"/>
            <a:headEnd/>
            <a:tailEnd/>
          </a:ln>
          <a:effectLst/>
        </p:spPr>
        <p:txBody>
          <a:bodyPr wrap="none">
            <a:spAutoFit/>
          </a:bodyPr>
          <a:lstStyle/>
          <a:p>
            <a:r>
              <a:rPr lang="cs-CZ" u="sng"/>
              <a:t>Urči, která tvrzení jsou pravdivá. Odpověz ANO/NE</a:t>
            </a:r>
            <a:r>
              <a:rPr lang="cs-CZ"/>
              <a:t>.</a:t>
            </a:r>
          </a:p>
        </p:txBody>
      </p:sp>
      <p:sp>
        <p:nvSpPr>
          <p:cNvPr id="23560" name="Text Box 8"/>
          <p:cNvSpPr txBox="1">
            <a:spLocks noChangeArrowheads="1"/>
          </p:cNvSpPr>
          <p:nvPr/>
        </p:nvSpPr>
        <p:spPr bwMode="auto">
          <a:xfrm>
            <a:off x="323850" y="1419225"/>
            <a:ext cx="5230813" cy="1581150"/>
          </a:xfrm>
          <a:prstGeom prst="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path path="circle">
              <a:fillToRect l="50000" t="50000" r="50000" b="50000"/>
            </a:path>
            <a:tileRect/>
          </a:gradFill>
          <a:ln w="9525" algn="ctr">
            <a:noFill/>
            <a:miter lim="800000"/>
            <a:headEnd/>
            <a:tailEnd/>
          </a:ln>
          <a:effectLst/>
        </p:spPr>
        <p:txBody>
          <a:bodyPr wrap="none">
            <a:spAutoFit/>
          </a:bodyPr>
          <a:lstStyle/>
          <a:p>
            <a:pPr algn="just"/>
            <a:r>
              <a:rPr lang="cs-CZ" dirty="0"/>
              <a:t>Stoletá válka trvala přesně 100 let.</a:t>
            </a:r>
          </a:p>
          <a:p>
            <a:pPr algn="just"/>
            <a:r>
              <a:rPr lang="cs-CZ" dirty="0"/>
              <a:t>Johanka z Arku je národní hrdinkou Francie.</a:t>
            </a:r>
          </a:p>
          <a:p>
            <a:pPr algn="just"/>
            <a:r>
              <a:rPr lang="cs-CZ" dirty="0"/>
              <a:t>Jako století velkých krizí (válek) je označováno 11. století.</a:t>
            </a:r>
          </a:p>
          <a:p>
            <a:pPr algn="just"/>
            <a:r>
              <a:rPr lang="cs-CZ" dirty="0"/>
              <a:t>Války mezi </a:t>
            </a:r>
            <a:r>
              <a:rPr lang="cs-CZ" dirty="0" err="1"/>
              <a:t>Lancastery</a:t>
            </a:r>
            <a:r>
              <a:rPr lang="cs-CZ" dirty="0"/>
              <a:t> a Yorky se odehrávaly ve Francii.</a:t>
            </a:r>
          </a:p>
          <a:p>
            <a:pPr algn="just"/>
            <a:r>
              <a:rPr lang="cs-CZ" dirty="0"/>
              <a:t>Jako „černá smrt“ je označována morová epidemie.</a:t>
            </a:r>
          </a:p>
          <a:p>
            <a:pPr algn="just"/>
            <a:r>
              <a:rPr lang="cs-CZ" dirty="0"/>
              <a:t>Všech křížových výprav se účastnily děti jako symboly nevinnosti. </a:t>
            </a:r>
          </a:p>
          <a:p>
            <a:pPr algn="just"/>
            <a:r>
              <a:rPr lang="cs-CZ" dirty="0"/>
              <a:t>Křížové výpravy byly vyhlášeny papežem na koncilu v </a:t>
            </a:r>
            <a:r>
              <a:rPr lang="cs-CZ" dirty="0" err="1"/>
              <a:t>Clermontu</a:t>
            </a:r>
            <a:r>
              <a:rPr lang="cs-CZ" dirty="0"/>
              <a:t>.</a:t>
            </a:r>
          </a:p>
        </p:txBody>
      </p:sp>
      <p:sp>
        <p:nvSpPr>
          <p:cNvPr id="23561" name="Text Box 9"/>
          <p:cNvSpPr txBox="1">
            <a:spLocks noChangeArrowheads="1"/>
          </p:cNvSpPr>
          <p:nvPr/>
        </p:nvSpPr>
        <p:spPr bwMode="auto">
          <a:xfrm>
            <a:off x="179388" y="3651250"/>
            <a:ext cx="8732837" cy="1384995"/>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w="9525" algn="ctr">
            <a:noFill/>
            <a:miter lim="800000"/>
            <a:headEnd/>
            <a:tailEnd/>
          </a:ln>
          <a:effectLst/>
        </p:spPr>
        <p:txBody>
          <a:bodyPr>
            <a:spAutoFit/>
          </a:bodyPr>
          <a:lstStyle/>
          <a:p>
            <a:pPr algn="just"/>
            <a:r>
              <a:rPr lang="cs-CZ" dirty="0"/>
              <a:t>„Léta Páně 1348 zuřila na téměř celém povrchu zemském taková úmrtnost, že stěží kdo kdy poznal podobnou. Živí sotva stačili pochovávat mrtvé nebo před nimi v hrůze prchat.</a:t>
            </a:r>
          </a:p>
          <a:p>
            <a:pPr algn="just"/>
            <a:r>
              <a:rPr lang="cs-CZ" dirty="0"/>
              <a:t>Téměř všech se zmocnila taková hrůza, že jen co se někomu ukázal vřed nebo nějaká zduřenina, obvykle ve slabině či v podpaží, byla oběti odepřena jakákoli pomoc, dokonce i příbuzní ji opustili … A tak mnozí umírali, protože o ně nebylo postaráno … Mnozí pak </a:t>
            </a:r>
            <a:r>
              <a:rPr lang="cs-CZ" dirty="0" smtClean="0"/>
              <a:t>…, o </a:t>
            </a:r>
            <a:r>
              <a:rPr lang="cs-CZ" dirty="0"/>
              <a:t>nichž se ostatní domnívali, že jsou odsouzeni zemřít, …byli uloženi do hrobu: a tak značný počet osob byl pohřben zaživa…“</a:t>
            </a:r>
          </a:p>
        </p:txBody>
      </p:sp>
      <p:sp>
        <p:nvSpPr>
          <p:cNvPr id="23562" name="Text Box 10"/>
          <p:cNvSpPr txBox="1">
            <a:spLocks noChangeArrowheads="1"/>
          </p:cNvSpPr>
          <p:nvPr/>
        </p:nvSpPr>
        <p:spPr bwMode="auto">
          <a:xfrm>
            <a:off x="107950" y="3148013"/>
            <a:ext cx="2566988" cy="314325"/>
          </a:xfrm>
          <a:prstGeom prst="rect">
            <a:avLst/>
          </a:prstGeom>
          <a:solidFill>
            <a:srgbClr val="00FFFF"/>
          </a:solidFill>
          <a:ln w="9525" algn="ctr">
            <a:solidFill>
              <a:srgbClr val="0000FF"/>
            </a:solidFill>
            <a:miter lim="800000"/>
            <a:headEnd/>
            <a:tailEnd/>
          </a:ln>
          <a:effectLst/>
        </p:spPr>
        <p:txBody>
          <a:bodyPr wrap="none">
            <a:spAutoFit/>
          </a:bodyPr>
          <a:lstStyle/>
          <a:p>
            <a:r>
              <a:rPr lang="cs-CZ" u="sng"/>
              <a:t>Jakou nemoc ukázka popisuje?</a:t>
            </a:r>
          </a:p>
        </p:txBody>
      </p:sp>
      <p:pic>
        <p:nvPicPr>
          <p:cNvPr id="23564" name="Picture 12" descr="mor"/>
          <p:cNvPicPr>
            <a:picLocks noChangeAspect="1" noChangeArrowheads="1"/>
          </p:cNvPicPr>
          <p:nvPr/>
        </p:nvPicPr>
        <p:blipFill>
          <a:blip r:embed="rId3"/>
          <a:srcRect/>
          <a:stretch>
            <a:fillRect/>
          </a:stretch>
        </p:blipFill>
        <p:spPr bwMode="auto">
          <a:xfrm>
            <a:off x="5724525" y="1347788"/>
            <a:ext cx="3222625" cy="2155825"/>
          </a:xfrm>
          <a:prstGeom prst="rect">
            <a:avLst/>
          </a:prstGeom>
          <a:noFill/>
        </p:spPr>
      </p:pic>
      <p:sp>
        <p:nvSpPr>
          <p:cNvPr id="23565" name="Text Box 13"/>
          <p:cNvSpPr txBox="1">
            <a:spLocks noChangeArrowheads="1"/>
          </p:cNvSpPr>
          <p:nvPr/>
        </p:nvSpPr>
        <p:spPr bwMode="auto">
          <a:xfrm>
            <a:off x="5148263" y="771525"/>
            <a:ext cx="3011487" cy="314325"/>
          </a:xfrm>
          <a:prstGeom prst="rect">
            <a:avLst/>
          </a:prstGeom>
          <a:solidFill>
            <a:srgbClr val="00FF00"/>
          </a:solidFill>
          <a:ln w="9525" algn="ctr">
            <a:solidFill>
              <a:srgbClr val="339966"/>
            </a:solidFill>
            <a:miter lim="800000"/>
            <a:headEnd/>
            <a:tailEnd/>
          </a:ln>
          <a:effectLst/>
        </p:spPr>
        <p:txBody>
          <a:bodyPr wrap="none">
            <a:spAutoFit/>
          </a:bodyPr>
          <a:lstStyle/>
          <a:p>
            <a:r>
              <a:rPr lang="cs-CZ"/>
              <a:t>Víš, kdo to byli Templáři a Johanité?</a:t>
            </a:r>
          </a:p>
        </p:txBody>
      </p:sp>
      <p:sp>
        <p:nvSpPr>
          <p:cNvPr id="23566" name="AutoShape 14">
            <a:hlinkClick r:id="rId4" highlightClick="1"/>
          </p:cNvPr>
          <p:cNvSpPr>
            <a:spLocks noChangeAspect="1" noChangeArrowheads="1"/>
          </p:cNvSpPr>
          <p:nvPr/>
        </p:nvSpPr>
        <p:spPr bwMode="auto">
          <a:xfrm>
            <a:off x="8459788" y="771525"/>
            <a:ext cx="360362" cy="360363"/>
          </a:xfrm>
          <a:prstGeom prst="actionButtonHelp">
            <a:avLst/>
          </a:prstGeom>
          <a:solidFill>
            <a:srgbClr val="00FF00"/>
          </a:solidFill>
          <a:ln w="9525">
            <a:solidFill>
              <a:srgbClr val="339966"/>
            </a:solidFill>
            <a:miter lim="800000"/>
            <a:headEnd/>
            <a:tailEnd/>
          </a:ln>
          <a:effectLst/>
        </p:spPr>
        <p:txBody>
          <a:bodyPr wrap="none" anchor="ctr">
            <a:spAutoFit/>
          </a:bodyPr>
          <a:lstStyle/>
          <a:p>
            <a:endParaRPr lang="cs-CZ"/>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dpis 1"/>
          <p:cNvSpPr>
            <a:spLocks noGrp="1"/>
          </p:cNvSpPr>
          <p:nvPr>
            <p:ph type="ctrTitle"/>
          </p:nvPr>
        </p:nvSpPr>
        <p:spPr>
          <a:xfrm>
            <a:off x="0" y="484188"/>
            <a:ext cx="4752975" cy="593725"/>
          </a:xfrm>
        </p:spPr>
        <p:txBody>
          <a:bodyPr/>
          <a:lstStyle/>
          <a:p>
            <a:pPr algn="l" eaLnBrk="1" hangingPunct="1"/>
            <a:r>
              <a:rPr lang="cs-CZ" sz="2500" b="1" dirty="0" smtClean="0">
                <a:latin typeface="Times New Roman" pitchFamily="18" charset="0"/>
                <a:cs typeface="Times New Roman" pitchFamily="18" charset="0"/>
              </a:rPr>
              <a:t>13.6 Něco navíc pro šikovné</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Dějepis</a:t>
            </a:r>
          </a:p>
          <a:p>
            <a:pPr fontAlgn="auto">
              <a:spcBef>
                <a:spcPts val="0"/>
              </a:spcBef>
              <a:spcAft>
                <a:spcPts val="0"/>
              </a:spcAft>
              <a:defRPr/>
            </a:pPr>
            <a:endParaRPr lang="cs-CZ" sz="1000" b="0" dirty="0">
              <a:cs typeface="Times New Roman" pitchFamily="18" charset="0"/>
            </a:endParaRPr>
          </a:p>
        </p:txBody>
      </p:sp>
      <p:pic>
        <p:nvPicPr>
          <p:cNvPr id="25604" name="Picture 5" descr="Soubor:Battle of crecy froissart.jpg">
            <a:hlinkClick r:id="rId3"/>
          </p:cNvPr>
          <p:cNvPicPr>
            <a:picLocks noChangeAspect="1" noChangeArrowheads="1"/>
          </p:cNvPicPr>
          <p:nvPr/>
        </p:nvPicPr>
        <p:blipFill>
          <a:blip r:embed="rId4"/>
          <a:srcRect/>
          <a:stretch>
            <a:fillRect/>
          </a:stretch>
        </p:blipFill>
        <p:spPr bwMode="auto">
          <a:xfrm>
            <a:off x="5414963" y="771525"/>
            <a:ext cx="3729037" cy="3219450"/>
          </a:xfrm>
          <a:prstGeom prst="rect">
            <a:avLst/>
          </a:prstGeom>
          <a:noFill/>
          <a:ln w="9525">
            <a:noFill/>
            <a:miter lim="800000"/>
            <a:headEnd/>
            <a:tailEnd/>
          </a:ln>
        </p:spPr>
      </p:pic>
      <p:sp>
        <p:nvSpPr>
          <p:cNvPr id="25605" name="Text Box 5"/>
          <p:cNvSpPr txBox="1">
            <a:spLocks noChangeArrowheads="1"/>
          </p:cNvSpPr>
          <p:nvPr/>
        </p:nvSpPr>
        <p:spPr bwMode="auto">
          <a:xfrm>
            <a:off x="179388" y="1058863"/>
            <a:ext cx="4968875" cy="3854450"/>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2700000" scaled="1"/>
            <a:tileRect/>
          </a:gradFill>
          <a:ln w="19050">
            <a:solidFill>
              <a:srgbClr val="0000FF"/>
            </a:solidFill>
            <a:miter lim="800000"/>
            <a:headEnd/>
            <a:tailEnd/>
          </a:ln>
          <a:effectLst/>
        </p:spPr>
        <p:txBody>
          <a:bodyPr>
            <a:spAutoFit/>
          </a:bodyPr>
          <a:lstStyle/>
          <a:p>
            <a:pPr algn="just"/>
            <a:r>
              <a:rPr lang="cs-CZ" sz="1200" dirty="0"/>
              <a:t>Na obrázku je zobrazena jedna z významných bitev Stoleté války – </a:t>
            </a:r>
            <a:r>
              <a:rPr lang="cs-CZ" sz="1200" u="sng" dirty="0"/>
              <a:t>bitva u Kresčaku (1346).</a:t>
            </a:r>
          </a:p>
          <a:p>
            <a:pPr algn="just"/>
            <a:endParaRPr lang="cs-CZ" sz="1200" u="sng" dirty="0"/>
          </a:p>
          <a:p>
            <a:pPr algn="just"/>
            <a:r>
              <a:rPr lang="cs-CZ" sz="1200" dirty="0"/>
              <a:t>V této bitvě padl i český král z rodu Lucemburků. Přezdívalo se mu i „Král diplomat“ a „Král cizinec“. V poledních letech života ho postihla dědičná oční choroba, kvůli které v roce 1339 oslepl, a jeho účast v bitvě, kde bojoval na straně Francouzů, znamenala spíše dobrovolnou smrt.</a:t>
            </a:r>
            <a:r>
              <a:rPr lang="cs-CZ" sz="1200" b="0" dirty="0"/>
              <a:t> </a:t>
            </a:r>
          </a:p>
          <a:p>
            <a:pPr algn="just"/>
            <a:endParaRPr lang="cs-CZ" sz="1200" b="0" dirty="0"/>
          </a:p>
          <a:p>
            <a:pPr algn="just"/>
            <a:r>
              <a:rPr lang="cs-CZ" sz="1200" dirty="0"/>
              <a:t>„</a:t>
            </a:r>
            <a:r>
              <a:rPr lang="cs-CZ" sz="1200" i="1" dirty="0"/>
              <a:t>Když zaslechl povel k boji, zeptal se, kde je jeho syn Karel. Průvodci mu řekli, že nevědí, že se však nejspíš někde bije, načež král </a:t>
            </a:r>
            <a:r>
              <a:rPr lang="cs-CZ" sz="1200" i="1" dirty="0" smtClean="0"/>
              <a:t>pravil: „Pánové</a:t>
            </a:r>
            <a:r>
              <a:rPr lang="cs-CZ" sz="1200" i="1" dirty="0"/>
              <a:t>, jste dnes všichni mými přáteli a bratry ve zbrani, proto vás žádám, jelikož sám jsem slepý, veďte mne tak daleko do bitevní vřavy, abych měl nepřátelé na dosah meče." Rytíři souhlasili, a protože ho nechtěli ztratit v mačkanici lidí, svázali otěže koní dohromady. Krále pak dle jeho přání vysunuli o něco kupředu a tímto způsobem postupovali proti Angličanům... Postoupili však příliš kupředu a byli všichni na místě pobiti. Ráno je nalezli na zemi mrtvé, s koňmi navzájem spojenými.“</a:t>
            </a:r>
          </a:p>
          <a:p>
            <a:pPr algn="just"/>
            <a:endParaRPr lang="cs-CZ" sz="1200" i="1" dirty="0"/>
          </a:p>
          <a:p>
            <a:pPr algn="just"/>
            <a:r>
              <a:rPr lang="cs-CZ" sz="1200" dirty="0"/>
              <a:t>Jsou mu také připisována slova: „</a:t>
            </a:r>
            <a:r>
              <a:rPr lang="cs-CZ" sz="1200" i="1" dirty="0"/>
              <a:t>Toho </a:t>
            </a:r>
            <a:r>
              <a:rPr lang="cs-CZ" sz="1200" i="1" dirty="0" err="1"/>
              <a:t>Boh</a:t>
            </a:r>
            <a:r>
              <a:rPr lang="cs-CZ" sz="1200" i="1" dirty="0"/>
              <a:t> dá nebude, aby český král z boje utíkal</a:t>
            </a:r>
            <a:r>
              <a:rPr lang="cs-CZ" sz="1200" dirty="0"/>
              <a:t>“.</a:t>
            </a:r>
            <a:r>
              <a:rPr lang="cs-CZ" sz="1800" b="0" dirty="0">
                <a:latin typeface="Arial" charset="0"/>
              </a:rPr>
              <a:t> </a:t>
            </a:r>
            <a:endParaRPr lang="cs-CZ" sz="1200" b="0" dirty="0"/>
          </a:p>
        </p:txBody>
      </p:sp>
      <p:sp>
        <p:nvSpPr>
          <p:cNvPr id="25606" name="Text Box 6"/>
          <p:cNvSpPr txBox="1">
            <a:spLocks noChangeArrowheads="1"/>
          </p:cNvSpPr>
          <p:nvPr/>
        </p:nvSpPr>
        <p:spPr bwMode="auto">
          <a:xfrm>
            <a:off x="5435600" y="4443413"/>
            <a:ext cx="2376488" cy="327025"/>
          </a:xfrm>
          <a:prstGeom prst="rect">
            <a:avLst/>
          </a:prstGeom>
          <a:solidFill>
            <a:srgbClr val="00FFFF"/>
          </a:solidFill>
          <a:ln w="22225">
            <a:solidFill>
              <a:srgbClr val="0000FF"/>
            </a:solidFill>
            <a:miter lim="800000"/>
            <a:headEnd/>
            <a:tailEnd/>
          </a:ln>
          <a:effectLst/>
        </p:spPr>
        <p:txBody>
          <a:bodyPr>
            <a:spAutoFit/>
          </a:bodyPr>
          <a:lstStyle/>
          <a:p>
            <a:pPr algn="ctr"/>
            <a:r>
              <a:rPr lang="cs-CZ"/>
              <a:t>O jakého krále se jedná?</a:t>
            </a:r>
          </a:p>
        </p:txBody>
      </p:sp>
      <p:pic>
        <p:nvPicPr>
          <p:cNvPr id="25607" name="Picture 7" descr="j0299125"/>
          <p:cNvPicPr>
            <a:picLocks noChangeAspect="1" noChangeArrowheads="1"/>
          </p:cNvPicPr>
          <p:nvPr/>
        </p:nvPicPr>
        <p:blipFill>
          <a:blip r:embed="rId5"/>
          <a:srcRect/>
          <a:stretch>
            <a:fillRect/>
          </a:stretch>
        </p:blipFill>
        <p:spPr bwMode="auto">
          <a:xfrm>
            <a:off x="8101013" y="4227513"/>
            <a:ext cx="461962" cy="758825"/>
          </a:xfrm>
          <a:prstGeom prst="rect">
            <a:avLst/>
          </a:prstGeom>
          <a:noFill/>
        </p:spPr>
      </p:pic>
      <p:sp>
        <p:nvSpPr>
          <p:cNvPr id="25610" name="AutoShape 10">
            <a:hlinkClick r:id="rId6" highlightClick="1"/>
          </p:cNvPr>
          <p:cNvSpPr>
            <a:spLocks noChangeAspect="1" noChangeArrowheads="1"/>
          </p:cNvSpPr>
          <p:nvPr/>
        </p:nvSpPr>
        <p:spPr bwMode="auto">
          <a:xfrm>
            <a:off x="8675688" y="4371975"/>
            <a:ext cx="360362" cy="360363"/>
          </a:xfrm>
          <a:prstGeom prst="actionButtonHelp">
            <a:avLst/>
          </a:prstGeom>
          <a:solidFill>
            <a:srgbClr val="00FFFF"/>
          </a:solidFill>
          <a:ln w="3175">
            <a:solidFill>
              <a:schemeClr val="tx1"/>
            </a:solidFill>
            <a:miter lim="800000"/>
            <a:headEnd/>
            <a:tailEnd/>
          </a:ln>
          <a:effectLst/>
        </p:spPr>
        <p:txBody>
          <a:bodyPr wrap="none" anchor="ctr">
            <a:spAutoFit/>
          </a:bodyPr>
          <a:lstStyle/>
          <a:p>
            <a:endParaRPr lang="cs-CZ"/>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p:cNvSpPr>
            <a:spLocks noGrp="1"/>
          </p:cNvSpPr>
          <p:nvPr>
            <p:ph type="ctrTitle"/>
          </p:nvPr>
        </p:nvSpPr>
        <p:spPr>
          <a:xfrm>
            <a:off x="0" y="484188"/>
            <a:ext cx="2700338" cy="593725"/>
          </a:xfrm>
        </p:spPr>
        <p:txBody>
          <a:bodyPr/>
          <a:lstStyle/>
          <a:p>
            <a:pPr algn="l" eaLnBrk="1" hangingPunct="1"/>
            <a:r>
              <a:rPr lang="cs-CZ" sz="2500" b="1" dirty="0" smtClean="0">
                <a:latin typeface="Times New Roman" pitchFamily="18" charset="0"/>
                <a:cs typeface="Times New Roman" pitchFamily="18" charset="0"/>
              </a:rPr>
              <a:t>13.7 CLIL</a:t>
            </a:r>
          </a:p>
        </p:txBody>
      </p:sp>
      <p:sp>
        <p:nvSpPr>
          <p:cNvPr id="17" name="TextovéPole 16"/>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err="1">
                <a:solidFill>
                  <a:schemeClr val="accent3">
                    <a:lumMod val="50000"/>
                  </a:schemeClr>
                </a:solidFill>
                <a:cs typeface="Times New Roman" pitchFamily="18" charset="0"/>
              </a:rPr>
              <a:t>History</a:t>
            </a:r>
            <a:endParaRPr lang="cs-CZ" sz="1600" dirty="0">
              <a:solidFill>
                <a:schemeClr val="accent3">
                  <a:lumMod val="50000"/>
                </a:schemeClr>
              </a:solidFill>
              <a:cs typeface="Times New Roman" pitchFamily="18" charset="0"/>
            </a:endParaRPr>
          </a:p>
          <a:p>
            <a:pPr fontAlgn="auto">
              <a:spcBef>
                <a:spcPts val="0"/>
              </a:spcBef>
              <a:spcAft>
                <a:spcPts val="0"/>
              </a:spcAft>
              <a:defRPr/>
            </a:pPr>
            <a:endParaRPr lang="cs-CZ" sz="1000" b="0" dirty="0">
              <a:cs typeface="Times New Roman" pitchFamily="18" charset="0"/>
            </a:endParaRPr>
          </a:p>
        </p:txBody>
      </p:sp>
      <p:sp>
        <p:nvSpPr>
          <p:cNvPr id="27653" name="Text Box 5"/>
          <p:cNvSpPr txBox="1">
            <a:spLocks noChangeArrowheads="1"/>
          </p:cNvSpPr>
          <p:nvPr/>
        </p:nvSpPr>
        <p:spPr bwMode="auto">
          <a:xfrm>
            <a:off x="395288" y="1276350"/>
            <a:ext cx="5203825" cy="3330575"/>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2700000" scaled="1"/>
            <a:tileRect/>
          </a:gradFill>
          <a:ln w="15875" algn="ctr">
            <a:solidFill>
              <a:srgbClr val="0000FF"/>
            </a:solidFill>
            <a:miter lim="800000"/>
            <a:headEnd/>
            <a:tailEnd/>
          </a:ln>
          <a:effectLst/>
        </p:spPr>
        <p:txBody>
          <a:bodyPr>
            <a:spAutoFit/>
          </a:bodyPr>
          <a:lstStyle/>
          <a:p>
            <a:pPr algn="just"/>
            <a:r>
              <a:rPr lang="en-US" sz="1600" u="sng" dirty="0" smtClean="0"/>
              <a:t>Joan of Arc</a:t>
            </a:r>
            <a:r>
              <a:rPr lang="en-US" dirty="0" smtClean="0"/>
              <a:t>, nicknamed </a:t>
            </a:r>
            <a:r>
              <a:rPr lang="en-US" sz="1600" dirty="0" smtClean="0"/>
              <a:t>"The Maid of </a:t>
            </a:r>
            <a:r>
              <a:rPr lang="en-US" sz="1600" dirty="0" err="1" smtClean="0"/>
              <a:t>Orléans</a:t>
            </a:r>
            <a:r>
              <a:rPr lang="en-US" sz="1600" dirty="0" smtClean="0"/>
              <a:t>"</a:t>
            </a:r>
            <a:r>
              <a:rPr lang="en-US" dirty="0" smtClean="0"/>
              <a:t> (ca. 1412 – 30 May 1431), is a national heroine of France and a Roman Catholic saint. A peasant girl born in eastern France who claimed divine guidance, she led the French army to several important victories during the Hundred Years' War, which paved the way for the coronation of Charles VII. She was captured by the </a:t>
            </a:r>
            <a:r>
              <a:rPr lang="en-US" dirty="0" err="1" smtClean="0"/>
              <a:t>Burgundians</a:t>
            </a:r>
            <a:r>
              <a:rPr lang="en-US" dirty="0" smtClean="0"/>
              <a:t>, transferred to the English for money, put on trial by the pro-English Bishop of Beauvais, and burned at the stake when she was 19 years old.</a:t>
            </a:r>
          </a:p>
          <a:p>
            <a:pPr algn="just"/>
            <a:r>
              <a:rPr lang="en-US" dirty="0" smtClean="0"/>
              <a:t>Twenty-five years after the execution, an Inquisitorial court authorized by Pope </a:t>
            </a:r>
            <a:r>
              <a:rPr lang="en-US" dirty="0" err="1" smtClean="0"/>
              <a:t>Callixtus</a:t>
            </a:r>
            <a:r>
              <a:rPr lang="en-US" dirty="0" smtClean="0"/>
              <a:t> III. examined the trial, pronounced her innocent and declared her a martyr. Joan of Arc was beatified in 1909 and canonized in 1920. She is – along with St. Denis, St. Martin of Tours, St. Louis IX, and St. Theresa of </a:t>
            </a:r>
            <a:r>
              <a:rPr lang="en-US" dirty="0" err="1" smtClean="0"/>
              <a:t>Lisieux</a:t>
            </a:r>
            <a:r>
              <a:rPr lang="en-US" dirty="0" smtClean="0"/>
              <a:t> – one of the patron saints of France. </a:t>
            </a:r>
            <a:endParaRPr lang="en-US" dirty="0"/>
          </a:p>
        </p:txBody>
      </p:sp>
      <p:pic>
        <p:nvPicPr>
          <p:cNvPr id="27655" name="Picture 7" descr="File:Stilke Hermann Anton - Joan of Arc's Death at the Stake.jpg">
            <a:hlinkClick r:id="rId3"/>
          </p:cNvPr>
          <p:cNvPicPr>
            <a:picLocks noChangeAspect="1" noChangeArrowheads="1"/>
          </p:cNvPicPr>
          <p:nvPr/>
        </p:nvPicPr>
        <p:blipFill>
          <a:blip r:embed="rId4"/>
          <a:srcRect/>
          <a:stretch>
            <a:fillRect/>
          </a:stretch>
        </p:blipFill>
        <p:spPr bwMode="auto">
          <a:xfrm>
            <a:off x="5891213" y="700088"/>
            <a:ext cx="2971800" cy="42481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4188"/>
            <a:ext cx="3313113" cy="593725"/>
          </a:xfrm>
        </p:spPr>
        <p:txBody>
          <a:bodyPr/>
          <a:lstStyle/>
          <a:p>
            <a:pPr algn="l" eaLnBrk="1" hangingPunct="1"/>
            <a:r>
              <a:rPr lang="cs-CZ" sz="2500" b="1" dirty="0" smtClean="0">
                <a:latin typeface="Times New Roman" pitchFamily="18" charset="0"/>
                <a:cs typeface="Times New Roman" pitchFamily="18" charset="0"/>
              </a:rPr>
              <a:t>13.8 Test znalostí</a:t>
            </a:r>
          </a:p>
        </p:txBody>
      </p:sp>
      <p:sp>
        <p:nvSpPr>
          <p:cNvPr id="29698" name="TextovéPole 10">
            <a:hlinkClick r:id="rId3"/>
          </p:cNvPr>
          <p:cNvSpPr txBox="1">
            <a:spLocks noChangeArrowheads="1"/>
          </p:cNvSpPr>
          <p:nvPr/>
        </p:nvSpPr>
        <p:spPr bwMode="auto">
          <a:xfrm>
            <a:off x="6516688" y="3867150"/>
            <a:ext cx="2303462" cy="461963"/>
          </a:xfrm>
          <a:prstGeom prst="rect">
            <a:avLst/>
          </a:prstGeom>
          <a:noFill/>
          <a:ln w="9525">
            <a:noFill/>
            <a:miter lim="800000"/>
            <a:headEnd/>
            <a:tailEnd/>
          </a:ln>
        </p:spPr>
        <p:txBody>
          <a:bodyPr>
            <a:spAutoFit/>
          </a:bodyPr>
          <a:lstStyle/>
          <a:p>
            <a:endParaRPr lang="cs-CZ" sz="1200" b="0">
              <a:latin typeface="Calibri" pitchFamily="34" charset="0"/>
            </a:endParaRPr>
          </a:p>
          <a:p>
            <a:endParaRPr lang="cs-CZ" sz="1200" b="0">
              <a:latin typeface="Calibri" pitchFamily="34" charset="0"/>
            </a:endParaRPr>
          </a:p>
        </p:txBody>
      </p:sp>
      <p:sp>
        <p:nvSpPr>
          <p:cNvPr id="13" name="TextovéPole 12"/>
          <p:cNvSpPr txBox="1">
            <a:spLocks noChangeArrowheads="1"/>
          </p:cNvSpPr>
          <p:nvPr/>
        </p:nvSpPr>
        <p:spPr bwMode="auto">
          <a:xfrm>
            <a:off x="7092950" y="1203325"/>
            <a:ext cx="1439863" cy="246063"/>
          </a:xfrm>
          <a:prstGeom prst="rect">
            <a:avLst/>
          </a:prstGeom>
          <a:noFill/>
          <a:ln w="9525">
            <a:noFill/>
            <a:miter lim="800000"/>
            <a:headEnd/>
            <a:tailEnd/>
          </a:ln>
        </p:spPr>
        <p:txBody>
          <a:bodyPr>
            <a:spAutoFit/>
          </a:bodyPr>
          <a:lstStyle/>
          <a:p>
            <a:pPr algn="ctr"/>
            <a:r>
              <a:rPr lang="cs-CZ" sz="1000" dirty="0">
                <a:solidFill>
                  <a:srgbClr val="813763"/>
                </a:solidFill>
              </a:rPr>
              <a:t>Správné odpovědi:</a:t>
            </a:r>
          </a:p>
        </p:txBody>
      </p:sp>
      <p:graphicFrame>
        <p:nvGraphicFramePr>
          <p:cNvPr id="15" name="Tabulka 14"/>
          <p:cNvGraphicFramePr>
            <a:graphicFrameLocks noGrp="1"/>
          </p:cNvGraphicFramePr>
          <p:nvPr>
            <p:extLst>
              <p:ext uri="{D42A27DB-BD31-4B8C-83A1-F6EECF244321}">
                <p14:modId xmlns:p14="http://schemas.microsoft.com/office/powerpoint/2010/main" val="1433139542"/>
              </p:ext>
            </p:extLst>
          </p:nvPr>
        </p:nvGraphicFramePr>
        <p:xfrm>
          <a:off x="395536" y="1203598"/>
          <a:ext cx="6336704" cy="3627120"/>
        </p:xfrm>
        <a:graphic>
          <a:graphicData uri="http://schemas.openxmlformats.org/drawingml/2006/table">
            <a:tbl>
              <a:tblPr bandRow="1">
                <a:tableStyleId>{775DCB02-9BB8-47FD-8907-85C794F793BA}</a:tableStyleId>
              </a:tblPr>
              <a:tblGrid>
                <a:gridCol w="3048000"/>
                <a:gridCol w="3288704"/>
              </a:tblGrid>
              <a:tr h="370840">
                <a:tc>
                  <a:txBody>
                    <a:bodyPr/>
                    <a:lstStyle/>
                    <a:p>
                      <a:pPr marL="0" indent="0" algn="just">
                        <a:buNone/>
                      </a:pPr>
                      <a:r>
                        <a:rPr lang="cs-CZ" sz="1600" dirty="0" smtClean="0">
                          <a:latin typeface="Times New Roman" pitchFamily="18" charset="0"/>
                          <a:cs typeface="Times New Roman" pitchFamily="18" charset="0"/>
                        </a:rPr>
                        <a:t>1.Stoletá válka se odehrávala mezi:</a:t>
                      </a:r>
                    </a:p>
                    <a:p>
                      <a:pPr marL="0" indent="0" algn="just">
                        <a:buNone/>
                      </a:pP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Anglií a Německem</a:t>
                      </a:r>
                    </a:p>
                    <a:p>
                      <a:pPr marL="342900" indent="-342900" algn="just"/>
                      <a:r>
                        <a:rPr lang="cs-CZ" sz="1200" dirty="0" smtClean="0">
                          <a:latin typeface="Times New Roman" pitchFamily="18" charset="0"/>
                          <a:cs typeface="Times New Roman" pitchFamily="18" charset="0"/>
                        </a:rPr>
                        <a:t>b/  Anglií a Ruskem</a:t>
                      </a:r>
                    </a:p>
                    <a:p>
                      <a:pPr marL="342900" indent="-342900" algn="just"/>
                      <a:r>
                        <a:rPr lang="cs-CZ" sz="1200" dirty="0" smtClean="0">
                          <a:latin typeface="Times New Roman" pitchFamily="18" charset="0"/>
                          <a:cs typeface="Times New Roman" pitchFamily="18" charset="0"/>
                        </a:rPr>
                        <a:t>c/  Anglií a Francií</a:t>
                      </a:r>
                    </a:p>
                    <a:p>
                      <a:pPr marL="342900" indent="-342900" algn="just"/>
                      <a:r>
                        <a:rPr lang="cs-CZ" sz="1200" dirty="0" smtClean="0">
                          <a:latin typeface="Times New Roman" pitchFamily="18" charset="0"/>
                          <a:cs typeface="Times New Roman" pitchFamily="18" charset="0"/>
                        </a:rPr>
                        <a:t>d/  Anglií a Čechami</a:t>
                      </a:r>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c>
                  <a:txBody>
                    <a:bodyPr/>
                    <a:lstStyle/>
                    <a:p>
                      <a:pPr marL="0" indent="0" algn="just">
                        <a:buNone/>
                      </a:pPr>
                      <a:r>
                        <a:rPr lang="cs-CZ" sz="1600" dirty="0" smtClean="0">
                          <a:latin typeface="Times New Roman" pitchFamily="18" charset="0"/>
                          <a:cs typeface="Times New Roman" pitchFamily="18" charset="0"/>
                        </a:rPr>
                        <a:t>3. Které</a:t>
                      </a:r>
                      <a:r>
                        <a:rPr lang="cs-CZ" sz="1600" baseline="0" dirty="0" smtClean="0">
                          <a:latin typeface="Times New Roman" pitchFamily="18" charset="0"/>
                          <a:cs typeface="Times New Roman" pitchFamily="18" charset="0"/>
                        </a:rPr>
                        <a:t> tvrzení je </a:t>
                      </a:r>
                      <a:r>
                        <a:rPr lang="cs-CZ" sz="1600" b="1" baseline="0" dirty="0" smtClean="0">
                          <a:latin typeface="Times New Roman" pitchFamily="18" charset="0"/>
                          <a:cs typeface="Times New Roman" pitchFamily="18" charset="0"/>
                        </a:rPr>
                        <a:t>správné</a:t>
                      </a:r>
                      <a:r>
                        <a:rPr lang="cs-CZ" sz="1600" baseline="0" dirty="0" smtClean="0">
                          <a:latin typeface="Times New Roman" pitchFamily="18" charset="0"/>
                          <a:cs typeface="Times New Roman" pitchFamily="18" charset="0"/>
                        </a:rPr>
                        <a:t>?</a:t>
                      </a:r>
                      <a:endParaRPr lang="cs-CZ" sz="1600" dirty="0" smtClean="0">
                        <a:latin typeface="Times New Roman" pitchFamily="18" charset="0"/>
                        <a:cs typeface="Times New Roman" pitchFamily="18" charset="0"/>
                      </a:endParaRPr>
                    </a:p>
                    <a:p>
                      <a:pPr marL="0" indent="0" algn="just">
                        <a:buNone/>
                      </a:pPr>
                      <a:endParaRPr lang="cs-CZ" sz="1600" dirty="0" smtClean="0">
                        <a:latin typeface="Times New Roman" pitchFamily="18" charset="0"/>
                        <a:cs typeface="Times New Roman" pitchFamily="18" charset="0"/>
                      </a:endParaRPr>
                    </a:p>
                    <a:p>
                      <a:pPr marL="0" indent="0" algn="just">
                        <a:buNone/>
                      </a:pPr>
                      <a:r>
                        <a:rPr lang="cs-CZ" sz="1200" dirty="0" smtClean="0">
                          <a:latin typeface="Times New Roman" pitchFamily="18" charset="0"/>
                          <a:cs typeface="Times New Roman" pitchFamily="18" charset="0"/>
                        </a:rPr>
                        <a:t>a/  Války</a:t>
                      </a:r>
                      <a:r>
                        <a:rPr lang="cs-CZ" sz="1200" baseline="0" dirty="0" smtClean="0">
                          <a:latin typeface="Times New Roman" pitchFamily="18" charset="0"/>
                          <a:cs typeface="Times New Roman" pitchFamily="18" charset="0"/>
                        </a:rPr>
                        <a:t> růží se odehrávaly ve Francii.</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b/ Po skončení Stoleté</a:t>
                      </a:r>
                      <a:r>
                        <a:rPr lang="cs-CZ" sz="1200" baseline="0" dirty="0" smtClean="0">
                          <a:latin typeface="Times New Roman" pitchFamily="18" charset="0"/>
                          <a:cs typeface="Times New Roman" pitchFamily="18" charset="0"/>
                        </a:rPr>
                        <a:t> války v Anglii propukla občanská válka mezi </a:t>
                      </a:r>
                      <a:r>
                        <a:rPr lang="cs-CZ" sz="1200" baseline="0" dirty="0" err="1" smtClean="0">
                          <a:latin typeface="Times New Roman" pitchFamily="18" charset="0"/>
                          <a:cs typeface="Times New Roman" pitchFamily="18" charset="0"/>
                        </a:rPr>
                        <a:t>Lancastery</a:t>
                      </a:r>
                      <a:r>
                        <a:rPr lang="cs-CZ" sz="1200" baseline="0" dirty="0" smtClean="0">
                          <a:latin typeface="Times New Roman" pitchFamily="18" charset="0"/>
                          <a:cs typeface="Times New Roman" pitchFamily="18" charset="0"/>
                        </a:rPr>
                        <a:t> a Yorky.</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c/ </a:t>
                      </a:r>
                      <a:r>
                        <a:rPr lang="cs-CZ" sz="1200" baseline="0" dirty="0" smtClean="0">
                          <a:latin typeface="Times New Roman" pitchFamily="18" charset="0"/>
                          <a:cs typeface="Times New Roman" pitchFamily="18" charset="0"/>
                        </a:rPr>
                        <a:t> </a:t>
                      </a:r>
                      <a:r>
                        <a:rPr lang="cs-CZ" sz="1200" dirty="0" smtClean="0">
                          <a:latin typeface="Times New Roman" pitchFamily="18" charset="0"/>
                          <a:cs typeface="Times New Roman" pitchFamily="18" charset="0"/>
                        </a:rPr>
                        <a:t>Křížové výpravy byly vedeny do Svaté země, tj. do Francie.</a:t>
                      </a:r>
                    </a:p>
                    <a:p>
                      <a:pPr marL="342900" indent="-342900" algn="just"/>
                      <a:r>
                        <a:rPr lang="cs-CZ" sz="1200" dirty="0" smtClean="0">
                          <a:latin typeface="Times New Roman" pitchFamily="18" charset="0"/>
                          <a:cs typeface="Times New Roman" pitchFamily="18" charset="0"/>
                        </a:rPr>
                        <a:t>d/ Bitvy u Kresčaku se účastnil český kníže Jan Lucemburský.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r>
              <a:tr h="370840">
                <a:tc>
                  <a:txBody>
                    <a:bodyPr/>
                    <a:lstStyle/>
                    <a:p>
                      <a:pPr marL="0" indent="0" algn="just">
                        <a:buNone/>
                      </a:pPr>
                      <a:r>
                        <a:rPr lang="cs-CZ" sz="1600" dirty="0" smtClean="0">
                          <a:latin typeface="Times New Roman" pitchFamily="18" charset="0"/>
                          <a:cs typeface="Times New Roman" pitchFamily="18" charset="0"/>
                        </a:rPr>
                        <a:t>2. Ke svaté válce proti nevěřícím vyzval:</a:t>
                      </a:r>
                    </a:p>
                    <a:p>
                      <a:pPr marL="0" indent="0" algn="just">
                        <a:buNone/>
                      </a:pP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český král Jan Lucemburský</a:t>
                      </a:r>
                    </a:p>
                    <a:p>
                      <a:pPr marL="342900" indent="-342900" algn="just"/>
                      <a:r>
                        <a:rPr lang="cs-CZ" sz="1200" dirty="0" smtClean="0">
                          <a:latin typeface="Times New Roman" pitchFamily="18" charset="0"/>
                          <a:cs typeface="Times New Roman" pitchFamily="18" charset="0"/>
                        </a:rPr>
                        <a:t>b/  prostá venkovská dívka Johanka z Arku</a:t>
                      </a:r>
                    </a:p>
                    <a:p>
                      <a:pPr marL="342900" indent="-342900" algn="just"/>
                      <a:r>
                        <a:rPr lang="cs-CZ" sz="1200" dirty="0" smtClean="0">
                          <a:latin typeface="Times New Roman" pitchFamily="18" charset="0"/>
                          <a:cs typeface="Times New Roman" pitchFamily="18" charset="0"/>
                        </a:rPr>
                        <a:t>c/  anglický</a:t>
                      </a:r>
                      <a:r>
                        <a:rPr lang="cs-CZ" sz="1200" baseline="0" dirty="0" smtClean="0">
                          <a:latin typeface="Times New Roman" pitchFamily="18" charset="0"/>
                          <a:cs typeface="Times New Roman" pitchFamily="18" charset="0"/>
                        </a:rPr>
                        <a:t> král Richard Lví srdce</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d/  papež Urban II.</a:t>
                      </a:r>
                    </a:p>
                    <a:p>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sz="1600" baseline="0" dirty="0" smtClean="0">
                          <a:latin typeface="Times New Roman" pitchFamily="18" charset="0"/>
                          <a:cs typeface="Times New Roman" pitchFamily="18" charset="0"/>
                        </a:rPr>
                        <a:t>4. Kdy probíhaly křížové výpravy?</a:t>
                      </a: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a/  v 9.</a:t>
                      </a:r>
                      <a:r>
                        <a:rPr lang="cs-CZ" sz="1200" baseline="0" dirty="0" smtClean="0">
                          <a:latin typeface="Times New Roman" pitchFamily="18" charset="0"/>
                          <a:cs typeface="Times New Roman" pitchFamily="18" charset="0"/>
                        </a:rPr>
                        <a:t> </a:t>
                      </a:r>
                      <a:r>
                        <a:rPr lang="cs-CZ" sz="1200" dirty="0" smtClean="0">
                          <a:latin typeface="Times New Roman" pitchFamily="18" charset="0"/>
                          <a:cs typeface="Times New Roman" pitchFamily="18" charset="0"/>
                        </a:rPr>
                        <a:t>až 12. st.</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b/  v</a:t>
                      </a:r>
                      <a:r>
                        <a:rPr lang="cs-CZ" sz="1200" baseline="0" dirty="0" smtClean="0">
                          <a:latin typeface="Times New Roman" pitchFamily="18" charset="0"/>
                          <a:cs typeface="Times New Roman" pitchFamily="18" charset="0"/>
                        </a:rPr>
                        <a:t> 10. až 13.st.</a:t>
                      </a:r>
                      <a:endParaRPr lang="cs-CZ" sz="12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c/  </a:t>
                      </a:r>
                      <a:r>
                        <a:rPr lang="cs-CZ" sz="1200" baseline="0" dirty="0" smtClean="0">
                          <a:latin typeface="Times New Roman" pitchFamily="18" charset="0"/>
                          <a:cs typeface="Times New Roman" pitchFamily="18" charset="0"/>
                        </a:rPr>
                        <a:t>v  11. až 13.st.</a:t>
                      </a:r>
                      <a:endParaRPr lang="cs-CZ" sz="12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Times New Roman" pitchFamily="18" charset="0"/>
                          <a:cs typeface="Times New Roman" pitchFamily="18" charset="0"/>
                        </a:rPr>
                        <a:t>d/  ve 12. až 15.st.</a:t>
                      </a:r>
                      <a:endParaRPr lang="cs-CZ"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r>
            </a:tbl>
          </a:graphicData>
        </a:graphic>
      </p:graphicFrame>
      <p:sp>
        <p:nvSpPr>
          <p:cNvPr id="16" name="TextovéPole 15"/>
          <p:cNvSpPr txBox="1">
            <a:spLocks noChangeArrowheads="1"/>
          </p:cNvSpPr>
          <p:nvPr/>
        </p:nvSpPr>
        <p:spPr bwMode="auto">
          <a:xfrm>
            <a:off x="7596188" y="1635125"/>
            <a:ext cx="504825" cy="1200329"/>
          </a:xfrm>
          <a:prstGeom prst="rect">
            <a:avLst/>
          </a:prstGeom>
          <a:noFill/>
          <a:ln w="9525">
            <a:noFill/>
            <a:miter lim="800000"/>
            <a:headEnd/>
            <a:tailEnd/>
          </a:ln>
        </p:spPr>
        <p:txBody>
          <a:bodyPr>
            <a:spAutoFit/>
          </a:bodyPr>
          <a:lstStyle/>
          <a:p>
            <a:pPr marL="228600" indent="-228600">
              <a:buFontTx/>
              <a:buAutoNum type="arabicPeriod"/>
            </a:pPr>
            <a:endParaRPr lang="cs-CZ" sz="1200" b="0" dirty="0"/>
          </a:p>
          <a:p>
            <a:pPr marL="228600" indent="-228600">
              <a:buFontTx/>
              <a:buAutoNum type="arabicPeriod"/>
            </a:pPr>
            <a:r>
              <a:rPr lang="cs-CZ" sz="1200" b="0" dirty="0"/>
              <a:t>c</a:t>
            </a:r>
          </a:p>
          <a:p>
            <a:pPr marL="228600" indent="-228600">
              <a:buFontTx/>
              <a:buAutoNum type="arabicPeriod"/>
            </a:pPr>
            <a:r>
              <a:rPr lang="cs-CZ" sz="1200" b="0" dirty="0"/>
              <a:t>d</a:t>
            </a:r>
          </a:p>
          <a:p>
            <a:pPr marL="228600" indent="-228600">
              <a:buFontTx/>
              <a:buAutoNum type="arabicPeriod"/>
            </a:pPr>
            <a:r>
              <a:rPr lang="cs-CZ" sz="1200" b="0" dirty="0"/>
              <a:t>b</a:t>
            </a:r>
          </a:p>
          <a:p>
            <a:pPr marL="228600" indent="-228600">
              <a:buFontTx/>
              <a:buAutoNum type="arabicPeriod"/>
            </a:pPr>
            <a:r>
              <a:rPr lang="cs-CZ" sz="1200" b="0" dirty="0"/>
              <a:t>c</a:t>
            </a:r>
          </a:p>
          <a:p>
            <a:pPr marL="228600" indent="-228600"/>
            <a:endParaRPr lang="cs-CZ" sz="1200" b="0" dirty="0"/>
          </a:p>
        </p:txBody>
      </p:sp>
      <p:sp>
        <p:nvSpPr>
          <p:cNvPr id="17" name="TextovéPole 16"/>
          <p:cNvSpPr txBox="1">
            <a:spLocks noChangeArrowheads="1"/>
          </p:cNvSpPr>
          <p:nvPr/>
        </p:nvSpPr>
        <p:spPr bwMode="auto">
          <a:xfrm>
            <a:off x="7532688" y="4237038"/>
            <a:ext cx="1439862" cy="306387"/>
          </a:xfrm>
          <a:prstGeom prst="rect">
            <a:avLst/>
          </a:prstGeom>
          <a:noFill/>
          <a:ln w="9525">
            <a:noFill/>
            <a:miter lim="800000"/>
            <a:headEnd/>
            <a:tailEnd/>
          </a:ln>
        </p:spPr>
        <p:txBody>
          <a:bodyPr>
            <a:spAutoFit/>
          </a:bodyPr>
          <a:lstStyle/>
          <a:p>
            <a:r>
              <a:rPr lang="cs-CZ" b="0" dirty="0">
                <a:solidFill>
                  <a:srgbClr val="813763"/>
                </a:solidFill>
              </a:rPr>
              <a:t>Test  na známku</a:t>
            </a:r>
          </a:p>
        </p:txBody>
      </p:sp>
      <p:sp>
        <p:nvSpPr>
          <p:cNvPr id="14" name="TextovéPole 13"/>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Dějepis</a:t>
            </a:r>
          </a:p>
          <a:p>
            <a:pPr fontAlgn="auto">
              <a:spcBef>
                <a:spcPts val="0"/>
              </a:spcBef>
              <a:spcAft>
                <a:spcPts val="0"/>
              </a:spcAft>
              <a:defRPr/>
            </a:pPr>
            <a:endParaRPr lang="cs-CZ" sz="1000" b="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0" fill="hold"/>
                                        <p:tgtEl>
                                          <p:spTgt spid="16"/>
                                        </p:tgtEl>
                                        <p:attrNameLst>
                                          <p:attrName>ppt_x</p:attrName>
                                        </p:attrNameLst>
                                      </p:cBhvr>
                                      <p:tavLst>
                                        <p:tav tm="0">
                                          <p:val>
                                            <p:strVal val="#ppt_x"/>
                                          </p:val>
                                        </p:tav>
                                        <p:tav tm="100000">
                                          <p:val>
                                            <p:strVal val="#ppt_x"/>
                                          </p:val>
                                        </p:tav>
                                      </p:tavLst>
                                    </p:anim>
                                    <p:anim calcmode="lin" valueType="num">
                                      <p:cBhvr additive="base">
                                        <p:cTn id="4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Nadpis 1"/>
          <p:cNvSpPr txBox="1">
            <a:spLocks/>
          </p:cNvSpPr>
          <p:nvPr/>
        </p:nvSpPr>
        <p:spPr bwMode="auto">
          <a:xfrm>
            <a:off x="20638" y="498475"/>
            <a:ext cx="4622800" cy="593725"/>
          </a:xfrm>
          <a:prstGeom prst="rect">
            <a:avLst/>
          </a:prstGeom>
          <a:noFill/>
          <a:ln w="9525">
            <a:noFill/>
            <a:miter lim="800000"/>
            <a:headEnd/>
            <a:tailEnd/>
          </a:ln>
        </p:spPr>
        <p:txBody>
          <a:bodyPr/>
          <a:lstStyle/>
          <a:p>
            <a:r>
              <a:rPr lang="cs-CZ" sz="2500" dirty="0" smtClean="0">
                <a:cs typeface="Times New Roman" pitchFamily="18" charset="0"/>
              </a:rPr>
              <a:t>13.9 </a:t>
            </a:r>
            <a:r>
              <a:rPr lang="cs-CZ" sz="2500" dirty="0">
                <a:cs typeface="Times New Roman" pitchFamily="18" charset="0"/>
              </a:rPr>
              <a:t>Použité zdroje, citace</a:t>
            </a:r>
          </a:p>
        </p:txBody>
      </p:sp>
      <p:sp>
        <p:nvSpPr>
          <p:cNvPr id="3" name="TextovéPole 2"/>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   Dějepis</a:t>
            </a:r>
          </a:p>
          <a:p>
            <a:pPr fontAlgn="auto">
              <a:spcBef>
                <a:spcPts val="0"/>
              </a:spcBef>
              <a:spcAft>
                <a:spcPts val="0"/>
              </a:spcAft>
              <a:defRPr/>
            </a:pPr>
            <a:endParaRPr lang="cs-CZ" sz="1000" b="0" dirty="0">
              <a:cs typeface="Times New Roman" pitchFamily="18" charset="0"/>
            </a:endParaRPr>
          </a:p>
        </p:txBody>
      </p:sp>
      <p:sp>
        <p:nvSpPr>
          <p:cNvPr id="31747" name="Text Box 4"/>
          <p:cNvSpPr txBox="1">
            <a:spLocks noChangeArrowheads="1"/>
          </p:cNvSpPr>
          <p:nvPr/>
        </p:nvSpPr>
        <p:spPr bwMode="auto">
          <a:xfrm>
            <a:off x="323850" y="1203325"/>
            <a:ext cx="8229600" cy="36009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342900" indent="-342900">
              <a:buFontTx/>
              <a:buAutoNum type="arabicPeriod"/>
            </a:pPr>
            <a:r>
              <a:rPr lang="cs-CZ" sz="1200" b="0">
                <a:latin typeface="Times New Roman" pitchFamily="18" charset="0"/>
                <a:cs typeface="Times New Roman" pitchFamily="18" charset="0"/>
              </a:rPr>
              <a:t>H. Mandelová, E. Kunstová, I. Pařízková: Dějiny středověku a počátků novověku, Dialog, Liberec 2002.</a:t>
            </a:r>
          </a:p>
          <a:p>
            <a:pPr marL="342900" indent="-342900">
              <a:buFontTx/>
              <a:buAutoNum type="arabicPeriod"/>
            </a:pPr>
            <a:r>
              <a:rPr lang="cs-CZ" sz="1200" b="0">
                <a:latin typeface="Times New Roman" pitchFamily="18" charset="0"/>
                <a:cs typeface="Times New Roman" pitchFamily="18" charset="0"/>
              </a:rPr>
              <a:t>F. Čapka, J. Lunerová: Dějepis I. Náměty pro tvořivou výuku, Scientia, Praha 2008.</a:t>
            </a:r>
          </a:p>
          <a:p>
            <a:pPr marL="342900" indent="-342900">
              <a:buFontTx/>
              <a:buAutoNum type="arabicPeriod"/>
            </a:pPr>
            <a:r>
              <a:rPr lang="cs-CZ" sz="1200" b="0">
                <a:latin typeface="Times New Roman" pitchFamily="18" charset="0"/>
                <a:cs typeface="Times New Roman" pitchFamily="18" charset="0"/>
                <a:hlinkClick r:id="rId2"/>
              </a:rPr>
              <a:t>http://cs.wikipedia.org/wiki/Soubor:1099jerusalem.jpg</a:t>
            </a:r>
            <a:endParaRPr lang="cs-CZ" sz="1200" b="0">
              <a:latin typeface="Times New Roman" pitchFamily="18" charset="0"/>
              <a:cs typeface="Times New Roman" pitchFamily="18" charset="0"/>
            </a:endParaRPr>
          </a:p>
          <a:p>
            <a:pPr marL="342900" indent="-342900">
              <a:buFontTx/>
              <a:buAutoNum type="arabicPeriod"/>
            </a:pPr>
            <a:r>
              <a:rPr lang="cs-CZ" sz="1200" b="0">
                <a:latin typeface="Times New Roman" pitchFamily="18" charset="0"/>
                <a:cs typeface="Times New Roman" pitchFamily="18" charset="0"/>
                <a:hlinkClick r:id="rId3"/>
              </a:rPr>
              <a:t>http://cs.wikipedia.org/wiki/Soubor:CouncilofClermont.jpg</a:t>
            </a:r>
            <a:endParaRPr lang="cs-CZ" sz="1200" b="0">
              <a:latin typeface="Times New Roman" pitchFamily="18" charset="0"/>
              <a:cs typeface="Times New Roman" pitchFamily="18" charset="0"/>
            </a:endParaRPr>
          </a:p>
          <a:p>
            <a:pPr marL="342900" indent="-342900">
              <a:buFontTx/>
              <a:buAutoNum type="arabicPeriod"/>
            </a:pPr>
            <a:r>
              <a:rPr lang="cs-CZ" sz="1200" b="0">
                <a:latin typeface="Times New Roman" pitchFamily="18" charset="0"/>
                <a:cs typeface="Times New Roman" pitchFamily="18" charset="0"/>
                <a:hlinkClick r:id="rId4"/>
              </a:rPr>
              <a:t>http://cs.wikipedia.org/wiki/Soubor:Battle_of_crecy_froissart.jpg</a:t>
            </a:r>
            <a:endParaRPr lang="cs-CZ" sz="1200" b="0">
              <a:latin typeface="Times New Roman" pitchFamily="18" charset="0"/>
              <a:cs typeface="Times New Roman" pitchFamily="18" charset="0"/>
            </a:endParaRPr>
          </a:p>
          <a:p>
            <a:pPr marL="342900" indent="-342900">
              <a:buFontTx/>
              <a:buAutoNum type="arabicPeriod"/>
            </a:pPr>
            <a:r>
              <a:rPr lang="cs-CZ" sz="1200" b="0">
                <a:latin typeface="Times New Roman" pitchFamily="18" charset="0"/>
                <a:cs typeface="Times New Roman" pitchFamily="18" charset="0"/>
                <a:hlinkClick r:id="rId5"/>
              </a:rPr>
              <a:t>http://cs.wikipedia.org/wiki/Soubor:Roses-Lancaster_victory.svg</a:t>
            </a:r>
            <a:endParaRPr lang="cs-CZ" sz="1200" b="0">
              <a:latin typeface="Times New Roman" pitchFamily="18" charset="0"/>
              <a:cs typeface="Times New Roman" pitchFamily="18" charset="0"/>
            </a:endParaRPr>
          </a:p>
          <a:p>
            <a:pPr marL="342900" indent="-342900">
              <a:buFontTx/>
              <a:buAutoNum type="arabicPeriod"/>
            </a:pPr>
            <a:r>
              <a:rPr lang="cs-CZ" sz="1200" b="0">
                <a:latin typeface="Times New Roman" pitchFamily="18" charset="0"/>
                <a:cs typeface="Times New Roman" pitchFamily="18" charset="0"/>
                <a:hlinkClick r:id="rId6"/>
              </a:rPr>
              <a:t>http://cs.wikipedia.org/wiki/Soubor:Jehanne_signature.jpg</a:t>
            </a:r>
            <a:endParaRPr lang="cs-CZ" sz="1200" b="0">
              <a:latin typeface="Times New Roman" pitchFamily="18" charset="0"/>
              <a:cs typeface="Times New Roman" pitchFamily="18" charset="0"/>
            </a:endParaRPr>
          </a:p>
          <a:p>
            <a:pPr marL="342900" indent="-342900">
              <a:buFontTx/>
              <a:buAutoNum type="arabicPeriod"/>
            </a:pPr>
            <a:r>
              <a:rPr lang="cs-CZ" sz="1200" b="0">
                <a:latin typeface="Times New Roman" pitchFamily="18" charset="0"/>
                <a:cs typeface="Times New Roman" pitchFamily="18" charset="0"/>
                <a:hlinkClick r:id="rId7"/>
              </a:rPr>
              <a:t>http://cs.wikipedia.org/wiki/Soubor:Joan_of_arc_miniature_graded.jpg</a:t>
            </a:r>
            <a:endParaRPr lang="cs-CZ" sz="1200" b="0">
              <a:latin typeface="Times New Roman" pitchFamily="18" charset="0"/>
              <a:cs typeface="Times New Roman" pitchFamily="18" charset="0"/>
            </a:endParaRPr>
          </a:p>
          <a:p>
            <a:pPr marL="342900" indent="-342900">
              <a:buFontTx/>
              <a:buAutoNum type="arabicPeriod"/>
            </a:pPr>
            <a:r>
              <a:rPr lang="cs-CZ" sz="1200" b="0">
                <a:latin typeface="Times New Roman" pitchFamily="18" charset="0"/>
                <a:cs typeface="Times New Roman" pitchFamily="18" charset="0"/>
                <a:hlinkClick r:id="rId8"/>
              </a:rPr>
              <a:t>http://cs.wikipedia.org/wiki/Soubor:Hundred_years_war.gif</a:t>
            </a:r>
            <a:endParaRPr lang="cs-CZ" sz="1200" b="0">
              <a:latin typeface="Times New Roman" pitchFamily="18" charset="0"/>
              <a:cs typeface="Times New Roman" pitchFamily="18" charset="0"/>
            </a:endParaRPr>
          </a:p>
          <a:p>
            <a:pPr marL="342900" indent="-342900">
              <a:buFontTx/>
              <a:buAutoNum type="arabicPeriod"/>
            </a:pPr>
            <a:r>
              <a:rPr lang="cs-CZ" sz="1200" b="0">
                <a:latin typeface="Times New Roman" pitchFamily="18" charset="0"/>
                <a:cs typeface="Times New Roman" pitchFamily="18" charset="0"/>
                <a:hlinkClick r:id="rId9"/>
              </a:rPr>
              <a:t>http://cs.wikipedia.org/wiki/Soubor:Schlacht_von_Azincourt.jpg</a:t>
            </a:r>
            <a:endParaRPr lang="cs-CZ" sz="1200" b="0">
              <a:latin typeface="Times New Roman" pitchFamily="18" charset="0"/>
              <a:cs typeface="Times New Roman" pitchFamily="18" charset="0"/>
            </a:endParaRPr>
          </a:p>
          <a:p>
            <a:pPr marL="342900" indent="-342900">
              <a:buFontTx/>
              <a:buAutoNum type="arabicPeriod"/>
            </a:pPr>
            <a:r>
              <a:rPr lang="cs-CZ" sz="1200" b="0">
                <a:latin typeface="Times New Roman" pitchFamily="18" charset="0"/>
                <a:cs typeface="Times New Roman" pitchFamily="18" charset="0"/>
                <a:hlinkClick r:id="rId4"/>
              </a:rPr>
              <a:t>http://cs.wikipedia.org/wiki/Soubor:Battle_of_crecy_froissart.jpg</a:t>
            </a:r>
            <a:endParaRPr lang="cs-CZ" sz="1200" b="0">
              <a:latin typeface="Times New Roman" pitchFamily="18" charset="0"/>
              <a:cs typeface="Times New Roman" pitchFamily="18" charset="0"/>
            </a:endParaRPr>
          </a:p>
          <a:p>
            <a:pPr marL="342900" indent="-342900">
              <a:buFontTx/>
              <a:buAutoNum type="arabicPeriod"/>
            </a:pPr>
            <a:r>
              <a:rPr lang="cs-CZ" sz="1200" b="0">
                <a:latin typeface="Times New Roman" pitchFamily="18" charset="0"/>
                <a:cs typeface="Times New Roman" pitchFamily="18" charset="0"/>
                <a:hlinkClick r:id="rId10"/>
              </a:rPr>
              <a:t>http://cs.wikipedia.org/wiki/Soubor:King_Edward_III_from_NPG.jpg</a:t>
            </a:r>
            <a:endParaRPr lang="cs-CZ" sz="1200" b="0">
              <a:latin typeface="Times New Roman" pitchFamily="18" charset="0"/>
              <a:cs typeface="Times New Roman" pitchFamily="18" charset="0"/>
            </a:endParaRPr>
          </a:p>
          <a:p>
            <a:pPr marL="342900" indent="-342900">
              <a:buFontTx/>
              <a:buAutoNum type="arabicPeriod"/>
            </a:pPr>
            <a:r>
              <a:rPr lang="cs-CZ" sz="1200" b="0">
                <a:latin typeface="Times New Roman" pitchFamily="18" charset="0"/>
                <a:cs typeface="Times New Roman" pitchFamily="18" charset="0"/>
                <a:hlinkClick r:id="rId11"/>
              </a:rPr>
              <a:t>http://cs.wikipedia.org/wiki/Soubor:Louis_XI_of_France.jpg</a:t>
            </a:r>
            <a:endParaRPr lang="cs-CZ" sz="1200" b="0">
              <a:latin typeface="Times New Roman" pitchFamily="18" charset="0"/>
              <a:cs typeface="Times New Roman" pitchFamily="18" charset="0"/>
            </a:endParaRPr>
          </a:p>
          <a:p>
            <a:pPr marL="342900" indent="-342900">
              <a:buFontTx/>
              <a:buAutoNum type="arabicPeriod"/>
            </a:pPr>
            <a:r>
              <a:rPr lang="cs-CZ" sz="1200" b="0">
                <a:latin typeface="Times New Roman" pitchFamily="18" charset="0"/>
                <a:cs typeface="Times New Roman" pitchFamily="18" charset="0"/>
                <a:hlinkClick r:id="rId12"/>
              </a:rPr>
              <a:t>http://cs.wikipedia.org/wiki/Soubor:Tudor_rose.svg</a:t>
            </a:r>
            <a:endParaRPr lang="cs-CZ" sz="1200" b="0">
              <a:latin typeface="Times New Roman" pitchFamily="18" charset="0"/>
              <a:cs typeface="Times New Roman" pitchFamily="18" charset="0"/>
            </a:endParaRPr>
          </a:p>
          <a:p>
            <a:pPr marL="342900" indent="-342900">
              <a:buFontTx/>
              <a:buAutoNum type="arabicPeriod"/>
            </a:pPr>
            <a:r>
              <a:rPr lang="cs-CZ" sz="1200" b="0">
                <a:latin typeface="Times New Roman" pitchFamily="18" charset="0"/>
                <a:cs typeface="Times New Roman" pitchFamily="18" charset="0"/>
                <a:hlinkClick r:id="rId5"/>
              </a:rPr>
              <a:t>http://cs.wikipedia.org/wiki/Soubor:Roses-Lancaster_victory.svg</a:t>
            </a:r>
            <a:endParaRPr lang="cs-CZ" sz="1200" b="0">
              <a:latin typeface="Times New Roman" pitchFamily="18" charset="0"/>
              <a:cs typeface="Times New Roman" pitchFamily="18" charset="0"/>
            </a:endParaRPr>
          </a:p>
          <a:p>
            <a:pPr marL="342900" indent="-342900">
              <a:buFontTx/>
              <a:buAutoNum type="arabicPeriod"/>
            </a:pPr>
            <a:r>
              <a:rPr lang="cs-CZ" sz="1200" b="0">
                <a:latin typeface="Times New Roman" pitchFamily="18" charset="0"/>
                <a:cs typeface="Times New Roman" pitchFamily="18" charset="0"/>
                <a:hlinkClick r:id="rId13"/>
              </a:rPr>
              <a:t>http://cs.wikipedia.org/wiki/Soubor:Henry_Seven_England.jpg</a:t>
            </a:r>
            <a:endParaRPr lang="cs-CZ" sz="1200" b="0">
              <a:latin typeface="Times New Roman" pitchFamily="18" charset="0"/>
              <a:cs typeface="Times New Roman" pitchFamily="18" charset="0"/>
            </a:endParaRPr>
          </a:p>
          <a:p>
            <a:pPr marL="342900" indent="-342900">
              <a:buFontTx/>
              <a:buAutoNum type="arabicPeriod"/>
            </a:pPr>
            <a:r>
              <a:rPr lang="cs-CZ" sz="1200" b="0">
                <a:latin typeface="Times New Roman" pitchFamily="18" charset="0"/>
                <a:cs typeface="Times New Roman" pitchFamily="18" charset="0"/>
                <a:hlinkClick r:id="rId14"/>
              </a:rPr>
              <a:t>http://cs.wikipedia.org/wiki/Soubor:England_Arms_1405.svg</a:t>
            </a:r>
            <a:endParaRPr lang="cs-CZ" sz="1200" b="0">
              <a:latin typeface="Times New Roman" pitchFamily="18" charset="0"/>
              <a:cs typeface="Times New Roman" pitchFamily="18" charset="0"/>
            </a:endParaRPr>
          </a:p>
          <a:p>
            <a:pPr marL="342900" indent="-342900">
              <a:buFontTx/>
              <a:buAutoNum type="arabicPeriod"/>
            </a:pPr>
            <a:r>
              <a:rPr lang="cs-CZ" sz="1200" b="0">
                <a:latin typeface="Times New Roman" pitchFamily="18" charset="0"/>
                <a:cs typeface="Times New Roman" pitchFamily="18" charset="0"/>
                <a:hlinkClick r:id="rId15"/>
              </a:rPr>
              <a:t>http://katastrofy.info/foto/mor.jpg</a:t>
            </a:r>
            <a:endParaRPr lang="cs-CZ" sz="1200" b="0">
              <a:latin typeface="Times New Roman" pitchFamily="18" charset="0"/>
              <a:cs typeface="Times New Roman" pitchFamily="18" charset="0"/>
            </a:endParaRPr>
          </a:p>
          <a:p>
            <a:pPr marL="342900" indent="-342900">
              <a:buFontTx/>
              <a:buAutoNum type="arabicPeriod"/>
            </a:pPr>
            <a:r>
              <a:rPr lang="cs-CZ" sz="1200" b="0">
                <a:latin typeface="Times New Roman" pitchFamily="18" charset="0"/>
                <a:cs typeface="Times New Roman" pitchFamily="18" charset="0"/>
                <a:hlinkClick r:id="rId16"/>
              </a:rPr>
              <a:t>http://en.wikipedia.org/wiki/File:Stilke_Hermann_Anton_-_Joan_of_Arc%27s_Death_at_the_Stake.jpg</a:t>
            </a:r>
            <a:endParaRPr lang="cs-CZ" sz="1200" b="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2031</TotalTime>
  <Words>1469</Words>
  <Application>Microsoft Office PowerPoint</Application>
  <PresentationFormat>Předvádění na obrazovce (16:9)</PresentationFormat>
  <Paragraphs>191</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13.1 Středověké konflikty</vt:lpstr>
      <vt:lpstr>13.2 Co již víme?</vt:lpstr>
      <vt:lpstr>13.3 Jaké si řekneme nové termíny a názvy?</vt:lpstr>
      <vt:lpstr>13.4 Co si řekneme nového?</vt:lpstr>
      <vt:lpstr>13.5 Procvičení a příklady</vt:lpstr>
      <vt:lpstr>13.6 Něco navíc pro šikovné</vt:lpstr>
      <vt:lpstr>13.7 CLIL</vt:lpstr>
      <vt:lpstr>13.8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krivankova</cp:lastModifiedBy>
  <cp:revision>168</cp:revision>
  <dcterms:created xsi:type="dcterms:W3CDTF">2010-10-18T18:21:56Z</dcterms:created>
  <dcterms:modified xsi:type="dcterms:W3CDTF">2012-02-04T21:02:03Z</dcterms:modified>
</cp:coreProperties>
</file>