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6" r:id="rId11"/>
  </p:sldIdLst>
  <p:sldSz cx="9144000" cy="5143500" type="screen16x9"/>
  <p:notesSz cx="6858000" cy="9144000"/>
  <p:defaultTextStyle>
    <a:defPPr>
      <a:defRPr lang="cs-CZ"/>
    </a:defPPr>
    <a:lvl1pPr algn="l" rtl="0" fontAlgn="base">
      <a:spcBef>
        <a:spcPct val="0"/>
      </a:spcBef>
      <a:spcAft>
        <a:spcPct val="0"/>
      </a:spcAft>
      <a:defRPr sz="1400" b="1" kern="1200">
        <a:solidFill>
          <a:schemeClr val="tx1"/>
        </a:solidFill>
        <a:latin typeface="Times New Roman" pitchFamily="18" charset="0"/>
        <a:ea typeface="+mn-ea"/>
        <a:cs typeface="+mn-cs"/>
      </a:defRPr>
    </a:lvl1pPr>
    <a:lvl2pPr marL="457200" algn="l" rtl="0" fontAlgn="base">
      <a:spcBef>
        <a:spcPct val="0"/>
      </a:spcBef>
      <a:spcAft>
        <a:spcPct val="0"/>
      </a:spcAft>
      <a:defRPr sz="1400" b="1" kern="1200">
        <a:solidFill>
          <a:schemeClr val="tx1"/>
        </a:solidFill>
        <a:latin typeface="Times New Roman" pitchFamily="18" charset="0"/>
        <a:ea typeface="+mn-ea"/>
        <a:cs typeface="+mn-cs"/>
      </a:defRPr>
    </a:lvl2pPr>
    <a:lvl3pPr marL="914400" algn="l" rtl="0" fontAlgn="base">
      <a:spcBef>
        <a:spcPct val="0"/>
      </a:spcBef>
      <a:spcAft>
        <a:spcPct val="0"/>
      </a:spcAft>
      <a:defRPr sz="1400" b="1" kern="1200">
        <a:solidFill>
          <a:schemeClr val="tx1"/>
        </a:solidFill>
        <a:latin typeface="Times New Roman" pitchFamily="18" charset="0"/>
        <a:ea typeface="+mn-ea"/>
        <a:cs typeface="+mn-cs"/>
      </a:defRPr>
    </a:lvl3pPr>
    <a:lvl4pPr marL="1371600" algn="l" rtl="0" fontAlgn="base">
      <a:spcBef>
        <a:spcPct val="0"/>
      </a:spcBef>
      <a:spcAft>
        <a:spcPct val="0"/>
      </a:spcAft>
      <a:defRPr sz="1400" b="1" kern="1200">
        <a:solidFill>
          <a:schemeClr val="tx1"/>
        </a:solidFill>
        <a:latin typeface="Times New Roman" pitchFamily="18" charset="0"/>
        <a:ea typeface="+mn-ea"/>
        <a:cs typeface="+mn-cs"/>
      </a:defRPr>
    </a:lvl4pPr>
    <a:lvl5pPr marL="1828800" algn="l" rtl="0" fontAlgn="base">
      <a:spcBef>
        <a:spcPct val="0"/>
      </a:spcBef>
      <a:spcAft>
        <a:spcPct val="0"/>
      </a:spcAft>
      <a:defRPr sz="1400" b="1" kern="1200">
        <a:solidFill>
          <a:schemeClr val="tx1"/>
        </a:solidFill>
        <a:latin typeface="Times New Roman" pitchFamily="18" charset="0"/>
        <a:ea typeface="+mn-ea"/>
        <a:cs typeface="+mn-cs"/>
      </a:defRPr>
    </a:lvl5pPr>
    <a:lvl6pPr marL="2286000" algn="l" defTabSz="914400" rtl="0" eaLnBrk="1" latinLnBrk="0" hangingPunct="1">
      <a:defRPr sz="1400" b="1" kern="1200">
        <a:solidFill>
          <a:schemeClr val="tx1"/>
        </a:solidFill>
        <a:latin typeface="Times New Roman" pitchFamily="18" charset="0"/>
        <a:ea typeface="+mn-ea"/>
        <a:cs typeface="+mn-cs"/>
      </a:defRPr>
    </a:lvl6pPr>
    <a:lvl7pPr marL="2743200" algn="l" defTabSz="914400" rtl="0" eaLnBrk="1" latinLnBrk="0" hangingPunct="1">
      <a:defRPr sz="1400" b="1" kern="1200">
        <a:solidFill>
          <a:schemeClr val="tx1"/>
        </a:solidFill>
        <a:latin typeface="Times New Roman" pitchFamily="18" charset="0"/>
        <a:ea typeface="+mn-ea"/>
        <a:cs typeface="+mn-cs"/>
      </a:defRPr>
    </a:lvl7pPr>
    <a:lvl8pPr marL="3200400" algn="l" defTabSz="914400" rtl="0" eaLnBrk="1" latinLnBrk="0" hangingPunct="1">
      <a:defRPr sz="1400" b="1" kern="1200">
        <a:solidFill>
          <a:schemeClr val="tx1"/>
        </a:solidFill>
        <a:latin typeface="Times New Roman" pitchFamily="18" charset="0"/>
        <a:ea typeface="+mn-ea"/>
        <a:cs typeface="+mn-cs"/>
      </a:defRPr>
    </a:lvl8pPr>
    <a:lvl9pPr marL="3657600" algn="l" defTabSz="914400" rtl="0" eaLnBrk="1" latinLnBrk="0" hangingPunct="1">
      <a:defRPr sz="1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813763"/>
    <a:srgbClr val="51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1" d="100"/>
          <a:sy n="101" d="100"/>
        </p:scale>
        <p:origin x="-480" y="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defRPr>
            </a:lvl1pPr>
          </a:lstStyle>
          <a:p>
            <a:pPr>
              <a:defRPr/>
            </a:pPr>
            <a:fld id="{27969B10-50B6-488E-A720-B6444CDC4E6C}" type="datetimeFigureOut">
              <a:rPr lang="cs-CZ"/>
              <a:pPr>
                <a:defRPr/>
              </a:pPr>
              <a:t>4.2.2012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defRPr>
            </a:lvl1pPr>
          </a:lstStyle>
          <a:p>
            <a:pPr>
              <a:defRPr/>
            </a:pPr>
            <a:fld id="{A5B4CA07-F4D9-4C7D-9BDF-2E43C1B3A723}" type="slidenum">
              <a:rPr lang="cs-CZ"/>
              <a:pPr>
                <a:defRPr/>
              </a:pPr>
              <a:t>‹#›</a:t>
            </a:fld>
            <a:endParaRPr lang="cs-CZ"/>
          </a:p>
        </p:txBody>
      </p:sp>
    </p:spTree>
    <p:extLst>
      <p:ext uri="{BB962C8B-B14F-4D97-AF65-F5344CB8AC3E}">
        <p14:creationId xmlns:p14="http://schemas.microsoft.com/office/powerpoint/2010/main" val="887619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defRPr>
            </a:lvl1pPr>
          </a:lstStyle>
          <a:p>
            <a:pPr>
              <a:defRPr/>
            </a:pPr>
            <a:r>
              <a:rPr lang="cs-CZ"/>
              <a:t>Elektronická učebnice - Základní škola Děčín VI, Na Stráni 879/2, příspěvková organizace</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defRPr>
            </a:lvl1pPr>
          </a:lstStyle>
          <a:p>
            <a:pPr>
              <a:defRPr/>
            </a:pPr>
            <a:fld id="{F8ECD911-9763-4E6D-ACF7-90C104CDA4CB}" type="datetimeFigureOut">
              <a:rPr lang="cs-CZ"/>
              <a:pPr>
                <a:defRPr/>
              </a:pPr>
              <a:t>4.2.2012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defRPr>
            </a:lvl1pPr>
          </a:lstStyle>
          <a:p>
            <a:pPr>
              <a:defRPr/>
            </a:pPr>
            <a:fld id="{E1E97C38-ED77-4EF3-99BF-114E82F564A6}" type="slidenum">
              <a:rPr lang="cs-CZ"/>
              <a:pPr>
                <a:defRPr/>
              </a:pPr>
              <a:t>‹#›</a:t>
            </a:fld>
            <a:endParaRPr lang="cs-CZ"/>
          </a:p>
        </p:txBody>
      </p:sp>
    </p:spTree>
    <p:extLst>
      <p:ext uri="{BB962C8B-B14F-4D97-AF65-F5344CB8AC3E}">
        <p14:creationId xmlns:p14="http://schemas.microsoft.com/office/powerpoint/2010/main" val="380445461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symbol pro obrázek snímku 1"/>
          <p:cNvSpPr>
            <a:spLocks noGrp="1" noRot="1" noChangeAspect="1"/>
          </p:cNvSpPr>
          <p:nvPr>
            <p:ph type="sldImg"/>
          </p:nvPr>
        </p:nvSpPr>
        <p:spPr bwMode="auto">
          <a:noFill/>
          <a:ln>
            <a:solidFill>
              <a:srgbClr val="000000"/>
            </a:solidFill>
            <a:miter lim="800000"/>
            <a:headEnd/>
            <a:tailEnd/>
          </a:ln>
        </p:spPr>
      </p:sp>
      <p:sp>
        <p:nvSpPr>
          <p:cNvPr id="163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638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6D44BD-687B-43AC-9A78-FB635B6D469C}" type="slidenum">
              <a:rPr lang="cs-CZ"/>
              <a:pPr fontAlgn="base">
                <a:spcBef>
                  <a:spcPct val="0"/>
                </a:spcBef>
                <a:spcAft>
                  <a:spcPct val="0"/>
                </a:spcAft>
                <a:defRPr/>
              </a:pPr>
              <a:t>1</a:t>
            </a:fld>
            <a:endParaRPr lang="cs-CZ"/>
          </a:p>
        </p:txBody>
      </p:sp>
      <p:sp>
        <p:nvSpPr>
          <p:cNvPr id="1638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ástupný symbol pro obrázek snímku 1"/>
          <p:cNvSpPr>
            <a:spLocks noGrp="1" noRot="1" noChangeAspect="1"/>
          </p:cNvSpPr>
          <p:nvPr>
            <p:ph type="sldImg"/>
          </p:nvPr>
        </p:nvSpPr>
        <p:spPr bwMode="auto">
          <a:noFill/>
          <a:ln>
            <a:solidFill>
              <a:srgbClr val="000000"/>
            </a:solidFill>
            <a:miter lim="800000"/>
            <a:headEnd/>
            <a:tailEnd/>
          </a:ln>
        </p:spPr>
      </p:sp>
      <p:sp>
        <p:nvSpPr>
          <p:cNvPr id="1843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843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B2D9BD-DB30-47B6-B2EC-DAB8BA6D53DB}" type="slidenum">
              <a:rPr lang="cs-CZ"/>
              <a:pPr fontAlgn="base">
                <a:spcBef>
                  <a:spcPct val="0"/>
                </a:spcBef>
                <a:spcAft>
                  <a:spcPct val="0"/>
                </a:spcAft>
                <a:defRPr/>
              </a:pPr>
              <a:t>2</a:t>
            </a:fld>
            <a:endParaRPr lang="cs-CZ"/>
          </a:p>
        </p:txBody>
      </p:sp>
      <p:sp>
        <p:nvSpPr>
          <p:cNvPr id="18436"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Zástupný symbol pro obrázek snímku 1"/>
          <p:cNvSpPr>
            <a:spLocks noGrp="1" noRot="1" noChangeAspect="1"/>
          </p:cNvSpPr>
          <p:nvPr>
            <p:ph type="sldImg"/>
          </p:nvPr>
        </p:nvSpPr>
        <p:spPr bwMode="auto">
          <a:noFill/>
          <a:ln>
            <a:solidFill>
              <a:srgbClr val="000000"/>
            </a:solidFill>
            <a:miter lim="800000"/>
            <a:headEnd/>
            <a:tailEnd/>
          </a:ln>
        </p:spPr>
      </p:sp>
      <p:sp>
        <p:nvSpPr>
          <p:cNvPr id="2048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048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6E075D-3A7B-40D5-8115-7858DA29F258}" type="slidenum">
              <a:rPr lang="cs-CZ"/>
              <a:pPr fontAlgn="base">
                <a:spcBef>
                  <a:spcPct val="0"/>
                </a:spcBef>
                <a:spcAft>
                  <a:spcPct val="0"/>
                </a:spcAft>
                <a:defRPr/>
              </a:pPr>
              <a:t>3</a:t>
            </a:fld>
            <a:endParaRPr lang="cs-CZ"/>
          </a:p>
        </p:txBody>
      </p:sp>
      <p:sp>
        <p:nvSpPr>
          <p:cNvPr id="20484"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ástupný symbol pro obrázek snímku 1"/>
          <p:cNvSpPr>
            <a:spLocks noGrp="1" noRot="1" noChangeAspect="1"/>
          </p:cNvSpPr>
          <p:nvPr>
            <p:ph type="sldImg"/>
          </p:nvPr>
        </p:nvSpPr>
        <p:spPr bwMode="auto">
          <a:noFill/>
          <a:ln>
            <a:solidFill>
              <a:srgbClr val="000000"/>
            </a:solidFill>
            <a:miter lim="800000"/>
            <a:headEnd/>
            <a:tailEnd/>
          </a:ln>
        </p:spPr>
      </p:sp>
      <p:sp>
        <p:nvSpPr>
          <p:cNvPr id="2253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2531"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7BC920-4C4B-4219-AB4F-7E0B7F3787E8}" type="slidenum">
              <a:rPr lang="cs-CZ"/>
              <a:pPr fontAlgn="base">
                <a:spcBef>
                  <a:spcPct val="0"/>
                </a:spcBef>
                <a:spcAft>
                  <a:spcPct val="0"/>
                </a:spcAft>
                <a:defRPr/>
              </a:pPr>
              <a:t>4</a:t>
            </a:fld>
            <a:endParaRPr lang="cs-CZ"/>
          </a:p>
        </p:txBody>
      </p:sp>
      <p:sp>
        <p:nvSpPr>
          <p:cNvPr id="22532"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Zástupný symbol pro obrázek snímku 1"/>
          <p:cNvSpPr>
            <a:spLocks noGrp="1" noRot="1" noChangeAspect="1"/>
          </p:cNvSpPr>
          <p:nvPr>
            <p:ph type="sldImg"/>
          </p:nvPr>
        </p:nvSpPr>
        <p:spPr bwMode="auto">
          <a:noFill/>
          <a:ln>
            <a:solidFill>
              <a:srgbClr val="000000"/>
            </a:solidFill>
            <a:miter lim="800000"/>
            <a:headEnd/>
            <a:tailEnd/>
          </a:ln>
        </p:spPr>
      </p:sp>
      <p:sp>
        <p:nvSpPr>
          <p:cNvPr id="2457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4579"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BD6250-ED13-47E8-8EAB-009AF4F8B077}" type="slidenum">
              <a:rPr lang="cs-CZ"/>
              <a:pPr fontAlgn="base">
                <a:spcBef>
                  <a:spcPct val="0"/>
                </a:spcBef>
                <a:spcAft>
                  <a:spcPct val="0"/>
                </a:spcAft>
                <a:defRPr/>
              </a:pPr>
              <a:t>5</a:t>
            </a:fld>
            <a:endParaRPr lang="cs-CZ"/>
          </a:p>
        </p:txBody>
      </p:sp>
      <p:sp>
        <p:nvSpPr>
          <p:cNvPr id="24580"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ástupný symbol pro obrázek snímku 1"/>
          <p:cNvSpPr>
            <a:spLocks noGrp="1" noRot="1" noChangeAspect="1"/>
          </p:cNvSpPr>
          <p:nvPr>
            <p:ph type="sldImg"/>
          </p:nvPr>
        </p:nvSpPr>
        <p:spPr bwMode="auto">
          <a:noFill/>
          <a:ln>
            <a:solidFill>
              <a:srgbClr val="000000"/>
            </a:solidFill>
            <a:miter lim="800000"/>
            <a:headEnd/>
            <a:tailEnd/>
          </a:ln>
        </p:spPr>
      </p:sp>
      <p:sp>
        <p:nvSpPr>
          <p:cNvPr id="2662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6627"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A16F8A-0DE3-4E9E-9A35-29E65E897870}" type="slidenum">
              <a:rPr lang="cs-CZ"/>
              <a:pPr fontAlgn="base">
                <a:spcBef>
                  <a:spcPct val="0"/>
                </a:spcBef>
                <a:spcAft>
                  <a:spcPct val="0"/>
                </a:spcAft>
                <a:defRPr/>
              </a:pPr>
              <a:t>6</a:t>
            </a:fld>
            <a:endParaRPr lang="cs-CZ"/>
          </a:p>
        </p:txBody>
      </p:sp>
      <p:sp>
        <p:nvSpPr>
          <p:cNvPr id="2662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ástupný symbol pro obrázek snímku 1"/>
          <p:cNvSpPr>
            <a:spLocks noGrp="1" noRot="1" noChangeAspect="1"/>
          </p:cNvSpPr>
          <p:nvPr>
            <p:ph type="sldImg"/>
          </p:nvPr>
        </p:nvSpPr>
        <p:spPr bwMode="auto">
          <a:noFill/>
          <a:ln>
            <a:solidFill>
              <a:srgbClr val="000000"/>
            </a:solidFill>
            <a:miter lim="800000"/>
            <a:headEnd/>
            <a:tailEnd/>
          </a:ln>
        </p:spPr>
      </p:sp>
      <p:sp>
        <p:nvSpPr>
          <p:cNvPr id="2867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8675"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D0E128-8659-485A-8B94-4790803B20B3}" type="slidenum">
              <a:rPr lang="cs-CZ"/>
              <a:pPr fontAlgn="base">
                <a:spcBef>
                  <a:spcPct val="0"/>
                </a:spcBef>
                <a:spcAft>
                  <a:spcPct val="0"/>
                </a:spcAft>
                <a:defRPr/>
              </a:pPr>
              <a:t>7</a:t>
            </a:fld>
            <a:endParaRPr lang="cs-CZ"/>
          </a:p>
        </p:txBody>
      </p:sp>
      <p:sp>
        <p:nvSpPr>
          <p:cNvPr id="28676"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Zástupný symbol pro obrázek snímku 1"/>
          <p:cNvSpPr>
            <a:spLocks noGrp="1" noRot="1" noChangeAspect="1"/>
          </p:cNvSpPr>
          <p:nvPr>
            <p:ph type="sldImg"/>
          </p:nvPr>
        </p:nvSpPr>
        <p:spPr bwMode="auto">
          <a:noFill/>
          <a:ln>
            <a:solidFill>
              <a:srgbClr val="000000"/>
            </a:solidFill>
            <a:miter lim="800000"/>
            <a:headEnd/>
            <a:tailEnd/>
          </a:ln>
        </p:spPr>
      </p:sp>
      <p:sp>
        <p:nvSpPr>
          <p:cNvPr id="3072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072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64D97A-8915-4C98-B6C3-D16222439D8F}" type="slidenum">
              <a:rPr lang="cs-CZ"/>
              <a:pPr fontAlgn="base">
                <a:spcBef>
                  <a:spcPct val="0"/>
                </a:spcBef>
                <a:spcAft>
                  <a:spcPct val="0"/>
                </a:spcAft>
                <a:defRPr/>
              </a:pPr>
              <a:t>8</a:t>
            </a:fld>
            <a:endParaRPr lang="cs-CZ"/>
          </a:p>
        </p:txBody>
      </p:sp>
      <p:sp>
        <p:nvSpPr>
          <p:cNvPr id="30724"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a:t>Elektronická učebnice - Základní škola Děčín VI, Na Stráni 879/2, příspěvková organizace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24FE4442-3268-487E-857C-4D44DE992E5F}"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828CDDB-07F4-4CAC-AF61-78F858047887}"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4379F2D3-C760-4587-993A-A7CADCF60AAE}"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C6FA346-BE93-42E2-86EC-3F1808585F3E}"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2F8F6D78-74C6-4555-ACE2-F1800FA213E3}"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4919F86-84CE-4D01-A7E7-82DCCA8C447C}"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D8AE374-2121-4F7C-8500-A2BC9FCFBA4F}"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C502E16-B483-4B28-8F61-F3A1FDAF20D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57802E-C26A-4913-B6AC-CBF4A62B3511}" type="datetime1">
              <a:rPr lang="cs-CZ"/>
              <a:pPr>
                <a:defRPr/>
              </a:pPr>
              <a:t>4.2.2012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CF834E1-AAE5-446A-8CAE-1E9731107688}"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463EE66-6293-4ECF-9AC4-8D7542469272}"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00260B6-C922-406B-931B-A2664C8A9839}"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360F0CE6-65B0-4B93-A13D-86675CAE59E3}" type="datetime1">
              <a:rPr lang="cs-CZ"/>
              <a:pPr>
                <a:defRPr/>
              </a:pPr>
              <a:t>4.2.2012</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1C1E2D64-49FD-490F-B87E-564418ED03A1}"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199FA70B-7B48-4590-8AA2-9A878B5B22D0}" type="datetime1">
              <a:rPr lang="cs-CZ"/>
              <a:pPr>
                <a:defRPr/>
              </a:pPr>
              <a:t>4.2.2012</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69B50A71-48BD-47E7-A980-A45ACF33100E}"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981ECC42-A8FD-4536-93B5-700C572FB87C}" type="datetime1">
              <a:rPr lang="cs-CZ"/>
              <a:pPr>
                <a:defRPr/>
              </a:pPr>
              <a:t>4.2.2012</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D9B1E731-D165-4C9A-AAF3-52D588D61024}"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79F27FE9-5149-45BB-8B1C-934AEABE92F4}"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64D1F23-11CF-4E49-9548-C9CFE2BD29F1}"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0CAEE893-A19C-4F39-8087-FB4F48D82AAA}" type="datetime1">
              <a:rPr lang="cs-CZ"/>
              <a:pPr>
                <a:defRPr/>
              </a:pPr>
              <a:t>4.2.2012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758D08A0-5B1C-45EF-AA35-57DF21790A65}"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alpha val="50195"/>
          </a:srgbClr>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02A21DA8-2F5E-421F-AD07-6A6F6EB08495}" type="datetime1">
              <a:rPr lang="cs-CZ"/>
              <a:pPr>
                <a:defRPr/>
              </a:pPr>
              <a:t>4.2.2012</a:t>
            </a:fld>
            <a:endParaRPr lang="cs-CZ"/>
          </a:p>
        </p:txBody>
      </p:sp>
      <p:sp>
        <p:nvSpPr>
          <p:cNvPr id="5" name="Zástupný symbol pro zápatí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A94EA8C9-507D-4C60-8A24-4F6262F4A6D8}"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hyperlink" Target="//upload.wikimedia.org/wikipedia/commons/a/a9/Zikmund_Zho%C5%99elecka_radnice.jpg" TargetMode="External"/><Relationship Id="rId18" Type="http://schemas.openxmlformats.org/officeDocument/2006/relationships/image" Target="../media/image8.jpeg"/><Relationship Id="rId3" Type="http://schemas.openxmlformats.org/officeDocument/2006/relationships/image" Target="../media/image1.png"/><Relationship Id="rId21" Type="http://schemas.openxmlformats.org/officeDocument/2006/relationships/image" Target="../media/image10.jpeg"/><Relationship Id="rId7" Type="http://schemas.openxmlformats.org/officeDocument/2006/relationships/hyperlink" Target="//upload.wikimedia.org/wikipedia/commons/8/82/Honzik_vit.jpg" TargetMode="External"/><Relationship Id="rId12" Type="http://schemas.openxmlformats.org/officeDocument/2006/relationships/image" Target="../media/image5.jpeg"/><Relationship Id="rId17" Type="http://schemas.openxmlformats.org/officeDocument/2006/relationships/hyperlink" Target="//upload.wikimedia.org/wikipedia/commons/7/7e/Jindrich_Eckert_-_Karlstejn,_kaple_sv_Krize_(1878).jpg" TargetMode="External"/><Relationship Id="rId2" Type="http://schemas.openxmlformats.org/officeDocument/2006/relationships/notesSlide" Target="../notesSlides/notesSlide1.xml"/><Relationship Id="rId16" Type="http://schemas.openxmlformats.org/officeDocument/2006/relationships/image" Target="../media/image7.jpeg"/><Relationship Id="rId20"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hyperlink" Target="//upload.wikimedia.org/wikipedia/commons/3/3a/VaclavIV.jpg" TargetMode="External"/><Relationship Id="rId5" Type="http://schemas.openxmlformats.org/officeDocument/2006/relationships/hyperlink" Target="//upload.wikimedia.org/wikipedia/commons/7/7d/Erblucemburksa.gif" TargetMode="External"/><Relationship Id="rId15" Type="http://schemas.openxmlformats.org/officeDocument/2006/relationships/hyperlink" Target="//upload.wikimedia.org/wikipedia/commons/c/c0/Hrad_Karl%C5%A1tejn.jpg" TargetMode="External"/><Relationship Id="rId10" Type="http://schemas.openxmlformats.org/officeDocument/2006/relationships/image" Target="../media/image4.jpeg"/><Relationship Id="rId19" Type="http://schemas.openxmlformats.org/officeDocument/2006/relationships/hyperlink" Target="//upload.wikimedia.org/wikipedia/commons/c/c0/Czech_crown_jewels.jpg" TargetMode="External"/><Relationship Id="rId4" Type="http://schemas.openxmlformats.org/officeDocument/2006/relationships/hyperlink" Target="http://cs.wikipedia.org/wiki/Lucemburkov%C3%A9" TargetMode="External"/><Relationship Id="rId9" Type="http://schemas.openxmlformats.org/officeDocument/2006/relationships/hyperlink" Target="//upload.wikimedia.org/wikipedia/commons/1/16/Charles_IV-John_Ocko_votive_picture-fragment.jpg" TargetMode="External"/><Relationship Id="rId1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hyperlink" Target="http://cs.wikipedia.org/wiki/Jan_Lucembursk%C3%BD" TargetMode="External"/><Relationship Id="rId7" Type="http://schemas.openxmlformats.org/officeDocument/2006/relationships/image" Target="../media/image12.jpeg"/><Relationship Id="rId12" Type="http://schemas.openxmlformats.org/officeDocument/2006/relationships/hyperlink" Target="//upload.wikimedia.org/wikipedia/commons/b/b0/Jan_Hus_at_the_Stake.jp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upload.wikimedia.org/wikipedia/commons/2/20/JanLux_soud_machaut.jpg" TargetMode="External"/><Relationship Id="rId11" Type="http://schemas.openxmlformats.org/officeDocument/2006/relationships/image" Target="../media/image15.gif"/><Relationship Id="rId5" Type="http://schemas.openxmlformats.org/officeDocument/2006/relationships/image" Target="../media/image11.jpeg"/><Relationship Id="rId10" Type="http://schemas.openxmlformats.org/officeDocument/2006/relationships/image" Target="../media/image14.gif"/><Relationship Id="rId4" Type="http://schemas.openxmlformats.org/officeDocument/2006/relationships/hyperlink" Target="//upload.wikimedia.org/wikipedia/commons/d/d9/John_I,_Count_of_Luxemburg.jpg" TargetMode="External"/><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cs.wikipedia.org/wiki/Zlat%C3%A1_bula_Karla_IV."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2.xml"/><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wmf"/><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hyperlink" Target="http://cs.wikipedia.org/wiki/Karel_IV." TargetMode="Externa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a/ad/Josef_Mathauser_-_Karel_IV._pokl%C3%A1d%C3%A1_z%C3%A1kadn%C3%AD_k%C3%A1men_k_nov%C3%A9mu_mostu.jp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cs.wikipedia.org/wiki/Soubor:Jindrich_Eckert_-_Karlstejn,_kaple_sv_Krize_(1878).jpg" TargetMode="External"/><Relationship Id="rId13" Type="http://schemas.openxmlformats.org/officeDocument/2006/relationships/hyperlink" Target="http://www.paleografie.org/UK/img/gallery/110705142545.jpg" TargetMode="External"/><Relationship Id="rId18" Type="http://schemas.openxmlformats.org/officeDocument/2006/relationships/hyperlink" Target="http://cs.wikipedia.org/wiki/Soubor:Goldene-bulle_1c-480x475.jpg" TargetMode="External"/><Relationship Id="rId3" Type="http://schemas.openxmlformats.org/officeDocument/2006/relationships/hyperlink" Target="http://cs.wikipedia.org/wiki/Soubor:Honzik_vit.jpg" TargetMode="External"/><Relationship Id="rId21" Type="http://schemas.openxmlformats.org/officeDocument/2006/relationships/hyperlink" Target="http://history-if.blog.cz/0912" TargetMode="External"/><Relationship Id="rId7" Type="http://schemas.openxmlformats.org/officeDocument/2006/relationships/hyperlink" Target="http://cs.wikipedia.org/wiki/Soubor:Hrad_Karl%C5%A1tejn.jpg" TargetMode="External"/><Relationship Id="rId12" Type="http://schemas.openxmlformats.org/officeDocument/2006/relationships/hyperlink" Target="http://cs.wikipedia.org/wiki/Soubor:Jan_Hus_at_the_Stake.jpg" TargetMode="External"/><Relationship Id="rId17" Type="http://schemas.openxmlformats.org/officeDocument/2006/relationships/hyperlink" Target="http://cs.wikipedia.org/wiki/Soubor:Charles-University-symbol-2.png" TargetMode="External"/><Relationship Id="rId2" Type="http://schemas.openxmlformats.org/officeDocument/2006/relationships/hyperlink" Target="http://cs.wikipedia.org/wiki/Soubor:Erblucemburksa.gif" TargetMode="External"/><Relationship Id="rId16" Type="http://schemas.openxmlformats.org/officeDocument/2006/relationships/hyperlink" Target="http://cs.wikipedia.org/wiki/Soubor:Kaja4Gelnhausenkodex.jpg" TargetMode="External"/><Relationship Id="rId20" Type="http://schemas.openxmlformats.org/officeDocument/2006/relationships/hyperlink" Target="http://leccos.com/index.php/clanky/zeme-koruny-ceske" TargetMode="External"/><Relationship Id="rId1" Type="http://schemas.openxmlformats.org/officeDocument/2006/relationships/slideLayout" Target="../slideLayouts/slideLayout7.xml"/><Relationship Id="rId6" Type="http://schemas.openxmlformats.org/officeDocument/2006/relationships/hyperlink" Target="http://cs.wikipedia.org/wiki/Soubor:Zikmund_Zho%C5%99elecka_radnice.jpg" TargetMode="External"/><Relationship Id="rId11" Type="http://schemas.openxmlformats.org/officeDocument/2006/relationships/hyperlink" Target="http://cs.wikipedia.org/wiki/Soubor:JanLux_soud_machaut.jpg" TargetMode="External"/><Relationship Id="rId5" Type="http://schemas.openxmlformats.org/officeDocument/2006/relationships/hyperlink" Target="http://cs.wikipedia.org/wiki/Soubor:VaclavIV.jpg" TargetMode="External"/><Relationship Id="rId15" Type="http://schemas.openxmlformats.org/officeDocument/2006/relationships/hyperlink" Target="http://cs.wikipedia.org/wiki/Soubor:Karl%C5%AFv_most-2.jpg" TargetMode="External"/><Relationship Id="rId10" Type="http://schemas.openxmlformats.org/officeDocument/2006/relationships/hyperlink" Target="http://cs.wikipedia.org/wiki/Soubor:John_I,_Count_of_Luxemburg.jpg" TargetMode="External"/><Relationship Id="rId19" Type="http://schemas.openxmlformats.org/officeDocument/2006/relationships/hyperlink" Target="http://www.minulost.org/archiv/48/karel-iv-cesky-kral" TargetMode="External"/><Relationship Id="rId4" Type="http://schemas.openxmlformats.org/officeDocument/2006/relationships/hyperlink" Target="http://cs.wikipedia.org/wiki/Soubor:Charles_IV-John_Ocko_votive_picture-fragment.jpg" TargetMode="External"/><Relationship Id="rId9" Type="http://schemas.openxmlformats.org/officeDocument/2006/relationships/hyperlink" Target="http://cs.wikipedia.org/wiki/Soubor:Czech_crown_jewels.jpg" TargetMode="External"/><Relationship Id="rId14" Type="http://schemas.openxmlformats.org/officeDocument/2006/relationships/hyperlink" Target="http://cs.wikipedia.org/wiki/Soubor:Josef_Mathauser_-_Karel_IV._pokl%C3%A1d%C3%A1_z%C3%A1kadn%C3%AD_k%C3%A1men_k_nov%C3%A9mu_mostu.jpg" TargetMode="External"/><Relationship Id="rId22" Type="http://schemas.openxmlformats.org/officeDocument/2006/relationships/hyperlink" Target="http://www.knihynainternetu.cz/foto3/f40/005640834_2.jpe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a:xfrm>
            <a:off x="0" y="484188"/>
            <a:ext cx="4211638" cy="593725"/>
          </a:xfrm>
        </p:spPr>
        <p:txBody>
          <a:bodyPr/>
          <a:lstStyle/>
          <a:p>
            <a:pPr algn="l" eaLnBrk="1" hangingPunct="1"/>
            <a:r>
              <a:rPr lang="cs-CZ" sz="2500" b="1" dirty="0" smtClean="0">
                <a:latin typeface="Times New Roman" pitchFamily="18" charset="0"/>
                <a:cs typeface="Times New Roman" pitchFamily="18" charset="0"/>
              </a:rPr>
              <a:t>12.1 Lucemburkové</a:t>
            </a:r>
          </a:p>
        </p:txBody>
      </p:sp>
      <p:sp>
        <p:nvSpPr>
          <p:cNvPr id="24" name="TextovéPole 23"/>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a:solidFill>
                  <a:schemeClr val="accent3">
                    <a:lumMod val="50000"/>
                  </a:schemeClr>
                </a:solidFill>
                <a:cs typeface="Times New Roman" pitchFamily="18" charset="0"/>
              </a:rPr>
              <a:t>Dějepis</a:t>
            </a:r>
          </a:p>
          <a:p>
            <a:pPr fontAlgn="auto">
              <a:spcBef>
                <a:spcPts val="0"/>
              </a:spcBef>
              <a:spcAft>
                <a:spcPts val="0"/>
              </a:spcAft>
              <a:defRPr/>
            </a:pPr>
            <a:endParaRPr lang="cs-CZ" sz="1000" b="0" dirty="0">
              <a:cs typeface="Times New Roman" pitchFamily="18" charset="0"/>
            </a:endParaRPr>
          </a:p>
        </p:txBody>
      </p:sp>
      <p:sp>
        <p:nvSpPr>
          <p:cNvPr id="10" name="TextovéPole 9"/>
          <p:cNvSpPr txBox="1"/>
          <p:nvPr/>
        </p:nvSpPr>
        <p:spPr>
          <a:xfrm>
            <a:off x="0" y="4527550"/>
            <a:ext cx="9144000" cy="615950"/>
          </a:xfrm>
          <a:prstGeom prst="rect">
            <a:avLst/>
          </a:prstGeom>
          <a:solidFill>
            <a:schemeClr val="accent6">
              <a:lumMod val="40000"/>
              <a:lumOff val="60000"/>
            </a:schemeClr>
          </a:solidFill>
        </p:spPr>
        <p:txBody>
          <a:bodyPr>
            <a:spAutoFit/>
          </a:bodyPr>
          <a:lstStyle/>
          <a:p>
            <a:pPr fontAlgn="auto">
              <a:spcBef>
                <a:spcPts val="0"/>
              </a:spcBef>
              <a:spcAft>
                <a:spcPts val="0"/>
              </a:spcAft>
              <a:defRPr/>
            </a:pPr>
            <a:endParaRPr lang="cs-CZ" sz="1200" dirty="0">
              <a:solidFill>
                <a:schemeClr val="accent3">
                  <a:lumMod val="50000"/>
                </a:schemeClr>
              </a:solidFill>
              <a:latin typeface="+mn-lt"/>
            </a:endParaRPr>
          </a:p>
          <a:p>
            <a:pPr fontAlgn="auto">
              <a:spcBef>
                <a:spcPts val="0"/>
              </a:spcBef>
              <a:spcAft>
                <a:spcPts val="0"/>
              </a:spcAft>
              <a:defRPr/>
            </a:pPr>
            <a:r>
              <a:rPr lang="cs-CZ" sz="1200" b="0" dirty="0">
                <a:solidFill>
                  <a:schemeClr val="accent3">
                    <a:lumMod val="50000"/>
                  </a:schemeClr>
                </a:solidFill>
                <a:cs typeface="Times New Roman" pitchFamily="18" charset="0"/>
              </a:rPr>
              <a:t>Autor: </a:t>
            </a:r>
            <a:r>
              <a:rPr lang="cs-CZ" sz="1200" dirty="0">
                <a:solidFill>
                  <a:schemeClr val="accent3">
                    <a:lumMod val="50000"/>
                  </a:schemeClr>
                </a:solidFill>
                <a:cs typeface="Times New Roman" pitchFamily="18" charset="0"/>
              </a:rPr>
              <a:t> Mgr. Zuzana Kadlecová</a:t>
            </a:r>
          </a:p>
          <a:p>
            <a:pPr fontAlgn="auto">
              <a:spcBef>
                <a:spcPts val="0"/>
              </a:spcBef>
              <a:spcAft>
                <a:spcPts val="0"/>
              </a:spcAft>
              <a:defRPr/>
            </a:pPr>
            <a:endParaRPr lang="cs-CZ" sz="1000" b="0" dirty="0">
              <a:cs typeface="Times New Roman" pitchFamily="18" charset="0"/>
            </a:endParaRPr>
          </a:p>
        </p:txBody>
      </p:sp>
      <p:pic>
        <p:nvPicPr>
          <p:cNvPr id="15364" name="obrázek 5" descr="Image"/>
          <p:cNvPicPr>
            <a:picLocks noChangeAspect="1" noChangeArrowheads="1"/>
          </p:cNvPicPr>
          <p:nvPr/>
        </p:nvPicPr>
        <p:blipFill>
          <a:blip r:embed="rId3"/>
          <a:srcRect/>
          <a:stretch>
            <a:fillRect/>
          </a:stretch>
        </p:blipFill>
        <p:spPr bwMode="auto">
          <a:xfrm>
            <a:off x="6091238" y="4549774"/>
            <a:ext cx="3052762" cy="593725"/>
          </a:xfrm>
          <a:prstGeom prst="rect">
            <a:avLst/>
          </a:prstGeom>
          <a:noFill/>
          <a:ln w="9525">
            <a:noFill/>
            <a:miter lim="800000"/>
            <a:headEnd/>
            <a:tailEnd/>
          </a:ln>
        </p:spPr>
      </p:pic>
      <p:sp>
        <p:nvSpPr>
          <p:cNvPr id="15365" name="Text Box 6"/>
          <p:cNvSpPr txBox="1">
            <a:spLocks noChangeArrowheads="1"/>
          </p:cNvSpPr>
          <p:nvPr/>
        </p:nvSpPr>
        <p:spPr bwMode="auto">
          <a:xfrm>
            <a:off x="179388" y="3940175"/>
            <a:ext cx="1416050" cy="336550"/>
          </a:xfrm>
          <a:prstGeom prst="rect">
            <a:avLst/>
          </a:prstGeom>
          <a:noFill/>
          <a:ln w="9525">
            <a:noFill/>
            <a:miter lim="800000"/>
            <a:headEnd/>
            <a:tailEnd/>
          </a:ln>
        </p:spPr>
        <p:txBody>
          <a:bodyPr wrap="none">
            <a:spAutoFit/>
          </a:bodyPr>
          <a:lstStyle/>
          <a:p>
            <a:r>
              <a:rPr lang="cs-CZ" sz="1600" b="0">
                <a:hlinkClick r:id="rId4"/>
              </a:rPr>
              <a:t>Lucemburkové</a:t>
            </a:r>
            <a:endParaRPr lang="cs-CZ" sz="1600" b="0"/>
          </a:p>
        </p:txBody>
      </p:sp>
      <p:pic>
        <p:nvPicPr>
          <p:cNvPr id="15366" name="Picture 9" descr="Soubor:Erblucemburksa.gif">
            <a:hlinkClick r:id="rId5"/>
          </p:cNvPr>
          <p:cNvPicPr>
            <a:picLocks noChangeAspect="1" noChangeArrowheads="1"/>
          </p:cNvPicPr>
          <p:nvPr/>
        </p:nvPicPr>
        <p:blipFill>
          <a:blip r:embed="rId6"/>
          <a:srcRect/>
          <a:stretch>
            <a:fillRect/>
          </a:stretch>
        </p:blipFill>
        <p:spPr bwMode="auto">
          <a:xfrm>
            <a:off x="7308850" y="555625"/>
            <a:ext cx="1457325" cy="1728788"/>
          </a:xfrm>
          <a:prstGeom prst="rect">
            <a:avLst/>
          </a:prstGeom>
          <a:noFill/>
          <a:ln w="9525">
            <a:noFill/>
            <a:miter lim="800000"/>
            <a:headEnd/>
            <a:tailEnd/>
          </a:ln>
        </p:spPr>
      </p:pic>
      <p:sp>
        <p:nvSpPr>
          <p:cNvPr id="15367" name="Text Box 10"/>
          <p:cNvSpPr txBox="1">
            <a:spLocks noChangeArrowheads="1"/>
          </p:cNvSpPr>
          <p:nvPr/>
        </p:nvSpPr>
        <p:spPr bwMode="auto">
          <a:xfrm>
            <a:off x="7308850" y="2284413"/>
            <a:ext cx="1533525" cy="457200"/>
          </a:xfrm>
          <a:prstGeom prst="rect">
            <a:avLst/>
          </a:prstGeom>
          <a:noFill/>
          <a:ln w="9525">
            <a:noFill/>
            <a:miter lim="800000"/>
            <a:headEnd/>
            <a:tailEnd/>
          </a:ln>
        </p:spPr>
        <p:txBody>
          <a:bodyPr wrap="none">
            <a:spAutoFit/>
          </a:bodyPr>
          <a:lstStyle/>
          <a:p>
            <a:pPr algn="ctr"/>
            <a:r>
              <a:rPr lang="cs-CZ" sz="1200"/>
              <a:t>znak lucemburských</a:t>
            </a:r>
          </a:p>
          <a:p>
            <a:pPr algn="ctr"/>
            <a:r>
              <a:rPr lang="cs-CZ" sz="1200"/>
              <a:t> hrabat</a:t>
            </a:r>
          </a:p>
        </p:txBody>
      </p:sp>
      <p:pic>
        <p:nvPicPr>
          <p:cNvPr id="15368" name="Picture 12" descr="Soubor:Honzik vit.jpg">
            <a:hlinkClick r:id="rId7"/>
          </p:cNvPr>
          <p:cNvPicPr>
            <a:picLocks noChangeAspect="1" noChangeArrowheads="1"/>
          </p:cNvPicPr>
          <p:nvPr/>
        </p:nvPicPr>
        <p:blipFill>
          <a:blip r:embed="rId8"/>
          <a:srcRect/>
          <a:stretch>
            <a:fillRect/>
          </a:stretch>
        </p:blipFill>
        <p:spPr bwMode="auto">
          <a:xfrm>
            <a:off x="179388" y="1276350"/>
            <a:ext cx="1531937" cy="2305050"/>
          </a:xfrm>
          <a:prstGeom prst="rect">
            <a:avLst/>
          </a:prstGeom>
          <a:noFill/>
          <a:ln w="9525">
            <a:noFill/>
            <a:miter lim="800000"/>
            <a:headEnd/>
            <a:tailEnd/>
          </a:ln>
        </p:spPr>
      </p:pic>
      <p:pic>
        <p:nvPicPr>
          <p:cNvPr id="15369" name="Picture 14" descr="Soubor:Charles IV-John Ocko votive picture-fragment.jpg">
            <a:hlinkClick r:id="rId9"/>
          </p:cNvPr>
          <p:cNvPicPr>
            <a:picLocks noChangeAspect="1" noChangeArrowheads="1"/>
          </p:cNvPicPr>
          <p:nvPr/>
        </p:nvPicPr>
        <p:blipFill>
          <a:blip r:embed="rId10"/>
          <a:srcRect/>
          <a:stretch>
            <a:fillRect/>
          </a:stretch>
        </p:blipFill>
        <p:spPr bwMode="auto">
          <a:xfrm>
            <a:off x="1908175" y="1058863"/>
            <a:ext cx="1576388" cy="2303462"/>
          </a:xfrm>
          <a:prstGeom prst="rect">
            <a:avLst/>
          </a:prstGeom>
          <a:noFill/>
          <a:ln w="9525">
            <a:noFill/>
            <a:miter lim="800000"/>
            <a:headEnd/>
            <a:tailEnd/>
          </a:ln>
        </p:spPr>
      </p:pic>
      <p:pic>
        <p:nvPicPr>
          <p:cNvPr id="15370" name="Picture 16" descr="Soubor:VaclavIV.jpg">
            <a:hlinkClick r:id="rId11"/>
          </p:cNvPr>
          <p:cNvPicPr>
            <a:picLocks noChangeAspect="1" noChangeArrowheads="1"/>
          </p:cNvPicPr>
          <p:nvPr/>
        </p:nvPicPr>
        <p:blipFill>
          <a:blip r:embed="rId12"/>
          <a:srcRect/>
          <a:stretch>
            <a:fillRect/>
          </a:stretch>
        </p:blipFill>
        <p:spPr bwMode="auto">
          <a:xfrm>
            <a:off x="3779838" y="627063"/>
            <a:ext cx="1249362" cy="2520950"/>
          </a:xfrm>
          <a:prstGeom prst="rect">
            <a:avLst/>
          </a:prstGeom>
          <a:noFill/>
          <a:ln w="9525">
            <a:noFill/>
            <a:miter lim="800000"/>
            <a:headEnd/>
            <a:tailEnd/>
          </a:ln>
        </p:spPr>
      </p:pic>
      <p:pic>
        <p:nvPicPr>
          <p:cNvPr id="15371" name="Picture 18" descr="Soubor:Zikmund Zhořelecka radnice.jpg">
            <a:hlinkClick r:id="rId13"/>
          </p:cNvPr>
          <p:cNvPicPr>
            <a:picLocks noChangeAspect="1" noChangeArrowheads="1"/>
          </p:cNvPicPr>
          <p:nvPr/>
        </p:nvPicPr>
        <p:blipFill>
          <a:blip r:embed="rId14"/>
          <a:srcRect/>
          <a:stretch>
            <a:fillRect/>
          </a:stretch>
        </p:blipFill>
        <p:spPr bwMode="auto">
          <a:xfrm>
            <a:off x="5292725" y="627063"/>
            <a:ext cx="1706563" cy="2089150"/>
          </a:xfrm>
          <a:prstGeom prst="rect">
            <a:avLst/>
          </a:prstGeom>
          <a:noFill/>
          <a:ln w="9525">
            <a:noFill/>
            <a:miter lim="800000"/>
            <a:headEnd/>
            <a:tailEnd/>
          </a:ln>
        </p:spPr>
      </p:pic>
      <p:pic>
        <p:nvPicPr>
          <p:cNvPr id="15372" name="Picture 20" descr="Soubor:Hrad Karlštejn.jpg">
            <a:hlinkClick r:id="rId15"/>
          </p:cNvPr>
          <p:cNvPicPr>
            <a:picLocks noChangeAspect="1" noChangeArrowheads="1"/>
          </p:cNvPicPr>
          <p:nvPr/>
        </p:nvPicPr>
        <p:blipFill>
          <a:blip r:embed="rId16"/>
          <a:srcRect/>
          <a:stretch>
            <a:fillRect/>
          </a:stretch>
        </p:blipFill>
        <p:spPr bwMode="auto">
          <a:xfrm>
            <a:off x="6516688" y="2787650"/>
            <a:ext cx="2411412" cy="1684338"/>
          </a:xfrm>
          <a:prstGeom prst="rect">
            <a:avLst/>
          </a:prstGeom>
          <a:noFill/>
          <a:ln w="9525">
            <a:noFill/>
            <a:miter lim="800000"/>
            <a:headEnd/>
            <a:tailEnd/>
          </a:ln>
        </p:spPr>
      </p:pic>
      <p:pic>
        <p:nvPicPr>
          <p:cNvPr id="15373" name="Picture 22" descr="Soubor:Jindrich Eckert - Karlstejn, kaple sv Krize (1878).jpg">
            <a:hlinkClick r:id="rId17"/>
          </p:cNvPr>
          <p:cNvPicPr>
            <a:picLocks noChangeAspect="1" noChangeArrowheads="1"/>
          </p:cNvPicPr>
          <p:nvPr/>
        </p:nvPicPr>
        <p:blipFill>
          <a:blip r:embed="rId18"/>
          <a:srcRect/>
          <a:stretch>
            <a:fillRect/>
          </a:stretch>
        </p:blipFill>
        <p:spPr bwMode="auto">
          <a:xfrm>
            <a:off x="4500563" y="3219450"/>
            <a:ext cx="1766887" cy="1238250"/>
          </a:xfrm>
          <a:prstGeom prst="rect">
            <a:avLst/>
          </a:prstGeom>
          <a:noFill/>
          <a:ln w="9525">
            <a:noFill/>
            <a:miter lim="800000"/>
            <a:headEnd/>
            <a:tailEnd/>
          </a:ln>
        </p:spPr>
      </p:pic>
      <p:pic>
        <p:nvPicPr>
          <p:cNvPr id="15374" name="Picture 24" descr="Soubor:Czech crown jewels.jpg">
            <a:hlinkClick r:id="rId19"/>
          </p:cNvPr>
          <p:cNvPicPr>
            <a:picLocks noChangeAspect="1" noChangeArrowheads="1"/>
          </p:cNvPicPr>
          <p:nvPr/>
        </p:nvPicPr>
        <p:blipFill>
          <a:blip r:embed="rId20"/>
          <a:srcRect/>
          <a:stretch>
            <a:fillRect/>
          </a:stretch>
        </p:blipFill>
        <p:spPr bwMode="auto">
          <a:xfrm>
            <a:off x="2916238" y="3435350"/>
            <a:ext cx="1344612" cy="1028700"/>
          </a:xfrm>
          <a:prstGeom prst="rect">
            <a:avLst/>
          </a:prstGeom>
          <a:noFill/>
          <a:ln w="9525">
            <a:noFill/>
            <a:miter lim="800000"/>
            <a:headEnd/>
            <a:tailEnd/>
          </a:ln>
        </p:spPr>
      </p:pic>
      <p:pic>
        <p:nvPicPr>
          <p:cNvPr id="15375" name="Picture 25" descr="MP900431801[1]"/>
          <p:cNvPicPr>
            <a:picLocks noChangeAspect="1" noChangeArrowheads="1"/>
          </p:cNvPicPr>
          <p:nvPr/>
        </p:nvPicPr>
        <p:blipFill>
          <a:blip r:embed="rId21"/>
          <a:srcRect/>
          <a:stretch>
            <a:fillRect/>
          </a:stretch>
        </p:blipFill>
        <p:spPr bwMode="auto">
          <a:xfrm>
            <a:off x="1763713" y="3508375"/>
            <a:ext cx="88582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a:solidFill>
                  <a:schemeClr val="accent3">
                    <a:lumMod val="50000"/>
                  </a:schemeClr>
                </a:solidFill>
                <a:cs typeface="Times New Roman" pitchFamily="18" charset="0"/>
              </a:rPr>
              <a:t>        Dějepis</a:t>
            </a:r>
          </a:p>
          <a:p>
            <a:pPr fontAlgn="auto">
              <a:spcBef>
                <a:spcPts val="0"/>
              </a:spcBef>
              <a:spcAft>
                <a:spcPts val="0"/>
              </a:spcAft>
              <a:defRPr/>
            </a:pPr>
            <a:endParaRPr lang="cs-CZ" sz="1000" b="0" dirty="0">
              <a:cs typeface="Times New Roman" pitchFamily="18" charset="0"/>
            </a:endParaRPr>
          </a:p>
        </p:txBody>
      </p:sp>
      <p:sp>
        <p:nvSpPr>
          <p:cNvPr id="32770" name="Nadpis 1"/>
          <p:cNvSpPr txBox="1">
            <a:spLocks/>
          </p:cNvSpPr>
          <p:nvPr/>
        </p:nvSpPr>
        <p:spPr bwMode="auto">
          <a:xfrm>
            <a:off x="20638" y="498475"/>
            <a:ext cx="3830637" cy="593725"/>
          </a:xfrm>
          <a:prstGeom prst="rect">
            <a:avLst/>
          </a:prstGeom>
          <a:noFill/>
          <a:ln w="9525">
            <a:noFill/>
            <a:miter lim="800000"/>
            <a:headEnd/>
            <a:tailEnd/>
          </a:ln>
        </p:spPr>
        <p:txBody>
          <a:bodyPr/>
          <a:lstStyle/>
          <a:p>
            <a:r>
              <a:rPr lang="cs-CZ" sz="2500">
                <a:cs typeface="Times New Roman" pitchFamily="18" charset="0"/>
              </a:rPr>
              <a:t>12.10 Anotace</a:t>
            </a:r>
          </a:p>
        </p:txBody>
      </p:sp>
      <p:graphicFrame>
        <p:nvGraphicFramePr>
          <p:cNvPr id="32794" name="Group 26"/>
          <p:cNvGraphicFramePr>
            <a:graphicFrameLocks noGrp="1"/>
          </p:cNvGraphicFramePr>
          <p:nvPr/>
        </p:nvGraphicFramePr>
        <p:xfrm>
          <a:off x="1042988" y="1276350"/>
          <a:ext cx="7273925" cy="3160713"/>
        </p:xfrm>
        <a:graphic>
          <a:graphicData uri="http://schemas.openxmlformats.org/drawingml/2006/table">
            <a:tbl>
              <a:tblPr/>
              <a:tblGrid>
                <a:gridCol w="1908175"/>
                <a:gridCol w="5365750"/>
              </a:tblGrid>
              <a:tr h="546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rgbClr val="FFFFFF"/>
                          </a:solidFill>
                          <a:effectLst/>
                          <a:latin typeface="Times New Roman" pitchFamily="18" charset="0"/>
                          <a:cs typeface="Times New Roman" pitchFamily="18" charset="0"/>
                        </a:rPr>
                        <a:t>Autor</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rgbClr val="FFFFFF"/>
                          </a:solidFill>
                          <a:effectLst/>
                          <a:latin typeface="Times New Roman" pitchFamily="18" charset="0"/>
                          <a:cs typeface="Times New Roman" pitchFamily="18" charset="0"/>
                        </a:rPr>
                        <a:t>Mgr. Zuzana Kadlecová</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Období</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07 – 12/2011</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Ročník</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7. ročník</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Klíčová slova</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Lucemburkové, Jan Lucemburský, Karel IV., Václav IV.</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957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Anotace</a:t>
                      </a:r>
                    </a:p>
                  </a:txBody>
                  <a:tcPr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rgbClr val="000000"/>
                          </a:solidFill>
                          <a:effectLst/>
                          <a:latin typeface="Times New Roman" pitchFamily="18" charset="0"/>
                          <a:cs typeface="Times New Roman" pitchFamily="18" charset="0"/>
                        </a:rPr>
                        <a:t>Prezentace popisující vládu lucemburské dynastie se zaměřením na osobnost Karla IV.</a:t>
                      </a:r>
                    </a:p>
                  </a:txBody>
                  <a:tcPr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ctrTitle"/>
          </p:nvPr>
        </p:nvSpPr>
        <p:spPr>
          <a:xfrm>
            <a:off x="0" y="484188"/>
            <a:ext cx="3382963" cy="593725"/>
          </a:xfrm>
        </p:spPr>
        <p:txBody>
          <a:bodyPr/>
          <a:lstStyle/>
          <a:p>
            <a:pPr algn="l" eaLnBrk="1" hangingPunct="1"/>
            <a:r>
              <a:rPr lang="cs-CZ" sz="2500" b="1" smtClean="0">
                <a:latin typeface="Times New Roman" pitchFamily="18" charset="0"/>
                <a:cs typeface="Times New Roman" pitchFamily="18" charset="0"/>
              </a:rPr>
              <a:t>12.2 Co již víme?</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a:solidFill>
                  <a:schemeClr val="accent3">
                    <a:lumMod val="50000"/>
                  </a:schemeClr>
                </a:solidFill>
                <a:cs typeface="Times New Roman" pitchFamily="18" charset="0"/>
              </a:rPr>
              <a:t>Dějepis</a:t>
            </a:r>
          </a:p>
          <a:p>
            <a:pPr fontAlgn="auto">
              <a:spcBef>
                <a:spcPts val="0"/>
              </a:spcBef>
              <a:spcAft>
                <a:spcPts val="0"/>
              </a:spcAft>
              <a:defRPr/>
            </a:pPr>
            <a:endParaRPr lang="cs-CZ" sz="1000" b="0" dirty="0">
              <a:cs typeface="Times New Roman" pitchFamily="18" charset="0"/>
            </a:endParaRPr>
          </a:p>
        </p:txBody>
      </p:sp>
      <p:sp>
        <p:nvSpPr>
          <p:cNvPr id="17411" name="AutoShape 5"/>
          <p:cNvSpPr>
            <a:spLocks noChangeAspect="1" noChangeArrowheads="1"/>
          </p:cNvSpPr>
          <p:nvPr/>
        </p:nvSpPr>
        <p:spPr bwMode="auto">
          <a:xfrm>
            <a:off x="2484438" y="1779588"/>
            <a:ext cx="2376487" cy="1162050"/>
          </a:xfrm>
          <a:prstGeom prst="horizontalScroll">
            <a:avLst>
              <a:gd name="adj" fmla="val 12500"/>
            </a:avLst>
          </a:prstGeom>
          <a:solidFill>
            <a:srgbClr val="00FFFF"/>
          </a:solidFill>
          <a:ln w="19050">
            <a:solidFill>
              <a:srgbClr val="003366"/>
            </a:solidFill>
            <a:round/>
            <a:headEnd/>
            <a:tailEnd/>
          </a:ln>
        </p:spPr>
        <p:txBody>
          <a:bodyPr wrap="none" anchor="ctr"/>
          <a:lstStyle/>
          <a:p>
            <a:pPr algn="ctr"/>
            <a:r>
              <a:rPr lang="cs-CZ" sz="1800" i="1"/>
              <a:t>LUCEMBURKOVÉ</a:t>
            </a:r>
          </a:p>
        </p:txBody>
      </p:sp>
      <p:sp>
        <p:nvSpPr>
          <p:cNvPr id="17412" name="AutoShape 7"/>
          <p:cNvSpPr>
            <a:spLocks noChangeArrowheads="1"/>
          </p:cNvSpPr>
          <p:nvPr/>
        </p:nvSpPr>
        <p:spPr bwMode="auto">
          <a:xfrm>
            <a:off x="468313" y="1131888"/>
            <a:ext cx="1728787" cy="1069975"/>
          </a:xfrm>
          <a:prstGeom prst="horizontalScroll">
            <a:avLst>
              <a:gd name="adj" fmla="val 12500"/>
            </a:avLst>
          </a:prstGeom>
          <a:solidFill>
            <a:srgbClr val="00FFFF"/>
          </a:solidFill>
          <a:ln w="6350">
            <a:solidFill>
              <a:schemeClr val="tx1"/>
            </a:solidFill>
            <a:round/>
            <a:headEnd/>
            <a:tailEnd/>
          </a:ln>
        </p:spPr>
        <p:txBody>
          <a:bodyPr wrap="none" anchor="ctr"/>
          <a:lstStyle/>
          <a:p>
            <a:pPr algn="ctr"/>
            <a:r>
              <a:rPr lang="cs-CZ"/>
              <a:t>druhá česká </a:t>
            </a:r>
          </a:p>
          <a:p>
            <a:pPr algn="ctr"/>
            <a:r>
              <a:rPr lang="cs-CZ"/>
              <a:t>královská dynastie</a:t>
            </a:r>
          </a:p>
        </p:txBody>
      </p:sp>
      <p:sp>
        <p:nvSpPr>
          <p:cNvPr id="17413" name="AutoShape 8"/>
          <p:cNvSpPr>
            <a:spLocks noChangeArrowheads="1"/>
          </p:cNvSpPr>
          <p:nvPr/>
        </p:nvSpPr>
        <p:spPr bwMode="auto">
          <a:xfrm>
            <a:off x="3348038" y="700088"/>
            <a:ext cx="1368425" cy="863600"/>
          </a:xfrm>
          <a:prstGeom prst="horizontalScroll">
            <a:avLst>
              <a:gd name="adj" fmla="val 12500"/>
            </a:avLst>
          </a:prstGeom>
          <a:solidFill>
            <a:srgbClr val="00FFFF"/>
          </a:solidFill>
          <a:ln w="6350">
            <a:solidFill>
              <a:schemeClr val="tx1"/>
            </a:solidFill>
            <a:round/>
            <a:headEnd/>
            <a:tailEnd/>
          </a:ln>
        </p:spPr>
        <p:txBody>
          <a:bodyPr wrap="none" anchor="ctr"/>
          <a:lstStyle/>
          <a:p>
            <a:pPr algn="ctr"/>
            <a:r>
              <a:rPr lang="cs-CZ"/>
              <a:t>1310-1437</a:t>
            </a:r>
          </a:p>
        </p:txBody>
      </p:sp>
      <p:sp>
        <p:nvSpPr>
          <p:cNvPr id="17414" name="AutoShape 9"/>
          <p:cNvSpPr>
            <a:spLocks noChangeArrowheads="1"/>
          </p:cNvSpPr>
          <p:nvPr/>
        </p:nvSpPr>
        <p:spPr bwMode="auto">
          <a:xfrm>
            <a:off x="250825" y="2427288"/>
            <a:ext cx="1728788" cy="863600"/>
          </a:xfrm>
          <a:prstGeom prst="horizontalScroll">
            <a:avLst>
              <a:gd name="adj" fmla="val 12500"/>
            </a:avLst>
          </a:prstGeom>
          <a:solidFill>
            <a:srgbClr val="00FFFF"/>
          </a:solidFill>
          <a:ln w="6350">
            <a:solidFill>
              <a:schemeClr val="tx1"/>
            </a:solidFill>
            <a:round/>
            <a:headEnd/>
            <a:tailEnd/>
          </a:ln>
        </p:spPr>
        <p:txBody>
          <a:bodyPr wrap="none" anchor="ctr"/>
          <a:lstStyle/>
          <a:p>
            <a:pPr algn="ctr"/>
            <a:r>
              <a:rPr lang="cs-CZ"/>
              <a:t>Zikmund </a:t>
            </a:r>
          </a:p>
          <a:p>
            <a:pPr algn="ctr"/>
            <a:r>
              <a:rPr lang="cs-CZ"/>
              <a:t>Lucemburský</a:t>
            </a:r>
          </a:p>
        </p:txBody>
      </p:sp>
      <p:sp>
        <p:nvSpPr>
          <p:cNvPr id="17415" name="AutoShape 10"/>
          <p:cNvSpPr>
            <a:spLocks noChangeArrowheads="1"/>
          </p:cNvSpPr>
          <p:nvPr/>
        </p:nvSpPr>
        <p:spPr bwMode="auto">
          <a:xfrm>
            <a:off x="1116013" y="3579813"/>
            <a:ext cx="1295400" cy="720725"/>
          </a:xfrm>
          <a:prstGeom prst="horizontalScroll">
            <a:avLst>
              <a:gd name="adj" fmla="val 12500"/>
            </a:avLst>
          </a:prstGeom>
          <a:solidFill>
            <a:srgbClr val="00FFFF"/>
          </a:solidFill>
          <a:ln w="6350">
            <a:solidFill>
              <a:schemeClr val="tx1"/>
            </a:solidFill>
            <a:round/>
            <a:headEnd/>
            <a:tailEnd/>
          </a:ln>
        </p:spPr>
        <p:txBody>
          <a:bodyPr wrap="none" anchor="ctr"/>
          <a:lstStyle/>
          <a:p>
            <a:pPr algn="ctr"/>
            <a:r>
              <a:rPr lang="cs-CZ"/>
              <a:t>Václav IV.</a:t>
            </a:r>
          </a:p>
        </p:txBody>
      </p:sp>
      <p:sp>
        <p:nvSpPr>
          <p:cNvPr id="17416" name="AutoShape 11"/>
          <p:cNvSpPr>
            <a:spLocks noChangeArrowheads="1"/>
          </p:cNvSpPr>
          <p:nvPr/>
        </p:nvSpPr>
        <p:spPr bwMode="auto">
          <a:xfrm>
            <a:off x="2771775" y="3148013"/>
            <a:ext cx="1368425" cy="935037"/>
          </a:xfrm>
          <a:prstGeom prst="horizontalScroll">
            <a:avLst>
              <a:gd name="adj" fmla="val 12500"/>
            </a:avLst>
          </a:prstGeom>
          <a:solidFill>
            <a:srgbClr val="00FFFF"/>
          </a:solidFill>
          <a:ln w="6350">
            <a:solidFill>
              <a:schemeClr val="tx1"/>
            </a:solidFill>
            <a:round/>
            <a:headEnd/>
            <a:tailEnd/>
          </a:ln>
        </p:spPr>
        <p:txBody>
          <a:bodyPr wrap="none" anchor="ctr"/>
          <a:lstStyle/>
          <a:p>
            <a:pPr algn="ctr"/>
            <a:r>
              <a:rPr lang="cs-CZ"/>
              <a:t>Karel IV</a:t>
            </a:r>
            <a:r>
              <a:rPr lang="cs-CZ" sz="1800" b="0">
                <a:latin typeface="Arial" charset="0"/>
              </a:rPr>
              <a:t>.</a:t>
            </a:r>
          </a:p>
        </p:txBody>
      </p:sp>
      <p:sp>
        <p:nvSpPr>
          <p:cNvPr id="17417" name="AutoShape 12"/>
          <p:cNvSpPr>
            <a:spLocks noChangeArrowheads="1"/>
          </p:cNvSpPr>
          <p:nvPr/>
        </p:nvSpPr>
        <p:spPr bwMode="auto">
          <a:xfrm>
            <a:off x="5651500" y="771525"/>
            <a:ext cx="1800225" cy="1071563"/>
          </a:xfrm>
          <a:prstGeom prst="horizontalScroll">
            <a:avLst>
              <a:gd name="adj" fmla="val 12500"/>
            </a:avLst>
          </a:prstGeom>
          <a:solidFill>
            <a:srgbClr val="00FFFF"/>
          </a:solidFill>
          <a:ln w="6350">
            <a:solidFill>
              <a:schemeClr val="tx1"/>
            </a:solidFill>
            <a:round/>
            <a:headEnd/>
            <a:tailEnd/>
          </a:ln>
        </p:spPr>
        <p:txBody>
          <a:bodyPr wrap="none" anchor="ctr"/>
          <a:lstStyle/>
          <a:p>
            <a:pPr algn="ctr"/>
            <a:r>
              <a:rPr lang="cs-CZ"/>
              <a:t>Jan Lucemburský</a:t>
            </a:r>
          </a:p>
        </p:txBody>
      </p:sp>
      <p:sp>
        <p:nvSpPr>
          <p:cNvPr id="17418" name="AutoShape 13">
            <a:hlinkClick r:id="rId3" highlightClick="1"/>
          </p:cNvPr>
          <p:cNvSpPr>
            <a:spLocks noChangeAspect="1" noChangeArrowheads="1"/>
          </p:cNvSpPr>
          <p:nvPr/>
        </p:nvSpPr>
        <p:spPr bwMode="auto">
          <a:xfrm>
            <a:off x="5076825" y="915988"/>
            <a:ext cx="360363" cy="360362"/>
          </a:xfrm>
          <a:prstGeom prst="actionButtonInformation">
            <a:avLst/>
          </a:prstGeom>
          <a:solidFill>
            <a:srgbClr val="FF0000"/>
          </a:solidFill>
          <a:ln w="3175">
            <a:solidFill>
              <a:schemeClr val="tx1"/>
            </a:solidFill>
            <a:miter lim="800000"/>
            <a:headEnd/>
            <a:tailEnd/>
          </a:ln>
        </p:spPr>
        <p:txBody>
          <a:bodyPr wrap="none" anchor="ctr"/>
          <a:lstStyle/>
          <a:p>
            <a:endParaRPr lang="cs-CZ" sz="1800" b="0">
              <a:latin typeface="Arial" charset="0"/>
            </a:endParaRPr>
          </a:p>
        </p:txBody>
      </p:sp>
      <p:pic>
        <p:nvPicPr>
          <p:cNvPr id="17419" name="Picture 15" descr="Soubor:John I, Count of Luxemburg.jpg">
            <a:hlinkClick r:id="rId4"/>
          </p:cNvPr>
          <p:cNvPicPr>
            <a:picLocks noChangeAspect="1" noChangeArrowheads="1"/>
          </p:cNvPicPr>
          <p:nvPr/>
        </p:nvPicPr>
        <p:blipFill>
          <a:blip r:embed="rId5"/>
          <a:srcRect/>
          <a:stretch>
            <a:fillRect/>
          </a:stretch>
        </p:blipFill>
        <p:spPr bwMode="auto">
          <a:xfrm>
            <a:off x="7740650" y="555625"/>
            <a:ext cx="1281113" cy="1198563"/>
          </a:xfrm>
          <a:prstGeom prst="rect">
            <a:avLst/>
          </a:prstGeom>
          <a:noFill/>
          <a:ln w="9525">
            <a:noFill/>
            <a:miter lim="800000"/>
            <a:headEnd/>
            <a:tailEnd/>
          </a:ln>
        </p:spPr>
      </p:pic>
      <p:sp>
        <p:nvSpPr>
          <p:cNvPr id="17420" name="Text Box 16"/>
          <p:cNvSpPr txBox="1">
            <a:spLocks noChangeArrowheads="1"/>
          </p:cNvSpPr>
          <p:nvPr/>
        </p:nvSpPr>
        <p:spPr bwMode="auto">
          <a:xfrm>
            <a:off x="5159375" y="1924050"/>
            <a:ext cx="4013791" cy="120032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9525">
            <a:noFill/>
            <a:miter lim="800000"/>
            <a:headEnd/>
            <a:tailEnd/>
          </a:ln>
        </p:spPr>
        <p:txBody>
          <a:bodyPr wrap="none">
            <a:spAutoFit/>
          </a:bodyPr>
          <a:lstStyle/>
          <a:p>
            <a:pPr>
              <a:buFontTx/>
              <a:buChar char="-"/>
              <a:defRPr/>
            </a:pPr>
            <a:r>
              <a:rPr lang="cs-CZ" sz="1200" b="0" dirty="0"/>
              <a:t> manžel </a:t>
            </a:r>
            <a:r>
              <a:rPr lang="cs-CZ" sz="1200" dirty="0"/>
              <a:t>Elišky Přemyslovny</a:t>
            </a:r>
          </a:p>
          <a:p>
            <a:pPr>
              <a:buFontTx/>
              <a:buChar char="-"/>
              <a:defRPr/>
            </a:pPr>
            <a:r>
              <a:rPr lang="cs-CZ" sz="1200" b="0" dirty="0"/>
              <a:t> většinu vlády mimo Čechy (zde pouze pro berně) </a:t>
            </a:r>
          </a:p>
          <a:p>
            <a:pPr>
              <a:defRPr/>
            </a:pPr>
            <a:r>
              <a:rPr lang="cs-CZ" sz="1200" dirty="0"/>
              <a:t>   „Král cizinec“</a:t>
            </a:r>
          </a:p>
          <a:p>
            <a:pPr>
              <a:buFontTx/>
              <a:buChar char="-"/>
              <a:defRPr/>
            </a:pPr>
            <a:r>
              <a:rPr lang="cs-CZ" sz="1200" b="0" dirty="0"/>
              <a:t> na evropské úrovni označován jako </a:t>
            </a:r>
            <a:r>
              <a:rPr lang="cs-CZ" sz="1200" dirty="0"/>
              <a:t>„Král diplomat“</a:t>
            </a:r>
          </a:p>
          <a:p>
            <a:pPr>
              <a:buFontTx/>
              <a:buChar char="-"/>
              <a:defRPr/>
            </a:pPr>
            <a:r>
              <a:rPr lang="cs-CZ" sz="1200" b="0" dirty="0"/>
              <a:t> syn Karel od r. </a:t>
            </a:r>
            <a:r>
              <a:rPr lang="cs-CZ" sz="1200" dirty="0"/>
              <a:t>1333</a:t>
            </a:r>
            <a:r>
              <a:rPr lang="cs-CZ" sz="1200" b="0" dirty="0"/>
              <a:t> podíl na vládě jako markrabě moravský</a:t>
            </a:r>
          </a:p>
          <a:p>
            <a:pPr>
              <a:buFontTx/>
              <a:buChar char="-"/>
              <a:defRPr/>
            </a:pPr>
            <a:r>
              <a:rPr lang="cs-CZ" sz="1200" b="0" dirty="0"/>
              <a:t> pražské biskupství r</a:t>
            </a:r>
            <a:r>
              <a:rPr lang="cs-CZ" sz="1200" b="0" dirty="0" smtClean="0"/>
              <a:t>. </a:t>
            </a:r>
            <a:r>
              <a:rPr lang="cs-CZ" sz="1200" dirty="0" smtClean="0"/>
              <a:t>1344</a:t>
            </a:r>
            <a:r>
              <a:rPr lang="cs-CZ" sz="1200" b="0" dirty="0" smtClean="0"/>
              <a:t> </a:t>
            </a:r>
            <a:r>
              <a:rPr lang="cs-CZ" sz="1200" b="0" dirty="0"/>
              <a:t>povýšeno na </a:t>
            </a:r>
            <a:r>
              <a:rPr lang="cs-CZ" sz="1200" dirty="0"/>
              <a:t>arcibiskupství</a:t>
            </a:r>
          </a:p>
        </p:txBody>
      </p:sp>
      <p:pic>
        <p:nvPicPr>
          <p:cNvPr id="17421" name="Picture 20" descr="Soubor:JanLux soud machaut.jpg">
            <a:hlinkClick r:id="rId6"/>
          </p:cNvPr>
          <p:cNvPicPr>
            <a:picLocks noChangeAspect="1" noChangeArrowheads="1"/>
          </p:cNvPicPr>
          <p:nvPr/>
        </p:nvPicPr>
        <p:blipFill>
          <a:blip r:embed="rId7"/>
          <a:srcRect/>
          <a:stretch>
            <a:fillRect/>
          </a:stretch>
        </p:blipFill>
        <p:spPr bwMode="auto">
          <a:xfrm>
            <a:off x="7308850" y="3219450"/>
            <a:ext cx="1690688" cy="1924050"/>
          </a:xfrm>
          <a:prstGeom prst="rect">
            <a:avLst/>
          </a:prstGeom>
          <a:noFill/>
          <a:ln w="9525">
            <a:noFill/>
            <a:miter lim="800000"/>
            <a:headEnd/>
            <a:tailEnd/>
          </a:ln>
        </p:spPr>
      </p:pic>
      <p:pic>
        <p:nvPicPr>
          <p:cNvPr id="17422" name="Picture 22" descr="jan6"/>
          <p:cNvPicPr>
            <a:picLocks noChangeAspect="1" noChangeArrowheads="1"/>
          </p:cNvPicPr>
          <p:nvPr/>
        </p:nvPicPr>
        <p:blipFill>
          <a:blip r:embed="rId8"/>
          <a:srcRect/>
          <a:stretch>
            <a:fillRect/>
          </a:stretch>
        </p:blipFill>
        <p:spPr bwMode="auto">
          <a:xfrm>
            <a:off x="4356100" y="3219450"/>
            <a:ext cx="2879725" cy="1830388"/>
          </a:xfrm>
          <a:prstGeom prst="rect">
            <a:avLst/>
          </a:prstGeom>
          <a:noFill/>
          <a:ln w="9525">
            <a:noFill/>
            <a:miter lim="800000"/>
            <a:headEnd/>
            <a:tailEnd/>
          </a:ln>
        </p:spPr>
      </p:pic>
      <p:sp>
        <p:nvSpPr>
          <p:cNvPr id="17423" name="AutoShape 23">
            <a:hlinkClick r:id="rId9" action="ppaction://hlinksldjump" highlightClick="1"/>
          </p:cNvPr>
          <p:cNvSpPr>
            <a:spLocks noChangeAspect="1" noChangeArrowheads="1"/>
          </p:cNvSpPr>
          <p:nvPr/>
        </p:nvSpPr>
        <p:spPr bwMode="auto">
          <a:xfrm>
            <a:off x="3779838" y="4371975"/>
            <a:ext cx="360362" cy="360363"/>
          </a:xfrm>
          <a:prstGeom prst="actionButtonForwardNext">
            <a:avLst/>
          </a:prstGeom>
          <a:solidFill>
            <a:srgbClr val="FF0000"/>
          </a:solidFill>
          <a:ln w="3175">
            <a:solidFill>
              <a:schemeClr val="tx1"/>
            </a:solidFill>
            <a:miter lim="800000"/>
            <a:headEnd/>
            <a:tailEnd/>
          </a:ln>
        </p:spPr>
        <p:txBody>
          <a:bodyPr wrap="none" anchor="ctr"/>
          <a:lstStyle/>
          <a:p>
            <a:endParaRPr lang="cs-CZ" sz="1800" b="0">
              <a:latin typeface="Arial" charset="0"/>
            </a:endParaRPr>
          </a:p>
        </p:txBody>
      </p:sp>
      <p:pic>
        <p:nvPicPr>
          <p:cNvPr id="17424" name="Picture 24" descr="MM900354471[1]"/>
          <p:cNvPicPr>
            <a:picLocks noChangeAspect="1" noChangeArrowheads="1" noCrop="1"/>
          </p:cNvPicPr>
          <p:nvPr/>
        </p:nvPicPr>
        <p:blipFill>
          <a:blip r:embed="rId10"/>
          <a:srcRect/>
          <a:stretch>
            <a:fillRect/>
          </a:stretch>
        </p:blipFill>
        <p:spPr bwMode="auto">
          <a:xfrm>
            <a:off x="2447925" y="915988"/>
            <a:ext cx="652463" cy="863600"/>
          </a:xfrm>
          <a:prstGeom prst="rect">
            <a:avLst/>
          </a:prstGeom>
          <a:noFill/>
          <a:ln w="9525">
            <a:noFill/>
            <a:miter lim="800000"/>
            <a:headEnd/>
            <a:tailEnd/>
          </a:ln>
        </p:spPr>
      </p:pic>
      <p:pic>
        <p:nvPicPr>
          <p:cNvPr id="17425" name="Picture 25" descr="MM900318136[1]"/>
          <p:cNvPicPr>
            <a:picLocks noChangeAspect="1" noChangeArrowheads="1" noCrop="1"/>
          </p:cNvPicPr>
          <p:nvPr/>
        </p:nvPicPr>
        <p:blipFill>
          <a:blip r:embed="rId11"/>
          <a:srcRect/>
          <a:stretch>
            <a:fillRect/>
          </a:stretch>
        </p:blipFill>
        <p:spPr bwMode="auto">
          <a:xfrm>
            <a:off x="2555875" y="4156075"/>
            <a:ext cx="1081088" cy="865188"/>
          </a:xfrm>
          <a:prstGeom prst="rect">
            <a:avLst/>
          </a:prstGeom>
          <a:noFill/>
          <a:ln w="9525">
            <a:noFill/>
            <a:miter lim="800000"/>
            <a:headEnd/>
            <a:tailEnd/>
          </a:ln>
        </p:spPr>
      </p:pic>
      <p:sp>
        <p:nvSpPr>
          <p:cNvPr id="17426" name="Text Box 26"/>
          <p:cNvSpPr txBox="1">
            <a:spLocks noChangeArrowheads="1"/>
          </p:cNvSpPr>
          <p:nvPr/>
        </p:nvSpPr>
        <p:spPr bwMode="auto">
          <a:xfrm>
            <a:off x="1116013" y="4659313"/>
            <a:ext cx="1076325" cy="277812"/>
          </a:xfrm>
          <a:prstGeom prst="rect">
            <a:avLst/>
          </a:prstGeom>
          <a:solidFill>
            <a:srgbClr val="FFCC00"/>
          </a:solidFill>
          <a:ln w="3175">
            <a:solidFill>
              <a:schemeClr val="tx1"/>
            </a:solidFill>
            <a:miter lim="800000"/>
            <a:headEnd/>
            <a:tailEnd/>
          </a:ln>
        </p:spPr>
        <p:txBody>
          <a:bodyPr wrap="none">
            <a:spAutoFit/>
          </a:bodyPr>
          <a:lstStyle/>
          <a:p>
            <a:r>
              <a:rPr lang="cs-CZ" sz="1200"/>
              <a:t>viz DUM D14</a:t>
            </a:r>
          </a:p>
        </p:txBody>
      </p:sp>
      <p:pic>
        <p:nvPicPr>
          <p:cNvPr id="17427" name="Picture 28" descr="Soubor:Jan Hus at the Stake.jpg">
            <a:hlinkClick r:id="rId12"/>
          </p:cNvPr>
          <p:cNvPicPr>
            <a:picLocks noChangeAspect="1" noChangeArrowheads="1"/>
          </p:cNvPicPr>
          <p:nvPr/>
        </p:nvPicPr>
        <p:blipFill>
          <a:blip r:embed="rId13"/>
          <a:srcRect/>
          <a:stretch>
            <a:fillRect/>
          </a:stretch>
        </p:blipFill>
        <p:spPr bwMode="auto">
          <a:xfrm>
            <a:off x="0" y="3638550"/>
            <a:ext cx="962025" cy="1504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arn(inVertical)">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barn(inVertical)">
                                      <p:cBhvr>
                                        <p:cTn id="12" dur="500"/>
                                        <p:tgtEl>
                                          <p:spTgt spid="17412"/>
                                        </p:tgtEl>
                                      </p:cBhvr>
                                    </p:animEffect>
                                  </p:childTnLst>
                                </p:cTn>
                              </p:par>
                              <p:par>
                                <p:cTn id="13" presetID="16" presetClass="entr" presetSubtype="21" fill="hold" nodeType="withEffect">
                                  <p:stCondLst>
                                    <p:cond delay="0"/>
                                  </p:stCondLst>
                                  <p:childTnLst>
                                    <p:set>
                                      <p:cBhvr>
                                        <p:cTn id="14" dur="1" fill="hold">
                                          <p:stCondLst>
                                            <p:cond delay="0"/>
                                          </p:stCondLst>
                                        </p:cTn>
                                        <p:tgtEl>
                                          <p:spTgt spid="17424"/>
                                        </p:tgtEl>
                                        <p:attrNameLst>
                                          <p:attrName>style.visibility</p:attrName>
                                        </p:attrNameLst>
                                      </p:cBhvr>
                                      <p:to>
                                        <p:strVal val="visible"/>
                                      </p:to>
                                    </p:set>
                                    <p:animEffect transition="in" filter="barn(inVertical)">
                                      <p:cBhvr>
                                        <p:cTn id="15" dur="500"/>
                                        <p:tgtEl>
                                          <p:spTgt spid="174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413"/>
                                        </p:tgtEl>
                                        <p:attrNameLst>
                                          <p:attrName>style.visibility</p:attrName>
                                        </p:attrNameLst>
                                      </p:cBhvr>
                                      <p:to>
                                        <p:strVal val="visible"/>
                                      </p:to>
                                    </p:set>
                                    <p:animEffect transition="in" filter="barn(inVertical)">
                                      <p:cBhvr>
                                        <p:cTn id="20" dur="500"/>
                                        <p:tgtEl>
                                          <p:spTgt spid="174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417"/>
                                        </p:tgtEl>
                                        <p:attrNameLst>
                                          <p:attrName>style.visibility</p:attrName>
                                        </p:attrNameLst>
                                      </p:cBhvr>
                                      <p:to>
                                        <p:strVal val="visible"/>
                                      </p:to>
                                    </p:set>
                                    <p:animEffect transition="in" filter="barn(inVertical)">
                                      <p:cBhvr>
                                        <p:cTn id="25" dur="500"/>
                                        <p:tgtEl>
                                          <p:spTgt spid="174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420"/>
                                        </p:tgtEl>
                                        <p:attrNameLst>
                                          <p:attrName>style.visibility</p:attrName>
                                        </p:attrNameLst>
                                      </p:cBhvr>
                                      <p:to>
                                        <p:strVal val="visible"/>
                                      </p:to>
                                    </p:set>
                                    <p:animEffect transition="in" filter="barn(inVertical)">
                                      <p:cBhvr>
                                        <p:cTn id="30" dur="500"/>
                                        <p:tgtEl>
                                          <p:spTgt spid="17420"/>
                                        </p:tgtEl>
                                      </p:cBhvr>
                                    </p:animEffect>
                                  </p:childTnLst>
                                </p:cTn>
                              </p:par>
                              <p:par>
                                <p:cTn id="31" presetID="16" presetClass="entr" presetSubtype="21" fill="hold" nodeType="withEffect">
                                  <p:stCondLst>
                                    <p:cond delay="0"/>
                                  </p:stCondLst>
                                  <p:childTnLst>
                                    <p:set>
                                      <p:cBhvr>
                                        <p:cTn id="32" dur="1" fill="hold">
                                          <p:stCondLst>
                                            <p:cond delay="0"/>
                                          </p:stCondLst>
                                        </p:cTn>
                                        <p:tgtEl>
                                          <p:spTgt spid="17419"/>
                                        </p:tgtEl>
                                        <p:attrNameLst>
                                          <p:attrName>style.visibility</p:attrName>
                                        </p:attrNameLst>
                                      </p:cBhvr>
                                      <p:to>
                                        <p:strVal val="visible"/>
                                      </p:to>
                                    </p:set>
                                    <p:animEffect transition="in" filter="barn(inVertical)">
                                      <p:cBhvr>
                                        <p:cTn id="33" dur="500"/>
                                        <p:tgtEl>
                                          <p:spTgt spid="174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7418"/>
                                        </p:tgtEl>
                                        <p:attrNameLst>
                                          <p:attrName>style.visibility</p:attrName>
                                        </p:attrNameLst>
                                      </p:cBhvr>
                                      <p:to>
                                        <p:strVal val="visible"/>
                                      </p:to>
                                    </p:set>
                                    <p:animEffect transition="in" filter="barn(inVertical)">
                                      <p:cBhvr>
                                        <p:cTn id="36" dur="500"/>
                                        <p:tgtEl>
                                          <p:spTgt spid="17418"/>
                                        </p:tgtEl>
                                      </p:cBhvr>
                                    </p:animEffect>
                                  </p:childTnLst>
                                </p:cTn>
                              </p:par>
                              <p:par>
                                <p:cTn id="37" presetID="16" presetClass="entr" presetSubtype="21" fill="hold" nodeType="withEffect">
                                  <p:stCondLst>
                                    <p:cond delay="0"/>
                                  </p:stCondLst>
                                  <p:childTnLst>
                                    <p:set>
                                      <p:cBhvr>
                                        <p:cTn id="38" dur="1" fill="hold">
                                          <p:stCondLst>
                                            <p:cond delay="0"/>
                                          </p:stCondLst>
                                        </p:cTn>
                                        <p:tgtEl>
                                          <p:spTgt spid="17422"/>
                                        </p:tgtEl>
                                        <p:attrNameLst>
                                          <p:attrName>style.visibility</p:attrName>
                                        </p:attrNameLst>
                                      </p:cBhvr>
                                      <p:to>
                                        <p:strVal val="visible"/>
                                      </p:to>
                                    </p:set>
                                    <p:animEffect transition="in" filter="barn(inVertical)">
                                      <p:cBhvr>
                                        <p:cTn id="39" dur="500"/>
                                        <p:tgtEl>
                                          <p:spTgt spid="17422"/>
                                        </p:tgtEl>
                                      </p:cBhvr>
                                    </p:animEffect>
                                  </p:childTnLst>
                                </p:cTn>
                              </p:par>
                              <p:par>
                                <p:cTn id="40" presetID="16" presetClass="entr" presetSubtype="21" fill="hold" nodeType="withEffect">
                                  <p:stCondLst>
                                    <p:cond delay="0"/>
                                  </p:stCondLst>
                                  <p:childTnLst>
                                    <p:set>
                                      <p:cBhvr>
                                        <p:cTn id="41" dur="1" fill="hold">
                                          <p:stCondLst>
                                            <p:cond delay="0"/>
                                          </p:stCondLst>
                                        </p:cTn>
                                        <p:tgtEl>
                                          <p:spTgt spid="17421"/>
                                        </p:tgtEl>
                                        <p:attrNameLst>
                                          <p:attrName>style.visibility</p:attrName>
                                        </p:attrNameLst>
                                      </p:cBhvr>
                                      <p:to>
                                        <p:strVal val="visible"/>
                                      </p:to>
                                    </p:set>
                                    <p:animEffect transition="in" filter="barn(inVertical)">
                                      <p:cBhvr>
                                        <p:cTn id="42" dur="500"/>
                                        <p:tgtEl>
                                          <p:spTgt spid="174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416"/>
                                        </p:tgtEl>
                                        <p:attrNameLst>
                                          <p:attrName>style.visibility</p:attrName>
                                        </p:attrNameLst>
                                      </p:cBhvr>
                                      <p:to>
                                        <p:strVal val="visible"/>
                                      </p:to>
                                    </p:set>
                                    <p:animEffect transition="in" filter="barn(inVertical)">
                                      <p:cBhvr>
                                        <p:cTn id="47" dur="500"/>
                                        <p:tgtEl>
                                          <p:spTgt spid="17416"/>
                                        </p:tgtEl>
                                      </p:cBhvr>
                                    </p:animEffect>
                                  </p:childTnLst>
                                </p:cTn>
                              </p:par>
                              <p:par>
                                <p:cTn id="48" presetID="16" presetClass="entr" presetSubtype="21" fill="hold" nodeType="withEffect">
                                  <p:stCondLst>
                                    <p:cond delay="0"/>
                                  </p:stCondLst>
                                  <p:childTnLst>
                                    <p:set>
                                      <p:cBhvr>
                                        <p:cTn id="49" dur="1" fill="hold">
                                          <p:stCondLst>
                                            <p:cond delay="0"/>
                                          </p:stCondLst>
                                        </p:cTn>
                                        <p:tgtEl>
                                          <p:spTgt spid="17425"/>
                                        </p:tgtEl>
                                        <p:attrNameLst>
                                          <p:attrName>style.visibility</p:attrName>
                                        </p:attrNameLst>
                                      </p:cBhvr>
                                      <p:to>
                                        <p:strVal val="visible"/>
                                      </p:to>
                                    </p:set>
                                    <p:animEffect transition="in" filter="barn(inVertical)">
                                      <p:cBhvr>
                                        <p:cTn id="50" dur="500"/>
                                        <p:tgtEl>
                                          <p:spTgt spid="1742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7423"/>
                                        </p:tgtEl>
                                        <p:attrNameLst>
                                          <p:attrName>style.visibility</p:attrName>
                                        </p:attrNameLst>
                                      </p:cBhvr>
                                      <p:to>
                                        <p:strVal val="visible"/>
                                      </p:to>
                                    </p:set>
                                    <p:animEffect transition="in" filter="barn(inVertical)">
                                      <p:cBhvr>
                                        <p:cTn id="53" dur="500"/>
                                        <p:tgtEl>
                                          <p:spTgt spid="1742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7414"/>
                                        </p:tgtEl>
                                        <p:attrNameLst>
                                          <p:attrName>style.visibility</p:attrName>
                                        </p:attrNameLst>
                                      </p:cBhvr>
                                      <p:to>
                                        <p:strVal val="visible"/>
                                      </p:to>
                                    </p:set>
                                    <p:animEffect transition="in" filter="barn(inVertical)">
                                      <p:cBhvr>
                                        <p:cTn id="58" dur="500"/>
                                        <p:tgtEl>
                                          <p:spTgt spid="1741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7415"/>
                                        </p:tgtEl>
                                        <p:attrNameLst>
                                          <p:attrName>style.visibility</p:attrName>
                                        </p:attrNameLst>
                                      </p:cBhvr>
                                      <p:to>
                                        <p:strVal val="visible"/>
                                      </p:to>
                                    </p:set>
                                    <p:animEffect transition="in" filter="barn(inVertical)">
                                      <p:cBhvr>
                                        <p:cTn id="61" dur="500"/>
                                        <p:tgtEl>
                                          <p:spTgt spid="17415"/>
                                        </p:tgtEl>
                                      </p:cBhvr>
                                    </p:animEffect>
                                  </p:childTnLst>
                                </p:cTn>
                              </p:par>
                              <p:par>
                                <p:cTn id="62" presetID="16" presetClass="entr" presetSubtype="21" fill="hold" nodeType="withEffect">
                                  <p:stCondLst>
                                    <p:cond delay="0"/>
                                  </p:stCondLst>
                                  <p:childTnLst>
                                    <p:set>
                                      <p:cBhvr>
                                        <p:cTn id="63" dur="1" fill="hold">
                                          <p:stCondLst>
                                            <p:cond delay="0"/>
                                          </p:stCondLst>
                                        </p:cTn>
                                        <p:tgtEl>
                                          <p:spTgt spid="17427"/>
                                        </p:tgtEl>
                                        <p:attrNameLst>
                                          <p:attrName>style.visibility</p:attrName>
                                        </p:attrNameLst>
                                      </p:cBhvr>
                                      <p:to>
                                        <p:strVal val="visible"/>
                                      </p:to>
                                    </p:set>
                                    <p:animEffect transition="in" filter="barn(inVertical)">
                                      <p:cBhvr>
                                        <p:cTn id="64" dur="500"/>
                                        <p:tgtEl>
                                          <p:spTgt spid="17427"/>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7426"/>
                                        </p:tgtEl>
                                        <p:attrNameLst>
                                          <p:attrName>style.visibility</p:attrName>
                                        </p:attrNameLst>
                                      </p:cBhvr>
                                      <p:to>
                                        <p:strVal val="visible"/>
                                      </p:to>
                                    </p:set>
                                    <p:animEffect transition="in" filter="barn(inVertical)">
                                      <p:cBhvr>
                                        <p:cTn id="67" dur="5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2" grpId="0" animBg="1"/>
      <p:bldP spid="17413" grpId="0" animBg="1"/>
      <p:bldP spid="17414" grpId="0" animBg="1"/>
      <p:bldP spid="17415" grpId="0" animBg="1"/>
      <p:bldP spid="17416" grpId="0" animBg="1"/>
      <p:bldP spid="17417" grpId="0" animBg="1"/>
      <p:bldP spid="17418" grpId="0" animBg="1"/>
      <p:bldP spid="17423" grpId="0" animBg="1"/>
      <p:bldP spid="174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p:cNvSpPr>
            <a:spLocks noGrp="1"/>
          </p:cNvSpPr>
          <p:nvPr>
            <p:ph type="ctrTitle"/>
          </p:nvPr>
        </p:nvSpPr>
        <p:spPr>
          <a:xfrm>
            <a:off x="0" y="484188"/>
            <a:ext cx="7127875" cy="593725"/>
          </a:xfrm>
        </p:spPr>
        <p:txBody>
          <a:bodyPr/>
          <a:lstStyle/>
          <a:p>
            <a:pPr algn="l" eaLnBrk="1" hangingPunct="1"/>
            <a:r>
              <a:rPr lang="cs-CZ" sz="2500" b="1" smtClean="0">
                <a:latin typeface="Times New Roman" pitchFamily="18" charset="0"/>
                <a:cs typeface="Times New Roman" pitchFamily="18" charset="0"/>
              </a:rPr>
              <a:t>12.3 Jaké si řekneme nové termíny a názvy?</a:t>
            </a:r>
          </a:p>
        </p:txBody>
      </p:sp>
      <p:sp>
        <p:nvSpPr>
          <p:cNvPr id="18" name="TextovéPole 17"/>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a:solidFill>
                  <a:schemeClr val="accent3">
                    <a:lumMod val="50000"/>
                  </a:schemeClr>
                </a:solidFill>
                <a:cs typeface="Times New Roman" pitchFamily="18" charset="0"/>
              </a:rPr>
              <a:t>Dějepis</a:t>
            </a:r>
          </a:p>
          <a:p>
            <a:pPr fontAlgn="auto">
              <a:spcBef>
                <a:spcPts val="0"/>
              </a:spcBef>
              <a:spcAft>
                <a:spcPts val="0"/>
              </a:spcAft>
              <a:defRPr/>
            </a:pPr>
            <a:endParaRPr lang="cs-CZ" sz="1000" b="0" dirty="0">
              <a:cs typeface="Times New Roman" pitchFamily="18" charset="0"/>
            </a:endParaRPr>
          </a:p>
        </p:txBody>
      </p:sp>
      <p:sp>
        <p:nvSpPr>
          <p:cNvPr id="19459" name="TextovéPole 1"/>
          <p:cNvSpPr txBox="1">
            <a:spLocks noChangeArrowheads="1"/>
          </p:cNvSpPr>
          <p:nvPr/>
        </p:nvSpPr>
        <p:spPr bwMode="auto">
          <a:xfrm>
            <a:off x="163513" y="1276350"/>
            <a:ext cx="5530850" cy="3416300"/>
          </a:xfrm>
          <a:prstGeom prst="rect">
            <a:avLst/>
          </a:prstGeom>
          <a:gradFill rotWithShape="1">
            <a:gsLst>
              <a:gs pos="0">
                <a:srgbClr val="83D3FF"/>
              </a:gs>
              <a:gs pos="50000">
                <a:srgbClr val="B5E2FF"/>
              </a:gs>
              <a:gs pos="100000">
                <a:srgbClr val="DBF0FF"/>
              </a:gs>
            </a:gsLst>
            <a:lin ang="0" scaled="1"/>
          </a:gradFill>
          <a:ln w="9525">
            <a:solidFill>
              <a:srgbClr val="0070C0"/>
            </a:solidFill>
            <a:miter lim="800000"/>
            <a:headEnd/>
            <a:tailEnd/>
          </a:ln>
        </p:spPr>
        <p:txBody>
          <a:bodyPr wrap="none">
            <a:spAutoFit/>
          </a:bodyPr>
          <a:lstStyle/>
          <a:p>
            <a:pPr algn="just"/>
            <a:r>
              <a:rPr lang="cs-CZ" sz="1200" dirty="0"/>
              <a:t>diplomat – osoba, která je pověřená jednat jménem svého státu se zástupci </a:t>
            </a:r>
          </a:p>
          <a:p>
            <a:pPr algn="just"/>
            <a:r>
              <a:rPr lang="cs-CZ" sz="1200" dirty="0"/>
              <a:t>                   a představiteli států cizích</a:t>
            </a:r>
          </a:p>
          <a:p>
            <a:pPr algn="just"/>
            <a:endParaRPr lang="cs-CZ" sz="1200" dirty="0"/>
          </a:p>
          <a:p>
            <a:pPr algn="just"/>
            <a:r>
              <a:rPr lang="cs-CZ" sz="1200" dirty="0"/>
              <a:t>gotika – umělecký sloh navazující na sloh románský, od 2. pol. 12. st do poč. 16. st.</a:t>
            </a:r>
          </a:p>
          <a:p>
            <a:pPr algn="just"/>
            <a:r>
              <a:rPr lang="cs-CZ" sz="1200" dirty="0"/>
              <a:t>              doba vlády Lucemburků</a:t>
            </a:r>
          </a:p>
          <a:p>
            <a:pPr algn="just"/>
            <a:r>
              <a:rPr lang="cs-CZ" sz="1200" dirty="0"/>
              <a:t>              např. Karlštejn</a:t>
            </a:r>
          </a:p>
          <a:p>
            <a:pPr algn="just"/>
            <a:endParaRPr lang="cs-CZ" sz="1200" dirty="0"/>
          </a:p>
          <a:p>
            <a:pPr algn="just"/>
            <a:r>
              <a:rPr lang="cs-CZ" sz="1200" dirty="0"/>
              <a:t>kurfiřt – jeden ze sedmi volitelů římského krále </a:t>
            </a:r>
          </a:p>
          <a:p>
            <a:pPr algn="just"/>
            <a:r>
              <a:rPr lang="cs-CZ" sz="1200" dirty="0"/>
              <a:t>                český král jedním z nich</a:t>
            </a:r>
          </a:p>
          <a:p>
            <a:pPr algn="just"/>
            <a:endParaRPr lang="cs-CZ" sz="1200" dirty="0"/>
          </a:p>
          <a:p>
            <a:pPr algn="just"/>
            <a:r>
              <a:rPr lang="cs-CZ" sz="1200" dirty="0"/>
              <a:t>markrabě – titul vládce závislého </a:t>
            </a:r>
            <a:r>
              <a:rPr lang="cs-CZ" sz="1200" dirty="0" smtClean="0"/>
              <a:t>území / vysoký </a:t>
            </a:r>
            <a:r>
              <a:rPr lang="cs-CZ" sz="1200" dirty="0"/>
              <a:t>šlechtický titul</a:t>
            </a:r>
          </a:p>
          <a:p>
            <a:pPr algn="just"/>
            <a:endParaRPr lang="cs-CZ" sz="1200" dirty="0"/>
          </a:p>
          <a:p>
            <a:pPr algn="just"/>
            <a:r>
              <a:rPr lang="cs-CZ" sz="1200" dirty="0"/>
              <a:t>Země Koruny české – souhrnný název všech zemí, kterým vládl český král</a:t>
            </a:r>
          </a:p>
          <a:p>
            <a:pPr algn="just"/>
            <a:r>
              <a:rPr lang="cs-CZ" sz="1200" dirty="0"/>
              <a:t>                                      zavedl jej Karel IV.</a:t>
            </a:r>
          </a:p>
          <a:p>
            <a:pPr algn="just"/>
            <a:endParaRPr lang="cs-CZ" sz="1200" dirty="0"/>
          </a:p>
          <a:p>
            <a:pPr algn="just"/>
            <a:r>
              <a:rPr lang="cs-CZ" sz="1200" dirty="0"/>
              <a:t>Zlatá bula Karla IV. – základní zákon Říše z roku 1356</a:t>
            </a:r>
          </a:p>
          <a:p>
            <a:pPr algn="just"/>
            <a:r>
              <a:rPr lang="cs-CZ" sz="1200" dirty="0"/>
              <a:t>	               stanovení nových pravidel pro volbu římských králů</a:t>
            </a:r>
          </a:p>
          <a:p>
            <a:pPr algn="just"/>
            <a:r>
              <a:rPr lang="cs-CZ" sz="1200" dirty="0"/>
              <a:t>	               úprava postavení kurfiřtů a vztahů Českého státu a Říše</a:t>
            </a:r>
          </a:p>
        </p:txBody>
      </p:sp>
      <p:pic>
        <p:nvPicPr>
          <p:cNvPr id="19460" name="Picture 2"/>
          <p:cNvPicPr>
            <a:picLocks noChangeAspect="1" noChangeArrowheads="1"/>
          </p:cNvPicPr>
          <p:nvPr/>
        </p:nvPicPr>
        <p:blipFill>
          <a:blip r:embed="rId3"/>
          <a:srcRect/>
          <a:stretch>
            <a:fillRect/>
          </a:stretch>
        </p:blipFill>
        <p:spPr bwMode="auto">
          <a:xfrm>
            <a:off x="5652120" y="1811920"/>
            <a:ext cx="2861643" cy="3280780"/>
          </a:xfrm>
          <a:prstGeom prst="rect">
            <a:avLst/>
          </a:prstGeom>
          <a:noFill/>
          <a:ln w="9525">
            <a:noFill/>
            <a:miter lim="800000"/>
            <a:headEnd/>
            <a:tailEnd/>
          </a:ln>
        </p:spPr>
      </p:pic>
      <p:sp>
        <p:nvSpPr>
          <p:cNvPr id="4" name="Tlačítko akce: Domů 3">
            <a:hlinkClick r:id="rId4" highlightClick="1"/>
          </p:cNvPr>
          <p:cNvSpPr>
            <a:spLocks noChangeAspect="1"/>
          </p:cNvSpPr>
          <p:nvPr/>
        </p:nvSpPr>
        <p:spPr>
          <a:xfrm>
            <a:off x="395536" y="4371950"/>
            <a:ext cx="360000" cy="360000"/>
          </a:xfrm>
          <a:prstGeom prst="actionButtonHom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19464" name="Picture 3"/>
          <p:cNvPicPr>
            <a:picLocks noChangeAspect="1" noChangeArrowheads="1"/>
          </p:cNvPicPr>
          <p:nvPr/>
        </p:nvPicPr>
        <p:blipFill>
          <a:blip r:embed="rId5"/>
          <a:srcRect/>
          <a:stretch>
            <a:fillRect/>
          </a:stretch>
        </p:blipFill>
        <p:spPr bwMode="auto">
          <a:xfrm>
            <a:off x="7667625" y="627063"/>
            <a:ext cx="1362075" cy="2586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ctrTitle"/>
          </p:nvPr>
        </p:nvSpPr>
        <p:spPr>
          <a:xfrm>
            <a:off x="0" y="484188"/>
            <a:ext cx="4824413" cy="593725"/>
          </a:xfrm>
        </p:spPr>
        <p:txBody>
          <a:bodyPr/>
          <a:lstStyle/>
          <a:p>
            <a:pPr algn="l" eaLnBrk="1" hangingPunct="1"/>
            <a:r>
              <a:rPr lang="cs-CZ" sz="2500" b="1" smtClean="0">
                <a:latin typeface="Times New Roman" pitchFamily="18" charset="0"/>
                <a:cs typeface="Times New Roman" pitchFamily="18" charset="0"/>
              </a:rPr>
              <a:t>12.4 Co si řekneme nového?</a:t>
            </a:r>
          </a:p>
        </p:txBody>
      </p:sp>
      <p:sp>
        <p:nvSpPr>
          <p:cNvPr id="21" name="TextovéPole 20"/>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a:solidFill>
                  <a:schemeClr val="accent3">
                    <a:lumMod val="50000"/>
                  </a:schemeClr>
                </a:solidFill>
                <a:cs typeface="Times New Roman" pitchFamily="18" charset="0"/>
              </a:rPr>
              <a:t>Dějepis</a:t>
            </a:r>
          </a:p>
          <a:p>
            <a:pPr fontAlgn="auto">
              <a:spcBef>
                <a:spcPts val="0"/>
              </a:spcBef>
              <a:spcAft>
                <a:spcPts val="0"/>
              </a:spcAft>
              <a:defRPr/>
            </a:pPr>
            <a:endParaRPr lang="cs-CZ" sz="1000" b="0" dirty="0">
              <a:cs typeface="Times New Roman" pitchFamily="18" charset="0"/>
            </a:endParaRPr>
          </a:p>
        </p:txBody>
      </p:sp>
      <p:sp>
        <p:nvSpPr>
          <p:cNvPr id="21507" name="AutoShape 4">
            <a:hlinkClick r:id="rId3" action="ppaction://hlinksldjump" highlightClick="1"/>
          </p:cNvPr>
          <p:cNvSpPr>
            <a:spLocks noChangeAspect="1" noChangeArrowheads="1"/>
          </p:cNvSpPr>
          <p:nvPr/>
        </p:nvSpPr>
        <p:spPr bwMode="auto">
          <a:xfrm>
            <a:off x="107950" y="4748213"/>
            <a:ext cx="360363" cy="360362"/>
          </a:xfrm>
          <a:prstGeom prst="actionButtonBackPrevious">
            <a:avLst/>
          </a:prstGeom>
          <a:solidFill>
            <a:srgbClr val="FF0000"/>
          </a:solidFill>
          <a:ln w="3175">
            <a:solidFill>
              <a:schemeClr val="tx1"/>
            </a:solidFill>
            <a:miter lim="800000"/>
            <a:headEnd/>
            <a:tailEnd/>
          </a:ln>
        </p:spPr>
        <p:txBody>
          <a:bodyPr wrap="none" anchor="ctr"/>
          <a:lstStyle/>
          <a:p>
            <a:endParaRPr lang="cs-CZ" sz="1800" b="0">
              <a:latin typeface="Arial" charset="0"/>
            </a:endParaRPr>
          </a:p>
        </p:txBody>
      </p:sp>
      <p:sp>
        <p:nvSpPr>
          <p:cNvPr id="21508" name="Text Box 6"/>
          <p:cNvSpPr txBox="1">
            <a:spLocks noChangeArrowheads="1"/>
          </p:cNvSpPr>
          <p:nvPr/>
        </p:nvSpPr>
        <p:spPr bwMode="auto">
          <a:xfrm>
            <a:off x="2339975" y="1492250"/>
            <a:ext cx="1009650" cy="336550"/>
          </a:xfrm>
          <a:prstGeom prst="rect">
            <a:avLst/>
          </a:prstGeom>
          <a:noFill/>
          <a:ln w="9525">
            <a:noFill/>
            <a:miter lim="800000"/>
            <a:headEnd/>
            <a:tailEnd/>
          </a:ln>
        </p:spPr>
        <p:txBody>
          <a:bodyPr wrap="none">
            <a:spAutoFit/>
          </a:bodyPr>
          <a:lstStyle/>
          <a:p>
            <a:r>
              <a:rPr lang="cs-CZ" sz="1600">
                <a:hlinkClick r:id="rId4"/>
              </a:rPr>
              <a:t>Karel IV.</a:t>
            </a:r>
            <a:endParaRPr lang="cs-CZ" sz="1600"/>
          </a:p>
        </p:txBody>
      </p:sp>
      <p:sp>
        <p:nvSpPr>
          <p:cNvPr id="21509" name="TextovéPole 1"/>
          <p:cNvSpPr txBox="1">
            <a:spLocks noChangeArrowheads="1"/>
          </p:cNvSpPr>
          <p:nvPr/>
        </p:nvSpPr>
        <p:spPr bwMode="auto">
          <a:xfrm>
            <a:off x="1979613" y="1924050"/>
            <a:ext cx="1997075" cy="276225"/>
          </a:xfrm>
          <a:prstGeom prst="rect">
            <a:avLst/>
          </a:prstGeom>
          <a:gradFill rotWithShape="1">
            <a:gsLst>
              <a:gs pos="0">
                <a:srgbClr val="FF8080"/>
              </a:gs>
              <a:gs pos="50000">
                <a:srgbClr val="FFB3B3"/>
              </a:gs>
              <a:gs pos="100000">
                <a:srgbClr val="FFDADA"/>
              </a:gs>
            </a:gsLst>
            <a:lin ang="0" scaled="1"/>
          </a:gradFill>
          <a:ln w="9525">
            <a:solidFill>
              <a:srgbClr val="FF0000"/>
            </a:solidFill>
            <a:miter lim="800000"/>
            <a:headEnd/>
            <a:tailEnd/>
          </a:ln>
        </p:spPr>
        <p:txBody>
          <a:bodyPr wrap="none">
            <a:spAutoFit/>
          </a:bodyPr>
          <a:lstStyle/>
          <a:p>
            <a:r>
              <a:rPr lang="cs-CZ" sz="1200"/>
              <a:t>* 14. 5. 1316 - † 29. 11. 1378</a:t>
            </a:r>
          </a:p>
        </p:txBody>
      </p:sp>
      <p:sp>
        <p:nvSpPr>
          <p:cNvPr id="21510" name="TextovéPole 2"/>
          <p:cNvSpPr txBox="1">
            <a:spLocks noChangeArrowheads="1"/>
          </p:cNvSpPr>
          <p:nvPr/>
        </p:nvSpPr>
        <p:spPr bwMode="auto">
          <a:xfrm>
            <a:off x="2124075" y="2427288"/>
            <a:ext cx="3476625" cy="277812"/>
          </a:xfrm>
          <a:prstGeom prst="rect">
            <a:avLst/>
          </a:prstGeom>
          <a:gradFill rotWithShape="1">
            <a:gsLst>
              <a:gs pos="0">
                <a:srgbClr val="FF8080"/>
              </a:gs>
              <a:gs pos="50000">
                <a:srgbClr val="FFB3B3"/>
              </a:gs>
              <a:gs pos="100000">
                <a:srgbClr val="FFDADA"/>
              </a:gs>
            </a:gsLst>
            <a:lin ang="0" scaled="1"/>
          </a:gradFill>
          <a:ln w="9525">
            <a:solidFill>
              <a:srgbClr val="FF0000"/>
            </a:solidFill>
            <a:miter lim="800000"/>
            <a:headEnd/>
            <a:tailEnd/>
          </a:ln>
        </p:spPr>
        <p:txBody>
          <a:bodyPr wrap="none">
            <a:spAutoFit/>
          </a:bodyPr>
          <a:lstStyle/>
          <a:p>
            <a:r>
              <a:rPr lang="cs-CZ" sz="1200"/>
              <a:t>český král, římský král a císař (korunovace 1355)</a:t>
            </a:r>
          </a:p>
        </p:txBody>
      </p:sp>
      <p:sp>
        <p:nvSpPr>
          <p:cNvPr id="4" name="TextovéPole 3"/>
          <p:cNvSpPr txBox="1"/>
          <p:nvPr/>
        </p:nvSpPr>
        <p:spPr>
          <a:xfrm>
            <a:off x="179388" y="3651250"/>
            <a:ext cx="1693862" cy="10160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solidFill>
              <a:srgbClr val="FF0000"/>
            </a:solidFill>
          </a:ln>
        </p:spPr>
        <p:txBody>
          <a:bodyPr wrap="none">
            <a:spAutoFit/>
          </a:bodyPr>
          <a:lstStyle/>
          <a:p>
            <a:pPr>
              <a:defRPr/>
            </a:pPr>
            <a:r>
              <a:rPr lang="cs-CZ" sz="1200" dirty="0"/>
              <a:t>4 manželky: </a:t>
            </a:r>
          </a:p>
          <a:p>
            <a:pPr marL="228600" indent="-228600">
              <a:buFontTx/>
              <a:buAutoNum type="arabicPeriod"/>
              <a:defRPr/>
            </a:pPr>
            <a:r>
              <a:rPr lang="cs-CZ" sz="1200" dirty="0"/>
              <a:t>Blanka z </a:t>
            </a:r>
            <a:r>
              <a:rPr lang="cs-CZ" sz="1200" dirty="0" err="1"/>
              <a:t>Valois</a:t>
            </a:r>
            <a:endParaRPr lang="cs-CZ" sz="1200" dirty="0"/>
          </a:p>
          <a:p>
            <a:pPr marL="228600" indent="-228600">
              <a:buFontTx/>
              <a:buAutoNum type="arabicPeriod"/>
              <a:defRPr/>
            </a:pPr>
            <a:r>
              <a:rPr lang="cs-CZ" sz="1200" dirty="0"/>
              <a:t>Anna Falcká</a:t>
            </a:r>
          </a:p>
          <a:p>
            <a:pPr marL="228600" indent="-228600">
              <a:buFontTx/>
              <a:buAutoNum type="arabicPeriod"/>
              <a:defRPr/>
            </a:pPr>
            <a:r>
              <a:rPr lang="cs-CZ" sz="1200" dirty="0"/>
              <a:t>Anna Svídnická</a:t>
            </a:r>
          </a:p>
          <a:p>
            <a:pPr marL="228600" indent="-228600">
              <a:buFontTx/>
              <a:buAutoNum type="arabicPeriod"/>
              <a:defRPr/>
            </a:pPr>
            <a:r>
              <a:rPr lang="cs-CZ" sz="1200" dirty="0"/>
              <a:t>Eliška Pomořanská</a:t>
            </a:r>
          </a:p>
        </p:txBody>
      </p:sp>
      <p:sp>
        <p:nvSpPr>
          <p:cNvPr id="21512" name="TextovéPole 4"/>
          <p:cNvSpPr txBox="1">
            <a:spLocks noChangeArrowheads="1"/>
          </p:cNvSpPr>
          <p:nvPr/>
        </p:nvSpPr>
        <p:spPr bwMode="auto">
          <a:xfrm>
            <a:off x="1042988" y="4803775"/>
            <a:ext cx="1835150" cy="277813"/>
          </a:xfrm>
          <a:prstGeom prst="rect">
            <a:avLst/>
          </a:prstGeom>
          <a:gradFill rotWithShape="1">
            <a:gsLst>
              <a:gs pos="0">
                <a:srgbClr val="FF8080"/>
              </a:gs>
              <a:gs pos="50000">
                <a:srgbClr val="FFB3B3"/>
              </a:gs>
              <a:gs pos="100000">
                <a:srgbClr val="FFDADA"/>
              </a:gs>
            </a:gsLst>
            <a:lin ang="0" scaled="1"/>
          </a:gradFill>
          <a:ln w="9525">
            <a:solidFill>
              <a:srgbClr val="FF0000"/>
            </a:solidFill>
            <a:miter lim="800000"/>
            <a:headEnd/>
            <a:tailEnd/>
          </a:ln>
        </p:spPr>
        <p:txBody>
          <a:bodyPr wrap="none">
            <a:spAutoFit/>
          </a:bodyPr>
          <a:lstStyle/>
          <a:p>
            <a:r>
              <a:rPr lang="cs-CZ" sz="1200"/>
              <a:t>autobiografie Vita Caroli</a:t>
            </a:r>
          </a:p>
        </p:txBody>
      </p:sp>
      <p:sp>
        <p:nvSpPr>
          <p:cNvPr id="21513" name="TextovéPole 11"/>
          <p:cNvSpPr txBox="1">
            <a:spLocks noChangeArrowheads="1"/>
          </p:cNvSpPr>
          <p:nvPr/>
        </p:nvSpPr>
        <p:spPr bwMode="auto">
          <a:xfrm>
            <a:off x="5364163" y="700088"/>
            <a:ext cx="3490912" cy="1384300"/>
          </a:xfrm>
          <a:prstGeom prst="rect">
            <a:avLst/>
          </a:prstGeom>
          <a:gradFill rotWithShape="1">
            <a:gsLst>
              <a:gs pos="0">
                <a:srgbClr val="FF8080"/>
              </a:gs>
              <a:gs pos="50000">
                <a:srgbClr val="FFB3B3"/>
              </a:gs>
              <a:gs pos="100000">
                <a:srgbClr val="FFDADA"/>
              </a:gs>
            </a:gsLst>
            <a:lin ang="0" scaled="1"/>
          </a:gradFill>
          <a:ln w="9525">
            <a:solidFill>
              <a:srgbClr val="FF0000"/>
            </a:solidFill>
            <a:miter lim="800000"/>
            <a:headEnd/>
            <a:tailEnd/>
          </a:ln>
        </p:spPr>
        <p:txBody>
          <a:bodyPr wrap="none">
            <a:spAutoFit/>
          </a:bodyPr>
          <a:lstStyle/>
          <a:p>
            <a:r>
              <a:rPr lang="cs-CZ" sz="1200" dirty="0"/>
              <a:t>zakladatelská činnost:</a:t>
            </a:r>
          </a:p>
          <a:p>
            <a:r>
              <a:rPr lang="cs-CZ" sz="1200" dirty="0"/>
              <a:t>katedrála sv. Víta 1344</a:t>
            </a:r>
          </a:p>
          <a:p>
            <a:r>
              <a:rPr lang="cs-CZ" sz="1200" dirty="0"/>
              <a:t>(</a:t>
            </a:r>
            <a:r>
              <a:rPr lang="cs-CZ" sz="1200" dirty="0" smtClean="0"/>
              <a:t>Svatováclavská </a:t>
            </a:r>
            <a:r>
              <a:rPr lang="cs-CZ" sz="1200" dirty="0"/>
              <a:t>koruna </a:t>
            </a:r>
            <a:r>
              <a:rPr lang="cs-CZ" sz="1200" dirty="0" smtClean="0"/>
              <a:t>1346)</a:t>
            </a:r>
            <a:endParaRPr lang="cs-CZ" sz="1200" dirty="0"/>
          </a:p>
          <a:p>
            <a:r>
              <a:rPr lang="cs-CZ" sz="1200" dirty="0"/>
              <a:t>Karlova univerzita 1348 – první ve střední Evropě</a:t>
            </a:r>
          </a:p>
          <a:p>
            <a:r>
              <a:rPr lang="cs-CZ" sz="1200" dirty="0"/>
              <a:t>Nové Město pražské 1348</a:t>
            </a:r>
          </a:p>
          <a:p>
            <a:r>
              <a:rPr lang="cs-CZ" sz="1200" dirty="0"/>
              <a:t>Karlštejn 1348 – uložení korunovačních klenotů</a:t>
            </a:r>
          </a:p>
          <a:p>
            <a:r>
              <a:rPr lang="cs-CZ" sz="1200" dirty="0"/>
              <a:t>Karlův most 1357</a:t>
            </a:r>
          </a:p>
        </p:txBody>
      </p:sp>
      <p:sp>
        <p:nvSpPr>
          <p:cNvPr id="21514" name="TextovéPole 12"/>
          <p:cNvSpPr txBox="1">
            <a:spLocks noChangeArrowheads="1"/>
          </p:cNvSpPr>
          <p:nvPr/>
        </p:nvSpPr>
        <p:spPr bwMode="auto">
          <a:xfrm>
            <a:off x="107950" y="2859088"/>
            <a:ext cx="5616575" cy="647700"/>
          </a:xfrm>
          <a:prstGeom prst="rect">
            <a:avLst/>
          </a:prstGeom>
          <a:gradFill rotWithShape="1">
            <a:gsLst>
              <a:gs pos="0">
                <a:srgbClr val="FF8080"/>
              </a:gs>
              <a:gs pos="50000">
                <a:srgbClr val="FFB3B3"/>
              </a:gs>
              <a:gs pos="100000">
                <a:srgbClr val="FFDADA"/>
              </a:gs>
            </a:gsLst>
            <a:lin ang="0" scaled="1"/>
          </a:gradFill>
          <a:ln w="9525">
            <a:solidFill>
              <a:srgbClr val="FF0000"/>
            </a:solidFill>
            <a:miter lim="800000"/>
            <a:headEnd/>
            <a:tailEnd/>
          </a:ln>
        </p:spPr>
        <p:txBody>
          <a:bodyPr>
            <a:spAutoFit/>
          </a:bodyPr>
          <a:lstStyle/>
          <a:p>
            <a:r>
              <a:rPr lang="cs-CZ" sz="1200"/>
              <a:t>vychován na dvoře svého strýce, francouzského krále Karla IV. Sličného</a:t>
            </a:r>
          </a:p>
          <a:p>
            <a:r>
              <a:rPr lang="cs-CZ" sz="1200"/>
              <a:t>učitelem pozdější papež Klement VI. ( -&gt; povýšil biskupství na arcibiskupství 1344,</a:t>
            </a:r>
          </a:p>
          <a:p>
            <a:r>
              <a:rPr lang="cs-CZ" sz="1200"/>
              <a:t>                                                                      1. arcibiskup Arnošt z Pardubic)</a:t>
            </a:r>
          </a:p>
        </p:txBody>
      </p:sp>
      <p:sp>
        <p:nvSpPr>
          <p:cNvPr id="21515" name="TextovéPole 14"/>
          <p:cNvSpPr txBox="1">
            <a:spLocks noChangeArrowheads="1"/>
          </p:cNvSpPr>
          <p:nvPr/>
        </p:nvSpPr>
        <p:spPr bwMode="auto">
          <a:xfrm>
            <a:off x="2987675" y="1131888"/>
            <a:ext cx="884238" cy="276225"/>
          </a:xfrm>
          <a:prstGeom prst="rect">
            <a:avLst/>
          </a:prstGeom>
          <a:gradFill rotWithShape="1">
            <a:gsLst>
              <a:gs pos="0">
                <a:srgbClr val="FF8080"/>
              </a:gs>
              <a:gs pos="50000">
                <a:srgbClr val="FFB3B3"/>
              </a:gs>
              <a:gs pos="100000">
                <a:srgbClr val="FFDADA"/>
              </a:gs>
            </a:gsLst>
            <a:lin ang="0" scaled="1"/>
          </a:gradFill>
          <a:ln w="9525">
            <a:solidFill>
              <a:srgbClr val="FF0000"/>
            </a:solidFill>
            <a:miter lim="800000"/>
            <a:headEnd/>
            <a:tailEnd/>
          </a:ln>
        </p:spPr>
        <p:txBody>
          <a:bodyPr wrap="none">
            <a:spAutoFit/>
          </a:bodyPr>
          <a:lstStyle/>
          <a:p>
            <a:r>
              <a:rPr lang="cs-CZ" sz="1200"/>
              <a:t>Otec vlasti</a:t>
            </a:r>
          </a:p>
        </p:txBody>
      </p:sp>
      <p:sp>
        <p:nvSpPr>
          <p:cNvPr id="21516" name="TextovéPole 15"/>
          <p:cNvSpPr txBox="1">
            <a:spLocks noChangeArrowheads="1"/>
          </p:cNvSpPr>
          <p:nvPr/>
        </p:nvSpPr>
        <p:spPr bwMode="auto">
          <a:xfrm>
            <a:off x="5867400" y="4371975"/>
            <a:ext cx="3135313" cy="646113"/>
          </a:xfrm>
          <a:prstGeom prst="rect">
            <a:avLst/>
          </a:prstGeom>
          <a:gradFill rotWithShape="1">
            <a:gsLst>
              <a:gs pos="0">
                <a:srgbClr val="FF8080"/>
              </a:gs>
              <a:gs pos="50000">
                <a:srgbClr val="FFB3B3"/>
              </a:gs>
              <a:gs pos="100000">
                <a:srgbClr val="FFDADA"/>
              </a:gs>
            </a:gsLst>
            <a:lin ang="0" scaled="1"/>
          </a:gradFill>
          <a:ln w="9525">
            <a:solidFill>
              <a:srgbClr val="FF0000"/>
            </a:solidFill>
            <a:miter lim="800000"/>
            <a:headEnd/>
            <a:tailEnd/>
          </a:ln>
        </p:spPr>
        <p:txBody>
          <a:bodyPr wrap="none">
            <a:spAutoFit/>
          </a:bodyPr>
          <a:lstStyle/>
          <a:p>
            <a:r>
              <a:rPr lang="cs-CZ" sz="1200"/>
              <a:t>České království  moderním centrem Evropy</a:t>
            </a:r>
          </a:p>
          <a:p>
            <a:r>
              <a:rPr lang="cs-CZ" sz="1200"/>
              <a:t>Praha sídelním městem</a:t>
            </a:r>
          </a:p>
          <a:p>
            <a:r>
              <a:rPr lang="cs-CZ" sz="1200"/>
              <a:t>hospodářský a kulturní rozvoj</a:t>
            </a:r>
          </a:p>
        </p:txBody>
      </p:sp>
      <p:sp>
        <p:nvSpPr>
          <p:cNvPr id="21517" name="TextovéPole 16"/>
          <p:cNvSpPr txBox="1">
            <a:spLocks noChangeArrowheads="1"/>
          </p:cNvSpPr>
          <p:nvPr/>
        </p:nvSpPr>
        <p:spPr bwMode="auto">
          <a:xfrm>
            <a:off x="2124075" y="3795713"/>
            <a:ext cx="3430588" cy="831850"/>
          </a:xfrm>
          <a:prstGeom prst="rect">
            <a:avLst/>
          </a:prstGeom>
          <a:gradFill rotWithShape="1">
            <a:gsLst>
              <a:gs pos="0">
                <a:srgbClr val="FF8080"/>
              </a:gs>
              <a:gs pos="50000">
                <a:srgbClr val="FFB3B3"/>
              </a:gs>
              <a:gs pos="100000">
                <a:srgbClr val="FFDADA"/>
              </a:gs>
            </a:gsLst>
            <a:lin ang="0" scaled="1"/>
          </a:gradFill>
          <a:ln w="9525">
            <a:solidFill>
              <a:srgbClr val="FF0000"/>
            </a:solidFill>
            <a:miter lim="800000"/>
            <a:headEnd/>
            <a:tailEnd/>
          </a:ln>
        </p:spPr>
        <p:txBody>
          <a:bodyPr wrap="none">
            <a:spAutoFit/>
          </a:bodyPr>
          <a:lstStyle/>
          <a:p>
            <a:r>
              <a:rPr lang="cs-CZ" sz="1200"/>
              <a:t>sňatková politika: zisk - Horní Falc (Nové Čechy)</a:t>
            </a:r>
          </a:p>
          <a:p>
            <a:r>
              <a:rPr lang="cs-CZ" sz="1200"/>
              <a:t>                                          Horní a Dolní Lužice</a:t>
            </a:r>
          </a:p>
          <a:p>
            <a:r>
              <a:rPr lang="cs-CZ" sz="1200"/>
              <a:t>válečný zisk Braniborska</a:t>
            </a:r>
          </a:p>
          <a:p>
            <a:r>
              <a:rPr lang="cs-CZ" sz="1200"/>
              <a:t>= Země Koruny české</a:t>
            </a:r>
          </a:p>
        </p:txBody>
      </p:sp>
      <p:sp>
        <p:nvSpPr>
          <p:cNvPr id="21518" name="TextovéPole 17"/>
          <p:cNvSpPr txBox="1">
            <a:spLocks noChangeArrowheads="1"/>
          </p:cNvSpPr>
          <p:nvPr/>
        </p:nvSpPr>
        <p:spPr bwMode="auto">
          <a:xfrm>
            <a:off x="6084888" y="3724275"/>
            <a:ext cx="1862137" cy="461963"/>
          </a:xfrm>
          <a:prstGeom prst="rect">
            <a:avLst/>
          </a:prstGeom>
          <a:gradFill rotWithShape="1">
            <a:gsLst>
              <a:gs pos="0">
                <a:srgbClr val="FF8080"/>
              </a:gs>
              <a:gs pos="50000">
                <a:srgbClr val="FFB3B3"/>
              </a:gs>
              <a:gs pos="100000">
                <a:srgbClr val="FFDADA"/>
              </a:gs>
            </a:gsLst>
            <a:lin ang="0" scaled="1"/>
          </a:gradFill>
          <a:ln w="9525">
            <a:solidFill>
              <a:srgbClr val="FF0000"/>
            </a:solidFill>
            <a:miter lim="800000"/>
            <a:headEnd/>
            <a:tailEnd/>
          </a:ln>
        </p:spPr>
        <p:txBody>
          <a:bodyPr wrap="none">
            <a:spAutoFit/>
          </a:bodyPr>
          <a:lstStyle/>
          <a:p>
            <a:r>
              <a:rPr lang="cs-CZ" sz="1200"/>
              <a:t>1356 Zlatá bula Karla IV.</a:t>
            </a:r>
          </a:p>
          <a:p>
            <a:r>
              <a:rPr lang="cs-CZ" sz="1200"/>
              <a:t>- základní zákon Říše</a:t>
            </a:r>
          </a:p>
        </p:txBody>
      </p:sp>
      <p:sp>
        <p:nvSpPr>
          <p:cNvPr id="21519" name="TextovéPole 18"/>
          <p:cNvSpPr txBox="1">
            <a:spLocks noChangeArrowheads="1"/>
          </p:cNvSpPr>
          <p:nvPr/>
        </p:nvSpPr>
        <p:spPr bwMode="auto">
          <a:xfrm>
            <a:off x="3276600" y="4732338"/>
            <a:ext cx="1868488" cy="276225"/>
          </a:xfrm>
          <a:prstGeom prst="rect">
            <a:avLst/>
          </a:prstGeom>
          <a:gradFill rotWithShape="1">
            <a:gsLst>
              <a:gs pos="0">
                <a:srgbClr val="FF8080"/>
              </a:gs>
              <a:gs pos="50000">
                <a:srgbClr val="FFB3B3"/>
              </a:gs>
              <a:gs pos="100000">
                <a:srgbClr val="FFDADA"/>
              </a:gs>
            </a:gsLst>
            <a:lin ang="0" scaled="1"/>
          </a:gradFill>
          <a:ln w="9525">
            <a:solidFill>
              <a:srgbClr val="FF0000"/>
            </a:solidFill>
            <a:miter lim="800000"/>
            <a:headEnd/>
            <a:tailEnd/>
          </a:ln>
        </p:spPr>
        <p:txBody>
          <a:bodyPr wrap="none">
            <a:spAutoFit/>
          </a:bodyPr>
          <a:lstStyle/>
          <a:p>
            <a:r>
              <a:rPr lang="cs-CZ" sz="1200"/>
              <a:t>nástupcem syn Václav IV.</a:t>
            </a:r>
          </a:p>
        </p:txBody>
      </p:sp>
      <p:pic>
        <p:nvPicPr>
          <p:cNvPr id="21520" name="Picture 7"/>
          <p:cNvPicPr>
            <a:picLocks noChangeAspect="1" noChangeArrowheads="1"/>
          </p:cNvPicPr>
          <p:nvPr/>
        </p:nvPicPr>
        <p:blipFill>
          <a:blip r:embed="rId5"/>
          <a:srcRect/>
          <a:stretch>
            <a:fillRect/>
          </a:stretch>
        </p:blipFill>
        <p:spPr bwMode="auto">
          <a:xfrm>
            <a:off x="4067175" y="627063"/>
            <a:ext cx="1185863" cy="1604962"/>
          </a:xfrm>
          <a:prstGeom prst="rect">
            <a:avLst/>
          </a:prstGeom>
          <a:noFill/>
          <a:ln w="9525">
            <a:noFill/>
            <a:miter lim="800000"/>
            <a:headEnd/>
            <a:tailEnd/>
          </a:ln>
        </p:spPr>
      </p:pic>
      <p:pic>
        <p:nvPicPr>
          <p:cNvPr id="21521" name="Picture 8"/>
          <p:cNvPicPr>
            <a:picLocks noChangeAspect="1" noChangeArrowheads="1"/>
          </p:cNvPicPr>
          <p:nvPr/>
        </p:nvPicPr>
        <p:blipFill>
          <a:blip r:embed="rId6"/>
          <a:srcRect/>
          <a:stretch>
            <a:fillRect/>
          </a:stretch>
        </p:blipFill>
        <p:spPr bwMode="auto">
          <a:xfrm>
            <a:off x="7885113" y="1924050"/>
            <a:ext cx="1103312" cy="1103313"/>
          </a:xfrm>
          <a:prstGeom prst="rect">
            <a:avLst/>
          </a:prstGeom>
          <a:noFill/>
          <a:ln w="9525">
            <a:noFill/>
            <a:miter lim="800000"/>
            <a:headEnd/>
            <a:tailEnd/>
          </a:ln>
        </p:spPr>
      </p:pic>
      <p:pic>
        <p:nvPicPr>
          <p:cNvPr id="21522" name="Picture 9"/>
          <p:cNvPicPr>
            <a:picLocks noChangeAspect="1" noChangeArrowheads="1"/>
          </p:cNvPicPr>
          <p:nvPr/>
        </p:nvPicPr>
        <p:blipFill>
          <a:blip r:embed="rId7"/>
          <a:srcRect/>
          <a:stretch>
            <a:fillRect/>
          </a:stretch>
        </p:blipFill>
        <p:spPr bwMode="auto">
          <a:xfrm>
            <a:off x="7667625" y="555625"/>
            <a:ext cx="1312863" cy="703263"/>
          </a:xfrm>
          <a:prstGeom prst="rect">
            <a:avLst/>
          </a:prstGeom>
          <a:noFill/>
          <a:ln w="9525">
            <a:noFill/>
            <a:miter lim="800000"/>
            <a:headEnd/>
            <a:tailEnd/>
          </a:ln>
        </p:spPr>
      </p:pic>
      <p:pic>
        <p:nvPicPr>
          <p:cNvPr id="21523" name="Picture 10"/>
          <p:cNvPicPr>
            <a:picLocks noChangeAspect="1" noChangeArrowheads="1"/>
          </p:cNvPicPr>
          <p:nvPr/>
        </p:nvPicPr>
        <p:blipFill>
          <a:blip r:embed="rId8"/>
          <a:srcRect/>
          <a:stretch>
            <a:fillRect/>
          </a:stretch>
        </p:blipFill>
        <p:spPr bwMode="auto">
          <a:xfrm>
            <a:off x="5795963" y="2211388"/>
            <a:ext cx="1928812" cy="1349375"/>
          </a:xfrm>
          <a:prstGeom prst="rect">
            <a:avLst/>
          </a:prstGeom>
          <a:noFill/>
          <a:ln w="9525">
            <a:noFill/>
            <a:miter lim="800000"/>
            <a:headEnd/>
            <a:tailEnd/>
          </a:ln>
        </p:spPr>
      </p:pic>
      <p:pic>
        <p:nvPicPr>
          <p:cNvPr id="21524" name="Picture 11"/>
          <p:cNvPicPr>
            <a:picLocks noChangeAspect="1" noChangeArrowheads="1"/>
          </p:cNvPicPr>
          <p:nvPr/>
        </p:nvPicPr>
        <p:blipFill>
          <a:blip r:embed="rId9"/>
          <a:srcRect/>
          <a:stretch>
            <a:fillRect/>
          </a:stretch>
        </p:blipFill>
        <p:spPr bwMode="auto">
          <a:xfrm>
            <a:off x="8172450" y="3292475"/>
            <a:ext cx="830263" cy="820738"/>
          </a:xfrm>
          <a:prstGeom prst="rect">
            <a:avLst/>
          </a:prstGeom>
          <a:noFill/>
          <a:ln w="9525">
            <a:noFill/>
            <a:miter lim="800000"/>
            <a:headEnd/>
            <a:tailEnd/>
          </a:ln>
        </p:spPr>
      </p:pic>
      <p:pic>
        <p:nvPicPr>
          <p:cNvPr id="21525" name="Picture 12"/>
          <p:cNvPicPr>
            <a:picLocks noChangeAspect="1" noChangeArrowheads="1"/>
          </p:cNvPicPr>
          <p:nvPr/>
        </p:nvPicPr>
        <p:blipFill>
          <a:blip r:embed="rId10"/>
          <a:srcRect/>
          <a:stretch>
            <a:fillRect/>
          </a:stretch>
        </p:blipFill>
        <p:spPr bwMode="auto">
          <a:xfrm>
            <a:off x="183370" y="1024830"/>
            <a:ext cx="1763688" cy="1798440"/>
          </a:xfrm>
          <a:prstGeom prst="rect">
            <a:avLst/>
          </a:prstGeom>
          <a:noFill/>
          <a:ln w="9525">
            <a:noFill/>
            <a:miter lim="800000"/>
            <a:headEnd/>
            <a:tailEnd/>
          </a:ln>
        </p:spPr>
      </p:pic>
      <p:pic>
        <p:nvPicPr>
          <p:cNvPr id="21526" name="Picture 13" descr="C:\Documents and Settings\kadlecova\Local Settings\Temporary Internet Files\Content.IE5\RTQ4DQUZ\MC900378761[1].wmf"/>
          <p:cNvPicPr>
            <a:picLocks noChangeAspect="1" noChangeArrowheads="1"/>
          </p:cNvPicPr>
          <p:nvPr/>
        </p:nvPicPr>
        <p:blipFill>
          <a:blip r:embed="rId11"/>
          <a:srcRect/>
          <a:stretch>
            <a:fillRect/>
          </a:stretch>
        </p:blipFill>
        <p:spPr bwMode="auto">
          <a:xfrm rot="-1525301">
            <a:off x="2009775" y="890588"/>
            <a:ext cx="696913" cy="63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ctrTitle"/>
          </p:nvPr>
        </p:nvSpPr>
        <p:spPr>
          <a:xfrm>
            <a:off x="0" y="484188"/>
            <a:ext cx="4537075" cy="593725"/>
          </a:xfrm>
        </p:spPr>
        <p:txBody>
          <a:bodyPr/>
          <a:lstStyle/>
          <a:p>
            <a:pPr algn="l" eaLnBrk="1" hangingPunct="1"/>
            <a:r>
              <a:rPr lang="cs-CZ" sz="2500" b="1" smtClean="0">
                <a:latin typeface="Times New Roman" pitchFamily="18" charset="0"/>
                <a:cs typeface="Times New Roman" pitchFamily="18" charset="0"/>
              </a:rPr>
              <a:t>12.5 Procvičení a příklady</a:t>
            </a:r>
          </a:p>
        </p:txBody>
      </p:sp>
      <p:sp>
        <p:nvSpPr>
          <p:cNvPr id="23554" name="TextovéPole 9"/>
          <p:cNvSpPr txBox="1">
            <a:spLocks noChangeArrowheads="1"/>
          </p:cNvSpPr>
          <p:nvPr/>
        </p:nvSpPr>
        <p:spPr bwMode="auto">
          <a:xfrm>
            <a:off x="3851275" y="2284413"/>
            <a:ext cx="3816350" cy="366712"/>
          </a:xfrm>
          <a:prstGeom prst="rect">
            <a:avLst/>
          </a:prstGeom>
          <a:noFill/>
          <a:ln w="9525">
            <a:noFill/>
            <a:miter lim="800000"/>
            <a:headEnd/>
            <a:tailEnd/>
          </a:ln>
        </p:spPr>
        <p:txBody>
          <a:bodyPr>
            <a:spAutoFit/>
          </a:bodyPr>
          <a:lstStyle/>
          <a:p>
            <a:endParaRPr lang="cs-CZ" sz="1800" b="0">
              <a:latin typeface="Calibri" pitchFamily="34" charset="0"/>
            </a:endParaRP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a:solidFill>
                  <a:schemeClr val="accent3">
                    <a:lumMod val="50000"/>
                  </a:schemeClr>
                </a:solidFill>
                <a:cs typeface="Times New Roman" pitchFamily="18" charset="0"/>
              </a:rPr>
              <a:t>Dějepis</a:t>
            </a:r>
          </a:p>
          <a:p>
            <a:pPr fontAlgn="auto">
              <a:spcBef>
                <a:spcPts val="0"/>
              </a:spcBef>
              <a:spcAft>
                <a:spcPts val="0"/>
              </a:spcAft>
              <a:defRPr/>
            </a:pPr>
            <a:endParaRPr lang="cs-CZ" sz="1000" b="0" dirty="0">
              <a:cs typeface="Times New Roman" pitchFamily="18" charset="0"/>
            </a:endParaRPr>
          </a:p>
        </p:txBody>
      </p:sp>
      <p:sp>
        <p:nvSpPr>
          <p:cNvPr id="23557" name="Text Box 5"/>
          <p:cNvSpPr txBox="1">
            <a:spLocks noChangeArrowheads="1"/>
          </p:cNvSpPr>
          <p:nvPr/>
        </p:nvSpPr>
        <p:spPr bwMode="auto">
          <a:xfrm>
            <a:off x="5158929" y="3517602"/>
            <a:ext cx="1773238" cy="30480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9525">
            <a:solidFill>
              <a:srgbClr val="00B050"/>
            </a:solidFill>
            <a:miter lim="800000"/>
            <a:headEnd/>
            <a:tailEnd/>
          </a:ln>
          <a:effectLst/>
        </p:spPr>
        <p:txBody>
          <a:bodyPr wrap="none">
            <a:spAutoFit/>
          </a:bodyPr>
          <a:lstStyle/>
          <a:p>
            <a:pPr>
              <a:defRPr/>
            </a:pPr>
            <a:r>
              <a:rPr lang="cs-CZ" dirty="0"/>
              <a:t>Spoj, co k sobě patří.</a:t>
            </a:r>
          </a:p>
        </p:txBody>
      </p:sp>
      <p:sp>
        <p:nvSpPr>
          <p:cNvPr id="23559" name="Text Box 6"/>
          <p:cNvSpPr txBox="1">
            <a:spLocks noChangeArrowheads="1"/>
          </p:cNvSpPr>
          <p:nvPr/>
        </p:nvSpPr>
        <p:spPr bwMode="auto">
          <a:xfrm>
            <a:off x="3851275" y="3940175"/>
            <a:ext cx="1797050" cy="1004888"/>
          </a:xfrm>
          <a:prstGeom prst="rect">
            <a:avLst/>
          </a:prstGeom>
          <a:gradFill rotWithShape="1">
            <a:gsLst>
              <a:gs pos="0">
                <a:srgbClr val="8FDEA0"/>
              </a:gs>
              <a:gs pos="50000">
                <a:srgbClr val="BCE9C5"/>
              </a:gs>
              <a:gs pos="100000">
                <a:srgbClr val="DFF3E3"/>
              </a:gs>
            </a:gsLst>
            <a:lin ang="0" scaled="1"/>
          </a:gradFill>
          <a:ln w="9525">
            <a:noFill/>
            <a:miter lim="800000"/>
            <a:headEnd/>
            <a:tailEnd/>
          </a:ln>
        </p:spPr>
        <p:txBody>
          <a:bodyPr wrap="none">
            <a:spAutoFit/>
          </a:bodyPr>
          <a:lstStyle/>
          <a:p>
            <a:r>
              <a:rPr lang="cs-CZ" sz="1200"/>
              <a:t>MATYÁŠ Z ARRASU</a:t>
            </a:r>
          </a:p>
          <a:p>
            <a:r>
              <a:rPr lang="cs-CZ" sz="1200"/>
              <a:t>JAN LUCEMBURSKÝ</a:t>
            </a:r>
          </a:p>
          <a:p>
            <a:r>
              <a:rPr lang="cs-CZ" sz="1200"/>
              <a:t>KAREL IV.</a:t>
            </a:r>
          </a:p>
          <a:p>
            <a:r>
              <a:rPr lang="cs-CZ" sz="1200"/>
              <a:t>PETR PARLÉŘ</a:t>
            </a:r>
          </a:p>
          <a:p>
            <a:r>
              <a:rPr lang="cs-CZ" sz="1200"/>
              <a:t>ARNOŠT Z PARDUBIC</a:t>
            </a:r>
          </a:p>
        </p:txBody>
      </p:sp>
      <p:sp>
        <p:nvSpPr>
          <p:cNvPr id="23560" name="Text Box 7"/>
          <p:cNvSpPr txBox="1">
            <a:spLocks noChangeArrowheads="1"/>
          </p:cNvSpPr>
          <p:nvPr/>
        </p:nvSpPr>
        <p:spPr bwMode="auto">
          <a:xfrm>
            <a:off x="5940425" y="3940175"/>
            <a:ext cx="2974975" cy="1004888"/>
          </a:xfrm>
          <a:prstGeom prst="rect">
            <a:avLst/>
          </a:prstGeom>
          <a:gradFill rotWithShape="1">
            <a:gsLst>
              <a:gs pos="0">
                <a:srgbClr val="8FDEA0"/>
              </a:gs>
              <a:gs pos="50000">
                <a:srgbClr val="BCE9C5"/>
              </a:gs>
              <a:gs pos="100000">
                <a:srgbClr val="DFF3E3"/>
              </a:gs>
            </a:gsLst>
            <a:lin ang="0" scaled="1"/>
          </a:gradFill>
          <a:ln w="9525">
            <a:noFill/>
            <a:miter lim="800000"/>
            <a:headEnd/>
            <a:tailEnd/>
          </a:ln>
        </p:spPr>
        <p:txBody>
          <a:bodyPr wrap="none">
            <a:spAutoFit/>
          </a:bodyPr>
          <a:lstStyle/>
          <a:p>
            <a:r>
              <a:rPr lang="cs-CZ" sz="1200"/>
              <a:t>založení pražského arcibiskupství</a:t>
            </a:r>
          </a:p>
          <a:p>
            <a:r>
              <a:rPr lang="cs-CZ" sz="1200"/>
              <a:t>stavitel chrámu sv. Víta, založil vlastní huť</a:t>
            </a:r>
          </a:p>
          <a:p>
            <a:r>
              <a:rPr lang="cs-CZ" sz="1200"/>
              <a:t>stavitel chrámu sv. Víta</a:t>
            </a:r>
          </a:p>
          <a:p>
            <a:r>
              <a:rPr lang="cs-CZ" sz="1200"/>
              <a:t>první pražský arcibiskup</a:t>
            </a:r>
          </a:p>
          <a:p>
            <a:r>
              <a:rPr lang="cs-CZ" sz="1200"/>
              <a:t>založení Karlovy univerzity</a:t>
            </a:r>
          </a:p>
        </p:txBody>
      </p:sp>
      <p:sp>
        <p:nvSpPr>
          <p:cNvPr id="23561" name="Text Box 8"/>
          <p:cNvSpPr txBox="1">
            <a:spLocks noChangeArrowheads="1"/>
          </p:cNvSpPr>
          <p:nvPr/>
        </p:nvSpPr>
        <p:spPr bwMode="auto">
          <a:xfrm>
            <a:off x="179388" y="2716213"/>
            <a:ext cx="184150" cy="304800"/>
          </a:xfrm>
          <a:prstGeom prst="rect">
            <a:avLst/>
          </a:prstGeom>
          <a:noFill/>
          <a:ln w="9525">
            <a:noFill/>
            <a:miter lim="800000"/>
            <a:headEnd/>
            <a:tailEnd/>
          </a:ln>
        </p:spPr>
        <p:txBody>
          <a:bodyPr wrap="none">
            <a:spAutoFit/>
          </a:bodyPr>
          <a:lstStyle/>
          <a:p>
            <a:endParaRPr lang="cs-CZ"/>
          </a:p>
        </p:txBody>
      </p:sp>
      <p:sp>
        <p:nvSpPr>
          <p:cNvPr id="2" name="Text Box 9"/>
          <p:cNvSpPr txBox="1">
            <a:spLocks noChangeArrowheads="1"/>
          </p:cNvSpPr>
          <p:nvPr/>
        </p:nvSpPr>
        <p:spPr bwMode="auto">
          <a:xfrm>
            <a:off x="334516" y="3449439"/>
            <a:ext cx="2940051" cy="3048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a:solidFill>
              <a:srgbClr val="FFC000"/>
            </a:solidFill>
            <a:miter lim="800000"/>
            <a:headEnd/>
            <a:tailEnd/>
          </a:ln>
          <a:effectLst/>
        </p:spPr>
        <p:txBody>
          <a:bodyPr wrap="none">
            <a:spAutoFit/>
          </a:bodyPr>
          <a:lstStyle/>
          <a:p>
            <a:pPr>
              <a:defRPr/>
            </a:pPr>
            <a:r>
              <a:rPr lang="cs-CZ" dirty="0"/>
              <a:t>K jednotlivým datům připiš událost.</a:t>
            </a:r>
          </a:p>
        </p:txBody>
      </p:sp>
      <p:sp>
        <p:nvSpPr>
          <p:cNvPr id="23565" name="Text Box 10"/>
          <p:cNvSpPr txBox="1">
            <a:spLocks noChangeArrowheads="1"/>
          </p:cNvSpPr>
          <p:nvPr/>
        </p:nvSpPr>
        <p:spPr bwMode="auto">
          <a:xfrm>
            <a:off x="250825" y="3940175"/>
            <a:ext cx="498475" cy="1014413"/>
          </a:xfrm>
          <a:prstGeom prst="rect">
            <a:avLst/>
          </a:prstGeom>
          <a:gradFill rotWithShape="1">
            <a:gsLst>
              <a:gs pos="0">
                <a:srgbClr val="FFDE80"/>
              </a:gs>
              <a:gs pos="50000">
                <a:srgbClr val="FFE8B3"/>
              </a:gs>
              <a:gs pos="100000">
                <a:srgbClr val="FFF3DA"/>
              </a:gs>
            </a:gsLst>
            <a:lin ang="0" scaled="1"/>
          </a:gradFill>
          <a:ln w="9525">
            <a:solidFill>
              <a:srgbClr val="FFC000"/>
            </a:solidFill>
            <a:miter lim="800000"/>
            <a:headEnd/>
            <a:tailEnd/>
          </a:ln>
        </p:spPr>
        <p:txBody>
          <a:bodyPr wrap="none">
            <a:spAutoFit/>
          </a:bodyPr>
          <a:lstStyle/>
          <a:p>
            <a:r>
              <a:rPr lang="cs-CZ" sz="1200"/>
              <a:t>1310</a:t>
            </a:r>
          </a:p>
          <a:p>
            <a:r>
              <a:rPr lang="cs-CZ" sz="1200"/>
              <a:t>1344</a:t>
            </a:r>
          </a:p>
          <a:p>
            <a:r>
              <a:rPr lang="cs-CZ" sz="1200"/>
              <a:t>1346</a:t>
            </a:r>
          </a:p>
          <a:p>
            <a:r>
              <a:rPr lang="cs-CZ" sz="1200"/>
              <a:t>1348</a:t>
            </a:r>
          </a:p>
          <a:p>
            <a:r>
              <a:rPr lang="cs-CZ" sz="1200"/>
              <a:t>1355</a:t>
            </a:r>
          </a:p>
        </p:txBody>
      </p:sp>
      <p:sp>
        <p:nvSpPr>
          <p:cNvPr id="23566" name="Text Box 11"/>
          <p:cNvSpPr txBox="1">
            <a:spLocks noChangeArrowheads="1"/>
          </p:cNvSpPr>
          <p:nvPr/>
        </p:nvSpPr>
        <p:spPr bwMode="auto">
          <a:xfrm>
            <a:off x="1042988" y="3940175"/>
            <a:ext cx="2441575" cy="1014413"/>
          </a:xfrm>
          <a:prstGeom prst="rect">
            <a:avLst/>
          </a:prstGeom>
          <a:gradFill rotWithShape="1">
            <a:gsLst>
              <a:gs pos="0">
                <a:srgbClr val="FFDE80"/>
              </a:gs>
              <a:gs pos="50000">
                <a:srgbClr val="FFE8B3"/>
              </a:gs>
              <a:gs pos="100000">
                <a:srgbClr val="FFF3DA"/>
              </a:gs>
            </a:gsLst>
            <a:lin ang="0" scaled="1"/>
          </a:gradFill>
          <a:ln w="9525">
            <a:solidFill>
              <a:srgbClr val="FFC000"/>
            </a:solidFill>
            <a:miter lim="800000"/>
            <a:headEnd/>
            <a:tailEnd/>
          </a:ln>
        </p:spPr>
        <p:txBody>
          <a:bodyPr wrap="none">
            <a:spAutoFit/>
          </a:bodyPr>
          <a:lstStyle/>
          <a:p>
            <a:r>
              <a:rPr lang="cs-CZ" sz="1200"/>
              <a:t>nástup Lucemburků na český trůn</a:t>
            </a:r>
          </a:p>
          <a:p>
            <a:r>
              <a:rPr lang="cs-CZ" sz="1200"/>
              <a:t>založení pražského arcibiskupství</a:t>
            </a:r>
          </a:p>
          <a:p>
            <a:r>
              <a:rPr lang="cs-CZ" sz="1200"/>
              <a:t>bitva u Kresčaku</a:t>
            </a:r>
          </a:p>
          <a:p>
            <a:r>
              <a:rPr lang="cs-CZ" sz="1200"/>
              <a:t>založení Karlovy univerzity</a:t>
            </a:r>
          </a:p>
          <a:p>
            <a:r>
              <a:rPr lang="cs-CZ" sz="1200"/>
              <a:t>Karel IV. korunován císařem</a:t>
            </a:r>
          </a:p>
        </p:txBody>
      </p:sp>
      <p:sp>
        <p:nvSpPr>
          <p:cNvPr id="23567" name="TextovéPole 1"/>
          <p:cNvSpPr txBox="1">
            <a:spLocks noChangeArrowheads="1"/>
          </p:cNvSpPr>
          <p:nvPr/>
        </p:nvSpPr>
        <p:spPr bwMode="auto">
          <a:xfrm>
            <a:off x="4643438" y="627063"/>
            <a:ext cx="4248150" cy="649287"/>
          </a:xfrm>
          <a:prstGeom prst="rect">
            <a:avLst/>
          </a:prstGeom>
          <a:gradFill rotWithShape="1">
            <a:gsLst>
              <a:gs pos="0">
                <a:srgbClr val="FF8080"/>
              </a:gs>
              <a:gs pos="50000">
                <a:srgbClr val="FFB3B3"/>
              </a:gs>
              <a:gs pos="100000">
                <a:srgbClr val="FFDADA"/>
              </a:gs>
            </a:gsLst>
            <a:lin ang="5400000" scaled="1"/>
          </a:gradFill>
          <a:ln w="9525">
            <a:solidFill>
              <a:srgbClr val="FF0000"/>
            </a:solidFill>
            <a:miter lim="800000"/>
            <a:headEnd/>
            <a:tailEnd/>
          </a:ln>
        </p:spPr>
        <p:txBody>
          <a:bodyPr>
            <a:spAutoFit/>
          </a:bodyPr>
          <a:lstStyle/>
          <a:p>
            <a:pPr algn="just"/>
            <a:r>
              <a:rPr lang="cs-CZ" sz="1200" dirty="0"/>
              <a:t>Zjisti, zda se některý z Lucemburků neobjevuje na české bankovce. </a:t>
            </a:r>
          </a:p>
          <a:p>
            <a:pPr algn="just"/>
            <a:r>
              <a:rPr lang="cs-CZ" sz="1200" dirty="0"/>
              <a:t>Pokud ano, jaké je </a:t>
            </a:r>
            <a:r>
              <a:rPr lang="cs-CZ" sz="1200" dirty="0" smtClean="0"/>
              <a:t>bankovka hodnoty</a:t>
            </a:r>
            <a:r>
              <a:rPr lang="cs-CZ" sz="1200" dirty="0"/>
              <a:t>?</a:t>
            </a:r>
          </a:p>
        </p:txBody>
      </p:sp>
      <p:pic>
        <p:nvPicPr>
          <p:cNvPr id="23568" name="Picture 2" descr="C:\Documents and Settings\kadlecova\Local Settings\Temporary Internet Files\Content.IE5\94O4EU42\MM900336396[1].gif"/>
          <p:cNvPicPr>
            <a:picLocks noChangeAspect="1" noChangeArrowheads="1" noCrop="1"/>
          </p:cNvPicPr>
          <p:nvPr/>
        </p:nvPicPr>
        <p:blipFill>
          <a:blip r:embed="rId3"/>
          <a:srcRect/>
          <a:stretch>
            <a:fillRect/>
          </a:stretch>
        </p:blipFill>
        <p:spPr bwMode="auto">
          <a:xfrm>
            <a:off x="8388350" y="915988"/>
            <a:ext cx="609600" cy="609600"/>
          </a:xfrm>
          <a:prstGeom prst="rect">
            <a:avLst/>
          </a:prstGeom>
          <a:noFill/>
          <a:ln w="9525">
            <a:noFill/>
            <a:miter lim="800000"/>
            <a:headEnd/>
            <a:tailEnd/>
          </a:ln>
        </p:spPr>
      </p:pic>
      <p:sp>
        <p:nvSpPr>
          <p:cNvPr id="23570" name="Text Box 18"/>
          <p:cNvSpPr txBox="1">
            <a:spLocks noChangeArrowheads="1"/>
          </p:cNvSpPr>
          <p:nvPr/>
        </p:nvSpPr>
        <p:spPr bwMode="auto">
          <a:xfrm>
            <a:off x="107950" y="1419225"/>
            <a:ext cx="6897145" cy="1938992"/>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0" scaled="1"/>
            <a:tileRect/>
          </a:gradFill>
          <a:ln w="9525">
            <a:solidFill>
              <a:srgbClr val="339966"/>
            </a:solidFill>
            <a:miter lim="800000"/>
            <a:headEnd/>
            <a:tailEnd/>
          </a:ln>
          <a:effectLst/>
        </p:spPr>
        <p:txBody>
          <a:bodyPr wrap="none">
            <a:spAutoFit/>
          </a:bodyPr>
          <a:lstStyle/>
          <a:p>
            <a:r>
              <a:rPr lang="cs-CZ" sz="1200" dirty="0"/>
              <a:t>Král lev, ten času jednoho                   k moci krále lva </a:t>
            </a:r>
            <a:r>
              <a:rPr lang="cs-CZ" sz="1200" dirty="0" err="1"/>
              <a:t>slušalo</a:t>
            </a:r>
            <a:r>
              <a:rPr lang="cs-CZ" sz="1200" dirty="0"/>
              <a:t>                  a </a:t>
            </a:r>
            <a:r>
              <a:rPr lang="cs-CZ" sz="1200" dirty="0" err="1"/>
              <a:t>dalť</a:t>
            </a:r>
            <a:r>
              <a:rPr lang="cs-CZ" sz="1200" dirty="0"/>
              <a:t> lidi, </a:t>
            </a:r>
            <a:r>
              <a:rPr lang="cs-CZ" sz="1200" dirty="0" err="1"/>
              <a:t>zbožie</a:t>
            </a:r>
            <a:r>
              <a:rPr lang="cs-CZ" sz="1200" dirty="0"/>
              <a:t>, čest … </a:t>
            </a:r>
          </a:p>
          <a:p>
            <a:r>
              <a:rPr lang="cs-CZ" sz="1200" dirty="0"/>
              <a:t>byl rozeslal </a:t>
            </a:r>
            <a:r>
              <a:rPr lang="cs-CZ" sz="1200" dirty="0" err="1"/>
              <a:t>poslóv</a:t>
            </a:r>
            <a:r>
              <a:rPr lang="cs-CZ" sz="1200" dirty="0"/>
              <a:t> mnoho                   těch </a:t>
            </a:r>
            <a:r>
              <a:rPr lang="cs-CZ" sz="1200" dirty="0" err="1"/>
              <a:t>časóv</a:t>
            </a:r>
            <a:r>
              <a:rPr lang="cs-CZ" sz="1200" dirty="0"/>
              <a:t>, kdy </a:t>
            </a:r>
            <a:r>
              <a:rPr lang="cs-CZ" sz="1200" dirty="0" err="1"/>
              <a:t>sě</a:t>
            </a:r>
            <a:r>
              <a:rPr lang="cs-CZ" sz="1200" dirty="0"/>
              <a:t> to dálo …          Kočka radí:</a:t>
            </a:r>
          </a:p>
          <a:p>
            <a:r>
              <a:rPr lang="cs-CZ" sz="1200" dirty="0"/>
              <a:t>po všech krajích na </a:t>
            </a:r>
            <a:r>
              <a:rPr lang="cs-CZ" sz="1200" dirty="0" err="1"/>
              <a:t>všě</a:t>
            </a:r>
            <a:r>
              <a:rPr lang="cs-CZ" sz="1200" dirty="0"/>
              <a:t> strany,          Jest-</a:t>
            </a:r>
            <a:r>
              <a:rPr lang="cs-CZ" sz="1200" dirty="0" err="1"/>
              <a:t>li</a:t>
            </a:r>
            <a:r>
              <a:rPr lang="cs-CZ" sz="1200" dirty="0"/>
              <a:t> dobré, by srozuměl,             </a:t>
            </a:r>
            <a:r>
              <a:rPr lang="cs-CZ" sz="1200" dirty="0" err="1"/>
              <a:t>Přizři</a:t>
            </a:r>
            <a:r>
              <a:rPr lang="cs-CZ" sz="1200" dirty="0"/>
              <a:t>, králi, o tom</a:t>
            </a:r>
          </a:p>
          <a:p>
            <a:r>
              <a:rPr lang="cs-CZ" sz="1200" dirty="0"/>
              <a:t>po svá </a:t>
            </a:r>
            <a:r>
              <a:rPr lang="cs-CZ" sz="1200" dirty="0" err="1"/>
              <a:t>kniežata</a:t>
            </a:r>
            <a:r>
              <a:rPr lang="cs-CZ" sz="1200" dirty="0"/>
              <a:t> i pány,                        zlého </a:t>
            </a:r>
            <a:r>
              <a:rPr lang="cs-CZ" sz="1200" dirty="0" err="1"/>
              <a:t>sě</a:t>
            </a:r>
            <a:r>
              <a:rPr lang="cs-CZ" sz="1200" dirty="0"/>
              <a:t> </a:t>
            </a:r>
            <a:r>
              <a:rPr lang="cs-CZ" sz="1200" dirty="0" err="1"/>
              <a:t>vystřieci</a:t>
            </a:r>
            <a:r>
              <a:rPr lang="cs-CZ" sz="1200" dirty="0"/>
              <a:t> uměl …               jakž jest čáp věrně radil,</a:t>
            </a:r>
          </a:p>
          <a:p>
            <a:r>
              <a:rPr lang="cs-CZ" sz="1200" dirty="0"/>
              <a:t>po zvěř veliký i malý,                          Orel radí:                                         aby </a:t>
            </a:r>
            <a:r>
              <a:rPr lang="cs-CZ" sz="1200" dirty="0" err="1"/>
              <a:t>poprávce</a:t>
            </a:r>
            <a:r>
              <a:rPr lang="cs-CZ" sz="1200" dirty="0"/>
              <a:t> usadil</a:t>
            </a:r>
          </a:p>
          <a:p>
            <a:r>
              <a:rPr lang="cs-CZ" sz="1200" dirty="0"/>
              <a:t>aby </a:t>
            </a:r>
            <a:r>
              <a:rPr lang="cs-CZ" sz="1200" dirty="0" err="1"/>
              <a:t>všickni</a:t>
            </a:r>
            <a:r>
              <a:rPr lang="cs-CZ" sz="1200" dirty="0"/>
              <a:t> </a:t>
            </a:r>
            <a:r>
              <a:rPr lang="cs-CZ" sz="1200" dirty="0" err="1"/>
              <a:t>přěd</a:t>
            </a:r>
            <a:r>
              <a:rPr lang="cs-CZ" sz="1200" dirty="0"/>
              <a:t> ním stáli.                  </a:t>
            </a:r>
            <a:r>
              <a:rPr lang="cs-CZ" sz="1200" dirty="0" err="1"/>
              <a:t>Račiž</a:t>
            </a:r>
            <a:r>
              <a:rPr lang="cs-CZ" sz="1200" dirty="0"/>
              <a:t>, král, </a:t>
            </a:r>
            <a:r>
              <a:rPr lang="cs-CZ" sz="1200" dirty="0" err="1"/>
              <a:t>poslúchati</a:t>
            </a:r>
            <a:r>
              <a:rPr lang="cs-CZ" sz="1200" dirty="0"/>
              <a:t>                    na zloděje i </a:t>
            </a:r>
            <a:r>
              <a:rPr lang="cs-CZ" sz="1200" dirty="0" err="1"/>
              <a:t>mordéře</a:t>
            </a:r>
            <a:r>
              <a:rPr lang="cs-CZ" sz="1200" dirty="0"/>
              <a:t>.</a:t>
            </a:r>
          </a:p>
          <a:p>
            <a:r>
              <a:rPr lang="cs-CZ" sz="1200" dirty="0"/>
              <a:t>Tak se byl o to ukázal,                        a na to mysliti </a:t>
            </a:r>
            <a:r>
              <a:rPr lang="cs-CZ" sz="1200" dirty="0" smtClean="0"/>
              <a:t>pilně,                         </a:t>
            </a:r>
            <a:r>
              <a:rPr lang="cs-CZ" sz="1200" dirty="0"/>
              <a:t>K tomu jest třeba </a:t>
            </a:r>
            <a:r>
              <a:rPr lang="cs-CZ" sz="1200" dirty="0" err="1"/>
              <a:t>špehéře</a:t>
            </a:r>
            <a:r>
              <a:rPr lang="cs-CZ" sz="1200" dirty="0"/>
              <a:t>,</a:t>
            </a:r>
          </a:p>
          <a:p>
            <a:r>
              <a:rPr lang="cs-CZ" sz="1200" dirty="0"/>
              <a:t>že také orlovi kázal…                         aby v tvém srdci neomylně             </a:t>
            </a:r>
            <a:r>
              <a:rPr lang="cs-CZ" sz="1200" dirty="0" err="1"/>
              <a:t>jesť</a:t>
            </a:r>
            <a:r>
              <a:rPr lang="cs-CZ" sz="1200" dirty="0"/>
              <a:t> ostře v noci vidí …</a:t>
            </a:r>
          </a:p>
          <a:p>
            <a:r>
              <a:rPr lang="cs-CZ" sz="1200" dirty="0"/>
              <a:t>by </a:t>
            </a:r>
            <a:r>
              <a:rPr lang="cs-CZ" sz="1200" dirty="0" err="1"/>
              <a:t>slyšěli</a:t>
            </a:r>
            <a:r>
              <a:rPr lang="cs-CZ" sz="1200" dirty="0"/>
              <a:t> jeho slovo,                            měl vždy na paměti Boha,                             </a:t>
            </a:r>
            <a:r>
              <a:rPr lang="cs-CZ" sz="1200" b="0" i="1" dirty="0"/>
              <a:t>Smil Flaška z Pardubic,</a:t>
            </a:r>
            <a:endParaRPr lang="cs-CZ" sz="1200" dirty="0"/>
          </a:p>
          <a:p>
            <a:r>
              <a:rPr lang="cs-CZ" sz="1200" dirty="0"/>
              <a:t>neb tehdy </a:t>
            </a:r>
            <a:r>
              <a:rPr lang="cs-CZ" sz="1200" dirty="0" err="1"/>
              <a:t>panstvie</a:t>
            </a:r>
            <a:r>
              <a:rPr lang="cs-CZ" sz="1200" dirty="0"/>
              <a:t> orlovo                  jenž tě vyvolil z </a:t>
            </a:r>
            <a:r>
              <a:rPr lang="cs-CZ" sz="1200" dirty="0" smtClean="0"/>
              <a:t>mnoha,                         </a:t>
            </a:r>
            <a:r>
              <a:rPr lang="cs-CZ" sz="1200" b="0" i="1" dirty="0"/>
              <a:t>Nová rada, 14. st., staročesky</a:t>
            </a:r>
            <a:endParaRPr lang="cs-CZ" sz="1200" dirty="0"/>
          </a:p>
        </p:txBody>
      </p:sp>
      <p:sp>
        <p:nvSpPr>
          <p:cNvPr id="23571" name="Text Box 19"/>
          <p:cNvSpPr txBox="1">
            <a:spLocks noChangeArrowheads="1"/>
          </p:cNvSpPr>
          <p:nvPr/>
        </p:nvSpPr>
        <p:spPr bwMode="auto">
          <a:xfrm>
            <a:off x="1547813" y="987425"/>
            <a:ext cx="1847850" cy="314325"/>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2700000" scaled="1"/>
            <a:tileRect/>
          </a:gradFill>
          <a:ln w="9525">
            <a:solidFill>
              <a:srgbClr val="339966"/>
            </a:solidFill>
            <a:miter lim="800000"/>
            <a:headEnd/>
            <a:tailEnd/>
          </a:ln>
          <a:effectLst/>
        </p:spPr>
        <p:txBody>
          <a:bodyPr wrap="none">
            <a:spAutoFit/>
          </a:bodyPr>
          <a:lstStyle/>
          <a:p>
            <a:r>
              <a:rPr lang="cs-CZ" dirty="0"/>
              <a:t>Co radí zvířata králi?</a:t>
            </a:r>
          </a:p>
        </p:txBody>
      </p:sp>
      <p:pic>
        <p:nvPicPr>
          <p:cNvPr id="23573" name="Picture 21" descr="005640834_2"/>
          <p:cNvPicPr>
            <a:picLocks noChangeAspect="1" noChangeArrowheads="1"/>
          </p:cNvPicPr>
          <p:nvPr/>
        </p:nvPicPr>
        <p:blipFill>
          <a:blip r:embed="rId4"/>
          <a:srcRect/>
          <a:stretch>
            <a:fillRect/>
          </a:stretch>
        </p:blipFill>
        <p:spPr bwMode="auto">
          <a:xfrm>
            <a:off x="7164388" y="1563688"/>
            <a:ext cx="1498600" cy="22415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adpis 1"/>
          <p:cNvSpPr>
            <a:spLocks noGrp="1"/>
          </p:cNvSpPr>
          <p:nvPr>
            <p:ph type="ctrTitle"/>
          </p:nvPr>
        </p:nvSpPr>
        <p:spPr>
          <a:xfrm>
            <a:off x="0" y="484188"/>
            <a:ext cx="4752975" cy="593725"/>
          </a:xfrm>
        </p:spPr>
        <p:txBody>
          <a:bodyPr/>
          <a:lstStyle/>
          <a:p>
            <a:pPr algn="l" eaLnBrk="1" hangingPunct="1"/>
            <a:r>
              <a:rPr lang="cs-CZ" sz="2500" b="1" smtClean="0">
                <a:latin typeface="Times New Roman" pitchFamily="18" charset="0"/>
                <a:cs typeface="Times New Roman" pitchFamily="18" charset="0"/>
              </a:rPr>
              <a:t>12.6 Něco navíc pro šikovné</a:t>
            </a:r>
          </a:p>
        </p:txBody>
      </p:sp>
      <p:sp>
        <p:nvSpPr>
          <p:cNvPr id="16" name="TextovéPole 15"/>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a:solidFill>
                  <a:schemeClr val="accent3">
                    <a:lumMod val="50000"/>
                  </a:schemeClr>
                </a:solidFill>
                <a:cs typeface="Times New Roman" pitchFamily="18" charset="0"/>
              </a:rPr>
              <a:t>Dějepis</a:t>
            </a:r>
          </a:p>
          <a:p>
            <a:pPr fontAlgn="auto">
              <a:spcBef>
                <a:spcPts val="0"/>
              </a:spcBef>
              <a:spcAft>
                <a:spcPts val="0"/>
              </a:spcAft>
              <a:defRPr/>
            </a:pPr>
            <a:endParaRPr lang="cs-CZ" sz="1000" b="0" dirty="0">
              <a:cs typeface="Times New Roman" pitchFamily="18" charset="0"/>
            </a:endParaRPr>
          </a:p>
        </p:txBody>
      </p:sp>
      <p:sp>
        <p:nvSpPr>
          <p:cNvPr id="25603" name="Text Box 4"/>
          <p:cNvSpPr txBox="1">
            <a:spLocks noChangeArrowheads="1"/>
          </p:cNvSpPr>
          <p:nvPr/>
        </p:nvSpPr>
        <p:spPr bwMode="auto">
          <a:xfrm>
            <a:off x="231775" y="1130300"/>
            <a:ext cx="5780088" cy="3022600"/>
          </a:xfrm>
          <a:prstGeom prst="rect">
            <a:avLst/>
          </a:prstGeom>
          <a:gradFill rotWithShape="1">
            <a:gsLst>
              <a:gs pos="0">
                <a:srgbClr val="80FFFF"/>
              </a:gs>
              <a:gs pos="50000">
                <a:srgbClr val="B3FFFF"/>
              </a:gs>
              <a:gs pos="100000">
                <a:srgbClr val="DAFFFF"/>
              </a:gs>
            </a:gsLst>
            <a:lin ang="2700000" scaled="1"/>
          </a:gradFill>
          <a:ln w="9525">
            <a:solidFill>
              <a:srgbClr val="0000FF"/>
            </a:solidFill>
            <a:miter lim="800000"/>
            <a:headEnd/>
            <a:tailEnd/>
          </a:ln>
        </p:spPr>
        <p:txBody>
          <a:bodyPr>
            <a:spAutoFit/>
          </a:bodyPr>
          <a:lstStyle/>
          <a:p>
            <a:pPr algn="just"/>
            <a:r>
              <a:rPr lang="cs-CZ" sz="1200"/>
              <a:t>O příchodu Karla IV. do Čech – vlastní popis</a:t>
            </a:r>
          </a:p>
          <a:p>
            <a:pPr algn="just"/>
            <a:endParaRPr lang="cs-CZ" sz="1200"/>
          </a:p>
          <a:p>
            <a:pPr algn="just"/>
            <a:r>
              <a:rPr lang="cs-CZ" sz="1200"/>
              <a:t>„… A tak, když jsme přišli do Čech, nenašli jsme ani otce, ani matky, ani bratra, ani sestry, ani žádného známého. Řeč českou jsme ovšem také zapomněli, naučili jsme se jí pak opět, takže jsme mluvili a rozuměli jako každý jiný Čech. Z Boží milosti netoliko česky, ale vlašsky, lombardsky (tj. italskými dialekty), německy a latinsky jsme tak uměli mluviti, psáti a čísti, že jeden jazyk jako druhý nám byl hotov ku psaní, k mluvení, ke čtení a k rozumění.</a:t>
            </a:r>
          </a:p>
          <a:p>
            <a:pPr algn="just"/>
            <a:r>
              <a:rPr lang="cs-CZ" sz="1200"/>
              <a:t>… Kteréžto království jsme nalezli tak zpustlé, že jsme nenalezli ani jeden hrad svobodný, který by nebyl zastaven se vším zbožím královským</a:t>
            </a:r>
            <a:r>
              <a:rPr lang="el-GR" sz="1200">
                <a:cs typeface="Times New Roman" pitchFamily="18" charset="0"/>
              </a:rPr>
              <a:t>;</a:t>
            </a:r>
            <a:r>
              <a:rPr lang="cs-CZ" sz="1200">
                <a:cs typeface="Times New Roman" pitchFamily="18" charset="0"/>
              </a:rPr>
              <a:t> takže jsme neměli kde bydliti, leda v domech městských, jako jiný měšťan. A hrad pražský také byl opuštěn, zkažen a zrušen</a:t>
            </a:r>
            <a:r>
              <a:rPr lang="el-GR" sz="1200">
                <a:cs typeface="Times New Roman" pitchFamily="18" charset="0"/>
              </a:rPr>
              <a:t>;</a:t>
            </a:r>
            <a:r>
              <a:rPr lang="cs-CZ" sz="1200">
                <a:cs typeface="Times New Roman" pitchFamily="18" charset="0"/>
              </a:rPr>
              <a:t> neboť od dob krále Přemysla byl všecek rozbořen až na zemi. Na kterémžto místě jsme kázali vybudovat znovu velkou síň a krásnou s velikým nákladem, jak je až podnes vidět.  … A uzřevši pak obec česká šlechetných mužů, že jsme byli ze starého pokolení českých králů, milujíc nás, pomohla nám, abychom nabyli (znovu) hradů a královského zboží.“</a:t>
            </a:r>
            <a:endParaRPr lang="el-GR" sz="1200">
              <a:cs typeface="Times New Roman" pitchFamily="18" charset="0"/>
            </a:endParaRPr>
          </a:p>
        </p:txBody>
      </p:sp>
      <p:pic>
        <p:nvPicPr>
          <p:cNvPr id="25604" name="Picture 6" descr="110705142545"/>
          <p:cNvPicPr>
            <a:picLocks noChangeAspect="1" noChangeArrowheads="1"/>
          </p:cNvPicPr>
          <p:nvPr/>
        </p:nvPicPr>
        <p:blipFill>
          <a:blip r:embed="rId3"/>
          <a:srcRect/>
          <a:stretch>
            <a:fillRect/>
          </a:stretch>
        </p:blipFill>
        <p:spPr bwMode="auto">
          <a:xfrm>
            <a:off x="6227763" y="771525"/>
            <a:ext cx="2794000" cy="4032250"/>
          </a:xfrm>
          <a:prstGeom prst="rect">
            <a:avLst/>
          </a:prstGeom>
          <a:noFill/>
          <a:ln w="9525">
            <a:noFill/>
            <a:miter lim="800000"/>
            <a:headEnd/>
            <a:tailEnd/>
          </a:ln>
        </p:spPr>
      </p:pic>
      <p:sp>
        <p:nvSpPr>
          <p:cNvPr id="25605" name="Text Box 7"/>
          <p:cNvSpPr txBox="1">
            <a:spLocks noChangeArrowheads="1"/>
          </p:cNvSpPr>
          <p:nvPr/>
        </p:nvSpPr>
        <p:spPr bwMode="auto">
          <a:xfrm>
            <a:off x="1331913" y="4371975"/>
            <a:ext cx="4325937" cy="527050"/>
          </a:xfrm>
          <a:prstGeom prst="rect">
            <a:avLst/>
          </a:prstGeom>
          <a:solidFill>
            <a:srgbClr val="FFCC00"/>
          </a:solidFill>
          <a:ln w="9525">
            <a:solidFill>
              <a:srgbClr val="FF6600"/>
            </a:solidFill>
            <a:miter lim="800000"/>
            <a:headEnd/>
            <a:tailEnd/>
          </a:ln>
        </p:spPr>
        <p:txBody>
          <a:bodyPr wrap="none">
            <a:spAutoFit/>
          </a:bodyPr>
          <a:lstStyle/>
          <a:p>
            <a:r>
              <a:rPr lang="cs-CZ"/>
              <a:t>Z jakého středověkého díla pochází ukázka?</a:t>
            </a:r>
          </a:p>
          <a:p>
            <a:r>
              <a:rPr lang="cs-CZ"/>
              <a:t>Kdo byl zodpovědný za bídný stav českého království?</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p:cNvSpPr>
            <a:spLocks noGrp="1"/>
          </p:cNvSpPr>
          <p:nvPr>
            <p:ph type="ctrTitle"/>
          </p:nvPr>
        </p:nvSpPr>
        <p:spPr>
          <a:xfrm>
            <a:off x="0" y="484188"/>
            <a:ext cx="2700338" cy="593725"/>
          </a:xfrm>
        </p:spPr>
        <p:txBody>
          <a:bodyPr/>
          <a:lstStyle/>
          <a:p>
            <a:pPr algn="l" eaLnBrk="1" hangingPunct="1"/>
            <a:r>
              <a:rPr lang="cs-CZ" sz="2500" b="1" smtClean="0">
                <a:latin typeface="Times New Roman" pitchFamily="18" charset="0"/>
                <a:cs typeface="Times New Roman" pitchFamily="18" charset="0"/>
              </a:rPr>
              <a:t>12.7 CLIL</a:t>
            </a:r>
          </a:p>
        </p:txBody>
      </p:sp>
      <p:sp>
        <p:nvSpPr>
          <p:cNvPr id="17" name="TextovéPole 16"/>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err="1">
                <a:solidFill>
                  <a:schemeClr val="accent3">
                    <a:lumMod val="50000"/>
                  </a:schemeClr>
                </a:solidFill>
                <a:cs typeface="Times New Roman" pitchFamily="18" charset="0"/>
              </a:rPr>
              <a:t>History</a:t>
            </a:r>
            <a:endParaRPr lang="cs-CZ" sz="1600" dirty="0">
              <a:solidFill>
                <a:schemeClr val="accent3">
                  <a:lumMod val="50000"/>
                </a:schemeClr>
              </a:solidFill>
              <a:cs typeface="Times New Roman" pitchFamily="18" charset="0"/>
            </a:endParaRPr>
          </a:p>
          <a:p>
            <a:pPr fontAlgn="auto">
              <a:spcBef>
                <a:spcPts val="0"/>
              </a:spcBef>
              <a:spcAft>
                <a:spcPts val="0"/>
              </a:spcAft>
              <a:defRPr/>
            </a:pPr>
            <a:endParaRPr lang="cs-CZ" sz="1000" b="0" dirty="0">
              <a:cs typeface="Times New Roman" pitchFamily="18" charset="0"/>
            </a:endParaRPr>
          </a:p>
        </p:txBody>
      </p:sp>
      <p:pic>
        <p:nvPicPr>
          <p:cNvPr id="27651" name="Picture 6" descr="Soubor:Josef Mathauser - Karel IV. pokládá zákadní kámen k novému mostu.jpg">
            <a:hlinkClick r:id="rId3"/>
          </p:cNvPr>
          <p:cNvPicPr>
            <a:picLocks noChangeAspect="1" noChangeArrowheads="1"/>
          </p:cNvPicPr>
          <p:nvPr/>
        </p:nvPicPr>
        <p:blipFill>
          <a:blip r:embed="rId4"/>
          <a:srcRect/>
          <a:stretch>
            <a:fillRect/>
          </a:stretch>
        </p:blipFill>
        <p:spPr bwMode="auto">
          <a:xfrm>
            <a:off x="5795963" y="915988"/>
            <a:ext cx="3105150" cy="2005012"/>
          </a:xfrm>
          <a:prstGeom prst="rect">
            <a:avLst/>
          </a:prstGeom>
          <a:noFill/>
          <a:ln w="9525">
            <a:noFill/>
            <a:miter lim="800000"/>
            <a:headEnd/>
            <a:tailEnd/>
          </a:ln>
        </p:spPr>
      </p:pic>
      <p:sp>
        <p:nvSpPr>
          <p:cNvPr id="27652" name="TextovéPole 1"/>
          <p:cNvSpPr txBox="1">
            <a:spLocks noChangeArrowheads="1"/>
          </p:cNvSpPr>
          <p:nvPr/>
        </p:nvSpPr>
        <p:spPr bwMode="auto">
          <a:xfrm>
            <a:off x="250825" y="1347788"/>
            <a:ext cx="5184775" cy="3232150"/>
          </a:xfrm>
          <a:prstGeom prst="rect">
            <a:avLst/>
          </a:prstGeom>
          <a:gradFill rotWithShape="1">
            <a:gsLst>
              <a:gs pos="0">
                <a:srgbClr val="83D3FF"/>
              </a:gs>
              <a:gs pos="50000">
                <a:srgbClr val="B5E2FF"/>
              </a:gs>
              <a:gs pos="100000">
                <a:srgbClr val="DBF0FF"/>
              </a:gs>
            </a:gsLst>
            <a:lin ang="5400000" scaled="1"/>
          </a:gradFill>
          <a:ln w="9525">
            <a:solidFill>
              <a:srgbClr val="0070C0"/>
            </a:solidFill>
            <a:miter lim="800000"/>
            <a:headEnd/>
            <a:tailEnd/>
          </a:ln>
        </p:spPr>
        <p:txBody>
          <a:bodyPr>
            <a:spAutoFit/>
          </a:bodyPr>
          <a:lstStyle/>
          <a:p>
            <a:pPr algn="just"/>
            <a:r>
              <a:rPr lang="en-US" sz="1200" u="sng" dirty="0" smtClean="0"/>
              <a:t>The Charles </a:t>
            </a:r>
            <a:r>
              <a:rPr lang="en-US" sz="1200" dirty="0" smtClean="0"/>
              <a:t>Bridge is a famous historic bridge that crosses the Vltava river in Prague. Its construction started in 1357 under the auspices of King Charles IV, and finished in the beginning of the 15th century. As the only means of crossing the river Vltava until 1841, the Charles Bridge was the most important connection between Prague Castle and the city's Old Town and adjacent areas. This "solid-land" connection made Prague important as a trade route between Eastern and Western Europe. The bridge was originally called the Stone Bridge or the Prague Bridge, but has been the "Charles Bridge" since 1870.</a:t>
            </a:r>
          </a:p>
          <a:p>
            <a:pPr algn="just"/>
            <a:endParaRPr lang="en-US" sz="1200" dirty="0" smtClean="0"/>
          </a:p>
          <a:p>
            <a:pPr algn="just"/>
            <a:r>
              <a:rPr lang="en-US" sz="1200" dirty="0" smtClean="0"/>
              <a:t>The bridge is 516 meters long and nearly 10 meters wide, resting on 16 arches shielded by ice guards. It is protected by three bridge towers, two of them on the Lesser Quarter side and the third one on the Old Town side. The Old Town bridge tower is often considered to be one of the most astonishing civil gothic-style buildings in the world. The bridge is decorated by a continuous alley of 30 statues and statuaries, most of them baroque-style, originally erected around 1700 but now all replaced by replicas.</a:t>
            </a:r>
            <a:endParaRPr lang="en-US" sz="1200" dirty="0"/>
          </a:p>
        </p:txBody>
      </p:sp>
      <p:pic>
        <p:nvPicPr>
          <p:cNvPr id="27653" name="Picture 3"/>
          <p:cNvPicPr>
            <a:picLocks noChangeAspect="1" noChangeArrowheads="1"/>
          </p:cNvPicPr>
          <p:nvPr/>
        </p:nvPicPr>
        <p:blipFill>
          <a:blip r:embed="rId5"/>
          <a:srcRect/>
          <a:stretch>
            <a:fillRect/>
          </a:stretch>
        </p:blipFill>
        <p:spPr bwMode="auto">
          <a:xfrm>
            <a:off x="5651500" y="3148013"/>
            <a:ext cx="3408363" cy="182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4188"/>
            <a:ext cx="3313113" cy="593725"/>
          </a:xfrm>
        </p:spPr>
        <p:txBody>
          <a:bodyPr/>
          <a:lstStyle/>
          <a:p>
            <a:pPr algn="l" eaLnBrk="1" hangingPunct="1"/>
            <a:r>
              <a:rPr lang="cs-CZ" sz="2500" b="1" smtClean="0">
                <a:latin typeface="Times New Roman" pitchFamily="18" charset="0"/>
                <a:cs typeface="Times New Roman" pitchFamily="18" charset="0"/>
              </a:rPr>
              <a:t>12.8</a:t>
            </a:r>
            <a:r>
              <a:rPr lang="cs-CZ" sz="2800" b="1" smtClean="0">
                <a:latin typeface="Times New Roman" pitchFamily="18" charset="0"/>
                <a:cs typeface="Times New Roman" pitchFamily="18" charset="0"/>
              </a:rPr>
              <a:t> </a:t>
            </a:r>
            <a:r>
              <a:rPr lang="cs-CZ" sz="2500" b="1" smtClean="0">
                <a:latin typeface="Times New Roman" pitchFamily="18" charset="0"/>
                <a:cs typeface="Times New Roman" pitchFamily="18" charset="0"/>
              </a:rPr>
              <a:t>Test znalostí</a:t>
            </a:r>
          </a:p>
        </p:txBody>
      </p:sp>
      <p:sp>
        <p:nvSpPr>
          <p:cNvPr id="29698" name="TextovéPole 10">
            <a:hlinkClick r:id="rId3"/>
          </p:cNvPr>
          <p:cNvSpPr txBox="1">
            <a:spLocks noChangeArrowheads="1"/>
          </p:cNvSpPr>
          <p:nvPr/>
        </p:nvSpPr>
        <p:spPr bwMode="auto">
          <a:xfrm>
            <a:off x="6516688" y="3867150"/>
            <a:ext cx="2303462" cy="461963"/>
          </a:xfrm>
          <a:prstGeom prst="rect">
            <a:avLst/>
          </a:prstGeom>
          <a:noFill/>
          <a:ln w="9525">
            <a:noFill/>
            <a:miter lim="800000"/>
            <a:headEnd/>
            <a:tailEnd/>
          </a:ln>
        </p:spPr>
        <p:txBody>
          <a:bodyPr>
            <a:spAutoFit/>
          </a:bodyPr>
          <a:lstStyle/>
          <a:p>
            <a:endParaRPr lang="cs-CZ" sz="1200" b="0">
              <a:latin typeface="Calibri" pitchFamily="34" charset="0"/>
            </a:endParaRPr>
          </a:p>
          <a:p>
            <a:endParaRPr lang="cs-CZ" sz="1200" b="0">
              <a:latin typeface="Calibri" pitchFamily="34" charset="0"/>
            </a:endParaRPr>
          </a:p>
        </p:txBody>
      </p:sp>
      <p:sp>
        <p:nvSpPr>
          <p:cNvPr id="13" name="TextovéPole 12"/>
          <p:cNvSpPr txBox="1">
            <a:spLocks noChangeArrowheads="1"/>
          </p:cNvSpPr>
          <p:nvPr/>
        </p:nvSpPr>
        <p:spPr bwMode="auto">
          <a:xfrm>
            <a:off x="7092950" y="1203325"/>
            <a:ext cx="1439863" cy="246063"/>
          </a:xfrm>
          <a:prstGeom prst="rect">
            <a:avLst/>
          </a:prstGeom>
          <a:noFill/>
          <a:ln w="9525">
            <a:noFill/>
            <a:miter lim="800000"/>
            <a:headEnd/>
            <a:tailEnd/>
          </a:ln>
        </p:spPr>
        <p:txBody>
          <a:bodyPr>
            <a:spAutoFit/>
          </a:bodyPr>
          <a:lstStyle/>
          <a:p>
            <a:pPr algn="ctr"/>
            <a:r>
              <a:rPr lang="cs-CZ" sz="1000" dirty="0">
                <a:solidFill>
                  <a:srgbClr val="813763"/>
                </a:solidFill>
                <a:cs typeface="Times New Roman" pitchFamily="18" charset="0"/>
              </a:rPr>
              <a:t>Správné odpovědi</a:t>
            </a:r>
            <a:r>
              <a:rPr lang="cs-CZ" sz="1000" dirty="0">
                <a:solidFill>
                  <a:srgbClr val="813763"/>
                </a:solidFill>
                <a:latin typeface="Calibri" pitchFamily="34" charset="0"/>
              </a:rPr>
              <a:t>:</a:t>
            </a:r>
          </a:p>
        </p:txBody>
      </p:sp>
      <p:graphicFrame>
        <p:nvGraphicFramePr>
          <p:cNvPr id="15" name="Tabulka 14"/>
          <p:cNvGraphicFramePr>
            <a:graphicFrameLocks noGrp="1"/>
          </p:cNvGraphicFramePr>
          <p:nvPr>
            <p:extLst>
              <p:ext uri="{D42A27DB-BD31-4B8C-83A1-F6EECF244321}">
                <p14:modId xmlns:p14="http://schemas.microsoft.com/office/powerpoint/2010/main" val="621208011"/>
              </p:ext>
            </p:extLst>
          </p:nvPr>
        </p:nvGraphicFramePr>
        <p:xfrm>
          <a:off x="395536" y="1275606"/>
          <a:ext cx="6480720" cy="3566160"/>
        </p:xfrm>
        <a:graphic>
          <a:graphicData uri="http://schemas.openxmlformats.org/drawingml/2006/table">
            <a:tbl>
              <a:tblPr bandRow="1">
                <a:tableStyleId>{775DCB02-9BB8-47FD-8907-85C794F793BA}</a:tableStyleId>
              </a:tblPr>
              <a:tblGrid>
                <a:gridCol w="3120008"/>
                <a:gridCol w="3360712"/>
              </a:tblGrid>
              <a:tr h="370840">
                <a:tc>
                  <a:txBody>
                    <a:bodyPr/>
                    <a:lstStyle/>
                    <a:p>
                      <a:pPr marL="342900" indent="-342900" algn="just">
                        <a:buAutoNum type="arabicPeriod"/>
                      </a:pPr>
                      <a:r>
                        <a:rPr lang="cs-CZ" sz="1600" dirty="0" smtClean="0">
                          <a:latin typeface="Times New Roman" pitchFamily="18" charset="0"/>
                          <a:cs typeface="Times New Roman" pitchFamily="18" charset="0"/>
                        </a:rPr>
                        <a:t>Které</a:t>
                      </a:r>
                      <a:r>
                        <a:rPr lang="cs-CZ" sz="1600" baseline="0" dirty="0" smtClean="0">
                          <a:latin typeface="Times New Roman" pitchFamily="18" charset="0"/>
                          <a:cs typeface="Times New Roman" pitchFamily="18" charset="0"/>
                        </a:rPr>
                        <a:t> tvrzení je </a:t>
                      </a:r>
                      <a:r>
                        <a:rPr lang="cs-CZ" sz="1600" b="1" baseline="0" dirty="0" smtClean="0">
                          <a:latin typeface="Times New Roman" pitchFamily="18" charset="0"/>
                          <a:cs typeface="Times New Roman" pitchFamily="18" charset="0"/>
                        </a:rPr>
                        <a:t>správné?</a:t>
                      </a:r>
                      <a:endParaRPr lang="cs-CZ" sz="1600" dirty="0" smtClean="0">
                        <a:latin typeface="Times New Roman" pitchFamily="18" charset="0"/>
                        <a:cs typeface="Times New Roman" pitchFamily="18" charset="0"/>
                      </a:endParaRPr>
                    </a:p>
                    <a:p>
                      <a:pPr marL="0" indent="0" algn="just">
                        <a:buNone/>
                      </a:pP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Lucemburkové vládli v českých zemích</a:t>
                      </a:r>
                    </a:p>
                    <a:p>
                      <a:pPr marL="342900" indent="-342900" algn="just"/>
                      <a:r>
                        <a:rPr lang="cs-CZ" sz="1200" baseline="0" dirty="0" smtClean="0">
                          <a:latin typeface="Times New Roman" pitchFamily="18" charset="0"/>
                          <a:cs typeface="Times New Roman" pitchFamily="18" charset="0"/>
                        </a:rPr>
                        <a:t>     </a:t>
                      </a:r>
                      <a:r>
                        <a:rPr lang="cs-CZ" sz="1200" dirty="0" smtClean="0">
                          <a:latin typeface="Times New Roman" pitchFamily="18" charset="0"/>
                          <a:cs typeface="Times New Roman" pitchFamily="18" charset="0"/>
                        </a:rPr>
                        <a:t>před Přemyslovci.</a:t>
                      </a:r>
                    </a:p>
                    <a:p>
                      <a:pPr marL="342900" indent="-342900" algn="just"/>
                      <a:r>
                        <a:rPr lang="cs-CZ" sz="1200" dirty="0" smtClean="0">
                          <a:latin typeface="Times New Roman" pitchFamily="18" charset="0"/>
                          <a:cs typeface="Times New Roman" pitchFamily="18" charset="0"/>
                        </a:rPr>
                        <a:t>b/  Mezi Lucemburky patří Václav III.</a:t>
                      </a:r>
                    </a:p>
                    <a:p>
                      <a:pPr marL="342900" indent="-342900" algn="just"/>
                      <a:r>
                        <a:rPr lang="cs-CZ" sz="1200" dirty="0" smtClean="0">
                          <a:latin typeface="Times New Roman" pitchFamily="18" charset="0"/>
                          <a:cs typeface="Times New Roman" pitchFamily="18" charset="0"/>
                        </a:rPr>
                        <a:t>c/  Na český trůn nastoupili Lucemburkové</a:t>
                      </a:r>
                    </a:p>
                    <a:p>
                      <a:pPr marL="342900" indent="-342900" algn="just"/>
                      <a:r>
                        <a:rPr lang="cs-CZ" sz="1200" baseline="0" dirty="0" smtClean="0">
                          <a:latin typeface="Times New Roman" pitchFamily="18" charset="0"/>
                          <a:cs typeface="Times New Roman" pitchFamily="18" charset="0"/>
                        </a:rPr>
                        <a:t>     </a:t>
                      </a:r>
                      <a:r>
                        <a:rPr lang="cs-CZ" sz="1200" dirty="0" smtClean="0">
                          <a:latin typeface="Times New Roman" pitchFamily="18" charset="0"/>
                          <a:cs typeface="Times New Roman" pitchFamily="18" charset="0"/>
                        </a:rPr>
                        <a:t>roku 1310.</a:t>
                      </a:r>
                    </a:p>
                    <a:p>
                      <a:pPr marL="342900" indent="-342900" algn="just"/>
                      <a:r>
                        <a:rPr lang="cs-CZ" sz="1200" dirty="0" smtClean="0">
                          <a:latin typeface="Times New Roman" pitchFamily="18" charset="0"/>
                          <a:cs typeface="Times New Roman" pitchFamily="18" charset="0"/>
                        </a:rPr>
                        <a:t>d/  Po Karlu IV. vládl jeho syn Zikmund.</a:t>
                      </a:r>
                    </a:p>
                    <a:p>
                      <a:pPr marL="342900" indent="-342900" algn="just"/>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c>
                  <a:txBody>
                    <a:bodyPr/>
                    <a:lstStyle/>
                    <a:p>
                      <a:pPr marL="342900" indent="-342900" algn="just">
                        <a:buAutoNum type="arabicPeriod" startAt="3"/>
                      </a:pPr>
                      <a:r>
                        <a:rPr lang="cs-CZ" sz="1600" dirty="0" smtClean="0">
                          <a:latin typeface="Times New Roman" pitchFamily="18" charset="0"/>
                          <a:cs typeface="Times New Roman" pitchFamily="18" charset="0"/>
                        </a:rPr>
                        <a:t>Mezi</a:t>
                      </a:r>
                      <a:r>
                        <a:rPr lang="cs-CZ" sz="1600" baseline="0" dirty="0" smtClean="0">
                          <a:latin typeface="Times New Roman" pitchFamily="18" charset="0"/>
                          <a:cs typeface="Times New Roman" pitchFamily="18" charset="0"/>
                        </a:rPr>
                        <a:t> manželky Karla IV. </a:t>
                      </a:r>
                      <a:r>
                        <a:rPr lang="cs-CZ" sz="1600" b="1" baseline="0" dirty="0" smtClean="0">
                          <a:latin typeface="Times New Roman" pitchFamily="18" charset="0"/>
                          <a:cs typeface="Times New Roman" pitchFamily="18" charset="0"/>
                        </a:rPr>
                        <a:t>nepatří:</a:t>
                      </a:r>
                      <a:endParaRPr lang="cs-CZ" sz="1600" b="1" dirty="0" smtClean="0">
                        <a:latin typeface="Times New Roman" pitchFamily="18" charset="0"/>
                        <a:cs typeface="Times New Roman" pitchFamily="18" charset="0"/>
                      </a:endParaRPr>
                    </a:p>
                    <a:p>
                      <a:pPr marL="0" indent="0" algn="just">
                        <a:buNone/>
                      </a:pPr>
                      <a:endParaRPr lang="cs-CZ" sz="1600" dirty="0" smtClean="0">
                        <a:latin typeface="Times New Roman" pitchFamily="18" charset="0"/>
                        <a:cs typeface="Times New Roman" pitchFamily="18" charset="0"/>
                      </a:endParaRPr>
                    </a:p>
                    <a:p>
                      <a:pPr marL="0" indent="0" algn="just">
                        <a:buNone/>
                      </a:pPr>
                      <a:r>
                        <a:rPr lang="cs-CZ" sz="1200" dirty="0" smtClean="0">
                          <a:latin typeface="Times New Roman" pitchFamily="18" charset="0"/>
                          <a:cs typeface="Times New Roman" pitchFamily="18" charset="0"/>
                        </a:rPr>
                        <a:t>a/  Blanka z </a:t>
                      </a:r>
                      <a:r>
                        <a:rPr lang="cs-CZ" sz="1200" dirty="0" err="1" smtClean="0">
                          <a:latin typeface="Times New Roman" pitchFamily="18" charset="0"/>
                          <a:cs typeface="Times New Roman" pitchFamily="18" charset="0"/>
                        </a:rPr>
                        <a:t>Valois</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b/  Anna</a:t>
                      </a:r>
                      <a:r>
                        <a:rPr lang="cs-CZ" sz="1200" baseline="0" dirty="0" smtClean="0">
                          <a:latin typeface="Times New Roman" pitchFamily="18" charset="0"/>
                          <a:cs typeface="Times New Roman" pitchFamily="18" charset="0"/>
                        </a:rPr>
                        <a:t> Pomořanská</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c/  Anna Svídnická</a:t>
                      </a:r>
                    </a:p>
                    <a:p>
                      <a:pPr marL="342900" indent="-342900" algn="just"/>
                      <a:r>
                        <a:rPr lang="cs-CZ" sz="1200" dirty="0" smtClean="0">
                          <a:latin typeface="Times New Roman" pitchFamily="18" charset="0"/>
                          <a:cs typeface="Times New Roman" pitchFamily="18" charset="0"/>
                        </a:rPr>
                        <a:t>d/  Eliška Pomořanská</a:t>
                      </a:r>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r>
              <a:tr h="370840">
                <a:tc>
                  <a:txBody>
                    <a:bodyPr/>
                    <a:lstStyle/>
                    <a:p>
                      <a:pPr marL="342900" indent="-342900" algn="just">
                        <a:buAutoNum type="arabicPeriod" startAt="2"/>
                      </a:pPr>
                      <a:r>
                        <a:rPr lang="cs-CZ" sz="1600" dirty="0" smtClean="0">
                          <a:latin typeface="Times New Roman" pitchFamily="18" charset="0"/>
                          <a:cs typeface="Times New Roman" pitchFamily="18" charset="0"/>
                        </a:rPr>
                        <a:t>Vyber</a:t>
                      </a:r>
                      <a:r>
                        <a:rPr lang="cs-CZ" sz="1600" baseline="0" dirty="0" smtClean="0">
                          <a:latin typeface="Times New Roman" pitchFamily="18" charset="0"/>
                          <a:cs typeface="Times New Roman" pitchFamily="18" charset="0"/>
                        </a:rPr>
                        <a:t> </a:t>
                      </a:r>
                      <a:r>
                        <a:rPr lang="cs-CZ" sz="1600" b="1" baseline="0" dirty="0" smtClean="0">
                          <a:latin typeface="Times New Roman" pitchFamily="18" charset="0"/>
                          <a:cs typeface="Times New Roman" pitchFamily="18" charset="0"/>
                        </a:rPr>
                        <a:t>nesprávný</a:t>
                      </a:r>
                      <a:r>
                        <a:rPr lang="cs-CZ" sz="1600" baseline="0" dirty="0" smtClean="0">
                          <a:latin typeface="Times New Roman" pitchFamily="18" charset="0"/>
                          <a:cs typeface="Times New Roman" pitchFamily="18" charset="0"/>
                        </a:rPr>
                        <a:t> výrok o hradu Karlštejn. </a:t>
                      </a:r>
                      <a:endParaRPr lang="cs-CZ" sz="1600" dirty="0" smtClean="0">
                        <a:latin typeface="Times New Roman" pitchFamily="18" charset="0"/>
                        <a:cs typeface="Times New Roman" pitchFamily="18" charset="0"/>
                      </a:endParaRPr>
                    </a:p>
                    <a:p>
                      <a:pPr marL="0" indent="0" algn="just">
                        <a:buNone/>
                      </a:pP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Hrad Karlštejn nechal postavit Karel IV.</a:t>
                      </a:r>
                    </a:p>
                    <a:p>
                      <a:pPr marL="342900" indent="-342900" algn="just"/>
                      <a:r>
                        <a:rPr lang="cs-CZ" sz="1200" dirty="0" smtClean="0">
                          <a:latin typeface="Times New Roman" pitchFamily="18" charset="0"/>
                          <a:cs typeface="Times New Roman" pitchFamily="18" charset="0"/>
                        </a:rPr>
                        <a:t>b/  Měl sloužit k uschování korunovačních</a:t>
                      </a:r>
                    </a:p>
                    <a:p>
                      <a:pPr marL="342900" indent="-342900" algn="just"/>
                      <a:r>
                        <a:rPr lang="cs-CZ" sz="1200" baseline="0" dirty="0" smtClean="0">
                          <a:latin typeface="Times New Roman" pitchFamily="18" charset="0"/>
                          <a:cs typeface="Times New Roman" pitchFamily="18" charset="0"/>
                        </a:rPr>
                        <a:t>     </a:t>
                      </a:r>
                      <a:r>
                        <a:rPr lang="cs-CZ" sz="1200" dirty="0" smtClean="0">
                          <a:latin typeface="Times New Roman" pitchFamily="18" charset="0"/>
                          <a:cs typeface="Times New Roman" pitchFamily="18" charset="0"/>
                        </a:rPr>
                        <a:t>klenotů.</a:t>
                      </a:r>
                    </a:p>
                    <a:p>
                      <a:pPr marL="342900" indent="-342900" algn="just"/>
                      <a:r>
                        <a:rPr lang="cs-CZ" sz="1200" dirty="0" smtClean="0">
                          <a:latin typeface="Times New Roman" pitchFamily="18" charset="0"/>
                          <a:cs typeface="Times New Roman" pitchFamily="18" charset="0"/>
                        </a:rPr>
                        <a:t>c/  Základní kámen byl položen roku 1348.</a:t>
                      </a:r>
                    </a:p>
                    <a:p>
                      <a:pPr marL="342900" indent="-342900" algn="just"/>
                      <a:r>
                        <a:rPr lang="cs-CZ" sz="1200" dirty="0" smtClean="0">
                          <a:latin typeface="Times New Roman" pitchFamily="18" charset="0"/>
                          <a:cs typeface="Times New Roman" pitchFamily="18" charset="0"/>
                        </a:rPr>
                        <a:t>d/  Byl postaven v románském slohu.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c>
                  <a:txBody>
                    <a:bodyPr/>
                    <a:lstStyle/>
                    <a:p>
                      <a:pPr marL="342900" marR="0" indent="-342900" algn="just" defTabSz="914400" rtl="0" eaLnBrk="1" fontAlgn="auto" latinLnBrk="0" hangingPunct="1">
                        <a:lnSpc>
                          <a:spcPct val="100000"/>
                        </a:lnSpc>
                        <a:spcBef>
                          <a:spcPts val="0"/>
                        </a:spcBef>
                        <a:spcAft>
                          <a:spcPts val="0"/>
                        </a:spcAft>
                        <a:buClrTx/>
                        <a:buSzTx/>
                        <a:buFontTx/>
                        <a:buAutoNum type="arabicPeriod" startAt="4"/>
                        <a:tabLst/>
                        <a:defRPr/>
                      </a:pPr>
                      <a:r>
                        <a:rPr lang="cs-CZ" sz="1600" dirty="0" smtClean="0">
                          <a:latin typeface="Times New Roman" pitchFamily="18" charset="0"/>
                          <a:cs typeface="Times New Roman" pitchFamily="18" charset="0"/>
                        </a:rPr>
                        <a:t>Kterému</a:t>
                      </a:r>
                      <a:r>
                        <a:rPr lang="cs-CZ" sz="1600" baseline="0" dirty="0" smtClean="0">
                          <a:latin typeface="Times New Roman" pitchFamily="18" charset="0"/>
                          <a:cs typeface="Times New Roman" pitchFamily="18" charset="0"/>
                        </a:rPr>
                        <a:t> vladaři se přezdívalo „</a:t>
                      </a:r>
                      <a:r>
                        <a:rPr lang="cs-CZ" sz="1600" b="1" baseline="0" dirty="0" smtClean="0">
                          <a:latin typeface="Times New Roman" pitchFamily="18" charset="0"/>
                          <a:cs typeface="Times New Roman" pitchFamily="18" charset="0"/>
                        </a:rPr>
                        <a:t>Král cizinec“?</a:t>
                      </a:r>
                      <a:endParaRPr lang="cs-CZ" sz="16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cs-CZ" sz="16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a/  </a:t>
                      </a:r>
                      <a:r>
                        <a:rPr lang="cs-CZ" sz="1200" b="0" dirty="0" smtClean="0">
                          <a:latin typeface="Times New Roman" pitchFamily="18" charset="0"/>
                          <a:cs typeface="Times New Roman" pitchFamily="18" charset="0"/>
                        </a:rPr>
                        <a:t>Jan Lucemburský</a:t>
                      </a:r>
                      <a:endParaRPr lang="cs-CZ" sz="12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b/  Václav</a:t>
                      </a:r>
                      <a:r>
                        <a:rPr lang="cs-CZ" sz="1200" baseline="0" dirty="0" smtClean="0">
                          <a:latin typeface="Times New Roman" pitchFamily="18" charset="0"/>
                          <a:cs typeface="Times New Roman" pitchFamily="18" charset="0"/>
                        </a:rPr>
                        <a:t> IV.</a:t>
                      </a:r>
                      <a:endParaRPr lang="cs-CZ" sz="12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c/  Zikmund Lucemburský</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baseline="0" dirty="0" smtClean="0">
                          <a:latin typeface="Times New Roman" pitchFamily="18" charset="0"/>
                          <a:cs typeface="Times New Roman" pitchFamily="18" charset="0"/>
                        </a:rPr>
                        <a:t>d/  Karel IV.</a:t>
                      </a:r>
                      <a:endParaRPr lang="cs-CZ"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r>
            </a:tbl>
          </a:graphicData>
        </a:graphic>
      </p:graphicFrame>
      <p:sp>
        <p:nvSpPr>
          <p:cNvPr id="16" name="TextovéPole 15"/>
          <p:cNvSpPr txBox="1">
            <a:spLocks noChangeArrowheads="1"/>
          </p:cNvSpPr>
          <p:nvPr/>
        </p:nvSpPr>
        <p:spPr bwMode="auto">
          <a:xfrm>
            <a:off x="7596188" y="1419225"/>
            <a:ext cx="504825" cy="1200150"/>
          </a:xfrm>
          <a:prstGeom prst="rect">
            <a:avLst/>
          </a:prstGeom>
          <a:noFill/>
          <a:ln w="9525">
            <a:noFill/>
            <a:miter lim="800000"/>
            <a:headEnd/>
            <a:tailEnd/>
          </a:ln>
        </p:spPr>
        <p:txBody>
          <a:bodyPr>
            <a:spAutoFit/>
          </a:bodyPr>
          <a:lstStyle/>
          <a:p>
            <a:pPr marL="228600" indent="-228600">
              <a:buFontTx/>
              <a:buAutoNum type="arabicPeriod"/>
            </a:pPr>
            <a:endParaRPr lang="cs-CZ" sz="1200" b="0" dirty="0">
              <a:latin typeface="Calibri" pitchFamily="34" charset="0"/>
            </a:endParaRPr>
          </a:p>
          <a:p>
            <a:pPr marL="228600" indent="-228600">
              <a:buFontTx/>
              <a:buAutoNum type="arabicPeriod"/>
            </a:pPr>
            <a:r>
              <a:rPr lang="cs-CZ" sz="1200" b="0" dirty="0">
                <a:cs typeface="Times New Roman" pitchFamily="18" charset="0"/>
              </a:rPr>
              <a:t>c</a:t>
            </a:r>
          </a:p>
          <a:p>
            <a:pPr marL="228600" indent="-228600">
              <a:buFontTx/>
              <a:buAutoNum type="arabicPeriod"/>
            </a:pPr>
            <a:r>
              <a:rPr lang="cs-CZ" sz="1200" b="0" dirty="0">
                <a:cs typeface="Times New Roman" pitchFamily="18" charset="0"/>
              </a:rPr>
              <a:t>d</a:t>
            </a:r>
          </a:p>
          <a:p>
            <a:pPr marL="228600" indent="-228600">
              <a:buFontTx/>
              <a:buAutoNum type="arabicPeriod"/>
            </a:pPr>
            <a:r>
              <a:rPr lang="cs-CZ" sz="1200" b="0" dirty="0">
                <a:cs typeface="Times New Roman" pitchFamily="18" charset="0"/>
              </a:rPr>
              <a:t>b</a:t>
            </a:r>
          </a:p>
          <a:p>
            <a:pPr marL="228600" indent="-228600">
              <a:buFontTx/>
              <a:buAutoNum type="arabicPeriod"/>
            </a:pPr>
            <a:r>
              <a:rPr lang="cs-CZ" sz="1200" b="0" dirty="0">
                <a:cs typeface="Times New Roman" pitchFamily="18" charset="0"/>
              </a:rPr>
              <a:t>a</a:t>
            </a:r>
          </a:p>
          <a:p>
            <a:pPr marL="228600" indent="-228600"/>
            <a:endParaRPr lang="cs-CZ" sz="1200" b="0" dirty="0">
              <a:latin typeface="Calibri" pitchFamily="34" charset="0"/>
            </a:endParaRPr>
          </a:p>
        </p:txBody>
      </p:sp>
      <p:sp>
        <p:nvSpPr>
          <p:cNvPr id="17" name="TextovéPole 16"/>
          <p:cNvSpPr txBox="1">
            <a:spLocks noChangeArrowheads="1"/>
          </p:cNvSpPr>
          <p:nvPr/>
        </p:nvSpPr>
        <p:spPr bwMode="auto">
          <a:xfrm>
            <a:off x="7532688" y="4237038"/>
            <a:ext cx="1439862" cy="306387"/>
          </a:xfrm>
          <a:prstGeom prst="rect">
            <a:avLst/>
          </a:prstGeom>
          <a:noFill/>
          <a:ln w="9525">
            <a:noFill/>
            <a:miter lim="800000"/>
            <a:headEnd/>
            <a:tailEnd/>
          </a:ln>
        </p:spPr>
        <p:txBody>
          <a:bodyPr>
            <a:spAutoFit/>
          </a:bodyPr>
          <a:lstStyle/>
          <a:p>
            <a:r>
              <a:rPr lang="cs-CZ" b="0" dirty="0">
                <a:solidFill>
                  <a:srgbClr val="813763"/>
                </a:solidFill>
                <a:cs typeface="Times New Roman" pitchFamily="18" charset="0"/>
              </a:rPr>
              <a:t>Test  na známku</a:t>
            </a:r>
          </a:p>
        </p:txBody>
      </p:sp>
      <p:sp>
        <p:nvSpPr>
          <p:cNvPr id="14" name="TextovéPole 13"/>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a:solidFill>
                  <a:schemeClr val="accent3">
                    <a:lumMod val="50000"/>
                  </a:schemeClr>
                </a:solidFill>
                <a:cs typeface="Times New Roman" pitchFamily="18" charset="0"/>
              </a:rPr>
              <a:t>Dějepis</a:t>
            </a:r>
          </a:p>
          <a:p>
            <a:pPr fontAlgn="auto">
              <a:spcBef>
                <a:spcPts val="0"/>
              </a:spcBef>
              <a:spcAft>
                <a:spcPts val="0"/>
              </a:spcAft>
              <a:defRPr/>
            </a:pPr>
            <a:endParaRPr lang="cs-CZ" sz="1000" b="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0" fill="hold"/>
                                        <p:tgtEl>
                                          <p:spTgt spid="16"/>
                                        </p:tgtEl>
                                        <p:attrNameLst>
                                          <p:attrName>ppt_x</p:attrName>
                                        </p:attrNameLst>
                                      </p:cBhvr>
                                      <p:tavLst>
                                        <p:tav tm="0">
                                          <p:val>
                                            <p:strVal val="#ppt_x"/>
                                          </p:val>
                                        </p:tav>
                                        <p:tav tm="100000">
                                          <p:val>
                                            <p:strVal val="#ppt_x"/>
                                          </p:val>
                                        </p:tav>
                                      </p:tavLst>
                                    </p:anim>
                                    <p:anim calcmode="lin" valueType="num">
                                      <p:cBhvr additive="base">
                                        <p:cTn id="4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Nadpis 1"/>
          <p:cNvSpPr txBox="1">
            <a:spLocks/>
          </p:cNvSpPr>
          <p:nvPr/>
        </p:nvSpPr>
        <p:spPr bwMode="auto">
          <a:xfrm>
            <a:off x="20638" y="498475"/>
            <a:ext cx="4622800" cy="593725"/>
          </a:xfrm>
          <a:prstGeom prst="rect">
            <a:avLst/>
          </a:prstGeom>
          <a:noFill/>
          <a:ln w="9525">
            <a:noFill/>
            <a:miter lim="800000"/>
            <a:headEnd/>
            <a:tailEnd/>
          </a:ln>
        </p:spPr>
        <p:txBody>
          <a:bodyPr/>
          <a:lstStyle/>
          <a:p>
            <a:r>
              <a:rPr lang="cs-CZ" sz="2500" dirty="0">
                <a:cs typeface="Times New Roman" pitchFamily="18" charset="0"/>
              </a:rPr>
              <a:t>12.9 Použité zdroje, citace</a:t>
            </a:r>
          </a:p>
        </p:txBody>
      </p:sp>
      <p:sp>
        <p:nvSpPr>
          <p:cNvPr id="3" name="TextovéPole 2"/>
          <p:cNvSpPr txBox="1"/>
          <p:nvPr/>
        </p:nvSpPr>
        <p:spPr>
          <a:xfrm>
            <a:off x="0" y="0"/>
            <a:ext cx="9144000" cy="4921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cs-CZ" sz="1200" dirty="0">
                <a:solidFill>
                  <a:schemeClr val="accent3">
                    <a:lumMod val="50000"/>
                  </a:schemeClr>
                </a:solidFill>
                <a:cs typeface="Times New Roman" pitchFamily="18" charset="0"/>
              </a:rPr>
              <a:t>Elektronická  učebnice - II. stupeň                      </a:t>
            </a:r>
            <a:r>
              <a:rPr lang="cs-CZ" sz="1000" b="0" dirty="0">
                <a:solidFill>
                  <a:schemeClr val="accent3">
                    <a:lumMod val="50000"/>
                  </a:schemeClr>
                </a:solidFill>
                <a:cs typeface="Times New Roman" pitchFamily="18" charset="0"/>
              </a:rPr>
              <a:t>Základní škola Děčín VI, Na Stráni 879/2  – příspěvková organizace                       	                  </a:t>
            </a:r>
            <a:r>
              <a:rPr lang="cs-CZ" sz="1600" dirty="0">
                <a:solidFill>
                  <a:schemeClr val="accent3">
                    <a:lumMod val="50000"/>
                  </a:schemeClr>
                </a:solidFill>
                <a:cs typeface="Times New Roman" pitchFamily="18" charset="0"/>
              </a:rPr>
              <a:t>   Dějepis</a:t>
            </a:r>
          </a:p>
          <a:p>
            <a:pPr fontAlgn="auto">
              <a:spcBef>
                <a:spcPts val="0"/>
              </a:spcBef>
              <a:spcAft>
                <a:spcPts val="0"/>
              </a:spcAft>
              <a:defRPr/>
            </a:pPr>
            <a:endParaRPr lang="cs-CZ" sz="1000" b="0" dirty="0">
              <a:cs typeface="Times New Roman" pitchFamily="18" charset="0"/>
            </a:endParaRPr>
          </a:p>
        </p:txBody>
      </p:sp>
      <p:sp>
        <p:nvSpPr>
          <p:cNvPr id="31747" name="Text Box 4"/>
          <p:cNvSpPr txBox="1">
            <a:spLocks noChangeArrowheads="1"/>
          </p:cNvSpPr>
          <p:nvPr/>
        </p:nvSpPr>
        <p:spPr bwMode="auto">
          <a:xfrm>
            <a:off x="231775" y="1084263"/>
            <a:ext cx="8588375" cy="3759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342900" indent="-342900">
              <a:buFontTx/>
              <a:buAutoNum type="arabicPeriod"/>
            </a:pPr>
            <a:r>
              <a:rPr lang="cs-CZ" sz="1000" b="0">
                <a:latin typeface="Times New Roman" pitchFamily="18" charset="0"/>
                <a:cs typeface="Times New Roman" pitchFamily="18" charset="0"/>
              </a:rPr>
              <a:t> H. Mandelová, E. Kunstová, I. Pařízková: Dějiny středověku a počátků novověku, Dialog, Liberec 2002.</a:t>
            </a:r>
          </a:p>
          <a:p>
            <a:pPr marL="342900" indent="-342900">
              <a:buFontTx/>
              <a:buAutoNum type="arabicPeriod"/>
            </a:pPr>
            <a:r>
              <a:rPr lang="cs-CZ" sz="1000" b="0">
                <a:latin typeface="Times New Roman" pitchFamily="18" charset="0"/>
                <a:cs typeface="Times New Roman" pitchFamily="18" charset="0"/>
              </a:rPr>
              <a:t> F. Čapka, J. Lunerová: Dějepis I. Náměty pro tvořivou výuku, Scientia, Praha 2008.</a:t>
            </a:r>
          </a:p>
          <a:p>
            <a:pPr marL="342900" indent="-342900">
              <a:buFontTx/>
              <a:buAutoNum type="arabicPeriod"/>
            </a:pPr>
            <a:r>
              <a:rPr lang="cs-CZ" sz="1000" b="0">
                <a:latin typeface="Times New Roman" pitchFamily="18" charset="0"/>
                <a:cs typeface="Times New Roman" pitchFamily="18" charset="0"/>
              </a:rPr>
              <a:t> </a:t>
            </a:r>
            <a:r>
              <a:rPr lang="cs-CZ" sz="1000" b="0">
                <a:latin typeface="Times New Roman" pitchFamily="18" charset="0"/>
                <a:cs typeface="Times New Roman" pitchFamily="18" charset="0"/>
                <a:hlinkClick r:id="rId2"/>
              </a:rPr>
              <a:t>http://cs.wikipedia.org/wiki/Soubor:Erblucemburksa.gif</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rPr>
              <a:t> </a:t>
            </a:r>
            <a:r>
              <a:rPr lang="cs-CZ" sz="1000" b="0">
                <a:latin typeface="Times New Roman" pitchFamily="18" charset="0"/>
                <a:cs typeface="Times New Roman" pitchFamily="18" charset="0"/>
                <a:hlinkClick r:id="rId3"/>
              </a:rPr>
              <a:t>http://cs.wikipedia.org/wiki/Soubor:Honzik_vit.jpg</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rPr>
              <a:t> </a:t>
            </a:r>
            <a:r>
              <a:rPr lang="cs-CZ" sz="1000" b="0">
                <a:latin typeface="Times New Roman" pitchFamily="18" charset="0"/>
                <a:cs typeface="Times New Roman" pitchFamily="18" charset="0"/>
                <a:hlinkClick r:id="rId4"/>
              </a:rPr>
              <a:t>http://cs.wikipedia.org/wiki/Soubor:Charles_IV-John_Ocko_votive_picture-fragment.jpg</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rPr>
              <a:t> </a:t>
            </a:r>
            <a:r>
              <a:rPr lang="cs-CZ" sz="1000" b="0">
                <a:latin typeface="Times New Roman" pitchFamily="18" charset="0"/>
                <a:cs typeface="Times New Roman" pitchFamily="18" charset="0"/>
                <a:hlinkClick r:id="rId5"/>
              </a:rPr>
              <a:t>http://cs.wikipedia.org/wiki/Soubor:VaclavIV.jpg</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rPr>
              <a:t> </a:t>
            </a:r>
            <a:r>
              <a:rPr lang="cs-CZ" sz="1000" b="0">
                <a:latin typeface="Times New Roman" pitchFamily="18" charset="0"/>
                <a:cs typeface="Times New Roman" pitchFamily="18" charset="0"/>
                <a:hlinkClick r:id="rId6"/>
              </a:rPr>
              <a:t>http://cs.wikipedia.org/wiki/Soubor:Zikmund_Zho%C5%99elecka_radnice.jpg</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rPr>
              <a:t> </a:t>
            </a:r>
            <a:r>
              <a:rPr lang="cs-CZ" sz="1000" b="0">
                <a:latin typeface="Times New Roman" pitchFamily="18" charset="0"/>
                <a:cs typeface="Times New Roman" pitchFamily="18" charset="0"/>
                <a:hlinkClick r:id="rId7"/>
              </a:rPr>
              <a:t>http://cs.wikipedia.org/wiki/Soubor:Hrad_Karl%C5%A1tejn.jpg</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rPr>
              <a:t> </a:t>
            </a:r>
            <a:r>
              <a:rPr lang="cs-CZ" sz="1000" b="0">
                <a:latin typeface="Times New Roman" pitchFamily="18" charset="0"/>
                <a:cs typeface="Times New Roman" pitchFamily="18" charset="0"/>
                <a:hlinkClick r:id="rId8"/>
              </a:rPr>
              <a:t>http://cs.wikipedia.org/wiki/Soubor:Jindrich_Eckert_-_Karlstejn,_kaple_sv_Krize_(1878).jpg</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rPr>
              <a:t> </a:t>
            </a:r>
            <a:r>
              <a:rPr lang="cs-CZ" sz="1000" b="0">
                <a:latin typeface="Times New Roman" pitchFamily="18" charset="0"/>
                <a:cs typeface="Times New Roman" pitchFamily="18" charset="0"/>
                <a:hlinkClick r:id="rId9"/>
              </a:rPr>
              <a:t>http://cs.wikipedia.org/wiki/Soubor:Czech_crown_jewels.jpg</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rPr>
              <a:t> </a:t>
            </a:r>
            <a:r>
              <a:rPr lang="cs-CZ" sz="1000" b="0">
                <a:latin typeface="Times New Roman" pitchFamily="18" charset="0"/>
                <a:cs typeface="Times New Roman" pitchFamily="18" charset="0"/>
                <a:hlinkClick r:id="rId10"/>
              </a:rPr>
              <a:t>http://cs.wikipedia.org/wiki/Soubor:John_I,_Count_of_Luxemburg.jpg</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rPr>
              <a:t> </a:t>
            </a:r>
            <a:r>
              <a:rPr lang="cs-CZ" sz="1000" b="0">
                <a:latin typeface="Times New Roman" pitchFamily="18" charset="0"/>
                <a:cs typeface="Times New Roman" pitchFamily="18" charset="0"/>
                <a:hlinkClick r:id="rId11"/>
              </a:rPr>
              <a:t>http://cs.wikipedia.org/wiki/Soubor:JanLux_soud_machaut.jpg</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rPr>
              <a:t> </a:t>
            </a:r>
            <a:r>
              <a:rPr lang="cs-CZ" sz="1000" b="0">
                <a:latin typeface="Times New Roman" pitchFamily="18" charset="0"/>
                <a:cs typeface="Times New Roman" pitchFamily="18" charset="0"/>
                <a:hlinkClick r:id="rId12"/>
              </a:rPr>
              <a:t>http://cs.wikipedia.org/wiki/Soubor:Jan_Hus_at_the_Stake.jpg</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rPr>
              <a:t> </a:t>
            </a:r>
            <a:r>
              <a:rPr lang="cs-CZ" sz="1000" b="0">
                <a:latin typeface="Times New Roman" pitchFamily="18" charset="0"/>
                <a:cs typeface="Times New Roman" pitchFamily="18" charset="0"/>
                <a:hlinkClick r:id="rId13"/>
              </a:rPr>
              <a:t>http://www.paleografie.org/UK/img/gallery/110705142545.jpg</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hlinkClick r:id="rId14"/>
              </a:rPr>
              <a:t>http://cs.wikipedia.org/wiki/Soubor:Josef_Mathauser_-_Karel_IV._pokl%C3%A1d%C3%A1_z%C3%A1kadn%C3%AD_k%C3%A1men_k_nov%C3%A9mu_mostu.jpg</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hlinkClick r:id="rId15"/>
              </a:rPr>
              <a:t>http://cs.wikipedia.org/wiki/Soubor:Karl%C5%AFv_most-2.jpg</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hlinkClick r:id="rId16"/>
              </a:rPr>
              <a:t>http://cs.wikipedia.org/wiki/Soubor:Kaja4Gelnhausenkodex.jpg</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hlinkClick r:id="rId17"/>
              </a:rPr>
              <a:t>http://cs.wikipedia.org/wiki/Soubor:Charles-University-symbol-2.png</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hlinkClick r:id="rId18"/>
              </a:rPr>
              <a:t>http://cs.wikipedia.org/wiki/Soubor:Goldene-bulle_1c-480x475.jpg</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hlinkClick r:id="rId19"/>
              </a:rPr>
              <a:t>http://www.minulost.org/archiv/48/karel-iv-cesky-kral</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hlinkClick r:id="rId20"/>
              </a:rPr>
              <a:t>http://leccos.com/index.php/clanky/zeme-koruny-ceske</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hlinkClick r:id="rId21"/>
              </a:rPr>
              <a:t>http://history-if.blog.cz/0912</a:t>
            </a:r>
            <a:endParaRPr lang="cs-CZ" sz="1000" b="0">
              <a:latin typeface="Times New Roman" pitchFamily="18" charset="0"/>
              <a:cs typeface="Times New Roman" pitchFamily="18" charset="0"/>
            </a:endParaRPr>
          </a:p>
          <a:p>
            <a:pPr marL="342900" indent="-342900">
              <a:buFontTx/>
              <a:buAutoNum type="arabicPeriod"/>
            </a:pPr>
            <a:r>
              <a:rPr lang="cs-CZ" sz="1000" b="0">
                <a:latin typeface="Times New Roman" pitchFamily="18" charset="0"/>
                <a:cs typeface="Times New Roman" pitchFamily="18" charset="0"/>
                <a:hlinkClick r:id="rId22"/>
              </a:rPr>
              <a:t>http://www.knihynainternetu.cz/foto3/f40/005640834_2.jpeg</a:t>
            </a:r>
            <a:endParaRPr lang="cs-CZ" sz="1000" b="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1915</TotalTime>
  <Words>1734</Words>
  <Application>Microsoft Office PowerPoint</Application>
  <PresentationFormat>Předvádění na obrazovce (16:9)</PresentationFormat>
  <Paragraphs>216</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12.1 Lucemburkové</vt:lpstr>
      <vt:lpstr>12.2 Co již víme?</vt:lpstr>
      <vt:lpstr>12.3 Jaké si řekneme nové termíny a názvy?</vt:lpstr>
      <vt:lpstr>12.4 Co si řekneme nového?</vt:lpstr>
      <vt:lpstr>12.5 Procvičení a příklady</vt:lpstr>
      <vt:lpstr>12.6 Něco navíc pro šikovné</vt:lpstr>
      <vt:lpstr>12.7 CLIL</vt:lpstr>
      <vt:lpstr>12.8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krivankova</cp:lastModifiedBy>
  <cp:revision>175</cp:revision>
  <dcterms:created xsi:type="dcterms:W3CDTF">2010-10-18T18:21:56Z</dcterms:created>
  <dcterms:modified xsi:type="dcterms:W3CDTF">2012-02-04T21:00:37Z</dcterms:modified>
</cp:coreProperties>
</file>