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7" r:id="rId2"/>
    <p:sldId id="258" r:id="rId3"/>
    <p:sldId id="259" r:id="rId4"/>
    <p:sldId id="264" r:id="rId5"/>
    <p:sldId id="260" r:id="rId6"/>
    <p:sldId id="261" r:id="rId7"/>
    <p:sldId id="262" r:id="rId8"/>
    <p:sldId id="263" r:id="rId9"/>
    <p:sldId id="265" r:id="rId10"/>
    <p:sldId id="266" r:id="rId11"/>
  </p:sldIdLst>
  <p:sldSz cx="9144000" cy="5143500" type="screen16x9"/>
  <p:notesSz cx="6858000" cy="9144000"/>
  <p:defaultTextStyle>
    <a:defPPr>
      <a:defRPr lang="cs-CZ"/>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3763"/>
    <a:srgbClr val="FFCC00"/>
    <a:srgbClr val="5123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řední styl 2 – zvýraznění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Střední styl 4 – zvýraznění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B9631B5-78F2-41C9-869B-9F39066F8104}" styleName="Střední styl 3 – zvýraznění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E171933-4619-4E11-9A3F-F7608DF75F80}" styleName="Střední styl 1 – zvýraznění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D27102A9-8310-4765-A935-A1911B00CA55}" styleName="Světlý styl 1 – zvýraznění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75DCB02-9BB8-47FD-8907-85C794F793BA}" styleName="Styl s motivem 1 – zvýraznění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1" d="100"/>
          <a:sy n="101" d="100"/>
        </p:scale>
        <p:origin x="-480" y="60"/>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defRPr>
            </a:lvl1pPr>
          </a:lstStyle>
          <a:p>
            <a:pPr>
              <a:defRPr/>
            </a:pPr>
            <a:r>
              <a:rPr lang="cs-CZ"/>
              <a:t>Elektronická učebnice - Základní škola Děčín VI, Na Stráni 879/2, příspěvková organizace</a:t>
            </a:r>
          </a:p>
        </p:txBody>
      </p:sp>
      <p:sp>
        <p:nvSpPr>
          <p:cNvPr id="3" name="Zástupný symbol pro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36E8501B-FBA7-420A-8856-C44B869B6EA5}" type="datetimeFigureOut">
              <a:rPr lang="cs-CZ"/>
              <a:pPr>
                <a:defRPr/>
              </a:pPr>
              <a:t>4.2.2012</a:t>
            </a:fld>
            <a:endParaRPr lang="cs-CZ"/>
          </a:p>
        </p:txBody>
      </p:sp>
      <p:sp>
        <p:nvSpPr>
          <p:cNvPr id="4" name="Zástupný symbol pro zápatí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cs-CZ"/>
          </a:p>
        </p:txBody>
      </p:sp>
      <p:sp>
        <p:nvSpPr>
          <p:cNvPr id="5" name="Zástupný symbol pro číslo snímk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174701D0-0559-47BD-8744-8A14E1D2307B}" type="slidenum">
              <a:rPr lang="cs-CZ"/>
              <a:pPr>
                <a:defRPr/>
              </a:pPr>
              <a:t>‹#›</a:t>
            </a:fld>
            <a:endParaRPr lang="cs-CZ"/>
          </a:p>
        </p:txBody>
      </p:sp>
    </p:spTree>
    <p:extLst>
      <p:ext uri="{BB962C8B-B14F-4D97-AF65-F5344CB8AC3E}">
        <p14:creationId xmlns:p14="http://schemas.microsoft.com/office/powerpoint/2010/main" val="1213401093"/>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defRPr>
            </a:lvl1pPr>
          </a:lstStyle>
          <a:p>
            <a:pPr>
              <a:defRPr/>
            </a:pPr>
            <a:r>
              <a:rPr lang="cs-CZ"/>
              <a:t>Elektronická učebnice - Základní škola Děčín VI, Na Stráni 879/2, příspěvková organizace</a:t>
            </a:r>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0F450865-B4FD-4B6C-9F48-DB228A2702B6}" type="datetimeFigureOut">
              <a:rPr lang="cs-CZ"/>
              <a:pPr>
                <a:defRPr/>
              </a:pPr>
              <a:t>4.2.2012</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cs-CZ" noProof="0"/>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endParaRPr lang="cs-CZ" noProof="0"/>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228CABA4-FC69-40D0-9D9A-23465710EC08}" type="slidenum">
              <a:rPr lang="cs-CZ"/>
              <a:pPr>
                <a:defRPr/>
              </a:pPr>
              <a:t>‹#›</a:t>
            </a:fld>
            <a:endParaRPr lang="cs-CZ"/>
          </a:p>
        </p:txBody>
      </p:sp>
    </p:spTree>
    <p:extLst>
      <p:ext uri="{BB962C8B-B14F-4D97-AF65-F5344CB8AC3E}">
        <p14:creationId xmlns:p14="http://schemas.microsoft.com/office/powerpoint/2010/main" val="3921151834"/>
      </p:ext>
    </p:extLst>
  </p:cSld>
  <p:clrMap bg1="lt1" tx1="dk1" bg2="lt2" tx2="dk2" accent1="accent1" accent2="accent2" accent3="accent3" accent4="accent4" accent5="accent5" accent6="accent6" hlink="hlink" folHlink="folHlink"/>
  <p:hf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Zástupný symbol pro obrázek snímku 1"/>
          <p:cNvSpPr>
            <a:spLocks noGrp="1" noRot="1" noChangeAspect="1"/>
          </p:cNvSpPr>
          <p:nvPr>
            <p:ph type="sldImg"/>
          </p:nvPr>
        </p:nvSpPr>
        <p:spPr bwMode="auto">
          <a:noFill/>
          <a:ln>
            <a:solidFill>
              <a:srgbClr val="000000"/>
            </a:solidFill>
            <a:miter lim="800000"/>
            <a:headEnd/>
            <a:tailEnd/>
          </a:ln>
        </p:spPr>
      </p:sp>
      <p:sp>
        <p:nvSpPr>
          <p:cNvPr id="16386"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smtClean="0"/>
          </a:p>
        </p:txBody>
      </p:sp>
      <p:sp>
        <p:nvSpPr>
          <p:cNvPr id="16387"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1F1AC00-2501-4523-84B0-BEB18A0DB15E}" type="slidenum">
              <a:rPr lang="cs-CZ"/>
              <a:pPr fontAlgn="base">
                <a:spcBef>
                  <a:spcPct val="0"/>
                </a:spcBef>
                <a:spcAft>
                  <a:spcPct val="0"/>
                </a:spcAft>
              </a:pPr>
              <a:t>1</a:t>
            </a:fld>
            <a:endParaRPr lang="cs-CZ"/>
          </a:p>
        </p:txBody>
      </p:sp>
      <p:sp>
        <p:nvSpPr>
          <p:cNvPr id="16388" name="Zástupný symbol pro záhlaví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cs-CZ"/>
              <a:t>Elektronická učebnice - Základní škola Děčín VI, Na Stráni 879/2, příspěvková organizace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Zástupný symbol pro obrázek snímku 1"/>
          <p:cNvSpPr>
            <a:spLocks noGrp="1" noRot="1" noChangeAspect="1"/>
          </p:cNvSpPr>
          <p:nvPr>
            <p:ph type="sldImg"/>
          </p:nvPr>
        </p:nvSpPr>
        <p:spPr bwMode="auto">
          <a:noFill/>
          <a:ln>
            <a:solidFill>
              <a:srgbClr val="000000"/>
            </a:solidFill>
            <a:miter lim="800000"/>
            <a:headEnd/>
            <a:tailEnd/>
          </a:ln>
        </p:spPr>
      </p:sp>
      <p:sp>
        <p:nvSpPr>
          <p:cNvPr id="18434"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smtClean="0"/>
          </a:p>
        </p:txBody>
      </p:sp>
      <p:sp>
        <p:nvSpPr>
          <p:cNvPr id="18435"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8A27354-3D10-4C2F-A741-D65A06A356A3}" type="slidenum">
              <a:rPr lang="cs-CZ"/>
              <a:pPr fontAlgn="base">
                <a:spcBef>
                  <a:spcPct val="0"/>
                </a:spcBef>
                <a:spcAft>
                  <a:spcPct val="0"/>
                </a:spcAft>
              </a:pPr>
              <a:t>2</a:t>
            </a:fld>
            <a:endParaRPr lang="cs-CZ"/>
          </a:p>
        </p:txBody>
      </p:sp>
      <p:sp>
        <p:nvSpPr>
          <p:cNvPr id="18436" name="Zástupný symbol pro záhlaví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cs-CZ"/>
              <a:t>Elektronická učebnice - Základní škola Děčín VI, Na Stráni 879/2, příspěvková organizace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Zástupný symbol pro obrázek snímku 1"/>
          <p:cNvSpPr>
            <a:spLocks noGrp="1" noRot="1" noChangeAspect="1"/>
          </p:cNvSpPr>
          <p:nvPr>
            <p:ph type="sldImg"/>
          </p:nvPr>
        </p:nvSpPr>
        <p:spPr bwMode="auto">
          <a:noFill/>
          <a:ln>
            <a:solidFill>
              <a:srgbClr val="000000"/>
            </a:solidFill>
            <a:miter lim="800000"/>
            <a:headEnd/>
            <a:tailEnd/>
          </a:ln>
        </p:spPr>
      </p:sp>
      <p:sp>
        <p:nvSpPr>
          <p:cNvPr id="20482"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smtClean="0"/>
          </a:p>
        </p:txBody>
      </p:sp>
      <p:sp>
        <p:nvSpPr>
          <p:cNvPr id="20483"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6622A6B-7EB7-4222-B452-A34216B84C5B}" type="slidenum">
              <a:rPr lang="cs-CZ"/>
              <a:pPr fontAlgn="base">
                <a:spcBef>
                  <a:spcPct val="0"/>
                </a:spcBef>
                <a:spcAft>
                  <a:spcPct val="0"/>
                </a:spcAft>
              </a:pPr>
              <a:t>3</a:t>
            </a:fld>
            <a:endParaRPr lang="cs-CZ"/>
          </a:p>
        </p:txBody>
      </p:sp>
      <p:sp>
        <p:nvSpPr>
          <p:cNvPr id="20484" name="Zástupný symbol pro záhlaví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cs-CZ"/>
              <a:t>Elektronická učebnice - Základní škola Děčín VI, Na Stráni 879/2, příspěvková organizace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Zástupný symbol pro obrázek snímku 1"/>
          <p:cNvSpPr>
            <a:spLocks noGrp="1" noRot="1" noChangeAspect="1"/>
          </p:cNvSpPr>
          <p:nvPr>
            <p:ph type="sldImg"/>
          </p:nvPr>
        </p:nvSpPr>
        <p:spPr bwMode="auto">
          <a:noFill/>
          <a:ln>
            <a:solidFill>
              <a:srgbClr val="000000"/>
            </a:solidFill>
            <a:miter lim="800000"/>
            <a:headEnd/>
            <a:tailEnd/>
          </a:ln>
        </p:spPr>
      </p:sp>
      <p:sp>
        <p:nvSpPr>
          <p:cNvPr id="22530"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smtClean="0"/>
          </a:p>
        </p:txBody>
      </p:sp>
      <p:sp>
        <p:nvSpPr>
          <p:cNvPr id="22531"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4BE726D-9945-4D6B-96AF-23983B267AF0}" type="slidenum">
              <a:rPr lang="cs-CZ"/>
              <a:pPr fontAlgn="base">
                <a:spcBef>
                  <a:spcPct val="0"/>
                </a:spcBef>
                <a:spcAft>
                  <a:spcPct val="0"/>
                </a:spcAft>
              </a:pPr>
              <a:t>4</a:t>
            </a:fld>
            <a:endParaRPr lang="cs-CZ"/>
          </a:p>
        </p:txBody>
      </p:sp>
      <p:sp>
        <p:nvSpPr>
          <p:cNvPr id="22532" name="Zástupný symbol pro záhlaví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cs-CZ"/>
              <a:t>Elektronická učebnice - Základní škola Děčín VI, Na Stráni 879/2, příspěvková organizace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Zástupný symbol pro obrázek snímku 1"/>
          <p:cNvSpPr>
            <a:spLocks noGrp="1" noRot="1" noChangeAspect="1"/>
          </p:cNvSpPr>
          <p:nvPr>
            <p:ph type="sldImg"/>
          </p:nvPr>
        </p:nvSpPr>
        <p:spPr bwMode="auto">
          <a:noFill/>
          <a:ln>
            <a:solidFill>
              <a:srgbClr val="000000"/>
            </a:solidFill>
            <a:miter lim="800000"/>
            <a:headEnd/>
            <a:tailEnd/>
          </a:ln>
        </p:spPr>
      </p:sp>
      <p:sp>
        <p:nvSpPr>
          <p:cNvPr id="24578"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smtClean="0"/>
          </a:p>
        </p:txBody>
      </p:sp>
      <p:sp>
        <p:nvSpPr>
          <p:cNvPr id="24579"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197DF81-D08E-47E6-82D3-145C1EBEC153}" type="slidenum">
              <a:rPr lang="cs-CZ"/>
              <a:pPr fontAlgn="base">
                <a:spcBef>
                  <a:spcPct val="0"/>
                </a:spcBef>
                <a:spcAft>
                  <a:spcPct val="0"/>
                </a:spcAft>
              </a:pPr>
              <a:t>5</a:t>
            </a:fld>
            <a:endParaRPr lang="cs-CZ"/>
          </a:p>
        </p:txBody>
      </p:sp>
      <p:sp>
        <p:nvSpPr>
          <p:cNvPr id="24580" name="Zástupný symbol pro záhlaví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cs-CZ"/>
              <a:t>Elektronická učebnice - Základní škola Děčín VI, Na Stráni 879/2, příspěvková organizace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Zástupný symbol pro obrázek snímku 1"/>
          <p:cNvSpPr>
            <a:spLocks noGrp="1" noRot="1" noChangeAspect="1"/>
          </p:cNvSpPr>
          <p:nvPr>
            <p:ph type="sldImg"/>
          </p:nvPr>
        </p:nvSpPr>
        <p:spPr bwMode="auto">
          <a:noFill/>
          <a:ln>
            <a:solidFill>
              <a:srgbClr val="000000"/>
            </a:solidFill>
            <a:miter lim="800000"/>
            <a:headEnd/>
            <a:tailEnd/>
          </a:ln>
        </p:spPr>
      </p:sp>
      <p:sp>
        <p:nvSpPr>
          <p:cNvPr id="26626"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smtClean="0"/>
          </a:p>
        </p:txBody>
      </p:sp>
      <p:sp>
        <p:nvSpPr>
          <p:cNvPr id="26627"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965655F-A6CB-4C4B-8EC1-FA362AFD7AF2}" type="slidenum">
              <a:rPr lang="cs-CZ"/>
              <a:pPr fontAlgn="base">
                <a:spcBef>
                  <a:spcPct val="0"/>
                </a:spcBef>
                <a:spcAft>
                  <a:spcPct val="0"/>
                </a:spcAft>
              </a:pPr>
              <a:t>6</a:t>
            </a:fld>
            <a:endParaRPr lang="cs-CZ"/>
          </a:p>
        </p:txBody>
      </p:sp>
      <p:sp>
        <p:nvSpPr>
          <p:cNvPr id="26628" name="Zástupný symbol pro záhlaví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cs-CZ"/>
              <a:t>Elektronická učebnice - Základní škola Děčín VI, Na Stráni 879/2, příspěvková organizace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Zástupný symbol pro obrázek snímku 1"/>
          <p:cNvSpPr>
            <a:spLocks noGrp="1" noRot="1" noChangeAspect="1"/>
          </p:cNvSpPr>
          <p:nvPr>
            <p:ph type="sldImg"/>
          </p:nvPr>
        </p:nvSpPr>
        <p:spPr bwMode="auto">
          <a:noFill/>
          <a:ln>
            <a:solidFill>
              <a:srgbClr val="000000"/>
            </a:solidFill>
            <a:miter lim="800000"/>
            <a:headEnd/>
            <a:tailEnd/>
          </a:ln>
        </p:spPr>
      </p:sp>
      <p:sp>
        <p:nvSpPr>
          <p:cNvPr id="28674"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smtClean="0"/>
          </a:p>
        </p:txBody>
      </p:sp>
      <p:sp>
        <p:nvSpPr>
          <p:cNvPr id="28675"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5FD70A7-6E42-447B-8C1B-84839D13ED8C}" type="slidenum">
              <a:rPr lang="cs-CZ"/>
              <a:pPr fontAlgn="base">
                <a:spcBef>
                  <a:spcPct val="0"/>
                </a:spcBef>
                <a:spcAft>
                  <a:spcPct val="0"/>
                </a:spcAft>
              </a:pPr>
              <a:t>7</a:t>
            </a:fld>
            <a:endParaRPr lang="cs-CZ"/>
          </a:p>
        </p:txBody>
      </p:sp>
      <p:sp>
        <p:nvSpPr>
          <p:cNvPr id="28676" name="Zástupný symbol pro záhlaví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cs-CZ"/>
              <a:t>Elektronická učebnice - Základní škola Děčín VI, Na Stráni 879/2, příspěvková organizace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Zástupný symbol pro obrázek snímku 1"/>
          <p:cNvSpPr>
            <a:spLocks noGrp="1" noRot="1" noChangeAspect="1"/>
          </p:cNvSpPr>
          <p:nvPr>
            <p:ph type="sldImg"/>
          </p:nvPr>
        </p:nvSpPr>
        <p:spPr bwMode="auto">
          <a:noFill/>
          <a:ln>
            <a:solidFill>
              <a:srgbClr val="000000"/>
            </a:solidFill>
            <a:miter lim="800000"/>
            <a:headEnd/>
            <a:tailEnd/>
          </a:ln>
        </p:spPr>
      </p:sp>
      <p:sp>
        <p:nvSpPr>
          <p:cNvPr id="30722"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smtClean="0"/>
          </a:p>
        </p:txBody>
      </p:sp>
      <p:sp>
        <p:nvSpPr>
          <p:cNvPr id="30723"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893D353-4978-4896-9394-9814BB939659}" type="slidenum">
              <a:rPr lang="cs-CZ"/>
              <a:pPr fontAlgn="base">
                <a:spcBef>
                  <a:spcPct val="0"/>
                </a:spcBef>
                <a:spcAft>
                  <a:spcPct val="0"/>
                </a:spcAft>
              </a:pPr>
              <a:t>8</a:t>
            </a:fld>
            <a:endParaRPr lang="cs-CZ"/>
          </a:p>
        </p:txBody>
      </p:sp>
      <p:sp>
        <p:nvSpPr>
          <p:cNvPr id="30724" name="Zástupný symbol pro záhlaví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cs-CZ"/>
              <a:t>Elektronická učebnice - Základní škola Děčín VI, Na Stráni 879/2, příspěvková organizace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1597819"/>
            <a:ext cx="7772400" cy="1102519"/>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lvl1pPr>
              <a:defRPr/>
            </a:lvl1pPr>
          </a:lstStyle>
          <a:p>
            <a:pPr>
              <a:defRPr/>
            </a:pPr>
            <a:fld id="{1CC52405-D1A8-4057-AE3C-632AA3CC8F09}" type="datetime1">
              <a:rPr lang="cs-CZ"/>
              <a:pPr>
                <a:defRPr/>
              </a:pPr>
              <a:t>4.2.2012</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07C2AE3A-56FE-4C40-85C3-512B0A853086}" type="slidenum">
              <a:rPr lang="cs-CZ"/>
              <a:pPr>
                <a:defRPr/>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1C2AA877-7414-475D-8A17-EDB961AE0990}" type="datetime1">
              <a:rPr lang="cs-CZ"/>
              <a:pPr>
                <a:defRPr/>
              </a:pPr>
              <a:t>4.2.2012</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AA5552D4-F8B6-4A9E-A4D3-22D36D6F4B26}" type="slidenum">
              <a:rPr lang="cs-CZ"/>
              <a:pPr>
                <a:defRPr/>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05979"/>
            <a:ext cx="2057400" cy="4388644"/>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05979"/>
            <a:ext cx="6019800" cy="4388644"/>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9ACB2CBC-C220-4A8C-8E57-06B28BD52778}" type="datetime1">
              <a:rPr lang="cs-CZ"/>
              <a:pPr>
                <a:defRPr/>
              </a:pPr>
              <a:t>4.2.2012</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4FD4F5FD-9AF1-47E0-83FA-E1246FEBEB86}" type="slidenum">
              <a:rPr lang="cs-CZ"/>
              <a:pPr>
                <a:defRPr/>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A662B42B-58E2-4301-BCEE-C95E519C03D8}" type="datetime1">
              <a:rPr lang="cs-CZ"/>
              <a:pPr>
                <a:defRPr/>
              </a:pPr>
              <a:t>4.2.2012</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EB259A77-676D-4A1F-88FF-AB0826BC1BFB}" type="slidenum">
              <a:rPr lang="cs-CZ"/>
              <a:pPr>
                <a:defRPr/>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3305176"/>
            <a:ext cx="7772400" cy="1021556"/>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lvl1pPr>
              <a:defRPr/>
            </a:lvl1pPr>
          </a:lstStyle>
          <a:p>
            <a:pPr>
              <a:defRPr/>
            </a:pPr>
            <a:fld id="{DF5C3C34-A17A-4718-8D31-08E3FE26305A}" type="datetime1">
              <a:rPr lang="cs-CZ"/>
              <a:pPr>
                <a:defRPr/>
              </a:pPr>
              <a:t>4.2.2012</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8CE5EA20-0838-4D5B-B5F2-40A384FF153B}" type="slidenum">
              <a:rPr lang="cs-CZ"/>
              <a:pPr>
                <a:defRPr/>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3"/>
          <p:cNvSpPr>
            <a:spLocks noGrp="1"/>
          </p:cNvSpPr>
          <p:nvPr>
            <p:ph type="dt" sz="half" idx="10"/>
          </p:nvPr>
        </p:nvSpPr>
        <p:spPr/>
        <p:txBody>
          <a:bodyPr/>
          <a:lstStyle>
            <a:lvl1pPr>
              <a:defRPr/>
            </a:lvl1pPr>
          </a:lstStyle>
          <a:p>
            <a:pPr>
              <a:defRPr/>
            </a:pPr>
            <a:fld id="{0527472F-6D5E-45E3-B47F-075C9BD3037B}" type="datetime1">
              <a:rPr lang="cs-CZ"/>
              <a:pPr>
                <a:defRPr/>
              </a:pPr>
              <a:t>4.2.2012</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B6D11C0C-034C-4EFB-99E6-BB28DB3CFD50}" type="slidenum">
              <a:rPr lang="cs-CZ"/>
              <a:pPr>
                <a:defRPr/>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3"/>
          <p:cNvSpPr>
            <a:spLocks noGrp="1"/>
          </p:cNvSpPr>
          <p:nvPr>
            <p:ph type="dt" sz="half" idx="10"/>
          </p:nvPr>
        </p:nvSpPr>
        <p:spPr/>
        <p:txBody>
          <a:bodyPr/>
          <a:lstStyle>
            <a:lvl1pPr>
              <a:defRPr/>
            </a:lvl1pPr>
          </a:lstStyle>
          <a:p>
            <a:pPr>
              <a:defRPr/>
            </a:pPr>
            <a:fld id="{C6CFBC5D-92B8-4C10-B72E-23A4582EA0E7}" type="datetime1">
              <a:rPr lang="cs-CZ"/>
              <a:pPr>
                <a:defRPr/>
              </a:pPr>
              <a:t>4.2.2012</a:t>
            </a:fld>
            <a:endParaRPr lang="cs-CZ"/>
          </a:p>
        </p:txBody>
      </p:sp>
      <p:sp>
        <p:nvSpPr>
          <p:cNvPr id="8" name="Zástupný symbol pro zápatí 4"/>
          <p:cNvSpPr>
            <a:spLocks noGrp="1"/>
          </p:cNvSpPr>
          <p:nvPr>
            <p:ph type="ftr" sz="quarter" idx="11"/>
          </p:nvPr>
        </p:nvSpPr>
        <p:spPr/>
        <p:txBody>
          <a:bodyPr/>
          <a:lstStyle>
            <a:lvl1pPr>
              <a:defRPr/>
            </a:lvl1pPr>
          </a:lstStyle>
          <a:p>
            <a:pPr>
              <a:defRPr/>
            </a:pPr>
            <a:endParaRPr lang="cs-CZ"/>
          </a:p>
        </p:txBody>
      </p:sp>
      <p:sp>
        <p:nvSpPr>
          <p:cNvPr id="9" name="Zástupný symbol pro číslo snímku 5"/>
          <p:cNvSpPr>
            <a:spLocks noGrp="1"/>
          </p:cNvSpPr>
          <p:nvPr>
            <p:ph type="sldNum" sz="quarter" idx="12"/>
          </p:nvPr>
        </p:nvSpPr>
        <p:spPr/>
        <p:txBody>
          <a:bodyPr/>
          <a:lstStyle>
            <a:lvl1pPr>
              <a:defRPr/>
            </a:lvl1pPr>
          </a:lstStyle>
          <a:p>
            <a:pPr>
              <a:defRPr/>
            </a:pPr>
            <a:fld id="{FBC8A182-0D5E-4754-A4B7-EF06B321AC96}" type="slidenum">
              <a:rPr lang="cs-CZ"/>
              <a:pPr>
                <a:defRPr/>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3"/>
          <p:cNvSpPr>
            <a:spLocks noGrp="1"/>
          </p:cNvSpPr>
          <p:nvPr>
            <p:ph type="dt" sz="half" idx="10"/>
          </p:nvPr>
        </p:nvSpPr>
        <p:spPr/>
        <p:txBody>
          <a:bodyPr/>
          <a:lstStyle>
            <a:lvl1pPr>
              <a:defRPr/>
            </a:lvl1pPr>
          </a:lstStyle>
          <a:p>
            <a:pPr>
              <a:defRPr/>
            </a:pPr>
            <a:fld id="{6A9C9871-9500-46EE-A969-A3F5AE468869}" type="datetime1">
              <a:rPr lang="cs-CZ"/>
              <a:pPr>
                <a:defRPr/>
              </a:pPr>
              <a:t>4.2.2012</a:t>
            </a:fld>
            <a:endParaRPr lang="cs-CZ"/>
          </a:p>
        </p:txBody>
      </p:sp>
      <p:sp>
        <p:nvSpPr>
          <p:cNvPr id="4" name="Zástupný symbol pro zápatí 4"/>
          <p:cNvSpPr>
            <a:spLocks noGrp="1"/>
          </p:cNvSpPr>
          <p:nvPr>
            <p:ph type="ftr" sz="quarter" idx="11"/>
          </p:nvPr>
        </p:nvSpPr>
        <p:spPr/>
        <p:txBody>
          <a:bodyPr/>
          <a:lstStyle>
            <a:lvl1pPr>
              <a:defRPr/>
            </a:lvl1pPr>
          </a:lstStyle>
          <a:p>
            <a:pPr>
              <a:defRPr/>
            </a:pPr>
            <a:endParaRPr lang="cs-CZ"/>
          </a:p>
        </p:txBody>
      </p:sp>
      <p:sp>
        <p:nvSpPr>
          <p:cNvPr id="5" name="Zástupný symbol pro číslo snímku 5"/>
          <p:cNvSpPr>
            <a:spLocks noGrp="1"/>
          </p:cNvSpPr>
          <p:nvPr>
            <p:ph type="sldNum" sz="quarter" idx="12"/>
          </p:nvPr>
        </p:nvSpPr>
        <p:spPr/>
        <p:txBody>
          <a:bodyPr/>
          <a:lstStyle>
            <a:lvl1pPr>
              <a:defRPr/>
            </a:lvl1pPr>
          </a:lstStyle>
          <a:p>
            <a:pPr>
              <a:defRPr/>
            </a:pPr>
            <a:fld id="{3326727E-8D1A-4FD9-B75D-B340085EE86D}" type="slidenum">
              <a:rPr lang="cs-CZ"/>
              <a:pPr>
                <a:defRPr/>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fld id="{8723EE8F-B1EE-4BF0-9244-1295813443DC}" type="datetime1">
              <a:rPr lang="cs-CZ"/>
              <a:pPr>
                <a:defRPr/>
              </a:pPr>
              <a:t>4.2.2012</a:t>
            </a:fld>
            <a:endParaRPr lang="cs-CZ"/>
          </a:p>
        </p:txBody>
      </p:sp>
      <p:sp>
        <p:nvSpPr>
          <p:cNvPr id="3" name="Zástupný symbol pro zápatí 4"/>
          <p:cNvSpPr>
            <a:spLocks noGrp="1"/>
          </p:cNvSpPr>
          <p:nvPr>
            <p:ph type="ftr" sz="quarter" idx="11"/>
          </p:nvPr>
        </p:nvSpPr>
        <p:spPr/>
        <p:txBody>
          <a:bodyPr/>
          <a:lstStyle>
            <a:lvl1pPr>
              <a:defRPr/>
            </a:lvl1pPr>
          </a:lstStyle>
          <a:p>
            <a:pPr>
              <a:defRPr/>
            </a:pPr>
            <a:endParaRPr lang="cs-CZ"/>
          </a:p>
        </p:txBody>
      </p:sp>
      <p:sp>
        <p:nvSpPr>
          <p:cNvPr id="4" name="Zástupný symbol pro číslo snímku 5"/>
          <p:cNvSpPr>
            <a:spLocks noGrp="1"/>
          </p:cNvSpPr>
          <p:nvPr>
            <p:ph type="sldNum" sz="quarter" idx="12"/>
          </p:nvPr>
        </p:nvSpPr>
        <p:spPr/>
        <p:txBody>
          <a:bodyPr/>
          <a:lstStyle>
            <a:lvl1pPr>
              <a:defRPr/>
            </a:lvl1pPr>
          </a:lstStyle>
          <a:p>
            <a:pPr>
              <a:defRPr/>
            </a:pPr>
            <a:fld id="{B27D39C7-B02F-4E64-AA7C-569295468BFA}" type="slidenum">
              <a:rPr lang="cs-CZ"/>
              <a:pPr>
                <a:defRPr/>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1" y="204787"/>
            <a:ext cx="3008313" cy="871538"/>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ED3D7956-9F8E-4D32-BBC3-D12BD31F3F81}" type="datetime1">
              <a:rPr lang="cs-CZ"/>
              <a:pPr>
                <a:defRPr/>
              </a:pPr>
              <a:t>4.2.2012</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B7843735-E83C-4FF2-AA7C-FA81FF00DD45}" type="slidenum">
              <a:rPr lang="cs-CZ"/>
              <a:pPr>
                <a:defRPr/>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3600450"/>
            <a:ext cx="5486400" cy="425054"/>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6A172DF8-E788-40E3-B0BA-FCB7EFDDF5D7}" type="datetime1">
              <a:rPr lang="cs-CZ"/>
              <a:pPr>
                <a:defRPr/>
              </a:pPr>
              <a:t>4.2.2012</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35FEAC65-5B41-43F7-8C1D-01C7CF3287A3}" type="slidenum">
              <a:rPr lang="cs-CZ"/>
              <a:pPr>
                <a:defRPr/>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C00">
            <a:alpha val="50195"/>
          </a:srgbClr>
        </a:solidFill>
        <a:effectLst/>
      </p:bgPr>
    </p:bg>
    <p:spTree>
      <p:nvGrpSpPr>
        <p:cNvPr id="1" name=""/>
        <p:cNvGrpSpPr/>
        <p:nvPr/>
      </p:nvGrpSpPr>
      <p:grpSpPr>
        <a:xfrm>
          <a:off x="0" y="0"/>
          <a:ext cx="0" cy="0"/>
          <a:chOff x="0" y="0"/>
          <a:chExt cx="0" cy="0"/>
        </a:xfrm>
      </p:grpSpPr>
      <p:sp>
        <p:nvSpPr>
          <p:cNvPr id="1026" name="Zástupný symbol pro nadpis 1"/>
          <p:cNvSpPr>
            <a:spLocks noGrp="1"/>
          </p:cNvSpPr>
          <p:nvPr>
            <p:ph type="title"/>
          </p:nvPr>
        </p:nvSpPr>
        <p:spPr bwMode="auto">
          <a:xfrm>
            <a:off x="457200" y="206375"/>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s-CZ" smtClean="0"/>
              <a:t>Klepnutím lze upravit styl předlohy nadpisů.</a:t>
            </a:r>
          </a:p>
        </p:txBody>
      </p:sp>
      <p:sp>
        <p:nvSpPr>
          <p:cNvPr id="1027" name="Zástupný symbol pro text 2"/>
          <p:cNvSpPr>
            <a:spLocks noGrp="1"/>
          </p:cNvSpPr>
          <p:nvPr>
            <p:ph type="body" idx="1"/>
          </p:nvPr>
        </p:nvSpPr>
        <p:spPr bwMode="auto">
          <a:xfrm>
            <a:off x="457200" y="1200150"/>
            <a:ext cx="8229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4" name="Zástupný symbol pro datum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1AE0DF14-9055-48A3-A201-7BCCE63F77DC}" type="datetime1">
              <a:rPr lang="cs-CZ"/>
              <a:pPr>
                <a:defRPr/>
              </a:pPr>
              <a:t>4.2.2012</a:t>
            </a:fld>
            <a:endParaRPr lang="cs-CZ"/>
          </a:p>
        </p:txBody>
      </p:sp>
      <p:sp>
        <p:nvSpPr>
          <p:cNvPr id="5" name="Zástupný symbol pro zápatí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cs-CZ"/>
          </a:p>
        </p:txBody>
      </p:sp>
      <p:sp>
        <p:nvSpPr>
          <p:cNvPr id="6" name="Zástupný symbol pro číslo snímku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3FD80508-A2D8-4D5B-AE21-523C933685B7}"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hf sldNum="0"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cs.wikipedia.org/wiki/Soubor:Pr_gros_vaclav2.jpg" TargetMode="External"/><Relationship Id="rId3" Type="http://schemas.openxmlformats.org/officeDocument/2006/relationships/image" Target="../media/image1.png"/><Relationship Id="rId7" Type="http://schemas.openxmlformats.org/officeDocument/2006/relationships/image" Target="../media/image3.jpeg"/><Relationship Id="rId12"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cs.wikipedia.org/wiki/Soubor:Golden_Bull_of_Sicily.jpg" TargetMode="External"/><Relationship Id="rId11" Type="http://schemas.openxmlformats.org/officeDocument/2006/relationships/image" Target="../media/image5.jpeg"/><Relationship Id="rId5" Type="http://schemas.openxmlformats.org/officeDocument/2006/relationships/hyperlink" Target="http://cs.wikipedia.org/wiki/Posledn%C3%AD_P%C5%99emyslovci" TargetMode="External"/><Relationship Id="rId10" Type="http://schemas.openxmlformats.org/officeDocument/2006/relationships/hyperlink" Target="http://cs.wikipedia.org/wiki/Soubor:D%C3%BCrnkrut_feld.jpg" TargetMode="External"/><Relationship Id="rId4" Type="http://schemas.openxmlformats.org/officeDocument/2006/relationships/image" Target="../media/image2.jpeg"/><Relationship Id="rId9"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hyperlink" Target="http://cs.wikipedia.org/wiki/Soubor:Kutn%C3%A1_Hora_-_n%C3%A1dvo%C5%99%C3%AD_Vla%C5%A1sk%C3%A9ho_dvora.jpg" TargetMode="External"/><Relationship Id="rId3" Type="http://schemas.openxmlformats.org/officeDocument/2006/relationships/hyperlink" Target="http://cs.wikipedia.org/wiki/Soubor:Po1_postava.jpg" TargetMode="External"/><Relationship Id="rId7" Type="http://schemas.openxmlformats.org/officeDocument/2006/relationships/hyperlink" Target="http://cs.wikipedia.org/wiki/Soubor:V%C3%A1clavII.jpg" TargetMode="External"/><Relationship Id="rId12"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jpeg"/><Relationship Id="rId11" Type="http://schemas.openxmlformats.org/officeDocument/2006/relationships/hyperlink" Target="http://www.google.cz/imgres?imgurl=http://www.panovnici.estranky.cz/img/picture/17/V%C3%A1clav-I..jpg&amp;imgrefurl=http://www.panovnici.estranky.cz/clanky/vaclav-i_.html&amp;usg=__3I-wOwrozrYb7QUfyPUCa3s9LLc=&amp;h=300&amp;w=201&amp;sz=17&amp;hl=cs&amp;start=3&amp;zoom=1&amp;tbnid=UKgE15YOXOGfkM:&amp;tbnh=116&amp;tbnw=78&amp;ei=_S3FTqXWOMPCswbf6qmBDA&amp;prev=/search?q=v%C3%A1clav+I&amp;um=1&amp;hl=cs&amp;sa=N&amp;rls=com.microsoft:cs:IE-SearchBox&amp;tbm=isch&amp;um=1&amp;itbs=1" TargetMode="External"/><Relationship Id="rId5" Type="http://schemas.openxmlformats.org/officeDocument/2006/relationships/hyperlink" Target="http://cs.wikipedia.org/wiki/Soubor:Ottokar_II_Premysl.jpg" TargetMode="External"/><Relationship Id="rId10" Type="http://schemas.openxmlformats.org/officeDocument/2006/relationships/image" Target="../media/image10.jpeg"/><Relationship Id="rId4" Type="http://schemas.openxmlformats.org/officeDocument/2006/relationships/image" Target="../media/image7.jpeg"/><Relationship Id="rId9" Type="http://schemas.openxmlformats.org/officeDocument/2006/relationships/hyperlink" Target="http://cs.wikipedia.org/wiki/Soubor:Vaclav3.jpg" TargetMode="External"/><Relationship Id="rId14"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hyperlink" Target="http://www.google.cz/imgres?imgurl=http://www.psp.cz/pics/guide/v_bul5.jpg&amp;imgrefurl=http://www.psp.cz/docs/guide/bul5.html&amp;usg=__x8Xeb-Db7b-jxDHYQbZHZt8QqKE=&amp;h=283&amp;w=447&amp;sz=24&amp;hl=cs&amp;start=1&amp;zoom=1&amp;tbnid=lsCqKpKWVr75wM:&amp;tbnh=80&amp;tbnw=127&amp;ei=mDfFTq_wEov44QSE-9WCDQ&amp;prev=/search?q=desky+zemsk%C3%A9&amp;um=1&amp;hl=cs&amp;sa=N&amp;rls=com.microsoft:cs:IE-SearchBox&amp;tbm=isch&amp;um=1&amp;itbs=1" TargetMode="External"/><Relationship Id="rId7"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hyperlink" Target="http://www.google.cz/imgres?imgurl=http://www.znojemskarotunda.com/images/zlbulsir.jpg&amp;imgrefurl=http://www.znojemskarotunda.com/zbulasic.htm&amp;usg=__RzL9qIEGy5DahGRqNXOELiZ_eCU=&amp;h=210&amp;w=210&amp;sz=12&amp;hl=cs&amp;start=2&amp;zoom=1&amp;tbnid=nLXv2xGk6myJpM:&amp;tbnh=106&amp;tbnw=106&amp;ei=1zfFTqKkMOz24QStkO2aBQ&amp;prev=/search?q=sicilsk%C3%A1+bula&amp;um=1&amp;hl=cs&amp;sa=N&amp;rls=com.microsoft:cs:IE-SearchBox&amp;tbm=isch&amp;um=1&amp;itbs=1" TargetMode="Externa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8" Type="http://schemas.openxmlformats.org/officeDocument/2006/relationships/hyperlink" Target="http://cs.wikipedia.org/wiki/Soubor:Codex_Manesse_(Herzog)_von_Anhalt.jpg" TargetMode="External"/><Relationship Id="rId13" Type="http://schemas.openxmlformats.org/officeDocument/2006/relationships/hyperlink" Target="http://cs.wikipedia.org/wiki/V%C3%A1clav_III." TargetMode="External"/><Relationship Id="rId3" Type="http://schemas.openxmlformats.org/officeDocument/2006/relationships/hyperlink" Target="http://cs.wikipedia.org/wiki/P%C5%99emysl_Otakar_I." TargetMode="External"/><Relationship Id="rId7" Type="http://schemas.openxmlformats.org/officeDocument/2006/relationships/hyperlink" Target="http://cs.wikipedia.org/wiki/V%C3%A1clav_I." TargetMode="External"/><Relationship Id="rId12" Type="http://schemas.openxmlformats.org/officeDocument/2006/relationships/hyperlink" Target="http://cs.wikipedia.org/wiki/V%C3%A1clav_II"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6.jpeg"/><Relationship Id="rId11" Type="http://schemas.openxmlformats.org/officeDocument/2006/relationships/hyperlink" Target="http://cs.wikipedia.org/wiki/P%C5%99emysl_Otakar_II." TargetMode="External"/><Relationship Id="rId5" Type="http://schemas.openxmlformats.org/officeDocument/2006/relationships/hyperlink" Target="http://cs.wikipedia.org/wiki/Soubor:Brakteat_Premysl_II.jpg" TargetMode="External"/><Relationship Id="rId10" Type="http://schemas.openxmlformats.org/officeDocument/2006/relationships/image" Target="../media/image18.png"/><Relationship Id="rId4" Type="http://schemas.openxmlformats.org/officeDocument/2006/relationships/hyperlink" Target="http://www.dejepis.com/index.php?page=200&amp;pod=1" TargetMode="External"/><Relationship Id="rId9"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http://hubblesite.org/" TargetMode="External"/><Relationship Id="rId7"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hyperlink" Target="http://hubblesite.org/"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hyperlink" Target="http://cs.wikipedia.org/wiki/Soubor:Po1_postava.jpg" TargetMode="External"/><Relationship Id="rId13" Type="http://schemas.openxmlformats.org/officeDocument/2006/relationships/hyperlink" Target="http://upload.wikimedia.org/wikipedia/commons/7/73/Kutn%C3%A1_Hora_-_n%C3%A1dvo%C5%99%C3%AD_Vla%C5%A1sk%C3%A9ho_dvora.jpg" TargetMode="External"/><Relationship Id="rId18" Type="http://schemas.openxmlformats.org/officeDocument/2006/relationships/hyperlink" Target="http://cs.wikipedia.org/wiki/Soubor:Duernkrut3.jpg" TargetMode="External"/><Relationship Id="rId26" Type="http://schemas.openxmlformats.org/officeDocument/2006/relationships/hyperlink" Target="http://www.kampocesku.cz/view.php?cisloclanku=2009070039" TargetMode="External"/><Relationship Id="rId3" Type="http://schemas.openxmlformats.org/officeDocument/2006/relationships/hyperlink" Target="http://cs.wikipedia.org/wiki/Soubor:D%C3%BCrnkrut_feld.jpg" TargetMode="External"/><Relationship Id="rId21" Type="http://schemas.openxmlformats.org/officeDocument/2006/relationships/hyperlink" Target="http://www.palba.cz/viewtopic.php?t=3412" TargetMode="External"/><Relationship Id="rId7" Type="http://schemas.openxmlformats.org/officeDocument/2006/relationships/hyperlink" Target="http://cs.wikipedia.org/wiki/Soubor:P%C5%99emyslovci_erb.svg" TargetMode="External"/><Relationship Id="rId12" Type="http://schemas.openxmlformats.org/officeDocument/2006/relationships/hyperlink" Target="http://www.panovnici-evropy.estranky.cz/img/mid/44/vaclav-i..jpg" TargetMode="External"/><Relationship Id="rId17" Type="http://schemas.openxmlformats.org/officeDocument/2006/relationships/hyperlink" Target="http://upload.wikimedia.org/wikipedia/commons/thumb/1/1d/Codex_Manesse_(Herzog)_von_Anhalt.jpg/220px-Codex_Manesse_(Herzog)_von_Anhalt.jpg" TargetMode="External"/><Relationship Id="rId25" Type="http://schemas.openxmlformats.org/officeDocument/2006/relationships/hyperlink" Target="http://www.e-stredovek.cz/forum/viewtopic.php?t=453" TargetMode="External"/><Relationship Id="rId2" Type="http://schemas.openxmlformats.org/officeDocument/2006/relationships/hyperlink" Target="http://cs.wikipedia.org/wiki/Soubor:Golden_Bull_of_Sicily.jpg" TargetMode="External"/><Relationship Id="rId16" Type="http://schemas.openxmlformats.org/officeDocument/2006/relationships/hyperlink" Target="http://cs.wikipedia.org/wiki/Soubor:Brakteat_Premysl_II.jpg" TargetMode="External"/><Relationship Id="rId20" Type="http://schemas.openxmlformats.org/officeDocument/2006/relationships/hyperlink" Target="http://cs.wikipedia.org/wiki/Soubor:Zelnahora.jpg" TargetMode="External"/><Relationship Id="rId1" Type="http://schemas.openxmlformats.org/officeDocument/2006/relationships/slideLayout" Target="../slideLayouts/slideLayout7.xml"/><Relationship Id="rId6" Type="http://schemas.openxmlformats.org/officeDocument/2006/relationships/hyperlink" Target="http://www.detektorweb.cz/images/stories/upload/2003/15/obr5.jpg" TargetMode="External"/><Relationship Id="rId11" Type="http://schemas.openxmlformats.org/officeDocument/2006/relationships/hyperlink" Target="http://cs.wikipedia.org/wiki/Soubor:Vaclav3.jpg" TargetMode="External"/><Relationship Id="rId24" Type="http://schemas.openxmlformats.org/officeDocument/2006/relationships/hyperlink" Target="http://cs.wikipedia.org/wiki/Soubor:Vasik3.jpg" TargetMode="External"/><Relationship Id="rId5" Type="http://schemas.openxmlformats.org/officeDocument/2006/relationships/hyperlink" Target="http://www.detektorweb.cz/images/stories/upload/2003/15/obr3.jpg" TargetMode="External"/><Relationship Id="rId15" Type="http://schemas.openxmlformats.org/officeDocument/2006/relationships/hyperlink" Target="http://simonak.eu/images/obrazky_ostatni_strany/h_k/9_26_1.jpg" TargetMode="External"/><Relationship Id="rId23" Type="http://schemas.openxmlformats.org/officeDocument/2006/relationships/hyperlink" Target="http://cs.wikipedia.org/wiki/Soubor:Vaclav3_pecet.jpg" TargetMode="External"/><Relationship Id="rId10" Type="http://schemas.openxmlformats.org/officeDocument/2006/relationships/hyperlink" Target="http://cs.wikipedia.org/wiki/Soubor:V%C3%A1clavII.jpg" TargetMode="External"/><Relationship Id="rId19" Type="http://schemas.openxmlformats.org/officeDocument/2006/relationships/hyperlink" Target="http://www.unicov.cz/zakladaci-listina-unicova/g-4211/id_obrazky=5438" TargetMode="External"/><Relationship Id="rId4" Type="http://schemas.openxmlformats.org/officeDocument/2006/relationships/hyperlink" Target="http://upload.wikimedia.org/wikipedia/commons/thumb/6/60/Premyslovci_premyslovci.jpg/220px-Premyslovci_premyslovci.jpg" TargetMode="External"/><Relationship Id="rId9" Type="http://schemas.openxmlformats.org/officeDocument/2006/relationships/hyperlink" Target="http://cs.wikipedia.org/wiki/Soubor:Ottokar_II_Premysl.jpg" TargetMode="External"/><Relationship Id="rId14" Type="http://schemas.openxmlformats.org/officeDocument/2006/relationships/hyperlink" Target="http://cs.wikipedia.org/wiki/Soubor:Desky_zemske_kniha.jpg" TargetMode="External"/><Relationship Id="rId22" Type="http://schemas.openxmlformats.org/officeDocument/2006/relationships/hyperlink" Target="http://cs.wikipedia.org/wiki/Soubor:Vaclav3_prijezd.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Nadpis 1"/>
          <p:cNvSpPr>
            <a:spLocks noGrp="1"/>
          </p:cNvSpPr>
          <p:nvPr>
            <p:ph type="ctrTitle"/>
          </p:nvPr>
        </p:nvSpPr>
        <p:spPr>
          <a:xfrm>
            <a:off x="0" y="484188"/>
            <a:ext cx="5219700" cy="593725"/>
          </a:xfrm>
        </p:spPr>
        <p:txBody>
          <a:bodyPr/>
          <a:lstStyle/>
          <a:p>
            <a:pPr algn="l"/>
            <a:r>
              <a:rPr lang="cs-CZ" sz="2500" b="1" dirty="0" smtClean="0">
                <a:latin typeface="Times New Roman" pitchFamily="18" charset="0"/>
                <a:cs typeface="Times New Roman" pitchFamily="18" charset="0"/>
              </a:rPr>
              <a:t>11.1 Poslední Přemyslovci</a:t>
            </a:r>
          </a:p>
        </p:txBody>
      </p:sp>
      <p:sp>
        <p:nvSpPr>
          <p:cNvPr id="24" name="TextovéPole 23"/>
          <p:cNvSpPr txBox="1"/>
          <p:nvPr/>
        </p:nvSpPr>
        <p:spPr>
          <a:xfrm>
            <a:off x="0" y="0"/>
            <a:ext cx="9144000" cy="492125"/>
          </a:xfrm>
          <a:prstGeom prst="rect">
            <a:avLst/>
          </a:prstGeom>
          <a:solidFill>
            <a:schemeClr val="accent6">
              <a:lumMod val="40000"/>
              <a:lumOff val="60000"/>
            </a:schemeClr>
          </a:solidFill>
        </p:spPr>
        <p:txBody>
          <a:bodyPr>
            <a:spAutoFit/>
          </a:bodyPr>
          <a:lstStyle/>
          <a:p>
            <a:pPr fontAlgn="auto">
              <a:spcBef>
                <a:spcPts val="0"/>
              </a:spcBef>
              <a:spcAft>
                <a:spcPts val="0"/>
              </a:spcAft>
              <a:defRPr/>
            </a:pPr>
            <a:r>
              <a:rPr lang="cs-CZ" sz="1200" b="1" dirty="0">
                <a:solidFill>
                  <a:schemeClr val="accent3">
                    <a:lumMod val="50000"/>
                  </a:schemeClr>
                </a:solidFill>
                <a:latin typeface="Times New Roman" pitchFamily="18" charset="0"/>
                <a:cs typeface="Times New Roman" pitchFamily="18" charset="0"/>
              </a:rPr>
              <a:t>Elektronická  učebnice - II. stupeň             </a:t>
            </a:r>
            <a:r>
              <a:rPr lang="cs-CZ" sz="1000" dirty="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a:solidFill>
                  <a:schemeClr val="accent3">
                    <a:lumMod val="50000"/>
                  </a:schemeClr>
                </a:solidFill>
                <a:latin typeface="Times New Roman" pitchFamily="18" charset="0"/>
                <a:cs typeface="Times New Roman" pitchFamily="18" charset="0"/>
              </a:rPr>
              <a:t>Dějepis</a:t>
            </a:r>
          </a:p>
          <a:p>
            <a:pPr fontAlgn="auto">
              <a:spcBef>
                <a:spcPts val="0"/>
              </a:spcBef>
              <a:spcAft>
                <a:spcPts val="0"/>
              </a:spcAft>
              <a:defRPr/>
            </a:pPr>
            <a:endParaRPr lang="cs-CZ" sz="1000" dirty="0">
              <a:latin typeface="Times New Roman" pitchFamily="18" charset="0"/>
              <a:cs typeface="Times New Roman" pitchFamily="18" charset="0"/>
            </a:endParaRPr>
          </a:p>
        </p:txBody>
      </p:sp>
      <p:sp>
        <p:nvSpPr>
          <p:cNvPr id="10" name="TextovéPole 9"/>
          <p:cNvSpPr txBox="1"/>
          <p:nvPr/>
        </p:nvSpPr>
        <p:spPr>
          <a:xfrm>
            <a:off x="0" y="4527550"/>
            <a:ext cx="9144000" cy="615950"/>
          </a:xfrm>
          <a:prstGeom prst="rect">
            <a:avLst/>
          </a:prstGeom>
          <a:solidFill>
            <a:schemeClr val="accent6">
              <a:lumMod val="40000"/>
              <a:lumOff val="60000"/>
            </a:schemeClr>
          </a:solidFill>
        </p:spPr>
        <p:txBody>
          <a:bodyPr>
            <a:spAutoFit/>
          </a:bodyPr>
          <a:lstStyle/>
          <a:p>
            <a:pPr fontAlgn="auto">
              <a:spcBef>
                <a:spcPts val="0"/>
              </a:spcBef>
              <a:spcAft>
                <a:spcPts val="0"/>
              </a:spcAft>
              <a:defRPr/>
            </a:pPr>
            <a:endParaRPr lang="cs-CZ" sz="1200" b="1" dirty="0">
              <a:solidFill>
                <a:schemeClr val="accent3">
                  <a:lumMod val="50000"/>
                </a:schemeClr>
              </a:solidFill>
              <a:latin typeface="+mn-lt"/>
            </a:endParaRPr>
          </a:p>
          <a:p>
            <a:pPr fontAlgn="auto">
              <a:spcBef>
                <a:spcPts val="0"/>
              </a:spcBef>
              <a:spcAft>
                <a:spcPts val="0"/>
              </a:spcAft>
              <a:defRPr/>
            </a:pPr>
            <a:r>
              <a:rPr lang="cs-CZ" sz="1200" dirty="0">
                <a:solidFill>
                  <a:schemeClr val="accent3">
                    <a:lumMod val="50000"/>
                  </a:schemeClr>
                </a:solidFill>
                <a:latin typeface="Times New Roman" pitchFamily="18" charset="0"/>
                <a:cs typeface="Times New Roman" pitchFamily="18" charset="0"/>
              </a:rPr>
              <a:t>Autor: </a:t>
            </a:r>
            <a:r>
              <a:rPr lang="cs-CZ" sz="1200" b="1" dirty="0">
                <a:solidFill>
                  <a:schemeClr val="accent3">
                    <a:lumMod val="50000"/>
                  </a:schemeClr>
                </a:solidFill>
                <a:latin typeface="Times New Roman" pitchFamily="18" charset="0"/>
                <a:cs typeface="Times New Roman" pitchFamily="18" charset="0"/>
              </a:rPr>
              <a:t> Mgr. Zuzana Kadlecová</a:t>
            </a:r>
          </a:p>
          <a:p>
            <a:pPr fontAlgn="auto">
              <a:spcBef>
                <a:spcPts val="0"/>
              </a:spcBef>
              <a:spcAft>
                <a:spcPts val="0"/>
              </a:spcAft>
              <a:defRPr/>
            </a:pPr>
            <a:endParaRPr lang="cs-CZ" sz="1000" dirty="0">
              <a:latin typeface="Times New Roman" pitchFamily="18" charset="0"/>
              <a:cs typeface="Times New Roman" pitchFamily="18" charset="0"/>
            </a:endParaRPr>
          </a:p>
        </p:txBody>
      </p:sp>
      <p:pic>
        <p:nvPicPr>
          <p:cNvPr id="15364" name="obrázek 5" descr="Image"/>
          <p:cNvPicPr>
            <a:picLocks noChangeAspect="1" noChangeArrowheads="1"/>
          </p:cNvPicPr>
          <p:nvPr/>
        </p:nvPicPr>
        <p:blipFill>
          <a:blip r:embed="rId3"/>
          <a:srcRect/>
          <a:stretch>
            <a:fillRect/>
          </a:stretch>
        </p:blipFill>
        <p:spPr bwMode="auto">
          <a:xfrm>
            <a:off x="6091238" y="4549774"/>
            <a:ext cx="3052762" cy="596383"/>
          </a:xfrm>
          <a:prstGeom prst="rect">
            <a:avLst/>
          </a:prstGeom>
          <a:noFill/>
          <a:ln w="9525">
            <a:noFill/>
            <a:miter lim="800000"/>
            <a:headEnd/>
            <a:tailEnd/>
          </a:ln>
        </p:spPr>
      </p:pic>
      <p:pic>
        <p:nvPicPr>
          <p:cNvPr id="15367" name="Picture 7" descr="220px-Premyslovci_premyslovci"/>
          <p:cNvPicPr>
            <a:picLocks noChangeAspect="1" noChangeArrowheads="1"/>
          </p:cNvPicPr>
          <p:nvPr/>
        </p:nvPicPr>
        <p:blipFill>
          <a:blip r:embed="rId4"/>
          <a:srcRect/>
          <a:stretch>
            <a:fillRect/>
          </a:stretch>
        </p:blipFill>
        <p:spPr bwMode="auto">
          <a:xfrm>
            <a:off x="5003800" y="627063"/>
            <a:ext cx="3279775" cy="2459037"/>
          </a:xfrm>
          <a:prstGeom prst="rect">
            <a:avLst/>
          </a:prstGeom>
          <a:noFill/>
        </p:spPr>
      </p:pic>
      <p:sp>
        <p:nvSpPr>
          <p:cNvPr id="15368" name="Text Box 8"/>
          <p:cNvSpPr txBox="1">
            <a:spLocks noChangeArrowheads="1"/>
          </p:cNvSpPr>
          <p:nvPr/>
        </p:nvSpPr>
        <p:spPr bwMode="auto">
          <a:xfrm>
            <a:off x="7816850" y="3867150"/>
            <a:ext cx="1327150" cy="641350"/>
          </a:xfrm>
          <a:prstGeom prst="rect">
            <a:avLst/>
          </a:prstGeom>
          <a:noFill/>
          <a:ln w="9525">
            <a:noFill/>
            <a:miter lim="800000"/>
            <a:headEnd/>
            <a:tailEnd/>
          </a:ln>
          <a:effectLst/>
        </p:spPr>
        <p:txBody>
          <a:bodyPr wrap="none">
            <a:spAutoFit/>
          </a:bodyPr>
          <a:lstStyle/>
          <a:p>
            <a:pPr algn="ctr"/>
            <a:r>
              <a:rPr lang="cs-CZ">
                <a:latin typeface="Times New Roman" pitchFamily="18" charset="0"/>
                <a:hlinkClick r:id="rId5"/>
              </a:rPr>
              <a:t>Poslední </a:t>
            </a:r>
          </a:p>
          <a:p>
            <a:pPr algn="ctr"/>
            <a:r>
              <a:rPr lang="cs-CZ">
                <a:latin typeface="Times New Roman" pitchFamily="18" charset="0"/>
                <a:hlinkClick r:id="rId5"/>
              </a:rPr>
              <a:t>Přemyslovci</a:t>
            </a:r>
            <a:endParaRPr lang="cs-CZ">
              <a:latin typeface="Times New Roman" pitchFamily="18" charset="0"/>
            </a:endParaRPr>
          </a:p>
        </p:txBody>
      </p:sp>
      <p:pic>
        <p:nvPicPr>
          <p:cNvPr id="15370" name="Picture 10" descr="220px-Golden_Bull_of_Sicily">
            <a:hlinkClick r:id="rId6"/>
          </p:cNvPr>
          <p:cNvPicPr>
            <a:picLocks noChangeAspect="1" noChangeArrowheads="1"/>
          </p:cNvPicPr>
          <p:nvPr/>
        </p:nvPicPr>
        <p:blipFill>
          <a:blip r:embed="rId7"/>
          <a:srcRect/>
          <a:stretch>
            <a:fillRect/>
          </a:stretch>
        </p:blipFill>
        <p:spPr bwMode="auto">
          <a:xfrm>
            <a:off x="79375" y="1276350"/>
            <a:ext cx="2195513" cy="3114675"/>
          </a:xfrm>
          <a:prstGeom prst="rect">
            <a:avLst/>
          </a:prstGeom>
          <a:noFill/>
        </p:spPr>
      </p:pic>
      <p:pic>
        <p:nvPicPr>
          <p:cNvPr id="15372" name="Picture 12" descr="220px-Pr_gros_vaclav2">
            <a:hlinkClick r:id="rId8"/>
          </p:cNvPr>
          <p:cNvPicPr>
            <a:picLocks noChangeAspect="1" noChangeArrowheads="1"/>
          </p:cNvPicPr>
          <p:nvPr/>
        </p:nvPicPr>
        <p:blipFill>
          <a:blip r:embed="rId9"/>
          <a:srcRect/>
          <a:stretch>
            <a:fillRect/>
          </a:stretch>
        </p:blipFill>
        <p:spPr bwMode="auto">
          <a:xfrm>
            <a:off x="4859338" y="3292475"/>
            <a:ext cx="2239962" cy="1109663"/>
          </a:xfrm>
          <a:prstGeom prst="rect">
            <a:avLst/>
          </a:prstGeom>
          <a:noFill/>
        </p:spPr>
      </p:pic>
      <p:pic>
        <p:nvPicPr>
          <p:cNvPr id="15374" name="Picture 14" descr="Dürnkrut feld.jpg">
            <a:hlinkClick r:id="rId10"/>
          </p:cNvPr>
          <p:cNvPicPr>
            <a:picLocks noChangeAspect="1" noChangeArrowheads="1"/>
          </p:cNvPicPr>
          <p:nvPr/>
        </p:nvPicPr>
        <p:blipFill>
          <a:blip r:embed="rId11"/>
          <a:srcRect/>
          <a:stretch>
            <a:fillRect/>
          </a:stretch>
        </p:blipFill>
        <p:spPr bwMode="auto">
          <a:xfrm>
            <a:off x="2555875" y="987425"/>
            <a:ext cx="2105025" cy="3168650"/>
          </a:xfrm>
          <a:prstGeom prst="rect">
            <a:avLst/>
          </a:prstGeom>
          <a:noFill/>
        </p:spPr>
      </p:pic>
      <p:sp>
        <p:nvSpPr>
          <p:cNvPr id="15375" name="Text Box 15"/>
          <p:cNvSpPr txBox="1">
            <a:spLocks noChangeArrowheads="1"/>
          </p:cNvSpPr>
          <p:nvPr/>
        </p:nvSpPr>
        <p:spPr bwMode="auto">
          <a:xfrm>
            <a:off x="539750" y="987425"/>
            <a:ext cx="1312863" cy="274638"/>
          </a:xfrm>
          <a:prstGeom prst="rect">
            <a:avLst/>
          </a:prstGeom>
          <a:gradFill flip="none" rotWithShape="1">
            <a:gsLst>
              <a:gs pos="0">
                <a:srgbClr val="FF00FF">
                  <a:tint val="66000"/>
                  <a:satMod val="160000"/>
                </a:srgbClr>
              </a:gs>
              <a:gs pos="50000">
                <a:srgbClr val="FF00FF">
                  <a:tint val="44500"/>
                  <a:satMod val="160000"/>
                </a:srgbClr>
              </a:gs>
              <a:gs pos="100000">
                <a:srgbClr val="FF00FF">
                  <a:tint val="23500"/>
                  <a:satMod val="160000"/>
                </a:srgbClr>
              </a:gs>
            </a:gsLst>
            <a:lin ang="5400000" scaled="1"/>
            <a:tileRect/>
          </a:gradFill>
          <a:ln w="9525">
            <a:noFill/>
            <a:miter lim="800000"/>
            <a:headEnd/>
            <a:tailEnd/>
          </a:ln>
          <a:effectLst/>
        </p:spPr>
        <p:txBody>
          <a:bodyPr wrap="none">
            <a:spAutoFit/>
          </a:bodyPr>
          <a:lstStyle/>
          <a:p>
            <a:r>
              <a:rPr lang="cs-CZ" sz="1200" i="1" dirty="0">
                <a:latin typeface="Times New Roman" pitchFamily="18" charset="0"/>
              </a:rPr>
              <a:t>Zlatá bula sicilská</a:t>
            </a:r>
          </a:p>
        </p:txBody>
      </p:sp>
      <p:sp>
        <p:nvSpPr>
          <p:cNvPr id="15376" name="Text Box 16"/>
          <p:cNvSpPr txBox="1">
            <a:spLocks noChangeArrowheads="1"/>
          </p:cNvSpPr>
          <p:nvPr/>
        </p:nvSpPr>
        <p:spPr bwMode="auto">
          <a:xfrm>
            <a:off x="2484438" y="4156075"/>
            <a:ext cx="2203450" cy="274638"/>
          </a:xfrm>
          <a:prstGeom prst="rect">
            <a:avLst/>
          </a:prstGeom>
          <a:gradFill flip="none" rotWithShape="1">
            <a:gsLst>
              <a:gs pos="0">
                <a:srgbClr val="FF00FF">
                  <a:tint val="66000"/>
                  <a:satMod val="160000"/>
                </a:srgbClr>
              </a:gs>
              <a:gs pos="50000">
                <a:srgbClr val="FF00FF">
                  <a:tint val="44500"/>
                  <a:satMod val="160000"/>
                </a:srgbClr>
              </a:gs>
              <a:gs pos="100000">
                <a:srgbClr val="FF00FF">
                  <a:tint val="23500"/>
                  <a:satMod val="160000"/>
                </a:srgbClr>
              </a:gs>
            </a:gsLst>
            <a:lin ang="5400000" scaled="1"/>
            <a:tileRect/>
          </a:gradFill>
          <a:ln w="9525">
            <a:noFill/>
            <a:miter lim="800000"/>
            <a:headEnd/>
            <a:tailEnd/>
          </a:ln>
          <a:effectLst/>
        </p:spPr>
        <p:txBody>
          <a:bodyPr wrap="none">
            <a:spAutoFit/>
          </a:bodyPr>
          <a:lstStyle/>
          <a:p>
            <a:r>
              <a:rPr lang="cs-CZ" sz="1200" i="1" dirty="0">
                <a:latin typeface="Times New Roman" pitchFamily="18" charset="0"/>
              </a:rPr>
              <a:t>Pomník bitvy na Moravském poli</a:t>
            </a:r>
          </a:p>
        </p:txBody>
      </p:sp>
      <p:sp>
        <p:nvSpPr>
          <p:cNvPr id="15377" name="Text Box 17"/>
          <p:cNvSpPr txBox="1">
            <a:spLocks noChangeArrowheads="1"/>
          </p:cNvSpPr>
          <p:nvPr/>
        </p:nvSpPr>
        <p:spPr bwMode="auto">
          <a:xfrm>
            <a:off x="7164388" y="3579813"/>
            <a:ext cx="974725" cy="274637"/>
          </a:xfrm>
          <a:prstGeom prst="rect">
            <a:avLst/>
          </a:prstGeom>
          <a:gradFill flip="none" rotWithShape="1">
            <a:gsLst>
              <a:gs pos="0">
                <a:srgbClr val="FF00FF">
                  <a:tint val="66000"/>
                  <a:satMod val="160000"/>
                </a:srgbClr>
              </a:gs>
              <a:gs pos="50000">
                <a:srgbClr val="FF00FF">
                  <a:tint val="44500"/>
                  <a:satMod val="160000"/>
                </a:srgbClr>
              </a:gs>
              <a:gs pos="100000">
                <a:srgbClr val="FF00FF">
                  <a:tint val="23500"/>
                  <a:satMod val="160000"/>
                </a:srgbClr>
              </a:gs>
            </a:gsLst>
            <a:lin ang="5400000" scaled="1"/>
            <a:tileRect/>
          </a:gradFill>
          <a:ln w="9525">
            <a:noFill/>
            <a:miter lim="800000"/>
            <a:headEnd/>
            <a:tailEnd/>
          </a:ln>
          <a:effectLst/>
        </p:spPr>
        <p:txBody>
          <a:bodyPr wrap="none">
            <a:spAutoFit/>
          </a:bodyPr>
          <a:lstStyle/>
          <a:p>
            <a:r>
              <a:rPr lang="cs-CZ" sz="1200" i="1" dirty="0">
                <a:latin typeface="Times New Roman" pitchFamily="18" charset="0"/>
              </a:rPr>
              <a:t>Pražský groš</a:t>
            </a:r>
          </a:p>
        </p:txBody>
      </p:sp>
      <p:sp>
        <p:nvSpPr>
          <p:cNvPr id="15378" name="Text Box 18"/>
          <p:cNvSpPr txBox="1">
            <a:spLocks noChangeArrowheads="1"/>
          </p:cNvSpPr>
          <p:nvPr/>
        </p:nvSpPr>
        <p:spPr bwMode="auto">
          <a:xfrm>
            <a:off x="7667625" y="1276350"/>
            <a:ext cx="1331913" cy="822325"/>
          </a:xfrm>
          <a:prstGeom prst="rect">
            <a:avLst/>
          </a:prstGeom>
          <a:gradFill flip="none" rotWithShape="1">
            <a:gsLst>
              <a:gs pos="0">
                <a:srgbClr val="FF00FF">
                  <a:tint val="66000"/>
                  <a:satMod val="160000"/>
                </a:srgbClr>
              </a:gs>
              <a:gs pos="50000">
                <a:srgbClr val="FF00FF">
                  <a:tint val="44500"/>
                  <a:satMod val="160000"/>
                </a:srgbClr>
              </a:gs>
              <a:gs pos="100000">
                <a:srgbClr val="FF00FF">
                  <a:tint val="23500"/>
                  <a:satMod val="160000"/>
                </a:srgbClr>
              </a:gs>
            </a:gsLst>
            <a:lin ang="5400000" scaled="1"/>
            <a:tileRect/>
          </a:gradFill>
          <a:ln w="9525">
            <a:noFill/>
            <a:miter lim="800000"/>
            <a:headEnd/>
            <a:tailEnd/>
          </a:ln>
          <a:effectLst/>
        </p:spPr>
        <p:txBody>
          <a:bodyPr wrap="none">
            <a:spAutoFit/>
          </a:bodyPr>
          <a:lstStyle/>
          <a:p>
            <a:pPr algn="ctr"/>
            <a:r>
              <a:rPr lang="cs-CZ" sz="1200" i="1" dirty="0">
                <a:latin typeface="Times New Roman" pitchFamily="18" charset="0"/>
              </a:rPr>
              <a:t>králové </a:t>
            </a:r>
          </a:p>
          <a:p>
            <a:pPr algn="ctr"/>
            <a:r>
              <a:rPr lang="cs-CZ" sz="1200" i="1" dirty="0">
                <a:latin typeface="Times New Roman" pitchFamily="18" charset="0"/>
              </a:rPr>
              <a:t>Přemysl Otakar II.</a:t>
            </a:r>
          </a:p>
          <a:p>
            <a:pPr algn="ctr"/>
            <a:r>
              <a:rPr lang="cs-CZ" sz="1200" i="1" dirty="0">
                <a:latin typeface="Times New Roman" pitchFamily="18" charset="0"/>
              </a:rPr>
              <a:t>Václav II.</a:t>
            </a:r>
          </a:p>
          <a:p>
            <a:pPr algn="ctr"/>
            <a:r>
              <a:rPr lang="cs-CZ" sz="1200" i="1" dirty="0">
                <a:latin typeface="Times New Roman" pitchFamily="18" charset="0"/>
              </a:rPr>
              <a:t>Václav III.</a:t>
            </a:r>
          </a:p>
        </p:txBody>
      </p:sp>
      <p:pic>
        <p:nvPicPr>
          <p:cNvPr id="15380" name="Picture 20" descr="erb-dynastie-premyslovcu"/>
          <p:cNvPicPr>
            <a:picLocks noChangeAspect="1" noChangeArrowheads="1"/>
          </p:cNvPicPr>
          <p:nvPr/>
        </p:nvPicPr>
        <p:blipFill>
          <a:blip r:embed="rId12"/>
          <a:srcRect/>
          <a:stretch>
            <a:fillRect/>
          </a:stretch>
        </p:blipFill>
        <p:spPr bwMode="auto">
          <a:xfrm>
            <a:off x="7740650" y="2211388"/>
            <a:ext cx="1255713" cy="129698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375"/>
                                        </p:tgtEl>
                                        <p:attrNameLst>
                                          <p:attrName>style.visibility</p:attrName>
                                        </p:attrNameLst>
                                      </p:cBhvr>
                                      <p:to>
                                        <p:strVal val="visible"/>
                                      </p:to>
                                    </p:set>
                                    <p:animEffect transition="in" filter="barn(inVertical)">
                                      <p:cBhvr>
                                        <p:cTn id="7" dur="500"/>
                                        <p:tgtEl>
                                          <p:spTgt spid="15375"/>
                                        </p:tgtEl>
                                      </p:cBhvr>
                                    </p:animEffect>
                                  </p:childTnLst>
                                </p:cTn>
                              </p:par>
                              <p:par>
                                <p:cTn id="8" presetID="16" presetClass="entr" presetSubtype="21" fill="hold" nodeType="withEffect">
                                  <p:stCondLst>
                                    <p:cond delay="0"/>
                                  </p:stCondLst>
                                  <p:childTnLst>
                                    <p:set>
                                      <p:cBhvr>
                                        <p:cTn id="9" dur="1" fill="hold">
                                          <p:stCondLst>
                                            <p:cond delay="0"/>
                                          </p:stCondLst>
                                        </p:cTn>
                                        <p:tgtEl>
                                          <p:spTgt spid="15370"/>
                                        </p:tgtEl>
                                        <p:attrNameLst>
                                          <p:attrName>style.visibility</p:attrName>
                                        </p:attrNameLst>
                                      </p:cBhvr>
                                      <p:to>
                                        <p:strVal val="visible"/>
                                      </p:to>
                                    </p:set>
                                    <p:animEffect transition="in" filter="barn(inVertical)">
                                      <p:cBhvr>
                                        <p:cTn id="10" dur="500"/>
                                        <p:tgtEl>
                                          <p:spTgt spid="1537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5374"/>
                                        </p:tgtEl>
                                        <p:attrNameLst>
                                          <p:attrName>style.visibility</p:attrName>
                                        </p:attrNameLst>
                                      </p:cBhvr>
                                      <p:to>
                                        <p:strVal val="visible"/>
                                      </p:to>
                                    </p:set>
                                    <p:animEffect transition="in" filter="barn(inVertical)">
                                      <p:cBhvr>
                                        <p:cTn id="15" dur="500"/>
                                        <p:tgtEl>
                                          <p:spTgt spid="1537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5376"/>
                                        </p:tgtEl>
                                        <p:attrNameLst>
                                          <p:attrName>style.visibility</p:attrName>
                                        </p:attrNameLst>
                                      </p:cBhvr>
                                      <p:to>
                                        <p:strVal val="visible"/>
                                      </p:to>
                                    </p:set>
                                    <p:animEffect transition="in" filter="barn(inVertical)">
                                      <p:cBhvr>
                                        <p:cTn id="18" dur="500"/>
                                        <p:tgtEl>
                                          <p:spTgt spid="1537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5367"/>
                                        </p:tgtEl>
                                        <p:attrNameLst>
                                          <p:attrName>style.visibility</p:attrName>
                                        </p:attrNameLst>
                                      </p:cBhvr>
                                      <p:to>
                                        <p:strVal val="visible"/>
                                      </p:to>
                                    </p:set>
                                    <p:animEffect transition="in" filter="barn(inVertical)">
                                      <p:cBhvr>
                                        <p:cTn id="23" dur="500"/>
                                        <p:tgtEl>
                                          <p:spTgt spid="15367"/>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5378"/>
                                        </p:tgtEl>
                                        <p:attrNameLst>
                                          <p:attrName>style.visibility</p:attrName>
                                        </p:attrNameLst>
                                      </p:cBhvr>
                                      <p:to>
                                        <p:strVal val="visible"/>
                                      </p:to>
                                    </p:set>
                                    <p:animEffect transition="in" filter="barn(inVertical)">
                                      <p:cBhvr>
                                        <p:cTn id="26" dur="500"/>
                                        <p:tgtEl>
                                          <p:spTgt spid="15378"/>
                                        </p:tgtEl>
                                      </p:cBhvr>
                                    </p:animEffect>
                                  </p:childTnLst>
                                </p:cTn>
                              </p:par>
                              <p:par>
                                <p:cTn id="27" presetID="16" presetClass="entr" presetSubtype="21" fill="hold" nodeType="withEffect">
                                  <p:stCondLst>
                                    <p:cond delay="0"/>
                                  </p:stCondLst>
                                  <p:childTnLst>
                                    <p:set>
                                      <p:cBhvr>
                                        <p:cTn id="28" dur="1" fill="hold">
                                          <p:stCondLst>
                                            <p:cond delay="0"/>
                                          </p:stCondLst>
                                        </p:cTn>
                                        <p:tgtEl>
                                          <p:spTgt spid="15380"/>
                                        </p:tgtEl>
                                        <p:attrNameLst>
                                          <p:attrName>style.visibility</p:attrName>
                                        </p:attrNameLst>
                                      </p:cBhvr>
                                      <p:to>
                                        <p:strVal val="visible"/>
                                      </p:to>
                                    </p:set>
                                    <p:animEffect transition="in" filter="barn(inVertical)">
                                      <p:cBhvr>
                                        <p:cTn id="29" dur="500"/>
                                        <p:tgtEl>
                                          <p:spTgt spid="1538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5372"/>
                                        </p:tgtEl>
                                        <p:attrNameLst>
                                          <p:attrName>style.visibility</p:attrName>
                                        </p:attrNameLst>
                                      </p:cBhvr>
                                      <p:to>
                                        <p:strVal val="visible"/>
                                      </p:to>
                                    </p:set>
                                    <p:animEffect transition="in" filter="barn(inVertical)">
                                      <p:cBhvr>
                                        <p:cTn id="34" dur="500"/>
                                        <p:tgtEl>
                                          <p:spTgt spid="15372"/>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5377"/>
                                        </p:tgtEl>
                                        <p:attrNameLst>
                                          <p:attrName>style.visibility</p:attrName>
                                        </p:attrNameLst>
                                      </p:cBhvr>
                                      <p:to>
                                        <p:strVal val="visible"/>
                                      </p:to>
                                    </p:set>
                                    <p:animEffect transition="in" filter="barn(inVertical)">
                                      <p:cBhvr>
                                        <p:cTn id="37" dur="500"/>
                                        <p:tgtEl>
                                          <p:spTgt spid="153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5" grpId="0" animBg="1"/>
      <p:bldP spid="15376" grpId="0" animBg="1"/>
      <p:bldP spid="15377" grpId="0" animBg="1"/>
      <p:bldP spid="1537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0" y="0"/>
            <a:ext cx="9144000" cy="492125"/>
          </a:xfrm>
          <a:prstGeom prst="rect">
            <a:avLst/>
          </a:prstGeom>
          <a:solidFill>
            <a:schemeClr val="accent6">
              <a:lumMod val="40000"/>
              <a:lumOff val="60000"/>
            </a:schemeClr>
          </a:solidFill>
        </p:spPr>
        <p:txBody>
          <a:bodyPr>
            <a:spAutoFit/>
          </a:bodyPr>
          <a:lstStyle/>
          <a:p>
            <a:pPr fontAlgn="auto">
              <a:spcBef>
                <a:spcPts val="0"/>
              </a:spcBef>
              <a:spcAft>
                <a:spcPts val="0"/>
              </a:spcAft>
              <a:defRPr/>
            </a:pPr>
            <a:r>
              <a:rPr lang="cs-CZ" sz="1200" b="1" dirty="0">
                <a:solidFill>
                  <a:schemeClr val="accent3">
                    <a:lumMod val="50000"/>
                  </a:schemeClr>
                </a:solidFill>
                <a:latin typeface="Times New Roman" pitchFamily="18" charset="0"/>
                <a:cs typeface="Times New Roman" pitchFamily="18" charset="0"/>
              </a:rPr>
              <a:t>Elektronická  učebnice - II. stupeň                      </a:t>
            </a:r>
            <a:r>
              <a:rPr lang="cs-CZ" sz="1000" dirty="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a:solidFill>
                  <a:schemeClr val="accent3">
                    <a:lumMod val="50000"/>
                  </a:schemeClr>
                </a:solidFill>
                <a:latin typeface="Times New Roman" pitchFamily="18" charset="0"/>
                <a:cs typeface="Times New Roman" pitchFamily="18" charset="0"/>
              </a:rPr>
              <a:t>        Dějepis</a:t>
            </a:r>
          </a:p>
          <a:p>
            <a:pPr fontAlgn="auto">
              <a:spcBef>
                <a:spcPts val="0"/>
              </a:spcBef>
              <a:spcAft>
                <a:spcPts val="0"/>
              </a:spcAft>
              <a:defRPr/>
            </a:pPr>
            <a:endParaRPr lang="cs-CZ" sz="1000" dirty="0">
              <a:latin typeface="Times New Roman" pitchFamily="18" charset="0"/>
              <a:cs typeface="Times New Roman" pitchFamily="18" charset="0"/>
            </a:endParaRPr>
          </a:p>
        </p:txBody>
      </p:sp>
      <p:sp>
        <p:nvSpPr>
          <p:cNvPr id="32771" name="Nadpis 1"/>
          <p:cNvSpPr txBox="1">
            <a:spLocks/>
          </p:cNvSpPr>
          <p:nvPr/>
        </p:nvSpPr>
        <p:spPr bwMode="auto">
          <a:xfrm>
            <a:off x="20638" y="498475"/>
            <a:ext cx="3830637" cy="593725"/>
          </a:xfrm>
          <a:prstGeom prst="rect">
            <a:avLst/>
          </a:prstGeom>
          <a:noFill/>
          <a:ln w="9525">
            <a:noFill/>
            <a:miter lim="800000"/>
            <a:headEnd/>
            <a:tailEnd/>
          </a:ln>
        </p:spPr>
        <p:txBody>
          <a:bodyPr/>
          <a:lstStyle/>
          <a:p>
            <a:r>
              <a:rPr lang="cs-CZ" sz="2500" b="1" dirty="0" smtClean="0">
                <a:latin typeface="Times New Roman" pitchFamily="18" charset="0"/>
                <a:cs typeface="Times New Roman" pitchFamily="18" charset="0"/>
              </a:rPr>
              <a:t>11.10 </a:t>
            </a:r>
            <a:r>
              <a:rPr lang="cs-CZ" sz="2500" b="1" dirty="0">
                <a:latin typeface="Times New Roman" pitchFamily="18" charset="0"/>
                <a:cs typeface="Times New Roman" pitchFamily="18" charset="0"/>
              </a:rPr>
              <a:t>Anotace</a:t>
            </a:r>
          </a:p>
        </p:txBody>
      </p:sp>
      <p:graphicFrame>
        <p:nvGraphicFramePr>
          <p:cNvPr id="32792" name="Group 24"/>
          <p:cNvGraphicFramePr>
            <a:graphicFrameLocks noGrp="1"/>
          </p:cNvGraphicFramePr>
          <p:nvPr/>
        </p:nvGraphicFramePr>
        <p:xfrm>
          <a:off x="1042988" y="1276350"/>
          <a:ext cx="7273925" cy="3248343"/>
        </p:xfrm>
        <a:graphic>
          <a:graphicData uri="http://schemas.openxmlformats.org/drawingml/2006/table">
            <a:tbl>
              <a:tblPr/>
              <a:tblGrid>
                <a:gridCol w="1908175"/>
                <a:gridCol w="5365750"/>
              </a:tblGrid>
              <a:tr h="5461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sz="1800" b="1" i="0" u="none" strike="noStrike" cap="none" normalizeH="0" baseline="0" smtClean="0">
                          <a:ln>
                            <a:noFill/>
                          </a:ln>
                          <a:solidFill>
                            <a:srgbClr val="FFFFFF"/>
                          </a:solidFill>
                          <a:effectLst/>
                          <a:latin typeface="Times New Roman" pitchFamily="18" charset="0"/>
                          <a:cs typeface="Times New Roman" pitchFamily="18" charset="0"/>
                        </a:rPr>
                        <a:t>Autor</a:t>
                      </a:r>
                    </a:p>
                  </a:txBody>
                  <a:tcPr horzOverflow="overflow">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79646"/>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sz="1800" b="1" i="0" u="none" strike="noStrike" cap="none" normalizeH="0" baseline="0" smtClean="0">
                          <a:ln>
                            <a:noFill/>
                          </a:ln>
                          <a:solidFill>
                            <a:srgbClr val="FFFFFF"/>
                          </a:solidFill>
                          <a:effectLst/>
                          <a:latin typeface="Times New Roman" pitchFamily="18" charset="0"/>
                          <a:cs typeface="Times New Roman" pitchFamily="18" charset="0"/>
                        </a:rPr>
                        <a:t>Mgr. Zuzana Kadlecová</a:t>
                      </a:r>
                    </a:p>
                  </a:txBody>
                  <a:tcPr horzOverflow="overflow">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79646"/>
                    </a:solidFill>
                  </a:tcPr>
                </a:tc>
              </a:tr>
              <a:tr h="5524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sz="1800" b="0" i="0" u="none" strike="noStrike" cap="none" normalizeH="0" baseline="0" smtClean="0">
                          <a:ln>
                            <a:noFill/>
                          </a:ln>
                          <a:solidFill>
                            <a:srgbClr val="000000"/>
                          </a:solidFill>
                          <a:effectLst/>
                          <a:latin typeface="Times New Roman" pitchFamily="18" charset="0"/>
                          <a:cs typeface="Times New Roman" pitchFamily="18" charset="0"/>
                        </a:rPr>
                        <a:t>Období</a:t>
                      </a:r>
                    </a:p>
                  </a:txBody>
                  <a:tcPr horzOverflow="overflow">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sz="1800" b="0" i="0" u="none" strike="noStrike" cap="none" normalizeH="0" baseline="0" smtClean="0">
                          <a:ln>
                            <a:noFill/>
                          </a:ln>
                          <a:solidFill>
                            <a:srgbClr val="000000"/>
                          </a:solidFill>
                          <a:effectLst/>
                          <a:latin typeface="Times New Roman" pitchFamily="18" charset="0"/>
                          <a:cs typeface="Times New Roman" pitchFamily="18" charset="0"/>
                        </a:rPr>
                        <a:t>07 – 12/2011</a:t>
                      </a:r>
                    </a:p>
                  </a:txBody>
                  <a:tcPr horzOverflow="overflow">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r>
              <a:tr h="5524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sz="1800" b="0" i="0" u="none" strike="noStrike" cap="none" normalizeH="0" baseline="0" smtClean="0">
                          <a:ln>
                            <a:noFill/>
                          </a:ln>
                          <a:solidFill>
                            <a:srgbClr val="000000"/>
                          </a:solidFill>
                          <a:effectLst/>
                          <a:latin typeface="Times New Roman" pitchFamily="18" charset="0"/>
                          <a:cs typeface="Times New Roman" pitchFamily="18" charset="0"/>
                        </a:rPr>
                        <a:t>Ročník</a:t>
                      </a:r>
                    </a:p>
                  </a:txBody>
                  <a:tcPr horzOverflow="overflow">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sz="1800" b="0" i="0" u="none" strike="noStrike" cap="none" normalizeH="0" baseline="0" smtClean="0">
                          <a:ln>
                            <a:noFill/>
                          </a:ln>
                          <a:solidFill>
                            <a:srgbClr val="000000"/>
                          </a:solidFill>
                          <a:effectLst/>
                          <a:latin typeface="Times New Roman" pitchFamily="18" charset="0"/>
                          <a:cs typeface="Times New Roman" pitchFamily="18" charset="0"/>
                        </a:rPr>
                        <a:t>7. ročník</a:t>
                      </a:r>
                    </a:p>
                  </a:txBody>
                  <a:tcPr horzOverflow="overflow">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chemeClr val="bg1"/>
                    </a:solidFill>
                  </a:tcPr>
                </a:tc>
              </a:tr>
              <a:tr h="5524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sz="1800" b="0" i="0" u="none" strike="noStrike" cap="none" normalizeH="0" baseline="0" smtClean="0">
                          <a:ln>
                            <a:noFill/>
                          </a:ln>
                          <a:solidFill>
                            <a:srgbClr val="000000"/>
                          </a:solidFill>
                          <a:effectLst/>
                          <a:latin typeface="Times New Roman" pitchFamily="18" charset="0"/>
                          <a:cs typeface="Times New Roman" pitchFamily="18" charset="0"/>
                        </a:rPr>
                        <a:t>Klíčová slova</a:t>
                      </a:r>
                    </a:p>
                  </a:txBody>
                  <a:tcPr horzOverflow="overflow">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cs-CZ" sz="1800" b="0" i="0" u="none" strike="noStrike" cap="none" normalizeH="0" baseline="0" smtClean="0">
                          <a:ln>
                            <a:noFill/>
                          </a:ln>
                          <a:solidFill>
                            <a:srgbClr val="000000"/>
                          </a:solidFill>
                          <a:effectLst/>
                          <a:latin typeface="Times New Roman" pitchFamily="18" charset="0"/>
                          <a:cs typeface="Times New Roman" pitchFamily="18" charset="0"/>
                        </a:rPr>
                        <a:t>Poslední Přemyslovci, Přemysl Otakar I, Václav I., Přemysl Otakar II., Václav II., Václav III.</a:t>
                      </a:r>
                    </a:p>
                  </a:txBody>
                  <a:tcPr horzOverflow="overflow">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r>
              <a:tr h="95726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sz="1800" b="0" i="0" u="none" strike="noStrike" cap="none" normalizeH="0" baseline="0" smtClean="0">
                          <a:ln>
                            <a:noFill/>
                          </a:ln>
                          <a:solidFill>
                            <a:srgbClr val="000000"/>
                          </a:solidFill>
                          <a:effectLst/>
                          <a:latin typeface="Times New Roman" pitchFamily="18" charset="0"/>
                          <a:cs typeface="Times New Roman" pitchFamily="18" charset="0"/>
                        </a:rPr>
                        <a:t>Anotace</a:t>
                      </a:r>
                    </a:p>
                  </a:txBody>
                  <a:tcPr horzOverflow="overflow">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cs-CZ" sz="1800" b="0" i="0" u="none" strike="noStrike" cap="none" normalizeH="0" baseline="0" smtClean="0">
                          <a:ln>
                            <a:noFill/>
                          </a:ln>
                          <a:solidFill>
                            <a:srgbClr val="000000"/>
                          </a:solidFill>
                          <a:effectLst/>
                          <a:latin typeface="Times New Roman" pitchFamily="18" charset="0"/>
                          <a:cs typeface="Times New Roman" pitchFamily="18" charset="0"/>
                        </a:rPr>
                        <a:t>Prezentace popisující vládu posledních panovníků z dynastie Přemyslovců, kteří získali pro české země královský dědičný titul.</a:t>
                      </a:r>
                    </a:p>
                  </a:txBody>
                  <a:tcPr horzOverflow="overflow">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val="35573791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Nadpis 1"/>
          <p:cNvSpPr>
            <a:spLocks noGrp="1"/>
          </p:cNvSpPr>
          <p:nvPr>
            <p:ph type="ctrTitle"/>
          </p:nvPr>
        </p:nvSpPr>
        <p:spPr>
          <a:xfrm>
            <a:off x="0" y="484188"/>
            <a:ext cx="3382963" cy="593725"/>
          </a:xfrm>
        </p:spPr>
        <p:txBody>
          <a:bodyPr/>
          <a:lstStyle/>
          <a:p>
            <a:pPr algn="l"/>
            <a:r>
              <a:rPr lang="cs-CZ" sz="2500" b="1" dirty="0" smtClean="0">
                <a:latin typeface="Times New Roman" pitchFamily="18" charset="0"/>
                <a:cs typeface="Times New Roman" pitchFamily="18" charset="0"/>
              </a:rPr>
              <a:t>11.2 Co již víme?</a:t>
            </a:r>
          </a:p>
        </p:txBody>
      </p:sp>
      <p:sp>
        <p:nvSpPr>
          <p:cNvPr id="16" name="TextovéPole 15"/>
          <p:cNvSpPr txBox="1"/>
          <p:nvPr/>
        </p:nvSpPr>
        <p:spPr>
          <a:xfrm>
            <a:off x="0" y="0"/>
            <a:ext cx="9144000" cy="492125"/>
          </a:xfrm>
          <a:prstGeom prst="rect">
            <a:avLst/>
          </a:prstGeom>
          <a:solidFill>
            <a:schemeClr val="accent6">
              <a:lumMod val="40000"/>
              <a:lumOff val="60000"/>
            </a:schemeClr>
          </a:solidFill>
        </p:spPr>
        <p:txBody>
          <a:bodyPr>
            <a:spAutoFit/>
          </a:bodyPr>
          <a:lstStyle/>
          <a:p>
            <a:pPr fontAlgn="auto">
              <a:spcBef>
                <a:spcPts val="0"/>
              </a:spcBef>
              <a:spcAft>
                <a:spcPts val="0"/>
              </a:spcAft>
              <a:defRPr/>
            </a:pPr>
            <a:r>
              <a:rPr lang="cs-CZ" sz="1200" b="1" dirty="0">
                <a:solidFill>
                  <a:schemeClr val="accent3">
                    <a:lumMod val="50000"/>
                  </a:schemeClr>
                </a:solidFill>
                <a:latin typeface="Times New Roman" pitchFamily="18" charset="0"/>
                <a:cs typeface="Times New Roman" pitchFamily="18" charset="0"/>
              </a:rPr>
              <a:t>Elektronická  učebnice - II. stupeň                </a:t>
            </a:r>
            <a:r>
              <a:rPr lang="cs-CZ" sz="1000" dirty="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a:solidFill>
                  <a:schemeClr val="accent3">
                    <a:lumMod val="50000"/>
                  </a:schemeClr>
                </a:solidFill>
                <a:latin typeface="Times New Roman" pitchFamily="18" charset="0"/>
                <a:cs typeface="Times New Roman" pitchFamily="18" charset="0"/>
              </a:rPr>
              <a:t>Dějepis</a:t>
            </a:r>
          </a:p>
          <a:p>
            <a:pPr fontAlgn="auto">
              <a:spcBef>
                <a:spcPts val="0"/>
              </a:spcBef>
              <a:spcAft>
                <a:spcPts val="0"/>
              </a:spcAft>
              <a:defRPr/>
            </a:pPr>
            <a:endParaRPr lang="cs-CZ" sz="1000" dirty="0">
              <a:latin typeface="Times New Roman" pitchFamily="18" charset="0"/>
              <a:cs typeface="Times New Roman" pitchFamily="18" charset="0"/>
            </a:endParaRPr>
          </a:p>
        </p:txBody>
      </p:sp>
      <p:sp>
        <p:nvSpPr>
          <p:cNvPr id="17412" name="AutoShape 4"/>
          <p:cNvSpPr>
            <a:spLocks noChangeArrowheads="1"/>
          </p:cNvSpPr>
          <p:nvPr/>
        </p:nvSpPr>
        <p:spPr bwMode="auto">
          <a:xfrm>
            <a:off x="3563938" y="627063"/>
            <a:ext cx="2160587" cy="1296987"/>
          </a:xfrm>
          <a:prstGeom prst="flowChartPreparation">
            <a:avLst/>
          </a:prstGeom>
          <a:gradFill flip="none" rotWithShape="1">
            <a:gsLst>
              <a:gs pos="0">
                <a:srgbClr val="339966">
                  <a:tint val="66000"/>
                  <a:satMod val="160000"/>
                </a:srgbClr>
              </a:gs>
              <a:gs pos="50000">
                <a:srgbClr val="339966">
                  <a:tint val="44500"/>
                  <a:satMod val="160000"/>
                </a:srgbClr>
              </a:gs>
              <a:gs pos="100000">
                <a:srgbClr val="339966">
                  <a:tint val="23500"/>
                  <a:satMod val="160000"/>
                </a:srgbClr>
              </a:gs>
            </a:gsLst>
            <a:path path="circle">
              <a:fillToRect l="50000" t="50000" r="50000" b="50000"/>
            </a:path>
            <a:tileRect/>
          </a:gradFill>
          <a:ln w="38100">
            <a:solidFill>
              <a:schemeClr val="tx1"/>
            </a:solidFill>
            <a:miter lim="800000"/>
            <a:headEnd/>
            <a:tailEnd/>
          </a:ln>
          <a:effectLst/>
        </p:spPr>
        <p:txBody>
          <a:bodyPr wrap="none" anchor="ctr"/>
          <a:lstStyle/>
          <a:p>
            <a:pPr algn="ctr"/>
            <a:r>
              <a:rPr lang="cs-CZ" sz="2400" b="1" dirty="0">
                <a:latin typeface="Times New Roman" pitchFamily="18" charset="0"/>
              </a:rPr>
              <a:t>Poslední </a:t>
            </a:r>
          </a:p>
          <a:p>
            <a:pPr algn="ctr"/>
            <a:r>
              <a:rPr lang="cs-CZ" sz="2400" b="1" dirty="0">
                <a:latin typeface="Times New Roman" pitchFamily="18" charset="0"/>
              </a:rPr>
              <a:t>Přemyslovci</a:t>
            </a:r>
          </a:p>
        </p:txBody>
      </p:sp>
      <p:sp>
        <p:nvSpPr>
          <p:cNvPr id="17413" name="AutoShape 5"/>
          <p:cNvSpPr>
            <a:spLocks noChangeArrowheads="1"/>
          </p:cNvSpPr>
          <p:nvPr/>
        </p:nvSpPr>
        <p:spPr bwMode="auto">
          <a:xfrm>
            <a:off x="900113" y="1058863"/>
            <a:ext cx="2159000" cy="863600"/>
          </a:xfrm>
          <a:prstGeom prst="flowChartPreparation">
            <a:avLst/>
          </a:prstGeom>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ln w="19050">
            <a:solidFill>
              <a:schemeClr val="tx1"/>
            </a:solidFill>
            <a:miter lim="800000"/>
            <a:headEnd/>
            <a:tailEnd/>
          </a:ln>
          <a:effectLst/>
        </p:spPr>
        <p:txBody>
          <a:bodyPr wrap="none" anchor="ctr"/>
          <a:lstStyle/>
          <a:p>
            <a:pPr algn="ctr"/>
            <a:r>
              <a:rPr lang="cs-CZ" sz="1200" b="1">
                <a:latin typeface="Times New Roman" pitchFamily="18" charset="0"/>
              </a:rPr>
              <a:t>čeští králové vládnoucí </a:t>
            </a:r>
          </a:p>
          <a:p>
            <a:pPr algn="ctr"/>
            <a:r>
              <a:rPr lang="cs-CZ" sz="1200" b="1">
                <a:latin typeface="Times New Roman" pitchFamily="18" charset="0"/>
              </a:rPr>
              <a:t>od roku 1198 do roku 1306</a:t>
            </a:r>
          </a:p>
        </p:txBody>
      </p:sp>
      <p:sp>
        <p:nvSpPr>
          <p:cNvPr id="17414" name="AutoShape 6"/>
          <p:cNvSpPr>
            <a:spLocks noChangeArrowheads="1"/>
          </p:cNvSpPr>
          <p:nvPr/>
        </p:nvSpPr>
        <p:spPr bwMode="auto">
          <a:xfrm>
            <a:off x="3492500" y="3435350"/>
            <a:ext cx="1062038" cy="609600"/>
          </a:xfrm>
          <a:prstGeom prst="flowChartPreparation">
            <a:avLst/>
          </a:prstGeom>
          <a:solidFill>
            <a:srgbClr val="00FF00"/>
          </a:solidFill>
          <a:ln w="9525">
            <a:solidFill>
              <a:schemeClr val="tx1"/>
            </a:solidFill>
            <a:miter lim="800000"/>
            <a:headEnd/>
            <a:tailEnd/>
          </a:ln>
          <a:effectLst/>
        </p:spPr>
        <p:txBody>
          <a:bodyPr wrap="none" anchor="ctr"/>
          <a:lstStyle/>
          <a:p>
            <a:pPr algn="ctr"/>
            <a:r>
              <a:rPr lang="cs-CZ" sz="1200">
                <a:latin typeface="Times New Roman" pitchFamily="18" charset="0"/>
              </a:rPr>
              <a:t>Václav II.</a:t>
            </a:r>
          </a:p>
        </p:txBody>
      </p:sp>
      <p:sp>
        <p:nvSpPr>
          <p:cNvPr id="17415" name="AutoShape 7"/>
          <p:cNvSpPr>
            <a:spLocks noChangeArrowheads="1"/>
          </p:cNvSpPr>
          <p:nvPr/>
        </p:nvSpPr>
        <p:spPr bwMode="auto">
          <a:xfrm>
            <a:off x="1116013" y="3292475"/>
            <a:ext cx="1062037" cy="609600"/>
          </a:xfrm>
          <a:prstGeom prst="flowChartPreparation">
            <a:avLst/>
          </a:prstGeom>
          <a:solidFill>
            <a:srgbClr val="00FF00"/>
          </a:solidFill>
          <a:ln w="9525">
            <a:solidFill>
              <a:schemeClr val="tx1"/>
            </a:solidFill>
            <a:miter lim="800000"/>
            <a:headEnd/>
            <a:tailEnd/>
          </a:ln>
          <a:effectLst/>
        </p:spPr>
        <p:txBody>
          <a:bodyPr wrap="none" anchor="ctr"/>
          <a:lstStyle/>
          <a:p>
            <a:pPr algn="ctr"/>
            <a:r>
              <a:rPr lang="cs-CZ" sz="1200">
                <a:latin typeface="Times New Roman" pitchFamily="18" charset="0"/>
              </a:rPr>
              <a:t>Přemysl</a:t>
            </a:r>
          </a:p>
          <a:p>
            <a:pPr algn="ctr"/>
            <a:r>
              <a:rPr lang="cs-CZ" sz="1200">
                <a:latin typeface="Times New Roman" pitchFamily="18" charset="0"/>
              </a:rPr>
              <a:t>Otakar II.</a:t>
            </a:r>
          </a:p>
        </p:txBody>
      </p:sp>
      <p:sp>
        <p:nvSpPr>
          <p:cNvPr id="17416" name="AutoShape 8"/>
          <p:cNvSpPr>
            <a:spLocks noChangeArrowheads="1"/>
          </p:cNvSpPr>
          <p:nvPr/>
        </p:nvSpPr>
        <p:spPr bwMode="auto">
          <a:xfrm>
            <a:off x="2411413" y="2211388"/>
            <a:ext cx="1062037" cy="609600"/>
          </a:xfrm>
          <a:prstGeom prst="flowChartPreparation">
            <a:avLst/>
          </a:prstGeom>
          <a:solidFill>
            <a:srgbClr val="00FF00"/>
          </a:solidFill>
          <a:ln w="9525">
            <a:solidFill>
              <a:schemeClr val="tx1"/>
            </a:solidFill>
            <a:miter lim="800000"/>
            <a:headEnd/>
            <a:tailEnd/>
          </a:ln>
          <a:effectLst/>
        </p:spPr>
        <p:txBody>
          <a:bodyPr wrap="none" anchor="ctr"/>
          <a:lstStyle/>
          <a:p>
            <a:pPr algn="ctr"/>
            <a:r>
              <a:rPr lang="cs-CZ" sz="1200">
                <a:latin typeface="Times New Roman" pitchFamily="18" charset="0"/>
              </a:rPr>
              <a:t>Václav I.</a:t>
            </a:r>
          </a:p>
        </p:txBody>
      </p:sp>
      <p:sp>
        <p:nvSpPr>
          <p:cNvPr id="17417" name="AutoShape 9"/>
          <p:cNvSpPr>
            <a:spLocks noChangeArrowheads="1"/>
          </p:cNvSpPr>
          <p:nvPr/>
        </p:nvSpPr>
        <p:spPr bwMode="auto">
          <a:xfrm>
            <a:off x="107950" y="1995488"/>
            <a:ext cx="1062038" cy="609600"/>
          </a:xfrm>
          <a:prstGeom prst="flowChartPreparation">
            <a:avLst/>
          </a:prstGeom>
          <a:solidFill>
            <a:srgbClr val="00FF00"/>
          </a:solidFill>
          <a:ln w="9525">
            <a:solidFill>
              <a:schemeClr val="tx1"/>
            </a:solidFill>
            <a:miter lim="800000"/>
            <a:headEnd/>
            <a:tailEnd/>
          </a:ln>
          <a:effectLst/>
        </p:spPr>
        <p:txBody>
          <a:bodyPr wrap="none" anchor="ctr"/>
          <a:lstStyle/>
          <a:p>
            <a:pPr algn="ctr"/>
            <a:r>
              <a:rPr lang="cs-CZ" sz="1200">
                <a:latin typeface="Times New Roman" pitchFamily="18" charset="0"/>
              </a:rPr>
              <a:t>Přemysl</a:t>
            </a:r>
          </a:p>
          <a:p>
            <a:pPr algn="ctr"/>
            <a:r>
              <a:rPr lang="cs-CZ" sz="1200">
                <a:latin typeface="Times New Roman" pitchFamily="18" charset="0"/>
              </a:rPr>
              <a:t>Otakar I.</a:t>
            </a:r>
          </a:p>
        </p:txBody>
      </p:sp>
      <p:sp>
        <p:nvSpPr>
          <p:cNvPr id="17418" name="AutoShape 10"/>
          <p:cNvSpPr>
            <a:spLocks noChangeArrowheads="1"/>
          </p:cNvSpPr>
          <p:nvPr/>
        </p:nvSpPr>
        <p:spPr bwMode="auto">
          <a:xfrm>
            <a:off x="6877050" y="1635125"/>
            <a:ext cx="1009650" cy="576263"/>
          </a:xfrm>
          <a:prstGeom prst="flowChartPreparation">
            <a:avLst/>
          </a:prstGeom>
          <a:gradFill flip="none" rotWithShape="1">
            <a:gsLst>
              <a:gs pos="0">
                <a:srgbClr val="FF00FF">
                  <a:tint val="66000"/>
                  <a:satMod val="160000"/>
                </a:srgbClr>
              </a:gs>
              <a:gs pos="50000">
                <a:srgbClr val="FF00FF">
                  <a:tint val="44500"/>
                  <a:satMod val="160000"/>
                </a:srgbClr>
              </a:gs>
              <a:gs pos="100000">
                <a:srgbClr val="FF00FF">
                  <a:tint val="23500"/>
                  <a:satMod val="160000"/>
                </a:srgbClr>
              </a:gs>
            </a:gsLst>
            <a:lin ang="2700000" scaled="1"/>
            <a:tileRect/>
          </a:gradFill>
          <a:ln w="9525">
            <a:solidFill>
              <a:schemeClr val="tx1"/>
            </a:solidFill>
            <a:miter lim="800000"/>
            <a:headEnd/>
            <a:tailEnd/>
          </a:ln>
          <a:effectLst/>
        </p:spPr>
        <p:txBody>
          <a:bodyPr wrap="none" anchor="ctr"/>
          <a:lstStyle/>
          <a:p>
            <a:pPr algn="ctr"/>
            <a:r>
              <a:rPr lang="cs-CZ" sz="1200" b="1" dirty="0">
                <a:latin typeface="Times New Roman" pitchFamily="18" charset="0"/>
              </a:rPr>
              <a:t>města</a:t>
            </a:r>
          </a:p>
        </p:txBody>
      </p:sp>
      <p:sp>
        <p:nvSpPr>
          <p:cNvPr id="17419" name="AutoShape 11"/>
          <p:cNvSpPr>
            <a:spLocks noChangeArrowheads="1"/>
          </p:cNvSpPr>
          <p:nvPr/>
        </p:nvSpPr>
        <p:spPr bwMode="auto">
          <a:xfrm>
            <a:off x="6443663" y="627063"/>
            <a:ext cx="2160587" cy="792162"/>
          </a:xfrm>
          <a:prstGeom prst="flowChartPreparation">
            <a:avLst/>
          </a:prstGeom>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ln w="19050">
            <a:solidFill>
              <a:schemeClr val="tx1"/>
            </a:solidFill>
            <a:miter lim="800000"/>
            <a:headEnd/>
            <a:tailEnd/>
          </a:ln>
          <a:effectLst/>
        </p:spPr>
        <p:txBody>
          <a:bodyPr wrap="none" anchor="ctr"/>
          <a:lstStyle/>
          <a:p>
            <a:pPr algn="ctr"/>
            <a:r>
              <a:rPr lang="cs-CZ" sz="1200" b="1" dirty="0">
                <a:latin typeface="Times New Roman" pitchFamily="18" charset="0"/>
              </a:rPr>
              <a:t>ve 13. století oporou moci </a:t>
            </a:r>
          </a:p>
          <a:p>
            <a:pPr algn="ctr"/>
            <a:r>
              <a:rPr lang="cs-CZ" sz="1200" b="1" dirty="0">
                <a:latin typeface="Times New Roman" pitchFamily="18" charset="0"/>
              </a:rPr>
              <a:t>královské hrady a města</a:t>
            </a:r>
          </a:p>
        </p:txBody>
      </p:sp>
      <p:sp>
        <p:nvSpPr>
          <p:cNvPr id="17420" name="AutoShape 12"/>
          <p:cNvSpPr>
            <a:spLocks noChangeArrowheads="1"/>
          </p:cNvSpPr>
          <p:nvPr/>
        </p:nvSpPr>
        <p:spPr bwMode="auto">
          <a:xfrm>
            <a:off x="2124075" y="4371975"/>
            <a:ext cx="1062038" cy="609600"/>
          </a:xfrm>
          <a:prstGeom prst="flowChartPreparation">
            <a:avLst/>
          </a:prstGeom>
          <a:solidFill>
            <a:srgbClr val="00FF00"/>
          </a:solidFill>
          <a:ln w="9525">
            <a:solidFill>
              <a:schemeClr val="tx1"/>
            </a:solidFill>
            <a:miter lim="800000"/>
            <a:headEnd/>
            <a:tailEnd/>
          </a:ln>
          <a:effectLst/>
        </p:spPr>
        <p:txBody>
          <a:bodyPr wrap="none" anchor="ctr"/>
          <a:lstStyle/>
          <a:p>
            <a:pPr algn="ctr"/>
            <a:r>
              <a:rPr lang="cs-CZ" sz="1200">
                <a:latin typeface="Times New Roman" pitchFamily="18" charset="0"/>
              </a:rPr>
              <a:t>Václav III.</a:t>
            </a:r>
          </a:p>
        </p:txBody>
      </p:sp>
      <p:sp>
        <p:nvSpPr>
          <p:cNvPr id="17421" name="AutoShape 13"/>
          <p:cNvSpPr>
            <a:spLocks noChangeArrowheads="1"/>
          </p:cNvSpPr>
          <p:nvPr/>
        </p:nvSpPr>
        <p:spPr bwMode="auto">
          <a:xfrm>
            <a:off x="5003800" y="2859088"/>
            <a:ext cx="1439863" cy="719137"/>
          </a:xfrm>
          <a:prstGeom prst="flowChartPreparation">
            <a:avLst/>
          </a:prstGeom>
          <a:solidFill>
            <a:srgbClr val="FF00FF"/>
          </a:solidFill>
          <a:ln w="9525">
            <a:solidFill>
              <a:schemeClr val="tx1"/>
            </a:solidFill>
            <a:miter lim="800000"/>
            <a:headEnd/>
            <a:tailEnd/>
          </a:ln>
          <a:effectLst/>
        </p:spPr>
        <p:txBody>
          <a:bodyPr wrap="none" anchor="ctr"/>
          <a:lstStyle/>
          <a:p>
            <a:pPr algn="ctr"/>
            <a:r>
              <a:rPr lang="cs-CZ" sz="1200" dirty="0">
                <a:latin typeface="Times New Roman" pitchFamily="18" charset="0"/>
              </a:rPr>
              <a:t>zakladateli </a:t>
            </a:r>
          </a:p>
          <a:p>
            <a:pPr algn="ctr"/>
            <a:r>
              <a:rPr lang="cs-CZ" sz="1200" dirty="0">
                <a:latin typeface="Times New Roman" pitchFamily="18" charset="0"/>
              </a:rPr>
              <a:t>šlechta a církev</a:t>
            </a:r>
          </a:p>
        </p:txBody>
      </p:sp>
      <p:pic>
        <p:nvPicPr>
          <p:cNvPr id="17423" name="Picture 15" descr="90px-Po1_postava">
            <a:hlinkClick r:id="rId3"/>
          </p:cNvPr>
          <p:cNvPicPr>
            <a:picLocks noChangeAspect="1" noChangeArrowheads="1"/>
          </p:cNvPicPr>
          <p:nvPr/>
        </p:nvPicPr>
        <p:blipFill>
          <a:blip r:embed="rId4"/>
          <a:srcRect/>
          <a:stretch>
            <a:fillRect/>
          </a:stretch>
        </p:blipFill>
        <p:spPr bwMode="auto">
          <a:xfrm>
            <a:off x="1331913" y="2139950"/>
            <a:ext cx="857250" cy="923925"/>
          </a:xfrm>
          <a:prstGeom prst="rect">
            <a:avLst/>
          </a:prstGeom>
          <a:noFill/>
        </p:spPr>
      </p:pic>
      <p:pic>
        <p:nvPicPr>
          <p:cNvPr id="17425" name="Picture 17" descr="90px-Ottokar_II_Premysl">
            <a:hlinkClick r:id="rId5"/>
          </p:cNvPr>
          <p:cNvPicPr>
            <a:picLocks noChangeAspect="1" noChangeArrowheads="1"/>
          </p:cNvPicPr>
          <p:nvPr/>
        </p:nvPicPr>
        <p:blipFill>
          <a:blip r:embed="rId6"/>
          <a:srcRect/>
          <a:stretch>
            <a:fillRect/>
          </a:stretch>
        </p:blipFill>
        <p:spPr bwMode="auto">
          <a:xfrm>
            <a:off x="179388" y="3076575"/>
            <a:ext cx="857250" cy="1085850"/>
          </a:xfrm>
          <a:prstGeom prst="rect">
            <a:avLst/>
          </a:prstGeom>
          <a:noFill/>
        </p:spPr>
      </p:pic>
      <p:pic>
        <p:nvPicPr>
          <p:cNvPr id="17427" name="Picture 19" descr="90px-V%C3%A1clavII">
            <a:hlinkClick r:id="rId7"/>
          </p:cNvPr>
          <p:cNvPicPr>
            <a:picLocks noChangeAspect="1" noChangeArrowheads="1"/>
          </p:cNvPicPr>
          <p:nvPr/>
        </p:nvPicPr>
        <p:blipFill>
          <a:blip r:embed="rId8"/>
          <a:srcRect/>
          <a:stretch>
            <a:fillRect/>
          </a:stretch>
        </p:blipFill>
        <p:spPr bwMode="auto">
          <a:xfrm>
            <a:off x="2411413" y="3076575"/>
            <a:ext cx="857250" cy="1190625"/>
          </a:xfrm>
          <a:prstGeom prst="rect">
            <a:avLst/>
          </a:prstGeom>
          <a:noFill/>
        </p:spPr>
      </p:pic>
      <p:pic>
        <p:nvPicPr>
          <p:cNvPr id="17429" name="Picture 21" descr="90px-Vaclav3">
            <a:hlinkClick r:id="rId9"/>
          </p:cNvPr>
          <p:cNvPicPr>
            <a:picLocks noChangeAspect="1" noChangeArrowheads="1"/>
          </p:cNvPicPr>
          <p:nvPr/>
        </p:nvPicPr>
        <p:blipFill>
          <a:blip r:embed="rId10"/>
          <a:srcRect/>
          <a:stretch>
            <a:fillRect/>
          </a:stretch>
        </p:blipFill>
        <p:spPr bwMode="auto">
          <a:xfrm>
            <a:off x="1258888" y="4084638"/>
            <a:ext cx="762000" cy="1058862"/>
          </a:xfrm>
          <a:prstGeom prst="rect">
            <a:avLst/>
          </a:prstGeom>
          <a:noFill/>
        </p:spPr>
      </p:pic>
      <p:pic>
        <p:nvPicPr>
          <p:cNvPr id="17431" name="Picture 23" descr="ANd9GcTGrCA4CY2ZZ7aKzeqh55JYhaPC4IsA_70hCBcakZ-RaGkx_g3nfhgpelA">
            <a:hlinkClick r:id="rId11"/>
          </p:cNvPr>
          <p:cNvPicPr>
            <a:picLocks noChangeAspect="1" noChangeArrowheads="1"/>
          </p:cNvPicPr>
          <p:nvPr/>
        </p:nvPicPr>
        <p:blipFill>
          <a:blip r:embed="rId12"/>
          <a:srcRect/>
          <a:stretch>
            <a:fillRect/>
          </a:stretch>
        </p:blipFill>
        <p:spPr bwMode="auto">
          <a:xfrm>
            <a:off x="3635375" y="2066925"/>
            <a:ext cx="742950" cy="1104900"/>
          </a:xfrm>
          <a:prstGeom prst="rect">
            <a:avLst/>
          </a:prstGeom>
          <a:noFill/>
        </p:spPr>
      </p:pic>
      <p:sp>
        <p:nvSpPr>
          <p:cNvPr id="17434" name="AutoShape 26"/>
          <p:cNvSpPr>
            <a:spLocks noChangeArrowheads="1"/>
          </p:cNvSpPr>
          <p:nvPr/>
        </p:nvSpPr>
        <p:spPr bwMode="auto">
          <a:xfrm>
            <a:off x="7885113" y="2139950"/>
            <a:ext cx="1062037" cy="609600"/>
          </a:xfrm>
          <a:prstGeom prst="flowChartPreparation">
            <a:avLst/>
          </a:prstGeom>
          <a:gradFill flip="none" rotWithShape="1">
            <a:gsLst>
              <a:gs pos="0">
                <a:srgbClr val="FF00FF">
                  <a:tint val="66000"/>
                  <a:satMod val="160000"/>
                </a:srgbClr>
              </a:gs>
              <a:gs pos="50000">
                <a:srgbClr val="FF00FF">
                  <a:tint val="44500"/>
                  <a:satMod val="160000"/>
                </a:srgbClr>
              </a:gs>
              <a:gs pos="100000">
                <a:srgbClr val="FF00FF">
                  <a:tint val="23500"/>
                  <a:satMod val="160000"/>
                </a:srgbClr>
              </a:gs>
            </a:gsLst>
            <a:lin ang="2700000" scaled="1"/>
            <a:tileRect/>
          </a:gradFill>
          <a:ln w="9525">
            <a:solidFill>
              <a:schemeClr val="tx1"/>
            </a:solidFill>
            <a:miter lim="800000"/>
            <a:headEnd/>
            <a:tailEnd/>
          </a:ln>
          <a:effectLst/>
        </p:spPr>
        <p:txBody>
          <a:bodyPr wrap="none" anchor="ctr"/>
          <a:lstStyle/>
          <a:p>
            <a:pPr algn="ctr"/>
            <a:r>
              <a:rPr lang="cs-CZ" sz="1200" u="sng" dirty="0">
                <a:latin typeface="Times New Roman" pitchFamily="18" charset="0"/>
              </a:rPr>
              <a:t>královská</a:t>
            </a:r>
          </a:p>
        </p:txBody>
      </p:sp>
      <p:sp>
        <p:nvSpPr>
          <p:cNvPr id="17435" name="AutoShape 27"/>
          <p:cNvSpPr>
            <a:spLocks noChangeArrowheads="1"/>
          </p:cNvSpPr>
          <p:nvPr/>
        </p:nvSpPr>
        <p:spPr bwMode="auto">
          <a:xfrm>
            <a:off x="7956550" y="3795713"/>
            <a:ext cx="1062038" cy="609600"/>
          </a:xfrm>
          <a:prstGeom prst="flowChartPreparation">
            <a:avLst/>
          </a:prstGeom>
          <a:solidFill>
            <a:srgbClr val="FF00FF"/>
          </a:solidFill>
          <a:ln w="9525">
            <a:solidFill>
              <a:schemeClr val="tx1"/>
            </a:solidFill>
            <a:miter lim="800000"/>
            <a:headEnd/>
            <a:tailEnd/>
          </a:ln>
          <a:effectLst/>
        </p:spPr>
        <p:txBody>
          <a:bodyPr wrap="none" anchor="ctr"/>
          <a:lstStyle/>
          <a:p>
            <a:pPr algn="ctr"/>
            <a:r>
              <a:rPr lang="cs-CZ" sz="1200">
                <a:latin typeface="Times New Roman" pitchFamily="18" charset="0"/>
              </a:rPr>
              <a:t>věnná –</a:t>
            </a:r>
          </a:p>
          <a:p>
            <a:pPr algn="ctr"/>
            <a:r>
              <a:rPr lang="cs-CZ" sz="1200">
                <a:latin typeface="Times New Roman" pitchFamily="18" charset="0"/>
              </a:rPr>
              <a:t>královnina</a:t>
            </a:r>
          </a:p>
        </p:txBody>
      </p:sp>
      <p:sp>
        <p:nvSpPr>
          <p:cNvPr id="17436" name="AutoShape 28"/>
          <p:cNvSpPr>
            <a:spLocks noChangeArrowheads="1"/>
          </p:cNvSpPr>
          <p:nvPr/>
        </p:nvSpPr>
        <p:spPr bwMode="auto">
          <a:xfrm>
            <a:off x="5795963" y="2066925"/>
            <a:ext cx="1062037" cy="609600"/>
          </a:xfrm>
          <a:prstGeom prst="flowChartPreparation">
            <a:avLst/>
          </a:prstGeom>
          <a:gradFill flip="none" rotWithShape="1">
            <a:gsLst>
              <a:gs pos="0">
                <a:srgbClr val="FF00FF">
                  <a:tint val="66000"/>
                  <a:satMod val="160000"/>
                </a:srgbClr>
              </a:gs>
              <a:gs pos="50000">
                <a:srgbClr val="FF00FF">
                  <a:tint val="44500"/>
                  <a:satMod val="160000"/>
                </a:srgbClr>
              </a:gs>
              <a:gs pos="100000">
                <a:srgbClr val="FF00FF">
                  <a:tint val="23500"/>
                  <a:satMod val="160000"/>
                </a:srgbClr>
              </a:gs>
            </a:gsLst>
            <a:lin ang="2700000" scaled="1"/>
            <a:tileRect/>
          </a:gradFill>
          <a:ln w="9525">
            <a:solidFill>
              <a:schemeClr val="tx1"/>
            </a:solidFill>
            <a:miter lim="800000"/>
            <a:headEnd/>
            <a:tailEnd/>
          </a:ln>
          <a:effectLst/>
        </p:spPr>
        <p:txBody>
          <a:bodyPr wrap="none" anchor="ctr"/>
          <a:lstStyle/>
          <a:p>
            <a:pPr algn="ctr"/>
            <a:r>
              <a:rPr lang="cs-CZ" sz="1200" u="sng" dirty="0">
                <a:latin typeface="Times New Roman" pitchFamily="18" charset="0"/>
              </a:rPr>
              <a:t>poddanská</a:t>
            </a:r>
          </a:p>
        </p:txBody>
      </p:sp>
      <p:sp>
        <p:nvSpPr>
          <p:cNvPr id="17437" name="AutoShape 29"/>
          <p:cNvSpPr>
            <a:spLocks noChangeArrowheads="1"/>
          </p:cNvSpPr>
          <p:nvPr/>
        </p:nvSpPr>
        <p:spPr bwMode="auto">
          <a:xfrm>
            <a:off x="6516688" y="4156075"/>
            <a:ext cx="1368425" cy="720725"/>
          </a:xfrm>
          <a:prstGeom prst="flowChartPreparation">
            <a:avLst/>
          </a:prstGeom>
          <a:solidFill>
            <a:srgbClr val="FF00FF"/>
          </a:solidFill>
          <a:ln w="9525">
            <a:solidFill>
              <a:schemeClr val="tx1"/>
            </a:solidFill>
            <a:miter lim="800000"/>
            <a:headEnd/>
            <a:tailEnd/>
          </a:ln>
          <a:effectLst/>
        </p:spPr>
        <p:txBody>
          <a:bodyPr wrap="none" anchor="ctr"/>
          <a:lstStyle/>
          <a:p>
            <a:pPr algn="ctr"/>
            <a:r>
              <a:rPr lang="cs-CZ" sz="1200">
                <a:latin typeface="Times New Roman" pitchFamily="18" charset="0"/>
              </a:rPr>
              <a:t>horní-</a:t>
            </a:r>
          </a:p>
          <a:p>
            <a:pPr algn="ctr"/>
            <a:r>
              <a:rPr lang="cs-CZ" sz="1200">
                <a:latin typeface="Times New Roman" pitchFamily="18" charset="0"/>
              </a:rPr>
              <a:t>centra těžby</a:t>
            </a:r>
          </a:p>
          <a:p>
            <a:pPr algn="ctr"/>
            <a:r>
              <a:rPr lang="cs-CZ" sz="1200">
                <a:latin typeface="Times New Roman" pitchFamily="18" charset="0"/>
              </a:rPr>
              <a:t>zlata a stříbra</a:t>
            </a:r>
          </a:p>
        </p:txBody>
      </p:sp>
      <p:sp>
        <p:nvSpPr>
          <p:cNvPr id="17438" name="AutoShape 30"/>
          <p:cNvSpPr>
            <a:spLocks noChangeArrowheads="1"/>
          </p:cNvSpPr>
          <p:nvPr/>
        </p:nvSpPr>
        <p:spPr bwMode="auto">
          <a:xfrm>
            <a:off x="7164388" y="2932113"/>
            <a:ext cx="1223962" cy="609600"/>
          </a:xfrm>
          <a:prstGeom prst="flowChartPreparation">
            <a:avLst/>
          </a:prstGeom>
          <a:solidFill>
            <a:srgbClr val="FF00FF"/>
          </a:solidFill>
          <a:ln w="9525">
            <a:solidFill>
              <a:schemeClr val="tx1"/>
            </a:solidFill>
            <a:miter lim="800000"/>
            <a:headEnd/>
            <a:tailEnd/>
          </a:ln>
          <a:effectLst/>
        </p:spPr>
        <p:txBody>
          <a:bodyPr wrap="none" anchor="ctr"/>
          <a:lstStyle/>
          <a:p>
            <a:pPr algn="ctr"/>
            <a:r>
              <a:rPr lang="cs-CZ" sz="1200">
                <a:latin typeface="Times New Roman" pitchFamily="18" charset="0"/>
              </a:rPr>
              <a:t>centra výroby</a:t>
            </a:r>
          </a:p>
          <a:p>
            <a:pPr algn="ctr"/>
            <a:r>
              <a:rPr lang="cs-CZ" sz="1200">
                <a:latin typeface="Times New Roman" pitchFamily="18" charset="0"/>
              </a:rPr>
              <a:t>a obchodu</a:t>
            </a:r>
          </a:p>
        </p:txBody>
      </p:sp>
      <p:pic>
        <p:nvPicPr>
          <p:cNvPr id="17440" name="Picture 32" descr="220px-Kutn%C3%A1_Hora_-_n%C3%A1dvo%C5%99%C3%AD_Vla%C5%A1sk%C3%A9ho_dvora">
            <a:hlinkClick r:id="rId13"/>
          </p:cNvPr>
          <p:cNvPicPr>
            <a:picLocks noChangeAspect="1" noChangeArrowheads="1"/>
          </p:cNvPicPr>
          <p:nvPr/>
        </p:nvPicPr>
        <p:blipFill>
          <a:blip r:embed="rId14"/>
          <a:srcRect/>
          <a:stretch>
            <a:fillRect/>
          </a:stretch>
        </p:blipFill>
        <p:spPr bwMode="auto">
          <a:xfrm>
            <a:off x="4572000" y="3892550"/>
            <a:ext cx="1871663" cy="12509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barn(inVertical)">
                                      <p:cBhvr>
                                        <p:cTn id="7" dur="500"/>
                                        <p:tgtEl>
                                          <p:spTgt spid="174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413"/>
                                        </p:tgtEl>
                                        <p:attrNameLst>
                                          <p:attrName>style.visibility</p:attrName>
                                        </p:attrNameLst>
                                      </p:cBhvr>
                                      <p:to>
                                        <p:strVal val="visible"/>
                                      </p:to>
                                    </p:set>
                                    <p:animEffect transition="in" filter="barn(inVertical)">
                                      <p:cBhvr>
                                        <p:cTn id="12" dur="500"/>
                                        <p:tgtEl>
                                          <p:spTgt spid="1741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7417"/>
                                        </p:tgtEl>
                                        <p:attrNameLst>
                                          <p:attrName>style.visibility</p:attrName>
                                        </p:attrNameLst>
                                      </p:cBhvr>
                                      <p:to>
                                        <p:strVal val="visible"/>
                                      </p:to>
                                    </p:set>
                                    <p:animEffect transition="in" filter="fade">
                                      <p:cBhvr>
                                        <p:cTn id="17" dur="1000"/>
                                        <p:tgtEl>
                                          <p:spTgt spid="17417"/>
                                        </p:tgtEl>
                                      </p:cBhvr>
                                    </p:animEffect>
                                    <p:anim calcmode="lin" valueType="num">
                                      <p:cBhvr>
                                        <p:cTn id="18" dur="1000" fill="hold"/>
                                        <p:tgtEl>
                                          <p:spTgt spid="17417"/>
                                        </p:tgtEl>
                                        <p:attrNameLst>
                                          <p:attrName>ppt_x</p:attrName>
                                        </p:attrNameLst>
                                      </p:cBhvr>
                                      <p:tavLst>
                                        <p:tav tm="0">
                                          <p:val>
                                            <p:strVal val="#ppt_x"/>
                                          </p:val>
                                        </p:tav>
                                        <p:tav tm="100000">
                                          <p:val>
                                            <p:strVal val="#ppt_x"/>
                                          </p:val>
                                        </p:tav>
                                      </p:tavLst>
                                    </p:anim>
                                    <p:anim calcmode="lin" valueType="num">
                                      <p:cBhvr>
                                        <p:cTn id="19" dur="1000" fill="hold"/>
                                        <p:tgtEl>
                                          <p:spTgt spid="1741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7423"/>
                                        </p:tgtEl>
                                        <p:attrNameLst>
                                          <p:attrName>style.visibility</p:attrName>
                                        </p:attrNameLst>
                                      </p:cBhvr>
                                      <p:to>
                                        <p:strVal val="visible"/>
                                      </p:to>
                                    </p:set>
                                    <p:animEffect transition="in" filter="fade">
                                      <p:cBhvr>
                                        <p:cTn id="22" dur="1000"/>
                                        <p:tgtEl>
                                          <p:spTgt spid="17423"/>
                                        </p:tgtEl>
                                      </p:cBhvr>
                                    </p:animEffect>
                                    <p:anim calcmode="lin" valueType="num">
                                      <p:cBhvr>
                                        <p:cTn id="23" dur="1000" fill="hold"/>
                                        <p:tgtEl>
                                          <p:spTgt spid="17423"/>
                                        </p:tgtEl>
                                        <p:attrNameLst>
                                          <p:attrName>ppt_x</p:attrName>
                                        </p:attrNameLst>
                                      </p:cBhvr>
                                      <p:tavLst>
                                        <p:tav tm="0">
                                          <p:val>
                                            <p:strVal val="#ppt_x"/>
                                          </p:val>
                                        </p:tav>
                                        <p:tav tm="100000">
                                          <p:val>
                                            <p:strVal val="#ppt_x"/>
                                          </p:val>
                                        </p:tav>
                                      </p:tavLst>
                                    </p:anim>
                                    <p:anim calcmode="lin" valueType="num">
                                      <p:cBhvr>
                                        <p:cTn id="24" dur="1000" fill="hold"/>
                                        <p:tgtEl>
                                          <p:spTgt spid="1742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7416"/>
                                        </p:tgtEl>
                                        <p:attrNameLst>
                                          <p:attrName>style.visibility</p:attrName>
                                        </p:attrNameLst>
                                      </p:cBhvr>
                                      <p:to>
                                        <p:strVal val="visible"/>
                                      </p:to>
                                    </p:set>
                                    <p:animEffect transition="in" filter="fade">
                                      <p:cBhvr>
                                        <p:cTn id="29" dur="1000"/>
                                        <p:tgtEl>
                                          <p:spTgt spid="17416"/>
                                        </p:tgtEl>
                                      </p:cBhvr>
                                    </p:animEffect>
                                    <p:anim calcmode="lin" valueType="num">
                                      <p:cBhvr>
                                        <p:cTn id="30" dur="1000" fill="hold"/>
                                        <p:tgtEl>
                                          <p:spTgt spid="17416"/>
                                        </p:tgtEl>
                                        <p:attrNameLst>
                                          <p:attrName>ppt_x</p:attrName>
                                        </p:attrNameLst>
                                      </p:cBhvr>
                                      <p:tavLst>
                                        <p:tav tm="0">
                                          <p:val>
                                            <p:strVal val="#ppt_x"/>
                                          </p:val>
                                        </p:tav>
                                        <p:tav tm="100000">
                                          <p:val>
                                            <p:strVal val="#ppt_x"/>
                                          </p:val>
                                        </p:tav>
                                      </p:tavLst>
                                    </p:anim>
                                    <p:anim calcmode="lin" valueType="num">
                                      <p:cBhvr>
                                        <p:cTn id="31" dur="1000" fill="hold"/>
                                        <p:tgtEl>
                                          <p:spTgt spid="17416"/>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7431"/>
                                        </p:tgtEl>
                                        <p:attrNameLst>
                                          <p:attrName>style.visibility</p:attrName>
                                        </p:attrNameLst>
                                      </p:cBhvr>
                                      <p:to>
                                        <p:strVal val="visible"/>
                                      </p:to>
                                    </p:set>
                                    <p:animEffect transition="in" filter="fade">
                                      <p:cBhvr>
                                        <p:cTn id="34" dur="1000"/>
                                        <p:tgtEl>
                                          <p:spTgt spid="17431"/>
                                        </p:tgtEl>
                                      </p:cBhvr>
                                    </p:animEffect>
                                    <p:anim calcmode="lin" valueType="num">
                                      <p:cBhvr>
                                        <p:cTn id="35" dur="1000" fill="hold"/>
                                        <p:tgtEl>
                                          <p:spTgt spid="17431"/>
                                        </p:tgtEl>
                                        <p:attrNameLst>
                                          <p:attrName>ppt_x</p:attrName>
                                        </p:attrNameLst>
                                      </p:cBhvr>
                                      <p:tavLst>
                                        <p:tav tm="0">
                                          <p:val>
                                            <p:strVal val="#ppt_x"/>
                                          </p:val>
                                        </p:tav>
                                        <p:tav tm="100000">
                                          <p:val>
                                            <p:strVal val="#ppt_x"/>
                                          </p:val>
                                        </p:tav>
                                      </p:tavLst>
                                    </p:anim>
                                    <p:anim calcmode="lin" valueType="num">
                                      <p:cBhvr>
                                        <p:cTn id="36" dur="1000" fill="hold"/>
                                        <p:tgtEl>
                                          <p:spTgt spid="17431"/>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17425"/>
                                        </p:tgtEl>
                                        <p:attrNameLst>
                                          <p:attrName>style.visibility</p:attrName>
                                        </p:attrNameLst>
                                      </p:cBhvr>
                                      <p:to>
                                        <p:strVal val="visible"/>
                                      </p:to>
                                    </p:set>
                                    <p:animEffect transition="in" filter="fade">
                                      <p:cBhvr>
                                        <p:cTn id="41" dur="1000"/>
                                        <p:tgtEl>
                                          <p:spTgt spid="17425"/>
                                        </p:tgtEl>
                                      </p:cBhvr>
                                    </p:animEffect>
                                    <p:anim calcmode="lin" valueType="num">
                                      <p:cBhvr>
                                        <p:cTn id="42" dur="1000" fill="hold"/>
                                        <p:tgtEl>
                                          <p:spTgt spid="17425"/>
                                        </p:tgtEl>
                                        <p:attrNameLst>
                                          <p:attrName>ppt_x</p:attrName>
                                        </p:attrNameLst>
                                      </p:cBhvr>
                                      <p:tavLst>
                                        <p:tav tm="0">
                                          <p:val>
                                            <p:strVal val="#ppt_x"/>
                                          </p:val>
                                        </p:tav>
                                        <p:tav tm="100000">
                                          <p:val>
                                            <p:strVal val="#ppt_x"/>
                                          </p:val>
                                        </p:tav>
                                      </p:tavLst>
                                    </p:anim>
                                    <p:anim calcmode="lin" valueType="num">
                                      <p:cBhvr>
                                        <p:cTn id="43" dur="1000" fill="hold"/>
                                        <p:tgtEl>
                                          <p:spTgt spid="17425"/>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7415"/>
                                        </p:tgtEl>
                                        <p:attrNameLst>
                                          <p:attrName>style.visibility</p:attrName>
                                        </p:attrNameLst>
                                      </p:cBhvr>
                                      <p:to>
                                        <p:strVal val="visible"/>
                                      </p:to>
                                    </p:set>
                                    <p:animEffect transition="in" filter="fade">
                                      <p:cBhvr>
                                        <p:cTn id="46" dur="1000"/>
                                        <p:tgtEl>
                                          <p:spTgt spid="17415"/>
                                        </p:tgtEl>
                                      </p:cBhvr>
                                    </p:animEffect>
                                    <p:anim calcmode="lin" valueType="num">
                                      <p:cBhvr>
                                        <p:cTn id="47" dur="1000" fill="hold"/>
                                        <p:tgtEl>
                                          <p:spTgt spid="17415"/>
                                        </p:tgtEl>
                                        <p:attrNameLst>
                                          <p:attrName>ppt_x</p:attrName>
                                        </p:attrNameLst>
                                      </p:cBhvr>
                                      <p:tavLst>
                                        <p:tav tm="0">
                                          <p:val>
                                            <p:strVal val="#ppt_x"/>
                                          </p:val>
                                        </p:tav>
                                        <p:tav tm="100000">
                                          <p:val>
                                            <p:strVal val="#ppt_x"/>
                                          </p:val>
                                        </p:tav>
                                      </p:tavLst>
                                    </p:anim>
                                    <p:anim calcmode="lin" valueType="num">
                                      <p:cBhvr>
                                        <p:cTn id="48" dur="1000" fill="hold"/>
                                        <p:tgtEl>
                                          <p:spTgt spid="17415"/>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17427"/>
                                        </p:tgtEl>
                                        <p:attrNameLst>
                                          <p:attrName>style.visibility</p:attrName>
                                        </p:attrNameLst>
                                      </p:cBhvr>
                                      <p:to>
                                        <p:strVal val="visible"/>
                                      </p:to>
                                    </p:set>
                                    <p:animEffect transition="in" filter="fade">
                                      <p:cBhvr>
                                        <p:cTn id="53" dur="1000"/>
                                        <p:tgtEl>
                                          <p:spTgt spid="17427"/>
                                        </p:tgtEl>
                                      </p:cBhvr>
                                    </p:animEffect>
                                    <p:anim calcmode="lin" valueType="num">
                                      <p:cBhvr>
                                        <p:cTn id="54" dur="1000" fill="hold"/>
                                        <p:tgtEl>
                                          <p:spTgt spid="17427"/>
                                        </p:tgtEl>
                                        <p:attrNameLst>
                                          <p:attrName>ppt_x</p:attrName>
                                        </p:attrNameLst>
                                      </p:cBhvr>
                                      <p:tavLst>
                                        <p:tav tm="0">
                                          <p:val>
                                            <p:strVal val="#ppt_x"/>
                                          </p:val>
                                        </p:tav>
                                        <p:tav tm="100000">
                                          <p:val>
                                            <p:strVal val="#ppt_x"/>
                                          </p:val>
                                        </p:tav>
                                      </p:tavLst>
                                    </p:anim>
                                    <p:anim calcmode="lin" valueType="num">
                                      <p:cBhvr>
                                        <p:cTn id="55" dur="1000" fill="hold"/>
                                        <p:tgtEl>
                                          <p:spTgt spid="17427"/>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7414"/>
                                        </p:tgtEl>
                                        <p:attrNameLst>
                                          <p:attrName>style.visibility</p:attrName>
                                        </p:attrNameLst>
                                      </p:cBhvr>
                                      <p:to>
                                        <p:strVal val="visible"/>
                                      </p:to>
                                    </p:set>
                                    <p:animEffect transition="in" filter="fade">
                                      <p:cBhvr>
                                        <p:cTn id="58" dur="1000"/>
                                        <p:tgtEl>
                                          <p:spTgt spid="17414"/>
                                        </p:tgtEl>
                                      </p:cBhvr>
                                    </p:animEffect>
                                    <p:anim calcmode="lin" valueType="num">
                                      <p:cBhvr>
                                        <p:cTn id="59" dur="1000" fill="hold"/>
                                        <p:tgtEl>
                                          <p:spTgt spid="17414"/>
                                        </p:tgtEl>
                                        <p:attrNameLst>
                                          <p:attrName>ppt_x</p:attrName>
                                        </p:attrNameLst>
                                      </p:cBhvr>
                                      <p:tavLst>
                                        <p:tav tm="0">
                                          <p:val>
                                            <p:strVal val="#ppt_x"/>
                                          </p:val>
                                        </p:tav>
                                        <p:tav tm="100000">
                                          <p:val>
                                            <p:strVal val="#ppt_x"/>
                                          </p:val>
                                        </p:tav>
                                      </p:tavLst>
                                    </p:anim>
                                    <p:anim calcmode="lin" valueType="num">
                                      <p:cBhvr>
                                        <p:cTn id="60" dur="1000" fill="hold"/>
                                        <p:tgtEl>
                                          <p:spTgt spid="17414"/>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17420"/>
                                        </p:tgtEl>
                                        <p:attrNameLst>
                                          <p:attrName>style.visibility</p:attrName>
                                        </p:attrNameLst>
                                      </p:cBhvr>
                                      <p:to>
                                        <p:strVal val="visible"/>
                                      </p:to>
                                    </p:set>
                                    <p:animEffect transition="in" filter="fade">
                                      <p:cBhvr>
                                        <p:cTn id="65" dur="1000"/>
                                        <p:tgtEl>
                                          <p:spTgt spid="17420"/>
                                        </p:tgtEl>
                                      </p:cBhvr>
                                    </p:animEffect>
                                    <p:anim calcmode="lin" valueType="num">
                                      <p:cBhvr>
                                        <p:cTn id="66" dur="1000" fill="hold"/>
                                        <p:tgtEl>
                                          <p:spTgt spid="17420"/>
                                        </p:tgtEl>
                                        <p:attrNameLst>
                                          <p:attrName>ppt_x</p:attrName>
                                        </p:attrNameLst>
                                      </p:cBhvr>
                                      <p:tavLst>
                                        <p:tav tm="0">
                                          <p:val>
                                            <p:strVal val="#ppt_x"/>
                                          </p:val>
                                        </p:tav>
                                        <p:tav tm="100000">
                                          <p:val>
                                            <p:strVal val="#ppt_x"/>
                                          </p:val>
                                        </p:tav>
                                      </p:tavLst>
                                    </p:anim>
                                    <p:anim calcmode="lin" valueType="num">
                                      <p:cBhvr>
                                        <p:cTn id="67" dur="1000" fill="hold"/>
                                        <p:tgtEl>
                                          <p:spTgt spid="17420"/>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17429"/>
                                        </p:tgtEl>
                                        <p:attrNameLst>
                                          <p:attrName>style.visibility</p:attrName>
                                        </p:attrNameLst>
                                      </p:cBhvr>
                                      <p:to>
                                        <p:strVal val="visible"/>
                                      </p:to>
                                    </p:set>
                                    <p:animEffect transition="in" filter="fade">
                                      <p:cBhvr>
                                        <p:cTn id="70" dur="1000"/>
                                        <p:tgtEl>
                                          <p:spTgt spid="17429"/>
                                        </p:tgtEl>
                                      </p:cBhvr>
                                    </p:animEffect>
                                    <p:anim calcmode="lin" valueType="num">
                                      <p:cBhvr>
                                        <p:cTn id="71" dur="1000" fill="hold"/>
                                        <p:tgtEl>
                                          <p:spTgt spid="17429"/>
                                        </p:tgtEl>
                                        <p:attrNameLst>
                                          <p:attrName>ppt_x</p:attrName>
                                        </p:attrNameLst>
                                      </p:cBhvr>
                                      <p:tavLst>
                                        <p:tav tm="0">
                                          <p:val>
                                            <p:strVal val="#ppt_x"/>
                                          </p:val>
                                        </p:tav>
                                        <p:tav tm="100000">
                                          <p:val>
                                            <p:strVal val="#ppt_x"/>
                                          </p:val>
                                        </p:tav>
                                      </p:tavLst>
                                    </p:anim>
                                    <p:anim calcmode="lin" valueType="num">
                                      <p:cBhvr>
                                        <p:cTn id="72" dur="1000" fill="hold"/>
                                        <p:tgtEl>
                                          <p:spTgt spid="17429"/>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7419"/>
                                        </p:tgtEl>
                                        <p:attrNameLst>
                                          <p:attrName>style.visibility</p:attrName>
                                        </p:attrNameLst>
                                      </p:cBhvr>
                                      <p:to>
                                        <p:strVal val="visible"/>
                                      </p:to>
                                    </p:set>
                                    <p:animEffect transition="in" filter="fade">
                                      <p:cBhvr>
                                        <p:cTn id="77" dur="1000"/>
                                        <p:tgtEl>
                                          <p:spTgt spid="17419"/>
                                        </p:tgtEl>
                                      </p:cBhvr>
                                    </p:animEffect>
                                    <p:anim calcmode="lin" valueType="num">
                                      <p:cBhvr>
                                        <p:cTn id="78" dur="1000" fill="hold"/>
                                        <p:tgtEl>
                                          <p:spTgt spid="17419"/>
                                        </p:tgtEl>
                                        <p:attrNameLst>
                                          <p:attrName>ppt_x</p:attrName>
                                        </p:attrNameLst>
                                      </p:cBhvr>
                                      <p:tavLst>
                                        <p:tav tm="0">
                                          <p:val>
                                            <p:strVal val="#ppt_x"/>
                                          </p:val>
                                        </p:tav>
                                        <p:tav tm="100000">
                                          <p:val>
                                            <p:strVal val="#ppt_x"/>
                                          </p:val>
                                        </p:tav>
                                      </p:tavLst>
                                    </p:anim>
                                    <p:anim calcmode="lin" valueType="num">
                                      <p:cBhvr>
                                        <p:cTn id="79" dur="1000" fill="hold"/>
                                        <p:tgtEl>
                                          <p:spTgt spid="17419"/>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grpId="0" nodeType="clickEffect">
                                  <p:stCondLst>
                                    <p:cond delay="0"/>
                                  </p:stCondLst>
                                  <p:childTnLst>
                                    <p:set>
                                      <p:cBhvr>
                                        <p:cTn id="83" dur="1" fill="hold">
                                          <p:stCondLst>
                                            <p:cond delay="0"/>
                                          </p:stCondLst>
                                        </p:cTn>
                                        <p:tgtEl>
                                          <p:spTgt spid="17418"/>
                                        </p:tgtEl>
                                        <p:attrNameLst>
                                          <p:attrName>style.visibility</p:attrName>
                                        </p:attrNameLst>
                                      </p:cBhvr>
                                      <p:to>
                                        <p:strVal val="visible"/>
                                      </p:to>
                                    </p:set>
                                    <p:animEffect transition="in" filter="barn(inVertical)">
                                      <p:cBhvr>
                                        <p:cTn id="84" dur="500"/>
                                        <p:tgtEl>
                                          <p:spTgt spid="17418"/>
                                        </p:tgtEl>
                                      </p:cBhvr>
                                    </p:animEffect>
                                  </p:childTnLst>
                                </p:cTn>
                              </p:par>
                            </p:childTnLst>
                          </p:cTn>
                        </p:par>
                      </p:childTnLst>
                    </p:cTn>
                  </p:par>
                  <p:par>
                    <p:cTn id="85" fill="hold">
                      <p:stCondLst>
                        <p:cond delay="indefinite"/>
                      </p:stCondLst>
                      <p:childTnLst>
                        <p:par>
                          <p:cTn id="86" fill="hold">
                            <p:stCondLst>
                              <p:cond delay="0"/>
                            </p:stCondLst>
                            <p:childTnLst>
                              <p:par>
                                <p:cTn id="87" presetID="16" presetClass="entr" presetSubtype="21" fill="hold" grpId="0" nodeType="clickEffect">
                                  <p:stCondLst>
                                    <p:cond delay="0"/>
                                  </p:stCondLst>
                                  <p:childTnLst>
                                    <p:set>
                                      <p:cBhvr>
                                        <p:cTn id="88" dur="1" fill="hold">
                                          <p:stCondLst>
                                            <p:cond delay="0"/>
                                          </p:stCondLst>
                                        </p:cTn>
                                        <p:tgtEl>
                                          <p:spTgt spid="17436"/>
                                        </p:tgtEl>
                                        <p:attrNameLst>
                                          <p:attrName>style.visibility</p:attrName>
                                        </p:attrNameLst>
                                      </p:cBhvr>
                                      <p:to>
                                        <p:strVal val="visible"/>
                                      </p:to>
                                    </p:set>
                                    <p:animEffect transition="in" filter="barn(inVertical)">
                                      <p:cBhvr>
                                        <p:cTn id="89" dur="500"/>
                                        <p:tgtEl>
                                          <p:spTgt spid="17436"/>
                                        </p:tgtEl>
                                      </p:cBhvr>
                                    </p:animEffect>
                                  </p:childTnLst>
                                </p:cTn>
                              </p:par>
                            </p:childTnLst>
                          </p:cTn>
                        </p:par>
                      </p:childTnLst>
                    </p:cTn>
                  </p:par>
                  <p:par>
                    <p:cTn id="90" fill="hold">
                      <p:stCondLst>
                        <p:cond delay="indefinite"/>
                      </p:stCondLst>
                      <p:childTnLst>
                        <p:par>
                          <p:cTn id="91" fill="hold">
                            <p:stCondLst>
                              <p:cond delay="0"/>
                            </p:stCondLst>
                            <p:childTnLst>
                              <p:par>
                                <p:cTn id="92" presetID="16" presetClass="entr" presetSubtype="21" fill="hold" grpId="0" nodeType="clickEffect">
                                  <p:stCondLst>
                                    <p:cond delay="0"/>
                                  </p:stCondLst>
                                  <p:childTnLst>
                                    <p:set>
                                      <p:cBhvr>
                                        <p:cTn id="93" dur="1" fill="hold">
                                          <p:stCondLst>
                                            <p:cond delay="0"/>
                                          </p:stCondLst>
                                        </p:cTn>
                                        <p:tgtEl>
                                          <p:spTgt spid="17421"/>
                                        </p:tgtEl>
                                        <p:attrNameLst>
                                          <p:attrName>style.visibility</p:attrName>
                                        </p:attrNameLst>
                                      </p:cBhvr>
                                      <p:to>
                                        <p:strVal val="visible"/>
                                      </p:to>
                                    </p:set>
                                    <p:animEffect transition="in" filter="barn(inVertical)">
                                      <p:cBhvr>
                                        <p:cTn id="94" dur="500"/>
                                        <p:tgtEl>
                                          <p:spTgt spid="17421"/>
                                        </p:tgtEl>
                                      </p:cBhvr>
                                    </p:animEffect>
                                  </p:childTnLst>
                                </p:cTn>
                              </p:par>
                            </p:childTnLst>
                          </p:cTn>
                        </p:par>
                      </p:childTnLst>
                    </p:cTn>
                  </p:par>
                  <p:par>
                    <p:cTn id="95" fill="hold">
                      <p:stCondLst>
                        <p:cond delay="indefinite"/>
                      </p:stCondLst>
                      <p:childTnLst>
                        <p:par>
                          <p:cTn id="96" fill="hold">
                            <p:stCondLst>
                              <p:cond delay="0"/>
                            </p:stCondLst>
                            <p:childTnLst>
                              <p:par>
                                <p:cTn id="97" presetID="16" presetClass="entr" presetSubtype="21" fill="hold" grpId="0" nodeType="clickEffect">
                                  <p:stCondLst>
                                    <p:cond delay="0"/>
                                  </p:stCondLst>
                                  <p:childTnLst>
                                    <p:set>
                                      <p:cBhvr>
                                        <p:cTn id="98" dur="1" fill="hold">
                                          <p:stCondLst>
                                            <p:cond delay="0"/>
                                          </p:stCondLst>
                                        </p:cTn>
                                        <p:tgtEl>
                                          <p:spTgt spid="17434"/>
                                        </p:tgtEl>
                                        <p:attrNameLst>
                                          <p:attrName>style.visibility</p:attrName>
                                        </p:attrNameLst>
                                      </p:cBhvr>
                                      <p:to>
                                        <p:strVal val="visible"/>
                                      </p:to>
                                    </p:set>
                                    <p:animEffect transition="in" filter="barn(inVertical)">
                                      <p:cBhvr>
                                        <p:cTn id="99" dur="500"/>
                                        <p:tgtEl>
                                          <p:spTgt spid="17434"/>
                                        </p:tgtEl>
                                      </p:cBhvr>
                                    </p:animEffect>
                                  </p:childTnLst>
                                </p:cTn>
                              </p:par>
                              <p:par>
                                <p:cTn id="100" presetID="16" presetClass="entr" presetSubtype="21" fill="hold" grpId="0" nodeType="withEffect">
                                  <p:stCondLst>
                                    <p:cond delay="0"/>
                                  </p:stCondLst>
                                  <p:childTnLst>
                                    <p:set>
                                      <p:cBhvr>
                                        <p:cTn id="101" dur="1" fill="hold">
                                          <p:stCondLst>
                                            <p:cond delay="0"/>
                                          </p:stCondLst>
                                        </p:cTn>
                                        <p:tgtEl>
                                          <p:spTgt spid="17438"/>
                                        </p:tgtEl>
                                        <p:attrNameLst>
                                          <p:attrName>style.visibility</p:attrName>
                                        </p:attrNameLst>
                                      </p:cBhvr>
                                      <p:to>
                                        <p:strVal val="visible"/>
                                      </p:to>
                                    </p:set>
                                    <p:animEffect transition="in" filter="barn(inVertical)">
                                      <p:cBhvr>
                                        <p:cTn id="102" dur="500"/>
                                        <p:tgtEl>
                                          <p:spTgt spid="17438"/>
                                        </p:tgtEl>
                                      </p:cBhvr>
                                    </p:animEffect>
                                  </p:childTnLst>
                                </p:cTn>
                              </p:par>
                              <p:par>
                                <p:cTn id="103" presetID="16" presetClass="entr" presetSubtype="21" fill="hold" grpId="0" nodeType="withEffect">
                                  <p:stCondLst>
                                    <p:cond delay="0"/>
                                  </p:stCondLst>
                                  <p:childTnLst>
                                    <p:set>
                                      <p:cBhvr>
                                        <p:cTn id="104" dur="1" fill="hold">
                                          <p:stCondLst>
                                            <p:cond delay="0"/>
                                          </p:stCondLst>
                                        </p:cTn>
                                        <p:tgtEl>
                                          <p:spTgt spid="17435"/>
                                        </p:tgtEl>
                                        <p:attrNameLst>
                                          <p:attrName>style.visibility</p:attrName>
                                        </p:attrNameLst>
                                      </p:cBhvr>
                                      <p:to>
                                        <p:strVal val="visible"/>
                                      </p:to>
                                    </p:set>
                                    <p:animEffect transition="in" filter="barn(inVertical)">
                                      <p:cBhvr>
                                        <p:cTn id="105" dur="500"/>
                                        <p:tgtEl>
                                          <p:spTgt spid="17435"/>
                                        </p:tgtEl>
                                      </p:cBhvr>
                                    </p:animEffect>
                                  </p:childTnLst>
                                </p:cTn>
                              </p:par>
                              <p:par>
                                <p:cTn id="106" presetID="16" presetClass="entr" presetSubtype="21" fill="hold" grpId="0" nodeType="withEffect">
                                  <p:stCondLst>
                                    <p:cond delay="0"/>
                                  </p:stCondLst>
                                  <p:childTnLst>
                                    <p:set>
                                      <p:cBhvr>
                                        <p:cTn id="107" dur="1" fill="hold">
                                          <p:stCondLst>
                                            <p:cond delay="0"/>
                                          </p:stCondLst>
                                        </p:cTn>
                                        <p:tgtEl>
                                          <p:spTgt spid="17437"/>
                                        </p:tgtEl>
                                        <p:attrNameLst>
                                          <p:attrName>style.visibility</p:attrName>
                                        </p:attrNameLst>
                                      </p:cBhvr>
                                      <p:to>
                                        <p:strVal val="visible"/>
                                      </p:to>
                                    </p:set>
                                    <p:animEffect transition="in" filter="barn(inVertical)">
                                      <p:cBhvr>
                                        <p:cTn id="108" dur="500"/>
                                        <p:tgtEl>
                                          <p:spTgt spid="17437"/>
                                        </p:tgtEl>
                                      </p:cBhvr>
                                    </p:animEffect>
                                  </p:childTnLst>
                                </p:cTn>
                              </p:par>
                              <p:par>
                                <p:cTn id="109" presetID="16" presetClass="entr" presetSubtype="21" fill="hold" nodeType="withEffect">
                                  <p:stCondLst>
                                    <p:cond delay="0"/>
                                  </p:stCondLst>
                                  <p:childTnLst>
                                    <p:set>
                                      <p:cBhvr>
                                        <p:cTn id="110" dur="1" fill="hold">
                                          <p:stCondLst>
                                            <p:cond delay="0"/>
                                          </p:stCondLst>
                                        </p:cTn>
                                        <p:tgtEl>
                                          <p:spTgt spid="17440"/>
                                        </p:tgtEl>
                                        <p:attrNameLst>
                                          <p:attrName>style.visibility</p:attrName>
                                        </p:attrNameLst>
                                      </p:cBhvr>
                                      <p:to>
                                        <p:strVal val="visible"/>
                                      </p:to>
                                    </p:set>
                                    <p:animEffect transition="in" filter="barn(inVertical)">
                                      <p:cBhvr>
                                        <p:cTn id="111" dur="500"/>
                                        <p:tgtEl>
                                          <p:spTgt spid="174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animBg="1"/>
      <p:bldP spid="17413" grpId="0" animBg="1"/>
      <p:bldP spid="17414" grpId="0" animBg="1"/>
      <p:bldP spid="17415" grpId="0" animBg="1"/>
      <p:bldP spid="17416" grpId="0" animBg="1"/>
      <p:bldP spid="17417" grpId="0" animBg="1"/>
      <p:bldP spid="17418" grpId="0" animBg="1"/>
      <p:bldP spid="17419" grpId="0" animBg="1"/>
      <p:bldP spid="17420" grpId="0" animBg="1"/>
      <p:bldP spid="17421" grpId="0" animBg="1"/>
      <p:bldP spid="17434" grpId="0" animBg="1"/>
      <p:bldP spid="17435" grpId="0" animBg="1"/>
      <p:bldP spid="17436" grpId="0" animBg="1"/>
      <p:bldP spid="17437" grpId="0" animBg="1"/>
      <p:bldP spid="1743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Nadpis 1"/>
          <p:cNvSpPr>
            <a:spLocks noGrp="1"/>
          </p:cNvSpPr>
          <p:nvPr>
            <p:ph type="ctrTitle"/>
          </p:nvPr>
        </p:nvSpPr>
        <p:spPr>
          <a:xfrm>
            <a:off x="0" y="484188"/>
            <a:ext cx="7127875" cy="593725"/>
          </a:xfrm>
        </p:spPr>
        <p:txBody>
          <a:bodyPr/>
          <a:lstStyle/>
          <a:p>
            <a:pPr algn="l"/>
            <a:r>
              <a:rPr lang="cs-CZ" sz="2500" b="1" dirty="0" smtClean="0">
                <a:latin typeface="Times New Roman" pitchFamily="18" charset="0"/>
                <a:cs typeface="Times New Roman" pitchFamily="18" charset="0"/>
              </a:rPr>
              <a:t>11.3 Jaké si řekneme nové termíny a názvy?</a:t>
            </a:r>
          </a:p>
        </p:txBody>
      </p:sp>
      <p:sp>
        <p:nvSpPr>
          <p:cNvPr id="18" name="TextovéPole 17"/>
          <p:cNvSpPr txBox="1"/>
          <p:nvPr/>
        </p:nvSpPr>
        <p:spPr>
          <a:xfrm>
            <a:off x="0" y="0"/>
            <a:ext cx="9144000" cy="492125"/>
          </a:xfrm>
          <a:prstGeom prst="rect">
            <a:avLst/>
          </a:prstGeom>
          <a:solidFill>
            <a:schemeClr val="accent6">
              <a:lumMod val="40000"/>
              <a:lumOff val="60000"/>
            </a:schemeClr>
          </a:solidFill>
        </p:spPr>
        <p:txBody>
          <a:bodyPr>
            <a:spAutoFit/>
          </a:bodyPr>
          <a:lstStyle/>
          <a:p>
            <a:pPr fontAlgn="auto">
              <a:spcBef>
                <a:spcPts val="0"/>
              </a:spcBef>
              <a:spcAft>
                <a:spcPts val="0"/>
              </a:spcAft>
              <a:defRPr/>
            </a:pPr>
            <a:r>
              <a:rPr lang="cs-CZ" sz="1200" b="1" dirty="0">
                <a:solidFill>
                  <a:schemeClr val="accent3">
                    <a:lumMod val="50000"/>
                  </a:schemeClr>
                </a:solidFill>
                <a:latin typeface="Times New Roman" pitchFamily="18" charset="0"/>
                <a:cs typeface="Times New Roman" pitchFamily="18" charset="0"/>
              </a:rPr>
              <a:t>Elektronická  učebnice - II. stupeň                  </a:t>
            </a:r>
            <a:r>
              <a:rPr lang="cs-CZ" sz="1000" dirty="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a:solidFill>
                  <a:schemeClr val="accent3">
                    <a:lumMod val="50000"/>
                  </a:schemeClr>
                </a:solidFill>
                <a:latin typeface="Times New Roman" pitchFamily="18" charset="0"/>
                <a:cs typeface="Times New Roman" pitchFamily="18" charset="0"/>
              </a:rPr>
              <a:t>Dějepis</a:t>
            </a:r>
          </a:p>
          <a:p>
            <a:pPr fontAlgn="auto">
              <a:spcBef>
                <a:spcPts val="0"/>
              </a:spcBef>
              <a:spcAft>
                <a:spcPts val="0"/>
              </a:spcAft>
              <a:defRPr/>
            </a:pPr>
            <a:endParaRPr lang="cs-CZ" sz="1000" dirty="0">
              <a:latin typeface="Times New Roman" pitchFamily="18" charset="0"/>
              <a:cs typeface="Times New Roman" pitchFamily="18" charset="0"/>
            </a:endParaRPr>
          </a:p>
        </p:txBody>
      </p:sp>
      <p:sp>
        <p:nvSpPr>
          <p:cNvPr id="19460" name="Text Box 4"/>
          <p:cNvSpPr txBox="1">
            <a:spLocks noChangeArrowheads="1"/>
          </p:cNvSpPr>
          <p:nvPr/>
        </p:nvSpPr>
        <p:spPr bwMode="auto">
          <a:xfrm>
            <a:off x="231775" y="1176338"/>
            <a:ext cx="6140425" cy="3785652"/>
          </a:xfrm>
          <a:prstGeom prst="rect">
            <a:avLst/>
          </a:prstGeom>
          <a:gradFill flip="none" rotWithShape="1">
            <a:gsLst>
              <a:gs pos="0">
                <a:srgbClr val="FF00FF">
                  <a:tint val="66000"/>
                  <a:satMod val="160000"/>
                </a:srgbClr>
              </a:gs>
              <a:gs pos="50000">
                <a:srgbClr val="FF00FF">
                  <a:tint val="44500"/>
                  <a:satMod val="160000"/>
                </a:srgbClr>
              </a:gs>
              <a:gs pos="100000">
                <a:srgbClr val="FF00FF">
                  <a:tint val="23500"/>
                  <a:satMod val="160000"/>
                </a:srgbClr>
              </a:gs>
            </a:gsLst>
            <a:lin ang="5400000" scaled="1"/>
            <a:tileRect/>
          </a:gradFill>
          <a:ln w="9525">
            <a:noFill/>
            <a:miter lim="800000"/>
            <a:headEnd/>
            <a:tailEnd/>
          </a:ln>
          <a:effectLst/>
        </p:spPr>
        <p:txBody>
          <a:bodyPr wrap="square">
            <a:spAutoFit/>
          </a:bodyPr>
          <a:lstStyle/>
          <a:p>
            <a:pPr algn="just"/>
            <a:r>
              <a:rPr lang="cs-CZ" sz="1500" b="1" dirty="0">
                <a:latin typeface="Times New Roman" pitchFamily="18" charset="0"/>
              </a:rPr>
              <a:t>bula</a:t>
            </a:r>
            <a:r>
              <a:rPr lang="cs-CZ" sz="1500" dirty="0">
                <a:latin typeface="Times New Roman" pitchFamily="18" charset="0"/>
              </a:rPr>
              <a:t> </a:t>
            </a:r>
            <a:r>
              <a:rPr lang="cs-CZ" sz="1500" b="1" dirty="0">
                <a:latin typeface="Times New Roman" pitchFamily="18" charset="0"/>
              </a:rPr>
              <a:t>= </a:t>
            </a:r>
            <a:r>
              <a:rPr lang="cs-CZ" sz="1500" dirty="0">
                <a:latin typeface="Times New Roman" pitchFamily="18" charset="0"/>
              </a:rPr>
              <a:t>kovová pečeť potvrzující platnost listiny (název se přenáší i na listinu samotnou)</a:t>
            </a:r>
          </a:p>
          <a:p>
            <a:pPr algn="just"/>
            <a:r>
              <a:rPr lang="cs-CZ" sz="1500" b="1" dirty="0">
                <a:latin typeface="Times New Roman" pitchFamily="18" charset="0"/>
              </a:rPr>
              <a:t>„sicilská“ bula</a:t>
            </a:r>
            <a:r>
              <a:rPr lang="cs-CZ" sz="1500" dirty="0">
                <a:latin typeface="Times New Roman" pitchFamily="18" charset="0"/>
              </a:rPr>
              <a:t> = nazývá se podle </a:t>
            </a:r>
            <a:r>
              <a:rPr lang="cs-CZ" sz="1500" dirty="0" smtClean="0">
                <a:latin typeface="Times New Roman" pitchFamily="18" charset="0"/>
              </a:rPr>
              <a:t>pečetě, </a:t>
            </a:r>
            <a:r>
              <a:rPr lang="cs-CZ" sz="1500" dirty="0">
                <a:latin typeface="Times New Roman" pitchFamily="18" charset="0"/>
              </a:rPr>
              <a:t>kterou jí opatřil nový císař Fridrich II. z rodu </a:t>
            </a:r>
            <a:r>
              <a:rPr lang="cs-CZ" sz="1500" dirty="0" err="1">
                <a:latin typeface="Times New Roman" pitchFamily="18" charset="0"/>
              </a:rPr>
              <a:t>Štaufů</a:t>
            </a:r>
            <a:r>
              <a:rPr lang="cs-CZ" sz="1500" dirty="0">
                <a:latin typeface="Times New Roman" pitchFamily="18" charset="0"/>
              </a:rPr>
              <a:t> jako král Obojí Sicílie (ještě neměl císařskou pečeť)</a:t>
            </a:r>
          </a:p>
          <a:p>
            <a:pPr algn="just"/>
            <a:r>
              <a:rPr lang="cs-CZ" sz="1500" b="1" dirty="0">
                <a:latin typeface="Times New Roman" pitchFamily="18" charset="0"/>
              </a:rPr>
              <a:t>kurfiřt</a:t>
            </a:r>
            <a:r>
              <a:rPr lang="cs-CZ" sz="1500" dirty="0">
                <a:latin typeface="Times New Roman" pitchFamily="18" charset="0"/>
              </a:rPr>
              <a:t> = jeden ze sedmi mužů, kteří měli právo volit římského krále</a:t>
            </a:r>
            <a:r>
              <a:rPr lang="el-GR" sz="1500" dirty="0">
                <a:latin typeface="Times New Roman" pitchFamily="18" charset="0"/>
                <a:cs typeface="Times New Roman" pitchFamily="18" charset="0"/>
              </a:rPr>
              <a:t>;</a:t>
            </a:r>
            <a:r>
              <a:rPr lang="cs-CZ" sz="1500" dirty="0">
                <a:latin typeface="Times New Roman" pitchFamily="18" charset="0"/>
                <a:cs typeface="Times New Roman" pitchFamily="18" charset="0"/>
              </a:rPr>
              <a:t> český král patřil mezi ně a měl titul nejvyššího číšníka s právem a povinností plnit při hostinách císařův pohár</a:t>
            </a:r>
          </a:p>
          <a:p>
            <a:pPr algn="just"/>
            <a:r>
              <a:rPr lang="cs-CZ" sz="1500" b="1" dirty="0">
                <a:latin typeface="Times New Roman" pitchFamily="18" charset="0"/>
                <a:cs typeface="Times New Roman" pitchFamily="18" charset="0"/>
              </a:rPr>
              <a:t>Desky zemské</a:t>
            </a:r>
            <a:r>
              <a:rPr lang="cs-CZ" sz="1500" dirty="0">
                <a:latin typeface="Times New Roman" pitchFamily="18" charset="0"/>
                <a:cs typeface="Times New Roman" pitchFamily="18" charset="0"/>
              </a:rPr>
              <a:t> = od vlády Přemysla Otakara II. soubor nejdůležitějších dokumentů Českého státu se zápisy nejvyššího zemského soudu o změnách v držení majetku stavů i o rozsudcích potrestaných zločinců</a:t>
            </a:r>
            <a:r>
              <a:rPr lang="el-GR" sz="1500" dirty="0">
                <a:latin typeface="Times New Roman" pitchFamily="18" charset="0"/>
                <a:cs typeface="Times New Roman" pitchFamily="18" charset="0"/>
              </a:rPr>
              <a:t>;</a:t>
            </a:r>
            <a:r>
              <a:rPr lang="cs-CZ" sz="1500" dirty="0">
                <a:latin typeface="Times New Roman" pitchFamily="18" charset="0"/>
                <a:cs typeface="Times New Roman" pitchFamily="18" charset="0"/>
              </a:rPr>
              <a:t> později bylo zapisováno i usnesení zemských sněmů</a:t>
            </a:r>
          </a:p>
          <a:p>
            <a:pPr algn="just"/>
            <a:r>
              <a:rPr lang="cs-CZ" sz="1500" b="1" dirty="0">
                <a:latin typeface="Times New Roman" pitchFamily="18" charset="0"/>
                <a:cs typeface="Times New Roman" pitchFamily="18" charset="0"/>
              </a:rPr>
              <a:t>vymření rodu po meči</a:t>
            </a:r>
            <a:r>
              <a:rPr lang="cs-CZ" sz="1500" dirty="0">
                <a:latin typeface="Times New Roman" pitchFamily="18" charset="0"/>
                <a:cs typeface="Times New Roman" pitchFamily="18" charset="0"/>
              </a:rPr>
              <a:t> = v mužské linii</a:t>
            </a:r>
          </a:p>
          <a:p>
            <a:pPr algn="just"/>
            <a:r>
              <a:rPr lang="cs-CZ" sz="1500" b="1" dirty="0">
                <a:latin typeface="Times New Roman" pitchFamily="18" charset="0"/>
                <a:cs typeface="Times New Roman" pitchFamily="18" charset="0"/>
              </a:rPr>
              <a:t>vymření rodu po přeslici</a:t>
            </a:r>
            <a:r>
              <a:rPr lang="cs-CZ" sz="1500" dirty="0">
                <a:latin typeface="Times New Roman" pitchFamily="18" charset="0"/>
                <a:cs typeface="Times New Roman" pitchFamily="18" charset="0"/>
              </a:rPr>
              <a:t> = v ženské linii</a:t>
            </a:r>
            <a:endParaRPr lang="cs-CZ" sz="1500" b="1" dirty="0">
              <a:latin typeface="Times New Roman" pitchFamily="18" charset="0"/>
              <a:cs typeface="Times New Roman" pitchFamily="18" charset="0"/>
            </a:endParaRPr>
          </a:p>
          <a:p>
            <a:pPr algn="just"/>
            <a:r>
              <a:rPr lang="cs-CZ" sz="1500" b="1" dirty="0">
                <a:latin typeface="Times New Roman" pitchFamily="18" charset="0"/>
                <a:cs typeface="Times New Roman" pitchFamily="18" charset="0"/>
              </a:rPr>
              <a:t>pražský groš</a:t>
            </a:r>
            <a:r>
              <a:rPr lang="cs-CZ" sz="1500" dirty="0">
                <a:latin typeface="Times New Roman" pitchFamily="18" charset="0"/>
                <a:cs typeface="Times New Roman" pitchFamily="18" charset="0"/>
              </a:rPr>
              <a:t> = mince o váze 3,975g ražená Václavem II. z kutnohorského stříbra od roku 1300 po mincovní reformě, kterou uskutečnili odborníci pozvaní z Florencie</a:t>
            </a:r>
            <a:endParaRPr lang="el-GR" sz="1500" b="1" dirty="0">
              <a:latin typeface="Times New Roman" pitchFamily="18" charset="0"/>
              <a:cs typeface="Times New Roman" pitchFamily="18" charset="0"/>
            </a:endParaRPr>
          </a:p>
        </p:txBody>
      </p:sp>
      <p:pic>
        <p:nvPicPr>
          <p:cNvPr id="19465" name="Picture 9" descr="ANd9GcSOnYwj7g-ARBGyrBiKO0zen3fnwgYqodu8lYBS5f3w7R2yvGj-XfCSX8w">
            <a:hlinkClick r:id="rId3"/>
          </p:cNvPr>
          <p:cNvPicPr>
            <a:picLocks noChangeAspect="1" noChangeArrowheads="1"/>
          </p:cNvPicPr>
          <p:nvPr/>
        </p:nvPicPr>
        <p:blipFill>
          <a:blip r:embed="rId4"/>
          <a:srcRect/>
          <a:stretch>
            <a:fillRect/>
          </a:stretch>
        </p:blipFill>
        <p:spPr bwMode="auto">
          <a:xfrm>
            <a:off x="6443663" y="1924050"/>
            <a:ext cx="2449512" cy="1543050"/>
          </a:xfrm>
          <a:prstGeom prst="rect">
            <a:avLst/>
          </a:prstGeom>
          <a:noFill/>
        </p:spPr>
      </p:pic>
      <p:pic>
        <p:nvPicPr>
          <p:cNvPr id="19467" name="Picture 11" descr="ANd9GcRmFGIYVUr9Jujrq1vxvm_YJEuJba4wztbVefgvsQGW0pR6KxppMyjyBJk">
            <a:hlinkClick r:id="rId5"/>
          </p:cNvPr>
          <p:cNvPicPr>
            <a:picLocks noChangeAspect="1" noChangeArrowheads="1"/>
          </p:cNvPicPr>
          <p:nvPr/>
        </p:nvPicPr>
        <p:blipFill>
          <a:blip r:embed="rId6"/>
          <a:srcRect/>
          <a:stretch>
            <a:fillRect/>
          </a:stretch>
        </p:blipFill>
        <p:spPr bwMode="auto">
          <a:xfrm>
            <a:off x="6804025" y="627063"/>
            <a:ext cx="1512888" cy="1512887"/>
          </a:xfrm>
          <a:prstGeom prst="rect">
            <a:avLst/>
          </a:prstGeom>
          <a:noFill/>
        </p:spPr>
      </p:pic>
      <p:pic>
        <p:nvPicPr>
          <p:cNvPr id="19469" name="Picture 13" descr="obr5"/>
          <p:cNvPicPr>
            <a:picLocks noChangeAspect="1" noChangeArrowheads="1"/>
          </p:cNvPicPr>
          <p:nvPr/>
        </p:nvPicPr>
        <p:blipFill>
          <a:blip r:embed="rId7"/>
          <a:srcRect/>
          <a:stretch>
            <a:fillRect/>
          </a:stretch>
        </p:blipFill>
        <p:spPr bwMode="auto">
          <a:xfrm>
            <a:off x="6443663" y="3651250"/>
            <a:ext cx="2503487" cy="13239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60"/>
                                        </p:tgtEl>
                                        <p:attrNameLst>
                                          <p:attrName>style.visibility</p:attrName>
                                        </p:attrNameLst>
                                      </p:cBhvr>
                                      <p:to>
                                        <p:strVal val="visible"/>
                                      </p:to>
                                    </p:set>
                                    <p:anim calcmode="lin" valueType="num">
                                      <p:cBhvr additive="base">
                                        <p:cTn id="7" dur="500" fill="hold"/>
                                        <p:tgtEl>
                                          <p:spTgt spid="19460"/>
                                        </p:tgtEl>
                                        <p:attrNameLst>
                                          <p:attrName>ppt_x</p:attrName>
                                        </p:attrNameLst>
                                      </p:cBhvr>
                                      <p:tavLst>
                                        <p:tav tm="0">
                                          <p:val>
                                            <p:strVal val="#ppt_x"/>
                                          </p:val>
                                        </p:tav>
                                        <p:tav tm="100000">
                                          <p:val>
                                            <p:strVal val="#ppt_x"/>
                                          </p:val>
                                        </p:tav>
                                      </p:tavLst>
                                    </p:anim>
                                    <p:anim calcmode="lin" valueType="num">
                                      <p:cBhvr additive="base">
                                        <p:cTn id="8" dur="500" fill="hold"/>
                                        <p:tgtEl>
                                          <p:spTgt spid="1946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9467"/>
                                        </p:tgtEl>
                                        <p:attrNameLst>
                                          <p:attrName>style.visibility</p:attrName>
                                        </p:attrNameLst>
                                      </p:cBhvr>
                                      <p:to>
                                        <p:strVal val="visible"/>
                                      </p:to>
                                    </p:set>
                                    <p:anim calcmode="lin" valueType="num">
                                      <p:cBhvr additive="base">
                                        <p:cTn id="11" dur="500" fill="hold"/>
                                        <p:tgtEl>
                                          <p:spTgt spid="19467"/>
                                        </p:tgtEl>
                                        <p:attrNameLst>
                                          <p:attrName>ppt_x</p:attrName>
                                        </p:attrNameLst>
                                      </p:cBhvr>
                                      <p:tavLst>
                                        <p:tav tm="0">
                                          <p:val>
                                            <p:strVal val="#ppt_x"/>
                                          </p:val>
                                        </p:tav>
                                        <p:tav tm="100000">
                                          <p:val>
                                            <p:strVal val="#ppt_x"/>
                                          </p:val>
                                        </p:tav>
                                      </p:tavLst>
                                    </p:anim>
                                    <p:anim calcmode="lin" valueType="num">
                                      <p:cBhvr additive="base">
                                        <p:cTn id="12" dur="500" fill="hold"/>
                                        <p:tgtEl>
                                          <p:spTgt spid="1946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9465"/>
                                        </p:tgtEl>
                                        <p:attrNameLst>
                                          <p:attrName>style.visibility</p:attrName>
                                        </p:attrNameLst>
                                      </p:cBhvr>
                                      <p:to>
                                        <p:strVal val="visible"/>
                                      </p:to>
                                    </p:set>
                                    <p:anim calcmode="lin" valueType="num">
                                      <p:cBhvr additive="base">
                                        <p:cTn id="15" dur="500" fill="hold"/>
                                        <p:tgtEl>
                                          <p:spTgt spid="19465"/>
                                        </p:tgtEl>
                                        <p:attrNameLst>
                                          <p:attrName>ppt_x</p:attrName>
                                        </p:attrNameLst>
                                      </p:cBhvr>
                                      <p:tavLst>
                                        <p:tav tm="0">
                                          <p:val>
                                            <p:strVal val="#ppt_x"/>
                                          </p:val>
                                        </p:tav>
                                        <p:tav tm="100000">
                                          <p:val>
                                            <p:strVal val="#ppt_x"/>
                                          </p:val>
                                        </p:tav>
                                      </p:tavLst>
                                    </p:anim>
                                    <p:anim calcmode="lin" valueType="num">
                                      <p:cBhvr additive="base">
                                        <p:cTn id="16" dur="500" fill="hold"/>
                                        <p:tgtEl>
                                          <p:spTgt spid="1946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9469"/>
                                        </p:tgtEl>
                                        <p:attrNameLst>
                                          <p:attrName>style.visibility</p:attrName>
                                        </p:attrNameLst>
                                      </p:cBhvr>
                                      <p:to>
                                        <p:strVal val="visible"/>
                                      </p:to>
                                    </p:set>
                                    <p:anim calcmode="lin" valueType="num">
                                      <p:cBhvr additive="base">
                                        <p:cTn id="19" dur="500" fill="hold"/>
                                        <p:tgtEl>
                                          <p:spTgt spid="19469"/>
                                        </p:tgtEl>
                                        <p:attrNameLst>
                                          <p:attrName>ppt_x</p:attrName>
                                        </p:attrNameLst>
                                      </p:cBhvr>
                                      <p:tavLst>
                                        <p:tav tm="0">
                                          <p:val>
                                            <p:strVal val="#ppt_x"/>
                                          </p:val>
                                        </p:tav>
                                        <p:tav tm="100000">
                                          <p:val>
                                            <p:strVal val="#ppt_x"/>
                                          </p:val>
                                        </p:tav>
                                      </p:tavLst>
                                    </p:anim>
                                    <p:anim calcmode="lin" valueType="num">
                                      <p:cBhvr additive="base">
                                        <p:cTn id="20" dur="500" fill="hold"/>
                                        <p:tgtEl>
                                          <p:spTgt spid="194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Nadpis 1"/>
          <p:cNvSpPr>
            <a:spLocks noGrp="1"/>
          </p:cNvSpPr>
          <p:nvPr>
            <p:ph type="ctrTitle"/>
          </p:nvPr>
        </p:nvSpPr>
        <p:spPr>
          <a:xfrm>
            <a:off x="-25400" y="484559"/>
            <a:ext cx="4284663" cy="593725"/>
          </a:xfrm>
        </p:spPr>
        <p:txBody>
          <a:bodyPr/>
          <a:lstStyle/>
          <a:p>
            <a:pPr algn="l"/>
            <a:r>
              <a:rPr lang="cs-CZ" sz="2500" b="1" dirty="0" smtClean="0">
                <a:latin typeface="Times New Roman" pitchFamily="18" charset="0"/>
                <a:cs typeface="Times New Roman" pitchFamily="18" charset="0"/>
              </a:rPr>
              <a:t>11.4 Co si řekneme nového?</a:t>
            </a:r>
          </a:p>
        </p:txBody>
      </p:sp>
      <p:sp>
        <p:nvSpPr>
          <p:cNvPr id="21" name="TextovéPole 20"/>
          <p:cNvSpPr txBox="1"/>
          <p:nvPr/>
        </p:nvSpPr>
        <p:spPr>
          <a:xfrm>
            <a:off x="0" y="0"/>
            <a:ext cx="9144000" cy="492125"/>
          </a:xfrm>
          <a:prstGeom prst="rect">
            <a:avLst/>
          </a:prstGeom>
          <a:solidFill>
            <a:schemeClr val="accent6">
              <a:lumMod val="40000"/>
              <a:lumOff val="60000"/>
            </a:schemeClr>
          </a:solidFill>
        </p:spPr>
        <p:txBody>
          <a:bodyPr>
            <a:spAutoFit/>
          </a:bodyPr>
          <a:lstStyle/>
          <a:p>
            <a:pPr fontAlgn="auto">
              <a:spcBef>
                <a:spcPts val="0"/>
              </a:spcBef>
              <a:spcAft>
                <a:spcPts val="0"/>
              </a:spcAft>
              <a:defRPr/>
            </a:pPr>
            <a:r>
              <a:rPr lang="cs-CZ" sz="1200" b="1" dirty="0">
                <a:solidFill>
                  <a:schemeClr val="accent3">
                    <a:lumMod val="50000"/>
                  </a:schemeClr>
                </a:solidFill>
                <a:latin typeface="Times New Roman" pitchFamily="18" charset="0"/>
                <a:cs typeface="Times New Roman" pitchFamily="18" charset="0"/>
              </a:rPr>
              <a:t>Elektronická  učebnice - II. stupeň                 </a:t>
            </a:r>
            <a:r>
              <a:rPr lang="cs-CZ" sz="1000" dirty="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a:solidFill>
                  <a:schemeClr val="accent3">
                    <a:lumMod val="50000"/>
                  </a:schemeClr>
                </a:solidFill>
                <a:latin typeface="Times New Roman" pitchFamily="18" charset="0"/>
                <a:cs typeface="Times New Roman" pitchFamily="18" charset="0"/>
              </a:rPr>
              <a:t>Dějepis</a:t>
            </a:r>
          </a:p>
          <a:p>
            <a:pPr fontAlgn="auto">
              <a:spcBef>
                <a:spcPts val="0"/>
              </a:spcBef>
              <a:spcAft>
                <a:spcPts val="0"/>
              </a:spcAft>
              <a:defRPr/>
            </a:pPr>
            <a:endParaRPr lang="cs-CZ" sz="1000" dirty="0">
              <a:latin typeface="Times New Roman" pitchFamily="18" charset="0"/>
              <a:cs typeface="Times New Roman" pitchFamily="18" charset="0"/>
            </a:endParaRPr>
          </a:p>
        </p:txBody>
      </p:sp>
      <p:sp>
        <p:nvSpPr>
          <p:cNvPr id="21508" name="Text Box 4"/>
          <p:cNvSpPr txBox="1">
            <a:spLocks noChangeArrowheads="1"/>
          </p:cNvSpPr>
          <p:nvPr/>
        </p:nvSpPr>
        <p:spPr bwMode="auto">
          <a:xfrm>
            <a:off x="179388" y="1058863"/>
            <a:ext cx="1562100" cy="304800"/>
          </a:xfrm>
          <a:prstGeom prst="rect">
            <a:avLst/>
          </a:prstGeom>
          <a:gradFill flip="none" rotWithShape="1">
            <a:gsLst>
              <a:gs pos="0">
                <a:srgbClr val="FF00FF">
                  <a:tint val="66000"/>
                  <a:satMod val="160000"/>
                </a:srgbClr>
              </a:gs>
              <a:gs pos="50000">
                <a:srgbClr val="FF00FF">
                  <a:tint val="44500"/>
                  <a:satMod val="160000"/>
                </a:srgbClr>
              </a:gs>
              <a:gs pos="100000">
                <a:srgbClr val="FF00FF">
                  <a:tint val="23500"/>
                  <a:satMod val="160000"/>
                </a:srgbClr>
              </a:gs>
            </a:gsLst>
            <a:path path="circle">
              <a:fillToRect l="50000" t="50000" r="50000" b="50000"/>
            </a:path>
            <a:tileRect/>
          </a:gradFill>
          <a:ln w="9525">
            <a:solidFill>
              <a:srgbClr val="813763"/>
            </a:solidFill>
            <a:miter lim="800000"/>
            <a:headEnd/>
            <a:tailEnd/>
          </a:ln>
          <a:effectLst/>
        </p:spPr>
        <p:txBody>
          <a:bodyPr wrap="none">
            <a:spAutoFit/>
          </a:bodyPr>
          <a:lstStyle/>
          <a:p>
            <a:r>
              <a:rPr lang="cs-CZ" sz="1400" b="1" dirty="0">
                <a:latin typeface="Times New Roman" pitchFamily="18" charset="0"/>
              </a:rPr>
              <a:t>Přemysl Otakar I.</a:t>
            </a:r>
          </a:p>
        </p:txBody>
      </p:sp>
      <p:sp>
        <p:nvSpPr>
          <p:cNvPr id="21509" name="Text Box 5"/>
          <p:cNvSpPr txBox="1">
            <a:spLocks noChangeArrowheads="1"/>
          </p:cNvSpPr>
          <p:nvPr/>
        </p:nvSpPr>
        <p:spPr bwMode="auto">
          <a:xfrm>
            <a:off x="0" y="1492250"/>
            <a:ext cx="3995738" cy="822325"/>
          </a:xfrm>
          <a:prstGeom prst="rect">
            <a:avLst/>
          </a:prstGeom>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0" scaled="1"/>
            <a:tileRect/>
          </a:gradFill>
          <a:ln w="9525">
            <a:noFill/>
            <a:miter lim="800000"/>
            <a:headEnd/>
            <a:tailEnd/>
          </a:ln>
          <a:effectLst/>
        </p:spPr>
        <p:txBody>
          <a:bodyPr>
            <a:spAutoFit/>
          </a:bodyPr>
          <a:lstStyle/>
          <a:p>
            <a:pPr algn="just">
              <a:buFontTx/>
              <a:buChar char="-"/>
            </a:pPr>
            <a:r>
              <a:rPr lang="cs-CZ" sz="1200" dirty="0">
                <a:latin typeface="Times New Roman" pitchFamily="18" charset="0"/>
              </a:rPr>
              <a:t> </a:t>
            </a:r>
            <a:r>
              <a:rPr lang="cs-CZ" sz="1200" b="1" dirty="0">
                <a:latin typeface="Times New Roman" pitchFamily="18" charset="0"/>
              </a:rPr>
              <a:t>1212 Zlatá bula sicilská: </a:t>
            </a:r>
            <a:r>
              <a:rPr lang="cs-CZ" sz="1200" dirty="0">
                <a:latin typeface="Times New Roman" pitchFamily="18" charset="0"/>
              </a:rPr>
              <a:t> vydaná Fridrichem II.</a:t>
            </a:r>
          </a:p>
          <a:p>
            <a:pPr lvl="1" algn="just">
              <a:buFontTx/>
              <a:buChar char="-"/>
            </a:pPr>
            <a:r>
              <a:rPr lang="cs-CZ" sz="1200" b="1" dirty="0">
                <a:latin typeface="Times New Roman" pitchFamily="18" charset="0"/>
              </a:rPr>
              <a:t> </a:t>
            </a:r>
            <a:r>
              <a:rPr lang="cs-CZ" sz="1200" dirty="0">
                <a:latin typeface="Times New Roman" pitchFamily="18" charset="0"/>
              </a:rPr>
              <a:t>dědičný královský titul</a:t>
            </a:r>
          </a:p>
          <a:p>
            <a:pPr lvl="1" algn="just">
              <a:buFontTx/>
              <a:buChar char="-"/>
            </a:pPr>
            <a:r>
              <a:rPr lang="cs-CZ" sz="1200" dirty="0">
                <a:latin typeface="Times New Roman" pitchFamily="18" charset="0"/>
              </a:rPr>
              <a:t> volba českého krále českými stavy</a:t>
            </a:r>
          </a:p>
          <a:p>
            <a:pPr lvl="1" algn="just">
              <a:buFontTx/>
              <a:buChar char="-"/>
            </a:pPr>
            <a:r>
              <a:rPr lang="cs-CZ" sz="1200" dirty="0">
                <a:latin typeface="Times New Roman" pitchFamily="18" charset="0"/>
              </a:rPr>
              <a:t> právo českého panovníka volit císaře (kurfiřt)</a:t>
            </a:r>
            <a:endParaRPr lang="cs-CZ" sz="1200" b="1" dirty="0">
              <a:latin typeface="Times New Roman" pitchFamily="18" charset="0"/>
            </a:endParaRPr>
          </a:p>
        </p:txBody>
      </p:sp>
      <p:sp>
        <p:nvSpPr>
          <p:cNvPr id="21510" name="AutoShape 6">
            <a:hlinkClick r:id="rId3" highlightClick="1"/>
          </p:cNvPr>
          <p:cNvSpPr>
            <a:spLocks noChangeAspect="1" noChangeArrowheads="1"/>
          </p:cNvSpPr>
          <p:nvPr/>
        </p:nvSpPr>
        <p:spPr bwMode="auto">
          <a:xfrm>
            <a:off x="1979613" y="1058863"/>
            <a:ext cx="360362" cy="360362"/>
          </a:xfrm>
          <a:prstGeom prst="actionButtonHome">
            <a:avLst/>
          </a:prstGeom>
          <a:solidFill>
            <a:srgbClr val="FF00FF"/>
          </a:solidFill>
          <a:ln w="9525">
            <a:noFill/>
            <a:miter lim="800000"/>
            <a:headEnd/>
            <a:tailEnd/>
          </a:ln>
          <a:effectLst/>
        </p:spPr>
        <p:txBody>
          <a:bodyPr wrap="none" anchor="ctr"/>
          <a:lstStyle/>
          <a:p>
            <a:endParaRPr lang="cs-CZ"/>
          </a:p>
        </p:txBody>
      </p:sp>
      <p:sp>
        <p:nvSpPr>
          <p:cNvPr id="21511" name="AutoShape 7">
            <a:hlinkClick r:id="rId4" highlightClick="1"/>
          </p:cNvPr>
          <p:cNvSpPr>
            <a:spLocks noChangeAspect="1" noChangeArrowheads="1"/>
          </p:cNvSpPr>
          <p:nvPr/>
        </p:nvSpPr>
        <p:spPr bwMode="auto">
          <a:xfrm>
            <a:off x="179388" y="1924050"/>
            <a:ext cx="360362" cy="360363"/>
          </a:xfrm>
          <a:prstGeom prst="actionButtonDocument">
            <a:avLst/>
          </a:prstGeom>
          <a:solidFill>
            <a:srgbClr val="FF00FF"/>
          </a:solidFill>
          <a:ln w="9525">
            <a:noFill/>
            <a:miter lim="800000"/>
            <a:headEnd/>
            <a:tailEnd/>
          </a:ln>
          <a:effectLst/>
        </p:spPr>
        <p:txBody>
          <a:bodyPr wrap="none" anchor="ctr"/>
          <a:lstStyle/>
          <a:p>
            <a:endParaRPr lang="cs-CZ"/>
          </a:p>
        </p:txBody>
      </p:sp>
      <p:sp>
        <p:nvSpPr>
          <p:cNvPr id="21513" name="Text Box 9"/>
          <p:cNvSpPr txBox="1">
            <a:spLocks noChangeArrowheads="1"/>
          </p:cNvSpPr>
          <p:nvPr/>
        </p:nvSpPr>
        <p:spPr bwMode="auto">
          <a:xfrm>
            <a:off x="0" y="2284413"/>
            <a:ext cx="3995738" cy="1015663"/>
          </a:xfrm>
          <a:prstGeom prst="rect">
            <a:avLst/>
          </a:prstGeom>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0" scaled="1"/>
            <a:tileRect/>
          </a:gradFill>
          <a:ln w="9525">
            <a:noFill/>
            <a:miter lim="800000"/>
            <a:headEnd/>
            <a:tailEnd/>
          </a:ln>
          <a:effectLst/>
        </p:spPr>
        <p:txBody>
          <a:bodyPr>
            <a:spAutoFit/>
          </a:bodyPr>
          <a:lstStyle/>
          <a:p>
            <a:pPr algn="just">
              <a:buFontTx/>
              <a:buChar char="-"/>
            </a:pPr>
            <a:r>
              <a:rPr lang="cs-CZ" sz="1200" dirty="0">
                <a:latin typeface="Times New Roman" pitchFamily="18" charset="0"/>
              </a:rPr>
              <a:t> seniorát nahrazen </a:t>
            </a:r>
            <a:r>
              <a:rPr lang="cs-CZ" sz="1200" b="1" dirty="0">
                <a:latin typeface="Times New Roman" pitchFamily="18" charset="0"/>
              </a:rPr>
              <a:t>primogeniturou</a:t>
            </a:r>
          </a:p>
          <a:p>
            <a:pPr algn="just">
              <a:buFontTx/>
              <a:buChar char="-"/>
            </a:pPr>
            <a:r>
              <a:rPr lang="cs-CZ" sz="1200" b="1" dirty="0">
                <a:latin typeface="Times New Roman" pitchFamily="18" charset="0"/>
              </a:rPr>
              <a:t> </a:t>
            </a:r>
            <a:r>
              <a:rPr lang="cs-CZ" sz="1200" dirty="0">
                <a:latin typeface="Times New Roman" pitchFamily="18" charset="0"/>
              </a:rPr>
              <a:t>změna znaku: orlice -</a:t>
            </a:r>
            <a:r>
              <a:rPr lang="en-US" sz="1200" dirty="0">
                <a:latin typeface="Times New Roman" pitchFamily="18" charset="0"/>
                <a:cs typeface="Times New Roman" pitchFamily="18" charset="0"/>
              </a:rPr>
              <a:t>&gt;</a:t>
            </a:r>
            <a:r>
              <a:rPr lang="cs-CZ" sz="1200" dirty="0">
                <a:latin typeface="Times New Roman" pitchFamily="18" charset="0"/>
                <a:cs typeface="Times New Roman" pitchFamily="18" charset="0"/>
              </a:rPr>
              <a:t> dvouocasý lev v červeném poli</a:t>
            </a:r>
            <a:endParaRPr lang="en-US" sz="1200" b="1" dirty="0">
              <a:latin typeface="Times New Roman" pitchFamily="18" charset="0"/>
              <a:cs typeface="Times New Roman" pitchFamily="18" charset="0"/>
            </a:endParaRPr>
          </a:p>
          <a:p>
            <a:pPr algn="just">
              <a:buFontTx/>
              <a:buChar char="-"/>
            </a:pPr>
            <a:r>
              <a:rPr lang="cs-CZ" sz="1200" dirty="0">
                <a:latin typeface="Times New Roman" pitchFamily="18" charset="0"/>
              </a:rPr>
              <a:t> mincovní reforma: </a:t>
            </a:r>
            <a:r>
              <a:rPr lang="cs-CZ" sz="1200" b="1" dirty="0">
                <a:latin typeface="Times New Roman" pitchFamily="18" charset="0"/>
              </a:rPr>
              <a:t>brakteáty </a:t>
            </a:r>
            <a:r>
              <a:rPr lang="cs-CZ" sz="1200" dirty="0">
                <a:latin typeface="Times New Roman" pitchFamily="18" charset="0"/>
              </a:rPr>
              <a:t>(jednostranná stříbrná mince)</a:t>
            </a:r>
          </a:p>
          <a:p>
            <a:pPr algn="just">
              <a:buFontTx/>
              <a:buChar char="-"/>
            </a:pPr>
            <a:r>
              <a:rPr lang="cs-CZ" sz="1200" dirty="0">
                <a:latin typeface="Times New Roman" pitchFamily="18" charset="0"/>
              </a:rPr>
              <a:t> vnější kolonizace pohraničí</a:t>
            </a:r>
          </a:p>
          <a:p>
            <a:pPr algn="just">
              <a:buFontTx/>
              <a:buChar char="-"/>
            </a:pPr>
            <a:r>
              <a:rPr lang="cs-CZ" sz="1200" dirty="0">
                <a:latin typeface="Times New Roman" pitchFamily="18" charset="0"/>
              </a:rPr>
              <a:t> zakládání měst: Hradec </a:t>
            </a:r>
            <a:r>
              <a:rPr lang="cs-CZ" sz="1200" dirty="0" smtClean="0">
                <a:latin typeface="Times New Roman" pitchFamily="18" charset="0"/>
              </a:rPr>
              <a:t>Králové</a:t>
            </a:r>
            <a:r>
              <a:rPr lang="cs-CZ" sz="1200" dirty="0">
                <a:latin typeface="Times New Roman" pitchFamily="18" charset="0"/>
              </a:rPr>
              <a:t>, Litoměřice, …</a:t>
            </a:r>
            <a:endParaRPr lang="cs-CZ" sz="1200" b="1" dirty="0">
              <a:latin typeface="Times New Roman" pitchFamily="18" charset="0"/>
            </a:endParaRPr>
          </a:p>
        </p:txBody>
      </p:sp>
      <p:pic>
        <p:nvPicPr>
          <p:cNvPr id="21515" name="Picture 11" descr="Brakteat_Premysl_II">
            <a:hlinkClick r:id="rId5"/>
          </p:cNvPr>
          <p:cNvPicPr>
            <a:picLocks noChangeAspect="1" noChangeArrowheads="1"/>
          </p:cNvPicPr>
          <p:nvPr/>
        </p:nvPicPr>
        <p:blipFill>
          <a:blip r:embed="rId6"/>
          <a:srcRect/>
          <a:stretch>
            <a:fillRect/>
          </a:stretch>
        </p:blipFill>
        <p:spPr bwMode="auto">
          <a:xfrm>
            <a:off x="3348038" y="1058863"/>
            <a:ext cx="911225" cy="915987"/>
          </a:xfrm>
          <a:prstGeom prst="rect">
            <a:avLst/>
          </a:prstGeom>
          <a:noFill/>
        </p:spPr>
      </p:pic>
      <p:sp>
        <p:nvSpPr>
          <p:cNvPr id="21516" name="Text Box 12"/>
          <p:cNvSpPr txBox="1">
            <a:spLocks noChangeArrowheads="1"/>
          </p:cNvSpPr>
          <p:nvPr/>
        </p:nvSpPr>
        <p:spPr bwMode="auto">
          <a:xfrm>
            <a:off x="179388" y="3435350"/>
            <a:ext cx="1758950" cy="304800"/>
          </a:xfrm>
          <a:prstGeom prst="rect">
            <a:avLst/>
          </a:prstGeom>
          <a:gradFill flip="none" rotWithShape="1">
            <a:gsLst>
              <a:gs pos="0">
                <a:srgbClr val="FF00FF">
                  <a:tint val="66000"/>
                  <a:satMod val="160000"/>
                </a:srgbClr>
              </a:gs>
              <a:gs pos="50000">
                <a:srgbClr val="FF00FF">
                  <a:tint val="44500"/>
                  <a:satMod val="160000"/>
                </a:srgbClr>
              </a:gs>
              <a:gs pos="100000">
                <a:srgbClr val="FF00FF">
                  <a:tint val="23500"/>
                  <a:satMod val="160000"/>
                </a:srgbClr>
              </a:gs>
            </a:gsLst>
            <a:path path="circle">
              <a:fillToRect l="50000" t="50000" r="50000" b="50000"/>
            </a:path>
            <a:tileRect/>
          </a:gradFill>
          <a:ln w="9525">
            <a:solidFill>
              <a:srgbClr val="813763"/>
            </a:solidFill>
            <a:miter lim="800000"/>
            <a:headEnd/>
            <a:tailEnd/>
          </a:ln>
          <a:effectLst/>
        </p:spPr>
        <p:txBody>
          <a:bodyPr wrap="none">
            <a:spAutoFit/>
          </a:bodyPr>
          <a:lstStyle/>
          <a:p>
            <a:r>
              <a:rPr lang="cs-CZ" sz="1400" b="1" dirty="0">
                <a:latin typeface="Times New Roman" pitchFamily="18" charset="0"/>
              </a:rPr>
              <a:t>Václav I. (Jednooký)</a:t>
            </a:r>
          </a:p>
        </p:txBody>
      </p:sp>
      <p:sp>
        <p:nvSpPr>
          <p:cNvPr id="21517" name="AutoShape 13">
            <a:hlinkClick r:id="rId7" highlightClick="1"/>
          </p:cNvPr>
          <p:cNvSpPr>
            <a:spLocks noChangeAspect="1" noChangeArrowheads="1"/>
          </p:cNvSpPr>
          <p:nvPr/>
        </p:nvSpPr>
        <p:spPr bwMode="auto">
          <a:xfrm>
            <a:off x="2195513" y="3435350"/>
            <a:ext cx="360362" cy="360363"/>
          </a:xfrm>
          <a:prstGeom prst="actionButtonHome">
            <a:avLst/>
          </a:prstGeom>
          <a:solidFill>
            <a:srgbClr val="FF00FF"/>
          </a:solidFill>
          <a:ln w="9525">
            <a:noFill/>
            <a:miter lim="800000"/>
            <a:headEnd/>
            <a:tailEnd/>
          </a:ln>
          <a:effectLst/>
        </p:spPr>
        <p:txBody>
          <a:bodyPr wrap="none" anchor="ctr"/>
          <a:lstStyle/>
          <a:p>
            <a:endParaRPr lang="cs-CZ"/>
          </a:p>
        </p:txBody>
      </p:sp>
      <p:sp>
        <p:nvSpPr>
          <p:cNvPr id="21518" name="Text Box 14"/>
          <p:cNvSpPr txBox="1">
            <a:spLocks noChangeArrowheads="1"/>
          </p:cNvSpPr>
          <p:nvPr/>
        </p:nvSpPr>
        <p:spPr bwMode="auto">
          <a:xfrm>
            <a:off x="168088" y="3890417"/>
            <a:ext cx="3530134" cy="938719"/>
          </a:xfrm>
          <a:prstGeom prst="rect">
            <a:avLst/>
          </a:prstGeom>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0" scaled="1"/>
            <a:tileRect/>
          </a:gradFill>
          <a:ln w="9525">
            <a:noFill/>
            <a:miter lim="800000"/>
            <a:headEnd/>
            <a:tailEnd/>
          </a:ln>
          <a:effectLst/>
        </p:spPr>
        <p:txBody>
          <a:bodyPr wrap="none">
            <a:spAutoFit/>
          </a:bodyPr>
          <a:lstStyle/>
          <a:p>
            <a:pPr algn="just">
              <a:buFontTx/>
              <a:buChar char="-"/>
            </a:pPr>
            <a:r>
              <a:rPr lang="cs-CZ" sz="1100" b="1" dirty="0">
                <a:latin typeface="Times New Roman" pitchFamily="18" charset="0"/>
              </a:rPr>
              <a:t> 1241</a:t>
            </a:r>
            <a:r>
              <a:rPr lang="cs-CZ" sz="1100" dirty="0">
                <a:latin typeface="Times New Roman" pitchFamily="18" charset="0"/>
              </a:rPr>
              <a:t> vpád mongolských Tatarů na Moravu odražen</a:t>
            </a:r>
          </a:p>
          <a:p>
            <a:pPr algn="just">
              <a:buFontTx/>
              <a:buChar char="-"/>
            </a:pPr>
            <a:r>
              <a:rPr lang="cs-CZ" sz="1100" dirty="0">
                <a:latin typeface="Times New Roman" pitchFamily="18" charset="0"/>
              </a:rPr>
              <a:t> podpora kolonizace, nová města (Most, ..)</a:t>
            </a:r>
          </a:p>
          <a:p>
            <a:pPr algn="just">
              <a:buFontTx/>
              <a:buChar char="-"/>
            </a:pPr>
            <a:r>
              <a:rPr lang="cs-CZ" sz="1100" dirty="0">
                <a:latin typeface="Times New Roman" pitchFamily="18" charset="0"/>
              </a:rPr>
              <a:t> rozkvět stříbrných dolů (zvl. Jihlava)</a:t>
            </a:r>
          </a:p>
          <a:p>
            <a:pPr algn="just">
              <a:buFontTx/>
              <a:buChar char="-"/>
            </a:pPr>
            <a:r>
              <a:rPr lang="cs-CZ" sz="1100" dirty="0">
                <a:latin typeface="Times New Roman" pitchFamily="18" charset="0"/>
              </a:rPr>
              <a:t> rozkvět rytířské kultury a vzdělanosti</a:t>
            </a:r>
          </a:p>
          <a:p>
            <a:pPr algn="just">
              <a:buFontTx/>
              <a:buChar char="-"/>
            </a:pPr>
            <a:r>
              <a:rPr lang="cs-CZ" sz="1100" dirty="0">
                <a:latin typeface="Times New Roman" pitchFamily="18" charset="0"/>
              </a:rPr>
              <a:t> střet se synem Přemyslem o vládu: usmíření v zájmu </a:t>
            </a:r>
            <a:r>
              <a:rPr lang="cs-CZ" sz="1100" dirty="0" smtClean="0">
                <a:latin typeface="Times New Roman" pitchFamily="18" charset="0"/>
              </a:rPr>
              <a:t>státu</a:t>
            </a:r>
            <a:endParaRPr lang="cs-CZ" sz="1100" dirty="0">
              <a:latin typeface="Times New Roman" pitchFamily="18" charset="0"/>
            </a:endParaRPr>
          </a:p>
        </p:txBody>
      </p:sp>
      <p:pic>
        <p:nvPicPr>
          <p:cNvPr id="21520" name="Picture 16" descr="220px-Codex_Manesse_%28Herzog%29_von_Anhalt">
            <a:hlinkClick r:id="rId8"/>
          </p:cNvPr>
          <p:cNvPicPr>
            <a:picLocks noChangeAspect="1" noChangeArrowheads="1"/>
          </p:cNvPicPr>
          <p:nvPr/>
        </p:nvPicPr>
        <p:blipFill>
          <a:blip r:embed="rId9"/>
          <a:srcRect/>
          <a:stretch>
            <a:fillRect/>
          </a:stretch>
        </p:blipFill>
        <p:spPr bwMode="auto">
          <a:xfrm>
            <a:off x="3635896" y="3003798"/>
            <a:ext cx="1408113" cy="1773238"/>
          </a:xfrm>
          <a:prstGeom prst="rect">
            <a:avLst/>
          </a:prstGeom>
          <a:noFill/>
        </p:spPr>
      </p:pic>
      <p:sp>
        <p:nvSpPr>
          <p:cNvPr id="2" name="TextovéPole 1"/>
          <p:cNvSpPr txBox="1"/>
          <p:nvPr/>
        </p:nvSpPr>
        <p:spPr>
          <a:xfrm>
            <a:off x="4716016" y="627534"/>
            <a:ext cx="1435458" cy="276999"/>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path path="circle">
              <a:fillToRect l="50000" t="50000" r="50000" b="50000"/>
            </a:path>
            <a:tileRect/>
          </a:gradFill>
          <a:ln w="19050">
            <a:solidFill>
              <a:srgbClr val="813763"/>
            </a:solidFill>
          </a:ln>
        </p:spPr>
        <p:txBody>
          <a:bodyPr wrap="none" rtlCol="0">
            <a:spAutoFit/>
          </a:bodyPr>
          <a:lstStyle/>
          <a:p>
            <a:r>
              <a:rPr lang="cs-CZ" sz="1200" b="1" dirty="0" smtClean="0">
                <a:latin typeface="Times New Roman" pitchFamily="18" charset="0"/>
                <a:cs typeface="Times New Roman" pitchFamily="18" charset="0"/>
              </a:rPr>
              <a:t>Přemysl Otakar II</a:t>
            </a:r>
            <a:r>
              <a:rPr lang="cs-CZ" sz="1200" b="1" dirty="0" smtClean="0">
                <a:solidFill>
                  <a:schemeClr val="accent3">
                    <a:lumMod val="50000"/>
                  </a:schemeClr>
                </a:solidFill>
                <a:latin typeface="Times New Roman" pitchFamily="18" charset="0"/>
                <a:cs typeface="Times New Roman" pitchFamily="18" charset="0"/>
              </a:rPr>
              <a:t>.</a:t>
            </a:r>
          </a:p>
        </p:txBody>
      </p:sp>
      <p:sp>
        <p:nvSpPr>
          <p:cNvPr id="5" name="TextovéPole 4"/>
          <p:cNvSpPr txBox="1"/>
          <p:nvPr/>
        </p:nvSpPr>
        <p:spPr>
          <a:xfrm>
            <a:off x="6332012" y="555526"/>
            <a:ext cx="2811988" cy="2308324"/>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a:noFill/>
          </a:ln>
        </p:spPr>
        <p:txBody>
          <a:bodyPr wrap="none" rtlCol="0">
            <a:spAutoFit/>
          </a:bodyPr>
          <a:lstStyle/>
          <a:p>
            <a:pPr marL="171450" indent="-171450" algn="just">
              <a:buFontTx/>
              <a:buChar char="-"/>
            </a:pPr>
            <a:r>
              <a:rPr lang="cs-CZ" sz="1200" b="1" dirty="0" smtClean="0">
                <a:latin typeface="Times New Roman" pitchFamily="18" charset="0"/>
                <a:cs typeface="Times New Roman" pitchFamily="18" charset="0"/>
              </a:rPr>
              <a:t>„král železný a zlatý“</a:t>
            </a:r>
          </a:p>
          <a:p>
            <a:pPr marL="171450" lvl="1" indent="-171450" algn="just">
              <a:buFontTx/>
              <a:buChar char="-"/>
            </a:pPr>
            <a:r>
              <a:rPr lang="cs-CZ" sz="1200" dirty="0" smtClean="0">
                <a:latin typeface="Times New Roman" pitchFamily="18" charset="0"/>
                <a:cs typeface="Times New Roman" pitchFamily="18" charset="0"/>
              </a:rPr>
              <a:t>sňatek s dědičkou rakouských zemí </a:t>
            </a:r>
          </a:p>
          <a:p>
            <a:pPr marL="628650" lvl="2" indent="-171450" algn="just">
              <a:buFontTx/>
              <a:buChar char="-"/>
            </a:pPr>
            <a:r>
              <a:rPr lang="cs-CZ" sz="1200" dirty="0" smtClean="0">
                <a:latin typeface="Times New Roman" pitchFamily="18" charset="0"/>
                <a:cs typeface="Times New Roman" pitchFamily="18" charset="0"/>
              </a:rPr>
              <a:t>Markéta Babenberská</a:t>
            </a:r>
          </a:p>
          <a:p>
            <a:pPr marL="171450" indent="-171450" algn="just">
              <a:buFontTx/>
              <a:buChar char="-"/>
            </a:pPr>
            <a:r>
              <a:rPr lang="cs-CZ" sz="1200" dirty="0">
                <a:latin typeface="Times New Roman" pitchFamily="18" charset="0"/>
                <a:cs typeface="Times New Roman" pitchFamily="18" charset="0"/>
              </a:rPr>
              <a:t>b</a:t>
            </a:r>
            <a:r>
              <a:rPr lang="cs-CZ" sz="1200" dirty="0" smtClean="0">
                <a:latin typeface="Times New Roman" pitchFamily="18" charset="0"/>
                <a:cs typeface="Times New Roman" pitchFamily="18" charset="0"/>
              </a:rPr>
              <a:t>oje s uherským králem (Béla IV.)</a:t>
            </a:r>
          </a:p>
          <a:p>
            <a:pPr marL="628650" lvl="1" indent="-171450" algn="just">
              <a:buFontTx/>
              <a:buChar char="-"/>
            </a:pPr>
            <a:r>
              <a:rPr lang="cs-CZ" sz="1200" b="1" dirty="0" smtClean="0">
                <a:latin typeface="Times New Roman" pitchFamily="18" charset="0"/>
                <a:cs typeface="Times New Roman" pitchFamily="18" charset="0"/>
              </a:rPr>
              <a:t>bitva u </a:t>
            </a:r>
            <a:r>
              <a:rPr lang="cs-CZ" sz="1200" b="1" dirty="0" err="1" smtClean="0">
                <a:latin typeface="Times New Roman" pitchFamily="18" charset="0"/>
                <a:cs typeface="Times New Roman" pitchFamily="18" charset="0"/>
              </a:rPr>
              <a:t>Kressenbrunu</a:t>
            </a:r>
            <a:r>
              <a:rPr lang="cs-CZ" sz="1200" b="1" dirty="0" smtClean="0">
                <a:latin typeface="Times New Roman" pitchFamily="18" charset="0"/>
                <a:cs typeface="Times New Roman" pitchFamily="18" charset="0"/>
              </a:rPr>
              <a:t> 1260</a:t>
            </a:r>
          </a:p>
          <a:p>
            <a:pPr marL="628650" lvl="1" indent="-171450" algn="just">
              <a:buFontTx/>
              <a:buChar char="-"/>
            </a:pPr>
            <a:r>
              <a:rPr lang="cs-CZ" sz="1200" dirty="0">
                <a:latin typeface="Times New Roman" pitchFamily="18" charset="0"/>
                <a:cs typeface="Times New Roman" pitchFamily="18" charset="0"/>
              </a:rPr>
              <a:t>p</a:t>
            </a:r>
            <a:r>
              <a:rPr lang="cs-CZ" sz="1200" dirty="0" smtClean="0">
                <a:latin typeface="Times New Roman" pitchFamily="18" charset="0"/>
                <a:cs typeface="Times New Roman" pitchFamily="18" charset="0"/>
              </a:rPr>
              <a:t>orážka Uhrů</a:t>
            </a:r>
          </a:p>
          <a:p>
            <a:pPr marL="628650" lvl="1" indent="-171450" algn="just">
              <a:buFontTx/>
              <a:buChar char="-"/>
            </a:pPr>
            <a:r>
              <a:rPr lang="cs-CZ" sz="1200" dirty="0" smtClean="0">
                <a:latin typeface="Times New Roman" pitchFamily="18" charset="0"/>
                <a:cs typeface="Times New Roman" pitchFamily="18" charset="0"/>
              </a:rPr>
              <a:t>svatba s Kunhutou </a:t>
            </a:r>
          </a:p>
          <a:p>
            <a:pPr marL="171450" indent="-171450" algn="just">
              <a:buFontTx/>
              <a:buChar char="-"/>
            </a:pPr>
            <a:r>
              <a:rPr lang="cs-CZ" sz="1200" dirty="0">
                <a:latin typeface="Times New Roman" pitchFamily="18" charset="0"/>
                <a:cs typeface="Times New Roman" pitchFamily="18" charset="0"/>
              </a:rPr>
              <a:t>k</a:t>
            </a:r>
            <a:r>
              <a:rPr lang="cs-CZ" sz="1200" dirty="0" smtClean="0">
                <a:latin typeface="Times New Roman" pitchFamily="18" charset="0"/>
                <a:cs typeface="Times New Roman" pitchFamily="18" charset="0"/>
              </a:rPr>
              <a:t>řížová výprava proti Prusům</a:t>
            </a:r>
          </a:p>
          <a:p>
            <a:pPr marL="171450" indent="-171450" algn="just">
              <a:buFontTx/>
              <a:buChar char="-"/>
            </a:pPr>
            <a:r>
              <a:rPr lang="cs-CZ" sz="1200" dirty="0">
                <a:latin typeface="Times New Roman" pitchFamily="18" charset="0"/>
                <a:cs typeface="Times New Roman" pitchFamily="18" charset="0"/>
              </a:rPr>
              <a:t>s</a:t>
            </a:r>
            <a:r>
              <a:rPr lang="cs-CZ" sz="1200" dirty="0" smtClean="0">
                <a:latin typeface="Times New Roman" pitchFamily="18" charset="0"/>
                <a:cs typeface="Times New Roman" pitchFamily="18" charset="0"/>
              </a:rPr>
              <a:t>naha o zisk císařské koruny</a:t>
            </a:r>
          </a:p>
          <a:p>
            <a:pPr marL="171450" indent="-171450" algn="just">
              <a:buFontTx/>
              <a:buChar char="-"/>
            </a:pPr>
            <a:r>
              <a:rPr lang="cs-CZ" sz="1200" dirty="0" smtClean="0">
                <a:latin typeface="Times New Roman" pitchFamily="18" charset="0"/>
                <a:cs typeface="Times New Roman" pitchFamily="18" charset="0"/>
              </a:rPr>
              <a:t>střet s </a:t>
            </a:r>
            <a:r>
              <a:rPr lang="cs-CZ" sz="1200" b="1" dirty="0" smtClean="0">
                <a:latin typeface="Times New Roman" pitchFamily="18" charset="0"/>
                <a:cs typeface="Times New Roman" pitchFamily="18" charset="0"/>
              </a:rPr>
              <a:t>Rudolfem Habsburským</a:t>
            </a:r>
          </a:p>
          <a:p>
            <a:pPr marL="628650" lvl="1" indent="-171450" algn="just">
              <a:buFontTx/>
              <a:buChar char="-"/>
            </a:pPr>
            <a:r>
              <a:rPr lang="cs-CZ" sz="1200" b="1" dirty="0" smtClean="0">
                <a:latin typeface="Times New Roman" pitchFamily="18" charset="0"/>
                <a:cs typeface="Times New Roman" pitchFamily="18" charset="0"/>
              </a:rPr>
              <a:t>1278 bitva na Moravském poli</a:t>
            </a:r>
          </a:p>
          <a:p>
            <a:pPr marL="628650" lvl="1" indent="-171450" algn="just">
              <a:buFontTx/>
              <a:buChar char="-"/>
            </a:pPr>
            <a:r>
              <a:rPr lang="cs-CZ" sz="1200" dirty="0">
                <a:latin typeface="Times New Roman" pitchFamily="18" charset="0"/>
                <a:cs typeface="Times New Roman" pitchFamily="18" charset="0"/>
              </a:rPr>
              <a:t>p</a:t>
            </a:r>
            <a:r>
              <a:rPr lang="cs-CZ" sz="1200" dirty="0" smtClean="0">
                <a:latin typeface="Times New Roman" pitchFamily="18" charset="0"/>
                <a:cs typeface="Times New Roman" pitchFamily="18" charset="0"/>
              </a:rPr>
              <a:t>orážka Přemysla</a:t>
            </a:r>
          </a:p>
        </p:txBody>
      </p:sp>
      <p:pic>
        <p:nvPicPr>
          <p:cNvPr id="102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27984" y="987574"/>
            <a:ext cx="1782196" cy="19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lačítko akce: Domů 3">
            <a:hlinkClick r:id="rId11" highlightClick="1"/>
          </p:cNvPr>
          <p:cNvSpPr>
            <a:spLocks noChangeAspect="1"/>
          </p:cNvSpPr>
          <p:nvPr/>
        </p:nvSpPr>
        <p:spPr>
          <a:xfrm>
            <a:off x="6084168" y="2499742"/>
            <a:ext cx="360000" cy="360000"/>
          </a:xfrm>
          <a:prstGeom prst="actionButtonHome">
            <a:avLst/>
          </a:prstGeom>
          <a:solidFill>
            <a:schemeClr val="accent2"/>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TextovéPole 5"/>
          <p:cNvSpPr txBox="1"/>
          <p:nvPr/>
        </p:nvSpPr>
        <p:spPr>
          <a:xfrm>
            <a:off x="5508104" y="3147814"/>
            <a:ext cx="944489" cy="307777"/>
          </a:xfrm>
          <a:prstGeom prst="rect">
            <a:avLst/>
          </a:prstGeom>
          <a:gradFill flip="none" rotWithShape="1">
            <a:gsLst>
              <a:gs pos="0">
                <a:srgbClr val="813763">
                  <a:tint val="66000"/>
                  <a:satMod val="160000"/>
                </a:srgbClr>
              </a:gs>
              <a:gs pos="50000">
                <a:srgbClr val="813763">
                  <a:tint val="44500"/>
                  <a:satMod val="160000"/>
                </a:srgbClr>
              </a:gs>
              <a:gs pos="100000">
                <a:srgbClr val="813763">
                  <a:tint val="23500"/>
                  <a:satMod val="160000"/>
                </a:srgbClr>
              </a:gs>
            </a:gsLst>
            <a:path path="circle">
              <a:fillToRect l="50000" t="50000" r="50000" b="50000"/>
            </a:path>
            <a:tileRect/>
          </a:gradFill>
          <a:ln w="19050">
            <a:solidFill>
              <a:srgbClr val="813763"/>
            </a:solidFill>
          </a:ln>
        </p:spPr>
        <p:txBody>
          <a:bodyPr wrap="none" rtlCol="0">
            <a:spAutoFit/>
          </a:bodyPr>
          <a:lstStyle/>
          <a:p>
            <a:r>
              <a:rPr lang="cs-CZ" sz="1400" b="1" dirty="0" smtClean="0">
                <a:latin typeface="Times New Roman" pitchFamily="18" charset="0"/>
                <a:cs typeface="Times New Roman" pitchFamily="18" charset="0"/>
              </a:rPr>
              <a:t>Václav II.</a:t>
            </a:r>
          </a:p>
        </p:txBody>
      </p:sp>
      <p:sp>
        <p:nvSpPr>
          <p:cNvPr id="7" name="TextovéPole 6"/>
          <p:cNvSpPr txBox="1"/>
          <p:nvPr/>
        </p:nvSpPr>
        <p:spPr>
          <a:xfrm>
            <a:off x="7452320" y="3147814"/>
            <a:ext cx="1015021" cy="307777"/>
          </a:xfrm>
          <a:prstGeom prst="rect">
            <a:avLst/>
          </a:prstGeom>
          <a:gradFill flip="none" rotWithShape="1">
            <a:gsLst>
              <a:gs pos="0">
                <a:srgbClr val="813763">
                  <a:tint val="66000"/>
                  <a:satMod val="160000"/>
                </a:srgbClr>
              </a:gs>
              <a:gs pos="50000">
                <a:srgbClr val="813763">
                  <a:tint val="44500"/>
                  <a:satMod val="160000"/>
                </a:srgbClr>
              </a:gs>
              <a:gs pos="100000">
                <a:srgbClr val="813763">
                  <a:tint val="23500"/>
                  <a:satMod val="160000"/>
                </a:srgbClr>
              </a:gs>
            </a:gsLst>
            <a:path path="circle">
              <a:fillToRect l="50000" t="50000" r="50000" b="50000"/>
            </a:path>
            <a:tileRect/>
          </a:gradFill>
          <a:ln w="19050">
            <a:solidFill>
              <a:srgbClr val="813763"/>
            </a:solidFill>
          </a:ln>
        </p:spPr>
        <p:txBody>
          <a:bodyPr wrap="none" rtlCol="0">
            <a:spAutoFit/>
          </a:bodyPr>
          <a:lstStyle/>
          <a:p>
            <a:r>
              <a:rPr lang="cs-CZ" sz="1400" b="1" dirty="0" smtClean="0">
                <a:latin typeface="Times New Roman" pitchFamily="18" charset="0"/>
                <a:cs typeface="Times New Roman" pitchFamily="18" charset="0"/>
              </a:rPr>
              <a:t>Václav III.</a:t>
            </a:r>
          </a:p>
        </p:txBody>
      </p:sp>
      <p:sp>
        <p:nvSpPr>
          <p:cNvPr id="8" name="Tlačítko akce: Domů 7">
            <a:hlinkClick r:id="rId12" highlightClick="1"/>
          </p:cNvPr>
          <p:cNvSpPr>
            <a:spLocks noChangeAspect="1"/>
          </p:cNvSpPr>
          <p:nvPr/>
        </p:nvSpPr>
        <p:spPr>
          <a:xfrm>
            <a:off x="6588224" y="3003798"/>
            <a:ext cx="360000" cy="360000"/>
          </a:xfrm>
          <a:prstGeom prst="actionButtonHome">
            <a:avLst/>
          </a:prstGeom>
          <a:solidFill>
            <a:srgbClr val="813763"/>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Tlačítko akce: Domů 8">
            <a:hlinkClick r:id="rId13" highlightClick="1"/>
          </p:cNvPr>
          <p:cNvSpPr>
            <a:spLocks noChangeAspect="1"/>
          </p:cNvSpPr>
          <p:nvPr/>
        </p:nvSpPr>
        <p:spPr>
          <a:xfrm>
            <a:off x="8604448" y="3003798"/>
            <a:ext cx="360000" cy="360000"/>
          </a:xfrm>
          <a:prstGeom prst="actionButtonHome">
            <a:avLst/>
          </a:prstGeom>
          <a:solidFill>
            <a:srgbClr val="813763"/>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TextovéPole 2"/>
          <p:cNvSpPr txBox="1"/>
          <p:nvPr/>
        </p:nvSpPr>
        <p:spPr>
          <a:xfrm>
            <a:off x="5148064" y="3651870"/>
            <a:ext cx="2232248" cy="1323439"/>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p:spPr>
        <p:txBody>
          <a:bodyPr wrap="square" rtlCol="0">
            <a:spAutoFit/>
          </a:bodyPr>
          <a:lstStyle/>
          <a:p>
            <a:r>
              <a:rPr lang="cs-CZ" sz="1000" dirty="0" smtClean="0">
                <a:latin typeface="Times New Roman" pitchFamily="18" charset="0"/>
                <a:cs typeface="Times New Roman" pitchFamily="18" charset="0"/>
              </a:rPr>
              <a:t>- 1278-1283 v zajetí strýce Oty </a:t>
            </a:r>
          </a:p>
          <a:p>
            <a:r>
              <a:rPr lang="cs-CZ" sz="1000" dirty="0">
                <a:latin typeface="Times New Roman" pitchFamily="18" charset="0"/>
                <a:cs typeface="Times New Roman" pitchFamily="18" charset="0"/>
              </a:rPr>
              <a:t> </a:t>
            </a:r>
            <a:r>
              <a:rPr lang="cs-CZ" sz="1000" dirty="0" smtClean="0">
                <a:latin typeface="Times New Roman" pitchFamily="18" charset="0"/>
                <a:cs typeface="Times New Roman" pitchFamily="18" charset="0"/>
              </a:rPr>
              <a:t>  =</a:t>
            </a:r>
            <a:r>
              <a:rPr lang="cs-CZ" sz="1000" b="1" dirty="0" smtClean="0">
                <a:latin typeface="Times New Roman" pitchFamily="18" charset="0"/>
                <a:cs typeface="Times New Roman" pitchFamily="18" charset="0"/>
              </a:rPr>
              <a:t>„Braniboři v  Čechách“</a:t>
            </a:r>
          </a:p>
          <a:p>
            <a:r>
              <a:rPr lang="cs-CZ" sz="1000" dirty="0" smtClean="0">
                <a:latin typeface="Times New Roman" pitchFamily="18" charset="0"/>
                <a:cs typeface="Times New Roman" pitchFamily="18" charset="0"/>
              </a:rPr>
              <a:t>- schopný panovník, diplomat</a:t>
            </a:r>
          </a:p>
          <a:p>
            <a:r>
              <a:rPr lang="cs-CZ" sz="1000" b="1" dirty="0" smtClean="0">
                <a:latin typeface="Times New Roman" pitchFamily="18" charset="0"/>
                <a:cs typeface="Times New Roman" pitchFamily="18" charset="0"/>
              </a:rPr>
              <a:t>- 1300</a:t>
            </a:r>
            <a:r>
              <a:rPr lang="cs-CZ" sz="1000" dirty="0" smtClean="0">
                <a:latin typeface="Times New Roman" pitchFamily="18" charset="0"/>
                <a:cs typeface="Times New Roman" pitchFamily="18" charset="0"/>
              </a:rPr>
              <a:t> horní zákoník</a:t>
            </a:r>
          </a:p>
          <a:p>
            <a:r>
              <a:rPr lang="cs-CZ" sz="1000" dirty="0">
                <a:latin typeface="Times New Roman" pitchFamily="18" charset="0"/>
                <a:cs typeface="Times New Roman" pitchFamily="18" charset="0"/>
              </a:rPr>
              <a:t> </a:t>
            </a:r>
            <a:r>
              <a:rPr lang="cs-CZ" sz="1000" dirty="0" smtClean="0">
                <a:latin typeface="Times New Roman" pitchFamily="18" charset="0"/>
                <a:cs typeface="Times New Roman" pitchFamily="18" charset="0"/>
              </a:rPr>
              <a:t>  ražba </a:t>
            </a:r>
            <a:r>
              <a:rPr lang="cs-CZ" sz="1000" b="1" dirty="0" smtClean="0">
                <a:latin typeface="Times New Roman" pitchFamily="18" charset="0"/>
                <a:cs typeface="Times New Roman" pitchFamily="18" charset="0"/>
              </a:rPr>
              <a:t>pražského groše</a:t>
            </a:r>
          </a:p>
          <a:p>
            <a:r>
              <a:rPr lang="cs-CZ" sz="1000" dirty="0" smtClean="0">
                <a:latin typeface="Times New Roman" pitchFamily="18" charset="0"/>
                <a:cs typeface="Times New Roman" pitchFamily="18" charset="0"/>
              </a:rPr>
              <a:t>- rozvoj rytířské kultury</a:t>
            </a:r>
          </a:p>
          <a:p>
            <a:r>
              <a:rPr lang="cs-CZ" sz="1000" b="1" dirty="0" smtClean="0">
                <a:latin typeface="Times New Roman" pitchFamily="18" charset="0"/>
                <a:cs typeface="Times New Roman" pitchFamily="18" charset="0"/>
              </a:rPr>
              <a:t>- 1300</a:t>
            </a:r>
            <a:r>
              <a:rPr lang="cs-CZ" sz="1000" dirty="0" smtClean="0">
                <a:latin typeface="Times New Roman" pitchFamily="18" charset="0"/>
                <a:cs typeface="Times New Roman" pitchFamily="18" charset="0"/>
              </a:rPr>
              <a:t> </a:t>
            </a:r>
            <a:r>
              <a:rPr lang="cs-CZ" sz="1000" b="1" dirty="0" smtClean="0">
                <a:latin typeface="Times New Roman" pitchFamily="18" charset="0"/>
                <a:cs typeface="Times New Roman" pitchFamily="18" charset="0"/>
              </a:rPr>
              <a:t>zisk polské koruny,</a:t>
            </a:r>
          </a:p>
          <a:p>
            <a:r>
              <a:rPr lang="cs-CZ" sz="1000" b="1" dirty="0" smtClean="0">
                <a:latin typeface="Times New Roman" pitchFamily="18" charset="0"/>
                <a:cs typeface="Times New Roman" pitchFamily="18" charset="0"/>
              </a:rPr>
              <a:t>- 1301</a:t>
            </a:r>
            <a:r>
              <a:rPr lang="cs-CZ" sz="1000" dirty="0" smtClean="0">
                <a:latin typeface="Times New Roman" pitchFamily="18" charset="0"/>
                <a:cs typeface="Times New Roman" pitchFamily="18" charset="0"/>
              </a:rPr>
              <a:t> </a:t>
            </a:r>
            <a:r>
              <a:rPr lang="cs-CZ" sz="1000" b="1" dirty="0" smtClean="0">
                <a:latin typeface="Times New Roman" pitchFamily="18" charset="0"/>
                <a:cs typeface="Times New Roman" pitchFamily="18" charset="0"/>
              </a:rPr>
              <a:t>zisk uherské koruny pro syna</a:t>
            </a:r>
            <a:endParaRPr lang="cs-CZ" sz="1000" dirty="0" smtClean="0">
              <a:latin typeface="Times New Roman" pitchFamily="18" charset="0"/>
              <a:cs typeface="Times New Roman" pitchFamily="18" charset="0"/>
            </a:endParaRPr>
          </a:p>
        </p:txBody>
      </p:sp>
      <p:sp>
        <p:nvSpPr>
          <p:cNvPr id="10" name="TextovéPole 9"/>
          <p:cNvSpPr txBox="1"/>
          <p:nvPr/>
        </p:nvSpPr>
        <p:spPr>
          <a:xfrm>
            <a:off x="7487816" y="3651870"/>
            <a:ext cx="1656184" cy="861774"/>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p:spPr>
        <p:txBody>
          <a:bodyPr wrap="square" rtlCol="0">
            <a:spAutoFit/>
          </a:bodyPr>
          <a:lstStyle/>
          <a:p>
            <a:pPr marL="171450" indent="-171450">
              <a:buFontTx/>
              <a:buChar char="-"/>
            </a:pPr>
            <a:r>
              <a:rPr lang="cs-CZ" sz="1000" dirty="0">
                <a:latin typeface="Times New Roman" pitchFamily="18" charset="0"/>
                <a:cs typeface="Times New Roman" pitchFamily="18" charset="0"/>
              </a:rPr>
              <a:t>z</a:t>
            </a:r>
            <a:r>
              <a:rPr lang="cs-CZ" sz="1000" dirty="0" smtClean="0">
                <a:latin typeface="Times New Roman" pitchFamily="18" charset="0"/>
                <a:cs typeface="Times New Roman" pitchFamily="18" charset="0"/>
              </a:rPr>
              <a:t>tráta uherského trůnu</a:t>
            </a:r>
          </a:p>
          <a:p>
            <a:pPr marL="171450" indent="-171450">
              <a:buFontTx/>
              <a:buChar char="-"/>
            </a:pPr>
            <a:r>
              <a:rPr lang="cs-CZ" sz="1000" dirty="0" smtClean="0">
                <a:latin typeface="Times New Roman" pitchFamily="18" charset="0"/>
                <a:cs typeface="Times New Roman" pitchFamily="18" charset="0"/>
              </a:rPr>
              <a:t>obhajoba polského trůnu</a:t>
            </a:r>
          </a:p>
          <a:p>
            <a:pPr marL="171450" indent="-171450">
              <a:buFontTx/>
              <a:buChar char="-"/>
            </a:pPr>
            <a:r>
              <a:rPr lang="cs-CZ" sz="1000" dirty="0">
                <a:latin typeface="Times New Roman" pitchFamily="18" charset="0"/>
                <a:cs typeface="Times New Roman" pitchFamily="18" charset="0"/>
              </a:rPr>
              <a:t>t</a:t>
            </a:r>
            <a:r>
              <a:rPr lang="cs-CZ" sz="1000" dirty="0" smtClean="0">
                <a:latin typeface="Times New Roman" pitchFamily="18" charset="0"/>
                <a:cs typeface="Times New Roman" pitchFamily="18" charset="0"/>
              </a:rPr>
              <a:t>ažen í do Polska</a:t>
            </a:r>
          </a:p>
          <a:p>
            <a:pPr marL="171450" indent="-171450">
              <a:buFontTx/>
              <a:buChar char="-"/>
            </a:pPr>
            <a:r>
              <a:rPr lang="cs-CZ" sz="1000" dirty="0">
                <a:latin typeface="Times New Roman" pitchFamily="18" charset="0"/>
                <a:cs typeface="Times New Roman" pitchFamily="18" charset="0"/>
              </a:rPr>
              <a:t>v</a:t>
            </a:r>
            <a:r>
              <a:rPr lang="cs-CZ" sz="1000" dirty="0" smtClean="0">
                <a:latin typeface="Times New Roman" pitchFamily="18" charset="0"/>
                <a:cs typeface="Times New Roman" pitchFamily="18" charset="0"/>
              </a:rPr>
              <a:t> </a:t>
            </a:r>
            <a:r>
              <a:rPr lang="cs-CZ" sz="1000" dirty="0">
                <a:latin typeface="Times New Roman" pitchFamily="18" charset="0"/>
                <a:cs typeface="Times New Roman" pitchFamily="18" charset="0"/>
              </a:rPr>
              <a:t>Olomouci zavražděn</a:t>
            </a:r>
          </a:p>
          <a:p>
            <a:r>
              <a:rPr lang="cs-CZ" sz="1000" dirty="0" smtClean="0">
                <a:latin typeface="Times New Roman" pitchFamily="18" charset="0"/>
                <a:cs typeface="Times New Roman" pitchFamily="18" charset="0"/>
              </a:rPr>
              <a:t>      roku </a:t>
            </a:r>
            <a:r>
              <a:rPr lang="cs-CZ" sz="1000" b="1" dirty="0" smtClean="0">
                <a:latin typeface="Times New Roman" pitchFamily="18" charset="0"/>
                <a:cs typeface="Times New Roman" pitchFamily="18" charset="0"/>
              </a:rPr>
              <a:t>1306</a:t>
            </a:r>
          </a:p>
        </p:txBody>
      </p:sp>
      <p:sp>
        <p:nvSpPr>
          <p:cNvPr id="11" name="TextovéPole 10"/>
          <p:cNvSpPr txBox="1"/>
          <p:nvPr/>
        </p:nvSpPr>
        <p:spPr>
          <a:xfrm>
            <a:off x="7486174" y="4587974"/>
            <a:ext cx="1657826" cy="461665"/>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solidFill>
              <a:srgbClr val="C00000"/>
            </a:solidFill>
          </a:ln>
        </p:spPr>
        <p:txBody>
          <a:bodyPr wrap="none" rtlCol="0">
            <a:spAutoFit/>
          </a:bodyPr>
          <a:lstStyle/>
          <a:p>
            <a:pPr algn="ctr"/>
            <a:r>
              <a:rPr lang="cs-CZ" sz="1200" b="1" u="sng" dirty="0">
                <a:latin typeface="Times New Roman" pitchFamily="18" charset="0"/>
                <a:cs typeface="Times New Roman" pitchFamily="18" charset="0"/>
              </a:rPr>
              <a:t>v</a:t>
            </a:r>
            <a:r>
              <a:rPr lang="cs-CZ" sz="1200" b="1" u="sng" dirty="0" smtClean="0">
                <a:latin typeface="Times New Roman" pitchFamily="18" charset="0"/>
                <a:cs typeface="Times New Roman" pitchFamily="18" charset="0"/>
              </a:rPr>
              <a:t>ymření Přemyslovců </a:t>
            </a:r>
          </a:p>
          <a:p>
            <a:pPr algn="ctr"/>
            <a:r>
              <a:rPr lang="cs-CZ" sz="1200" b="1" u="sng" dirty="0" smtClean="0">
                <a:latin typeface="Times New Roman" pitchFamily="18" charset="0"/>
                <a:cs typeface="Times New Roman" pitchFamily="18" charset="0"/>
              </a:rPr>
              <a:t>po meči</a:t>
            </a:r>
          </a:p>
        </p:txBody>
      </p:sp>
      <p:sp>
        <p:nvSpPr>
          <p:cNvPr id="12" name="Šipka dolů 11"/>
          <p:cNvSpPr/>
          <p:nvPr/>
        </p:nvSpPr>
        <p:spPr>
          <a:xfrm>
            <a:off x="8424000" y="4356000"/>
            <a:ext cx="144016" cy="216024"/>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arn(inVertical)">
                                      <p:cBhvr>
                                        <p:cTn id="7" dur="500"/>
                                        <p:tgtEl>
                                          <p:spTgt spid="2150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1510"/>
                                        </p:tgtEl>
                                        <p:attrNameLst>
                                          <p:attrName>style.visibility</p:attrName>
                                        </p:attrNameLst>
                                      </p:cBhvr>
                                      <p:to>
                                        <p:strVal val="visible"/>
                                      </p:to>
                                    </p:set>
                                    <p:animEffect transition="in" filter="barn(inVertical)">
                                      <p:cBhvr>
                                        <p:cTn id="10" dur="500"/>
                                        <p:tgtEl>
                                          <p:spTgt spid="2151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1509"/>
                                        </p:tgtEl>
                                        <p:attrNameLst>
                                          <p:attrName>style.visibility</p:attrName>
                                        </p:attrNameLst>
                                      </p:cBhvr>
                                      <p:to>
                                        <p:strVal val="visible"/>
                                      </p:to>
                                    </p:set>
                                    <p:animEffect transition="in" filter="barn(inVertical)">
                                      <p:cBhvr>
                                        <p:cTn id="13" dur="500"/>
                                        <p:tgtEl>
                                          <p:spTgt spid="2150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1511"/>
                                        </p:tgtEl>
                                        <p:attrNameLst>
                                          <p:attrName>style.visibility</p:attrName>
                                        </p:attrNameLst>
                                      </p:cBhvr>
                                      <p:to>
                                        <p:strVal val="visible"/>
                                      </p:to>
                                    </p:set>
                                    <p:animEffect transition="in" filter="barn(inVertical)">
                                      <p:cBhvr>
                                        <p:cTn id="16" dur="500"/>
                                        <p:tgtEl>
                                          <p:spTgt spid="21511"/>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1513"/>
                                        </p:tgtEl>
                                        <p:attrNameLst>
                                          <p:attrName>style.visibility</p:attrName>
                                        </p:attrNameLst>
                                      </p:cBhvr>
                                      <p:to>
                                        <p:strVal val="visible"/>
                                      </p:to>
                                    </p:set>
                                    <p:animEffect transition="in" filter="barn(inVertical)">
                                      <p:cBhvr>
                                        <p:cTn id="19" dur="500"/>
                                        <p:tgtEl>
                                          <p:spTgt spid="21513"/>
                                        </p:tgtEl>
                                      </p:cBhvr>
                                    </p:animEffect>
                                  </p:childTnLst>
                                </p:cTn>
                              </p:par>
                              <p:par>
                                <p:cTn id="20" presetID="16" presetClass="entr" presetSubtype="21" fill="hold" nodeType="withEffect">
                                  <p:stCondLst>
                                    <p:cond delay="0"/>
                                  </p:stCondLst>
                                  <p:childTnLst>
                                    <p:set>
                                      <p:cBhvr>
                                        <p:cTn id="21" dur="1" fill="hold">
                                          <p:stCondLst>
                                            <p:cond delay="0"/>
                                          </p:stCondLst>
                                        </p:cTn>
                                        <p:tgtEl>
                                          <p:spTgt spid="21515"/>
                                        </p:tgtEl>
                                        <p:attrNameLst>
                                          <p:attrName>style.visibility</p:attrName>
                                        </p:attrNameLst>
                                      </p:cBhvr>
                                      <p:to>
                                        <p:strVal val="visible"/>
                                      </p:to>
                                    </p:set>
                                    <p:animEffect transition="in" filter="barn(inVertical)">
                                      <p:cBhvr>
                                        <p:cTn id="22" dur="500"/>
                                        <p:tgtEl>
                                          <p:spTgt spid="215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1516"/>
                                        </p:tgtEl>
                                        <p:attrNameLst>
                                          <p:attrName>style.visibility</p:attrName>
                                        </p:attrNameLst>
                                      </p:cBhvr>
                                      <p:to>
                                        <p:strVal val="visible"/>
                                      </p:to>
                                    </p:set>
                                    <p:animEffect transition="in" filter="barn(inVertical)">
                                      <p:cBhvr>
                                        <p:cTn id="27" dur="500"/>
                                        <p:tgtEl>
                                          <p:spTgt spid="21516"/>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21517"/>
                                        </p:tgtEl>
                                        <p:attrNameLst>
                                          <p:attrName>style.visibility</p:attrName>
                                        </p:attrNameLst>
                                      </p:cBhvr>
                                      <p:to>
                                        <p:strVal val="visible"/>
                                      </p:to>
                                    </p:set>
                                    <p:animEffect transition="in" filter="barn(inVertical)">
                                      <p:cBhvr>
                                        <p:cTn id="30" dur="500"/>
                                        <p:tgtEl>
                                          <p:spTgt spid="21517"/>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21518"/>
                                        </p:tgtEl>
                                        <p:attrNameLst>
                                          <p:attrName>style.visibility</p:attrName>
                                        </p:attrNameLst>
                                      </p:cBhvr>
                                      <p:to>
                                        <p:strVal val="visible"/>
                                      </p:to>
                                    </p:set>
                                    <p:animEffect transition="in" filter="barn(inVertical)">
                                      <p:cBhvr>
                                        <p:cTn id="33" dur="500"/>
                                        <p:tgtEl>
                                          <p:spTgt spid="21518"/>
                                        </p:tgtEl>
                                      </p:cBhvr>
                                    </p:animEffect>
                                  </p:childTnLst>
                                </p:cTn>
                              </p:par>
                              <p:par>
                                <p:cTn id="34" presetID="16" presetClass="entr" presetSubtype="21" fill="hold" nodeType="withEffect">
                                  <p:stCondLst>
                                    <p:cond delay="0"/>
                                  </p:stCondLst>
                                  <p:childTnLst>
                                    <p:set>
                                      <p:cBhvr>
                                        <p:cTn id="35" dur="1" fill="hold">
                                          <p:stCondLst>
                                            <p:cond delay="0"/>
                                          </p:stCondLst>
                                        </p:cTn>
                                        <p:tgtEl>
                                          <p:spTgt spid="21520"/>
                                        </p:tgtEl>
                                        <p:attrNameLst>
                                          <p:attrName>style.visibility</p:attrName>
                                        </p:attrNameLst>
                                      </p:cBhvr>
                                      <p:to>
                                        <p:strVal val="visible"/>
                                      </p:to>
                                    </p:set>
                                    <p:animEffect transition="in" filter="barn(inVertical)">
                                      <p:cBhvr>
                                        <p:cTn id="36" dur="500"/>
                                        <p:tgtEl>
                                          <p:spTgt spid="21520"/>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barn(inVertical)">
                                      <p:cBhvr>
                                        <p:cTn id="41" dur="500"/>
                                        <p:tgtEl>
                                          <p:spTgt spid="2"/>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barn(inVertical)">
                                      <p:cBhvr>
                                        <p:cTn id="44" dur="500"/>
                                        <p:tgtEl>
                                          <p:spTgt spid="5"/>
                                        </p:tgtEl>
                                      </p:cBhvr>
                                    </p:animEffect>
                                  </p:childTnLst>
                                </p:cTn>
                              </p:par>
                              <p:par>
                                <p:cTn id="45" presetID="16" presetClass="entr" presetSubtype="21" fill="hold" nodeType="withEffect">
                                  <p:stCondLst>
                                    <p:cond delay="0"/>
                                  </p:stCondLst>
                                  <p:childTnLst>
                                    <p:set>
                                      <p:cBhvr>
                                        <p:cTn id="46" dur="1" fill="hold">
                                          <p:stCondLst>
                                            <p:cond delay="0"/>
                                          </p:stCondLst>
                                        </p:cTn>
                                        <p:tgtEl>
                                          <p:spTgt spid="1026"/>
                                        </p:tgtEl>
                                        <p:attrNameLst>
                                          <p:attrName>style.visibility</p:attrName>
                                        </p:attrNameLst>
                                      </p:cBhvr>
                                      <p:to>
                                        <p:strVal val="visible"/>
                                      </p:to>
                                    </p:set>
                                    <p:animEffect transition="in" filter="barn(inVertical)">
                                      <p:cBhvr>
                                        <p:cTn id="47" dur="500"/>
                                        <p:tgtEl>
                                          <p:spTgt spid="1026"/>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barn(inVertical)">
                                      <p:cBhvr>
                                        <p:cTn id="50" dur="500"/>
                                        <p:tgtEl>
                                          <p:spTgt spid="4"/>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barn(inVertical)">
                                      <p:cBhvr>
                                        <p:cTn id="55" dur="500"/>
                                        <p:tgtEl>
                                          <p:spTgt spid="6"/>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barn(inVertical)">
                                      <p:cBhvr>
                                        <p:cTn id="58" dur="500"/>
                                        <p:tgtEl>
                                          <p:spTgt spid="8"/>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barn(inVertical)">
                                      <p:cBhvr>
                                        <p:cTn id="61" dur="500"/>
                                        <p:tgtEl>
                                          <p:spTgt spid="3"/>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barn(inVertical)">
                                      <p:cBhvr>
                                        <p:cTn id="66" dur="500"/>
                                        <p:tgtEl>
                                          <p:spTgt spid="7"/>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barn(inVertical)">
                                      <p:cBhvr>
                                        <p:cTn id="69" dur="500"/>
                                        <p:tgtEl>
                                          <p:spTgt spid="9"/>
                                        </p:tgtEl>
                                      </p:cBhvr>
                                    </p:animEffect>
                                  </p:childTnLst>
                                </p:cTn>
                              </p:par>
                              <p:par>
                                <p:cTn id="70" presetID="16" presetClass="entr" presetSubtype="21" fill="hold" grpId="0" nodeType="with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barn(inVertical)">
                                      <p:cBhvr>
                                        <p:cTn id="72" dur="500"/>
                                        <p:tgtEl>
                                          <p:spTgt spid="10"/>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barn(inVertical)">
                                      <p:cBhvr>
                                        <p:cTn id="77" dur="500"/>
                                        <p:tgtEl>
                                          <p:spTgt spid="12"/>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11"/>
                                        </p:tgtEl>
                                        <p:attrNameLst>
                                          <p:attrName>style.visibility</p:attrName>
                                        </p:attrNameLst>
                                      </p:cBhvr>
                                      <p:to>
                                        <p:strVal val="visible"/>
                                      </p:to>
                                    </p:set>
                                    <p:animEffect transition="in" filter="barn(inVertical)">
                                      <p:cBhvr>
                                        <p:cTn id="8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animBg="1"/>
      <p:bldP spid="21509" grpId="0" animBg="1"/>
      <p:bldP spid="21510" grpId="0" animBg="1"/>
      <p:bldP spid="21511" grpId="0" animBg="1"/>
      <p:bldP spid="21513" grpId="0" animBg="1"/>
      <p:bldP spid="21516" grpId="0" animBg="1"/>
      <p:bldP spid="21517" grpId="0" animBg="1"/>
      <p:bldP spid="21518" grpId="0" animBg="1"/>
      <p:bldP spid="2" grpId="0" animBg="1"/>
      <p:bldP spid="5" grpId="0" animBg="1"/>
      <p:bldP spid="4" grpId="0" animBg="1"/>
      <p:bldP spid="6" grpId="0" animBg="1"/>
      <p:bldP spid="7" grpId="0" animBg="1"/>
      <p:bldP spid="8" grpId="0" animBg="1"/>
      <p:bldP spid="9" grpId="0" animBg="1"/>
      <p:bldP spid="3" grpId="0" animBg="1"/>
      <p:bldP spid="10" grpId="0" animBg="1"/>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Nadpis 1"/>
          <p:cNvSpPr>
            <a:spLocks noGrp="1"/>
          </p:cNvSpPr>
          <p:nvPr>
            <p:ph type="ctrTitle"/>
          </p:nvPr>
        </p:nvSpPr>
        <p:spPr>
          <a:xfrm>
            <a:off x="0" y="483518"/>
            <a:ext cx="4536877" cy="593725"/>
          </a:xfrm>
        </p:spPr>
        <p:txBody>
          <a:bodyPr/>
          <a:lstStyle/>
          <a:p>
            <a:pPr algn="l"/>
            <a:r>
              <a:rPr lang="cs-CZ" sz="2500" b="1" dirty="0" smtClean="0">
                <a:latin typeface="Times New Roman" pitchFamily="18" charset="0"/>
                <a:cs typeface="Times New Roman" pitchFamily="18" charset="0"/>
              </a:rPr>
              <a:t>11.5 Procvičení a příklady</a:t>
            </a:r>
          </a:p>
        </p:txBody>
      </p:sp>
      <p:sp>
        <p:nvSpPr>
          <p:cNvPr id="23554" name="TextovéPole 9"/>
          <p:cNvSpPr txBox="1">
            <a:spLocks noChangeArrowheads="1"/>
          </p:cNvSpPr>
          <p:nvPr/>
        </p:nvSpPr>
        <p:spPr bwMode="auto">
          <a:xfrm>
            <a:off x="395288" y="1635125"/>
            <a:ext cx="3816350" cy="369888"/>
          </a:xfrm>
          <a:prstGeom prst="rect">
            <a:avLst/>
          </a:prstGeom>
          <a:noFill/>
          <a:ln w="9525">
            <a:noFill/>
            <a:miter lim="800000"/>
            <a:headEnd/>
            <a:tailEnd/>
          </a:ln>
        </p:spPr>
        <p:txBody>
          <a:bodyPr>
            <a:spAutoFit/>
          </a:bodyPr>
          <a:lstStyle/>
          <a:p>
            <a:endParaRPr lang="cs-CZ">
              <a:latin typeface="Calibri" pitchFamily="34" charset="0"/>
            </a:endParaRPr>
          </a:p>
        </p:txBody>
      </p:sp>
      <p:sp>
        <p:nvSpPr>
          <p:cNvPr id="16" name="TextovéPole 15"/>
          <p:cNvSpPr txBox="1"/>
          <p:nvPr/>
        </p:nvSpPr>
        <p:spPr>
          <a:xfrm>
            <a:off x="0" y="0"/>
            <a:ext cx="9144000" cy="492125"/>
          </a:xfrm>
          <a:prstGeom prst="rect">
            <a:avLst/>
          </a:prstGeom>
          <a:solidFill>
            <a:schemeClr val="accent6">
              <a:lumMod val="40000"/>
              <a:lumOff val="60000"/>
            </a:schemeClr>
          </a:solidFill>
        </p:spPr>
        <p:txBody>
          <a:bodyPr>
            <a:spAutoFit/>
          </a:bodyPr>
          <a:lstStyle/>
          <a:p>
            <a:pPr fontAlgn="auto">
              <a:spcBef>
                <a:spcPts val="0"/>
              </a:spcBef>
              <a:spcAft>
                <a:spcPts val="0"/>
              </a:spcAft>
              <a:defRPr/>
            </a:pPr>
            <a:r>
              <a:rPr lang="cs-CZ" sz="1200" b="1" dirty="0">
                <a:solidFill>
                  <a:schemeClr val="accent3">
                    <a:lumMod val="50000"/>
                  </a:schemeClr>
                </a:solidFill>
                <a:latin typeface="Times New Roman" pitchFamily="18" charset="0"/>
                <a:cs typeface="Times New Roman" pitchFamily="18" charset="0"/>
              </a:rPr>
              <a:t>Elektronická  učebnice - II. stupeň                  </a:t>
            </a:r>
            <a:r>
              <a:rPr lang="cs-CZ" sz="1000" dirty="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a:solidFill>
                  <a:schemeClr val="accent3">
                    <a:lumMod val="50000"/>
                  </a:schemeClr>
                </a:solidFill>
                <a:latin typeface="Times New Roman" pitchFamily="18" charset="0"/>
                <a:cs typeface="Times New Roman" pitchFamily="18" charset="0"/>
              </a:rPr>
              <a:t>Dějepis</a:t>
            </a:r>
          </a:p>
          <a:p>
            <a:pPr fontAlgn="auto">
              <a:spcBef>
                <a:spcPts val="0"/>
              </a:spcBef>
              <a:spcAft>
                <a:spcPts val="0"/>
              </a:spcAft>
              <a:defRPr/>
            </a:pPr>
            <a:endParaRPr lang="cs-CZ" sz="1000" dirty="0">
              <a:latin typeface="Times New Roman" pitchFamily="18" charset="0"/>
              <a:cs typeface="Times New Roman" pitchFamily="18" charset="0"/>
            </a:endParaRPr>
          </a:p>
        </p:txBody>
      </p:sp>
      <p:sp>
        <p:nvSpPr>
          <p:cNvPr id="2" name="TextovéPole 1"/>
          <p:cNvSpPr txBox="1"/>
          <p:nvPr/>
        </p:nvSpPr>
        <p:spPr>
          <a:xfrm>
            <a:off x="251520" y="1275606"/>
            <a:ext cx="5301901" cy="3600986"/>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5400000" scaled="1"/>
            <a:tileRect/>
          </a:gradFill>
          <a:ln>
            <a:solidFill>
              <a:srgbClr val="C00000"/>
            </a:solidFill>
          </a:ln>
        </p:spPr>
        <p:txBody>
          <a:bodyPr wrap="none" rtlCol="0">
            <a:spAutoFit/>
          </a:bodyPr>
          <a:lstStyle/>
          <a:p>
            <a:r>
              <a:rPr lang="cs-CZ" sz="1200" b="1" u="sng" dirty="0" smtClean="0">
                <a:latin typeface="Times New Roman" pitchFamily="18" charset="0"/>
                <a:cs typeface="Times New Roman" pitchFamily="18" charset="0"/>
              </a:rPr>
              <a:t>Jaká byla podle kroniky pověst českého krále? </a:t>
            </a:r>
          </a:p>
          <a:p>
            <a:r>
              <a:rPr lang="cs-CZ" sz="1200" b="1" u="sng" dirty="0" smtClean="0">
                <a:latin typeface="Times New Roman" pitchFamily="18" charset="0"/>
                <a:cs typeface="Times New Roman" pitchFamily="18" charset="0"/>
              </a:rPr>
              <a:t>Které město Tataři nedobyli? Najdeš ho na mapě?</a:t>
            </a:r>
          </a:p>
          <a:p>
            <a:endParaRPr lang="cs-CZ" sz="1200" b="1" dirty="0">
              <a:latin typeface="Times New Roman" pitchFamily="18" charset="0"/>
              <a:cs typeface="Times New Roman" pitchFamily="18" charset="0"/>
            </a:endParaRPr>
          </a:p>
          <a:p>
            <a:r>
              <a:rPr lang="cs-CZ" sz="1200" b="1" dirty="0" smtClean="0">
                <a:latin typeface="Times New Roman" pitchFamily="18" charset="0"/>
                <a:cs typeface="Times New Roman" pitchFamily="18" charset="0"/>
              </a:rPr>
              <a:t>V létě </a:t>
            </a:r>
            <a:r>
              <a:rPr lang="cs-CZ" sz="1200" b="1" dirty="0" err="1" smtClean="0">
                <a:latin typeface="Times New Roman" pitchFamily="18" charset="0"/>
                <a:cs typeface="Times New Roman" pitchFamily="18" charset="0"/>
              </a:rPr>
              <a:t>Tataříni</a:t>
            </a:r>
            <a:r>
              <a:rPr lang="cs-CZ" sz="1200" b="1" dirty="0" smtClean="0">
                <a:latin typeface="Times New Roman" pitchFamily="18" charset="0"/>
                <a:cs typeface="Times New Roman" pitchFamily="18" charset="0"/>
              </a:rPr>
              <a:t> draví                                           Zatím lůza tatarská</a:t>
            </a:r>
          </a:p>
          <a:p>
            <a:r>
              <a:rPr lang="cs-CZ" sz="1200" b="1" dirty="0">
                <a:latin typeface="Times New Roman" pitchFamily="18" charset="0"/>
                <a:cs typeface="Times New Roman" pitchFamily="18" charset="0"/>
              </a:rPr>
              <a:t>v</a:t>
            </a:r>
            <a:r>
              <a:rPr lang="cs-CZ" sz="1200" b="1" dirty="0" smtClean="0">
                <a:latin typeface="Times New Roman" pitchFamily="18" charset="0"/>
                <a:cs typeface="Times New Roman" pitchFamily="18" charset="0"/>
              </a:rPr>
              <a:t>e třech proudech do Čech jdou.                      proniká až do Kladska.</a:t>
            </a:r>
          </a:p>
          <a:p>
            <a:r>
              <a:rPr lang="cs-CZ" sz="1200" b="1" dirty="0" smtClean="0">
                <a:latin typeface="Times New Roman" pitchFamily="18" charset="0"/>
                <a:cs typeface="Times New Roman" pitchFamily="18" charset="0"/>
              </a:rPr>
              <a:t>Krále Uher jedni rdousí,                                    Z Němec do Čech proudí lidé.</a:t>
            </a:r>
          </a:p>
          <a:p>
            <a:r>
              <a:rPr lang="cs-CZ" sz="1200" b="1" dirty="0">
                <a:latin typeface="Times New Roman" pitchFamily="18" charset="0"/>
                <a:cs typeface="Times New Roman" pitchFamily="18" charset="0"/>
              </a:rPr>
              <a:t>d</a:t>
            </a:r>
            <a:r>
              <a:rPr lang="cs-CZ" sz="1200" b="1" dirty="0" smtClean="0">
                <a:latin typeface="Times New Roman" pitchFamily="18" charset="0"/>
                <a:cs typeface="Times New Roman" pitchFamily="18" charset="0"/>
              </a:rPr>
              <a:t>ruzí po vítězství jdou si                                    tu král na Tatary vyjde,</a:t>
            </a:r>
          </a:p>
          <a:p>
            <a:r>
              <a:rPr lang="cs-CZ" sz="1200" b="1" dirty="0">
                <a:latin typeface="Times New Roman" pitchFamily="18" charset="0"/>
                <a:cs typeface="Times New Roman" pitchFamily="18" charset="0"/>
              </a:rPr>
              <a:t>v</a:t>
            </a:r>
            <a:r>
              <a:rPr lang="cs-CZ" sz="1200" b="1" dirty="0" smtClean="0">
                <a:latin typeface="Times New Roman" pitchFamily="18" charset="0"/>
                <a:cs typeface="Times New Roman" pitchFamily="18" charset="0"/>
              </a:rPr>
              <a:t> Kyjevě. Křesťanské děti                                 dorazí až k Žitavě.</a:t>
            </a:r>
          </a:p>
          <a:p>
            <a:r>
              <a:rPr lang="cs-CZ" sz="1200" b="1" dirty="0">
                <a:latin typeface="Times New Roman" pitchFamily="18" charset="0"/>
                <a:cs typeface="Times New Roman" pitchFamily="18" charset="0"/>
              </a:rPr>
              <a:t>v</a:t>
            </a:r>
            <a:r>
              <a:rPr lang="cs-CZ" sz="1200" b="1" dirty="0" smtClean="0">
                <a:latin typeface="Times New Roman" pitchFamily="18" charset="0"/>
                <a:cs typeface="Times New Roman" pitchFamily="18" charset="0"/>
              </a:rPr>
              <a:t> Polsku vraždí zas ti třetí.                                </a:t>
            </a:r>
            <a:r>
              <a:rPr lang="cs-CZ" sz="1200" b="1" dirty="0" err="1" smtClean="0">
                <a:latin typeface="Times New Roman" pitchFamily="18" charset="0"/>
                <a:cs typeface="Times New Roman" pitchFamily="18" charset="0"/>
              </a:rPr>
              <a:t>Tataříni</a:t>
            </a:r>
            <a:r>
              <a:rPr lang="cs-CZ" sz="1200" b="1" dirty="0" smtClean="0">
                <a:latin typeface="Times New Roman" pitchFamily="18" charset="0"/>
                <a:cs typeface="Times New Roman" pitchFamily="18" charset="0"/>
              </a:rPr>
              <a:t> bezhlavě</a:t>
            </a:r>
          </a:p>
          <a:p>
            <a:r>
              <a:rPr lang="cs-CZ" sz="1200" b="1" dirty="0" smtClean="0">
                <a:latin typeface="Times New Roman" pitchFamily="18" charset="0"/>
                <a:cs typeface="Times New Roman" pitchFamily="18" charset="0"/>
              </a:rPr>
              <a:t>Dorazili k Olomouci.                                          začnou před ním prchat v bázni.</a:t>
            </a:r>
          </a:p>
          <a:p>
            <a:r>
              <a:rPr lang="cs-CZ" sz="1200" b="1" dirty="0" smtClean="0">
                <a:latin typeface="Times New Roman" pitchFamily="18" charset="0"/>
                <a:cs typeface="Times New Roman" pitchFamily="18" charset="0"/>
              </a:rPr>
              <a:t>Nemohli však žádnou mocí                                Chám ví, že jsou Češi rázní,</a:t>
            </a:r>
          </a:p>
          <a:p>
            <a:r>
              <a:rPr lang="cs-CZ" sz="1200" b="1" dirty="0">
                <a:latin typeface="Times New Roman" pitchFamily="18" charset="0"/>
                <a:cs typeface="Times New Roman" pitchFamily="18" charset="0"/>
              </a:rPr>
              <a:t>d</a:t>
            </a:r>
            <a:r>
              <a:rPr lang="cs-CZ" sz="1200" b="1" dirty="0" smtClean="0">
                <a:latin typeface="Times New Roman" pitchFamily="18" charset="0"/>
                <a:cs typeface="Times New Roman" pitchFamily="18" charset="0"/>
              </a:rPr>
              <a:t>obýt města, ba co více                                      a jak radí vyzvědači,</a:t>
            </a:r>
          </a:p>
          <a:p>
            <a:r>
              <a:rPr lang="cs-CZ" sz="1200" b="1" dirty="0">
                <a:latin typeface="Times New Roman" pitchFamily="18" charset="0"/>
                <a:cs typeface="Times New Roman" pitchFamily="18" charset="0"/>
              </a:rPr>
              <a:t>z</a:t>
            </a:r>
            <a:r>
              <a:rPr lang="cs-CZ" sz="1200" b="1" dirty="0" smtClean="0">
                <a:latin typeface="Times New Roman" pitchFamily="18" charset="0"/>
                <a:cs typeface="Times New Roman" pitchFamily="18" charset="0"/>
              </a:rPr>
              <a:t>tratili tam kralevice.                                         před králem se stáhne radši.</a:t>
            </a:r>
          </a:p>
          <a:p>
            <a:r>
              <a:rPr lang="cs-CZ" sz="1200" b="1" dirty="0" smtClean="0">
                <a:latin typeface="Times New Roman" pitchFamily="18" charset="0"/>
                <a:cs typeface="Times New Roman" pitchFamily="18" charset="0"/>
              </a:rPr>
              <a:t>Nepříčetné, kruté hordy</a:t>
            </a:r>
          </a:p>
          <a:p>
            <a:r>
              <a:rPr lang="cs-CZ" sz="1200" b="1" dirty="0">
                <a:latin typeface="Times New Roman" pitchFamily="18" charset="0"/>
                <a:cs typeface="Times New Roman" pitchFamily="18" charset="0"/>
              </a:rPr>
              <a:t>v</a:t>
            </a:r>
            <a:r>
              <a:rPr lang="cs-CZ" sz="1200" b="1" dirty="0" smtClean="0">
                <a:latin typeface="Times New Roman" pitchFamily="18" charset="0"/>
                <a:cs typeface="Times New Roman" pitchFamily="18" charset="0"/>
              </a:rPr>
              <a:t>šude páchaly jen mordy, </a:t>
            </a:r>
          </a:p>
          <a:p>
            <a:r>
              <a:rPr lang="cs-CZ" sz="1200" b="1" dirty="0" smtClean="0">
                <a:latin typeface="Times New Roman" pitchFamily="18" charset="0"/>
                <a:cs typeface="Times New Roman" pitchFamily="18" charset="0"/>
              </a:rPr>
              <a:t>že se svět </a:t>
            </a:r>
            <a:r>
              <a:rPr lang="cs-CZ" sz="1200" b="1" dirty="0" err="1" smtClean="0">
                <a:latin typeface="Times New Roman" pitchFamily="18" charset="0"/>
                <a:cs typeface="Times New Roman" pitchFamily="18" charset="0"/>
              </a:rPr>
              <a:t>moh</a:t>
            </a:r>
            <a:r>
              <a:rPr lang="cs-CZ" sz="1200" b="1" dirty="0" smtClean="0">
                <a:latin typeface="Times New Roman" pitchFamily="18" charset="0"/>
                <a:cs typeface="Times New Roman" pitchFamily="18" charset="0"/>
              </a:rPr>
              <a:t> všeho nadít.</a:t>
            </a:r>
          </a:p>
          <a:p>
            <a:r>
              <a:rPr lang="cs-CZ" sz="1200" b="1" dirty="0" smtClean="0">
                <a:latin typeface="Times New Roman" pitchFamily="18" charset="0"/>
                <a:cs typeface="Times New Roman" pitchFamily="18" charset="0"/>
              </a:rPr>
              <a:t>Češi </a:t>
            </a:r>
            <a:r>
              <a:rPr lang="cs-CZ" sz="1200" b="1" dirty="0" err="1" smtClean="0">
                <a:latin typeface="Times New Roman" pitchFamily="18" charset="0"/>
                <a:cs typeface="Times New Roman" pitchFamily="18" charset="0"/>
              </a:rPr>
              <a:t>začli</a:t>
            </a:r>
            <a:r>
              <a:rPr lang="cs-CZ" sz="1200" b="1" dirty="0" smtClean="0">
                <a:latin typeface="Times New Roman" pitchFamily="18" charset="0"/>
                <a:cs typeface="Times New Roman" pitchFamily="18" charset="0"/>
              </a:rPr>
              <a:t> města hradit.</a:t>
            </a:r>
          </a:p>
          <a:p>
            <a:endParaRPr lang="cs-CZ" sz="1200" b="1" dirty="0">
              <a:latin typeface="Times New Roman" pitchFamily="18" charset="0"/>
              <a:cs typeface="Times New Roman" pitchFamily="18" charset="0"/>
            </a:endParaRPr>
          </a:p>
          <a:p>
            <a:pPr algn="r"/>
            <a:r>
              <a:rPr lang="cs-CZ" sz="1200" b="1" i="1" dirty="0" smtClean="0">
                <a:latin typeface="Times New Roman" pitchFamily="18" charset="0"/>
                <a:cs typeface="Times New Roman" pitchFamily="18" charset="0"/>
              </a:rPr>
              <a:t>Kronika </a:t>
            </a:r>
            <a:r>
              <a:rPr lang="cs-CZ" sz="1200" b="1" i="1" dirty="0" err="1" smtClean="0">
                <a:latin typeface="Times New Roman" pitchFamily="18" charset="0"/>
                <a:cs typeface="Times New Roman" pitchFamily="18" charset="0"/>
              </a:rPr>
              <a:t>třč</a:t>
            </a:r>
            <a:r>
              <a:rPr lang="cs-CZ" sz="1200" b="1" i="1" dirty="0" smtClean="0">
                <a:latin typeface="Times New Roman" pitchFamily="18" charset="0"/>
                <a:cs typeface="Times New Roman" pitchFamily="18" charset="0"/>
              </a:rPr>
              <a:t>. Dalimila, O Tatarech na Moravě 1241, staročesky</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627534"/>
            <a:ext cx="3240360" cy="2428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ovéPole 3"/>
          <p:cNvSpPr txBox="1"/>
          <p:nvPr/>
        </p:nvSpPr>
        <p:spPr>
          <a:xfrm>
            <a:off x="5796137" y="2931790"/>
            <a:ext cx="3096344" cy="400110"/>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p:spPr>
        <p:txBody>
          <a:bodyPr wrap="square" rtlCol="0">
            <a:spAutoFit/>
          </a:bodyPr>
          <a:lstStyle/>
          <a:p>
            <a:pPr algn="ctr"/>
            <a:r>
              <a:rPr lang="cs-CZ" sz="1000" dirty="0">
                <a:latin typeface="Times New Roman" pitchFamily="18" charset="0"/>
                <a:cs typeface="Times New Roman" pitchFamily="18" charset="0"/>
              </a:rPr>
              <a:t>Jaroslav ze Šternberka </a:t>
            </a:r>
            <a:r>
              <a:rPr lang="cs-CZ" sz="1000" dirty="0" smtClean="0">
                <a:latin typeface="Times New Roman" pitchFamily="18" charset="0"/>
                <a:cs typeface="Times New Roman" pitchFamily="18" charset="0"/>
              </a:rPr>
              <a:t>(fiktivní postava) vítězí </a:t>
            </a:r>
            <a:r>
              <a:rPr lang="cs-CZ" sz="1000" dirty="0">
                <a:latin typeface="Times New Roman" pitchFamily="18" charset="0"/>
                <a:cs typeface="Times New Roman" pitchFamily="18" charset="0"/>
              </a:rPr>
              <a:t>nad Tatary  </a:t>
            </a:r>
            <a:r>
              <a:rPr lang="cs-CZ" sz="1000" dirty="0" smtClean="0">
                <a:latin typeface="Times New Roman" pitchFamily="18" charset="0"/>
                <a:cs typeface="Times New Roman" pitchFamily="18" charset="0"/>
              </a:rPr>
              <a:t>v </a:t>
            </a:r>
            <a:r>
              <a:rPr lang="cs-CZ" sz="1000" dirty="0">
                <a:latin typeface="Times New Roman" pitchFamily="18" charset="0"/>
                <a:cs typeface="Times New Roman" pitchFamily="18" charset="0"/>
              </a:rPr>
              <a:t>roce 1241 </a:t>
            </a:r>
            <a:r>
              <a:rPr lang="cs-CZ" sz="1000" dirty="0" smtClean="0">
                <a:latin typeface="Times New Roman" pitchFamily="18" charset="0"/>
                <a:cs typeface="Times New Roman" pitchFamily="18" charset="0"/>
              </a:rPr>
              <a:t>- </a:t>
            </a:r>
            <a:r>
              <a:rPr lang="cs-CZ" sz="1000" dirty="0">
                <a:latin typeface="Times New Roman" pitchFamily="18" charset="0"/>
                <a:cs typeface="Times New Roman" pitchFamily="18" charset="0"/>
              </a:rPr>
              <a:t>obraz na Zelené </a:t>
            </a:r>
            <a:r>
              <a:rPr lang="cs-CZ" sz="1000" dirty="0" smtClean="0">
                <a:latin typeface="Times New Roman" pitchFamily="18" charset="0"/>
                <a:cs typeface="Times New Roman" pitchFamily="18" charset="0"/>
              </a:rPr>
              <a:t>Hoře</a:t>
            </a:r>
            <a:endParaRPr lang="cs-CZ" sz="1000" dirty="0">
              <a:latin typeface="Times New Roman" pitchFamily="18" charset="0"/>
              <a:cs typeface="Times New Roman" pitchFamily="18" charset="0"/>
            </a:endParaRP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8184" y="3435846"/>
            <a:ext cx="2376264"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Nadpis 1"/>
          <p:cNvSpPr>
            <a:spLocks noGrp="1"/>
          </p:cNvSpPr>
          <p:nvPr>
            <p:ph type="ctrTitle"/>
          </p:nvPr>
        </p:nvSpPr>
        <p:spPr>
          <a:xfrm>
            <a:off x="0" y="484188"/>
            <a:ext cx="4752975" cy="593725"/>
          </a:xfrm>
        </p:spPr>
        <p:txBody>
          <a:bodyPr/>
          <a:lstStyle/>
          <a:p>
            <a:pPr algn="l"/>
            <a:r>
              <a:rPr lang="cs-CZ" sz="2500" b="1" dirty="0" smtClean="0">
                <a:latin typeface="Times New Roman" pitchFamily="18" charset="0"/>
                <a:cs typeface="Times New Roman" pitchFamily="18" charset="0"/>
              </a:rPr>
              <a:t>11.6 Něco navíc pro šikovné</a:t>
            </a:r>
          </a:p>
        </p:txBody>
      </p:sp>
      <p:sp>
        <p:nvSpPr>
          <p:cNvPr id="16" name="TextovéPole 15"/>
          <p:cNvSpPr txBox="1"/>
          <p:nvPr/>
        </p:nvSpPr>
        <p:spPr>
          <a:xfrm>
            <a:off x="0" y="0"/>
            <a:ext cx="9144000" cy="492125"/>
          </a:xfrm>
          <a:prstGeom prst="rect">
            <a:avLst/>
          </a:prstGeom>
          <a:solidFill>
            <a:schemeClr val="accent6">
              <a:lumMod val="40000"/>
              <a:lumOff val="60000"/>
            </a:schemeClr>
          </a:solidFill>
        </p:spPr>
        <p:txBody>
          <a:bodyPr>
            <a:spAutoFit/>
          </a:bodyPr>
          <a:lstStyle/>
          <a:p>
            <a:pPr fontAlgn="auto">
              <a:spcBef>
                <a:spcPts val="0"/>
              </a:spcBef>
              <a:spcAft>
                <a:spcPts val="0"/>
              </a:spcAft>
              <a:defRPr/>
            </a:pPr>
            <a:r>
              <a:rPr lang="cs-CZ" sz="1200" b="1" dirty="0">
                <a:solidFill>
                  <a:schemeClr val="accent3">
                    <a:lumMod val="50000"/>
                  </a:schemeClr>
                </a:solidFill>
                <a:latin typeface="Times New Roman" pitchFamily="18" charset="0"/>
                <a:cs typeface="Times New Roman" pitchFamily="18" charset="0"/>
              </a:rPr>
              <a:t>Elektronická  učebnice - II. stupeň                 </a:t>
            </a:r>
            <a:r>
              <a:rPr lang="cs-CZ" sz="1000" dirty="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a:solidFill>
                  <a:schemeClr val="accent3">
                    <a:lumMod val="50000"/>
                  </a:schemeClr>
                </a:solidFill>
                <a:latin typeface="Times New Roman" pitchFamily="18" charset="0"/>
                <a:cs typeface="Times New Roman" pitchFamily="18" charset="0"/>
              </a:rPr>
              <a:t>Dějepis</a:t>
            </a:r>
          </a:p>
          <a:p>
            <a:pPr fontAlgn="auto">
              <a:spcBef>
                <a:spcPts val="0"/>
              </a:spcBef>
              <a:spcAft>
                <a:spcPts val="0"/>
              </a:spcAft>
              <a:defRPr/>
            </a:pPr>
            <a:endParaRPr lang="cs-CZ" sz="1000" dirty="0">
              <a:latin typeface="Times New Roman" pitchFamily="18" charset="0"/>
              <a:cs typeface="Times New Roman" pitchFamily="18" charset="0"/>
            </a:endParaRPr>
          </a:p>
        </p:txBody>
      </p:sp>
      <p:sp>
        <p:nvSpPr>
          <p:cNvPr id="2" name="TextovéPole 1"/>
          <p:cNvSpPr txBox="1"/>
          <p:nvPr/>
        </p:nvSpPr>
        <p:spPr>
          <a:xfrm>
            <a:off x="107504" y="1059582"/>
            <a:ext cx="5616624" cy="3416320"/>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solidFill>
              <a:srgbClr val="00B0F0"/>
            </a:solidFill>
          </a:ln>
        </p:spPr>
        <p:txBody>
          <a:bodyPr wrap="square" rtlCol="0">
            <a:spAutoFit/>
          </a:bodyPr>
          <a:lstStyle/>
          <a:p>
            <a:pPr algn="just"/>
            <a:r>
              <a:rPr lang="cs-CZ" sz="1200" b="1" u="sng" dirty="0" smtClean="0">
                <a:latin typeface="Times New Roman" pitchFamily="18" charset="0"/>
                <a:cs typeface="Times New Roman" pitchFamily="18" charset="0"/>
              </a:rPr>
              <a:t>Jaká práva a jaké povinnosti uděluje král založenému městu?</a:t>
            </a:r>
          </a:p>
          <a:p>
            <a:pPr algn="just"/>
            <a:endParaRPr lang="cs-CZ" sz="1200" b="1" dirty="0">
              <a:latin typeface="Times New Roman" pitchFamily="18" charset="0"/>
              <a:cs typeface="Times New Roman" pitchFamily="18" charset="0"/>
            </a:endParaRPr>
          </a:p>
          <a:p>
            <a:pPr algn="just"/>
            <a:r>
              <a:rPr lang="cs-CZ" sz="1200" b="1" dirty="0" smtClean="0">
                <a:latin typeface="Times New Roman" pitchFamily="18" charset="0"/>
                <a:cs typeface="Times New Roman" pitchFamily="18" charset="0"/>
              </a:rPr>
              <a:t>„Já, Otakar, který se zve i Přemysl, z boží milosti král český, oznamujeme všem, že jsme našim milým měšťanům z Uničova svobodu královskou laskavostí kázali štědře povoliti a slavnostně podati v hodnověrné listině. Totiž aby byli povinni z kteréhokoli </a:t>
            </a:r>
            <a:r>
              <a:rPr lang="cs-CZ" sz="1200" b="1" dirty="0" err="1" smtClean="0">
                <a:latin typeface="Times New Roman" pitchFamily="18" charset="0"/>
                <a:cs typeface="Times New Roman" pitchFamily="18" charset="0"/>
              </a:rPr>
              <a:t>městiště</a:t>
            </a:r>
            <a:r>
              <a:rPr lang="cs-CZ" sz="1200" b="1" dirty="0" smtClean="0">
                <a:latin typeface="Times New Roman" pitchFamily="18" charset="0"/>
                <a:cs typeface="Times New Roman" pitchFamily="18" charset="0"/>
              </a:rPr>
              <a:t> platit každoročně na svátek sv. Martina šest denárů a z kteréhokoli </a:t>
            </a:r>
            <a:r>
              <a:rPr lang="cs-CZ" sz="1200" b="1" dirty="0" err="1" smtClean="0">
                <a:latin typeface="Times New Roman" pitchFamily="18" charset="0"/>
                <a:cs typeface="Times New Roman" pitchFamily="18" charset="0"/>
              </a:rPr>
              <a:t>popluží</a:t>
            </a:r>
            <a:r>
              <a:rPr lang="cs-CZ" sz="1200" b="1" dirty="0" smtClean="0">
                <a:latin typeface="Times New Roman" pitchFamily="18" charset="0"/>
                <a:cs typeface="Times New Roman" pitchFamily="18" charset="0"/>
              </a:rPr>
              <a:t> orné půdy čtvrt hřivny stříbra a tři měřice obilí, totiž jednu žita, druhou pšenice, třetí ovsa.</a:t>
            </a:r>
            <a:r>
              <a:rPr lang="cs-CZ" sz="1200" b="1" dirty="0">
                <a:latin typeface="Times New Roman" pitchFamily="18" charset="0"/>
                <a:cs typeface="Times New Roman" pitchFamily="18" charset="0"/>
              </a:rPr>
              <a:t> </a:t>
            </a:r>
            <a:r>
              <a:rPr lang="cs-CZ" sz="1200" b="1" dirty="0" smtClean="0">
                <a:latin typeface="Times New Roman" pitchFamily="18" charset="0"/>
                <a:cs typeface="Times New Roman" pitchFamily="18" charset="0"/>
              </a:rPr>
              <a:t>Rovněž měšťanům povolujeme, aby byl svobodný les, který dostali k vykácení do třiceti let, aby kterýkoli z nich v něm mohl kácet. Dále přikazujeme, aby jim byly zachovány svobodné a pokojné hranice jejich újezdu, jak v lesích, tak v polích i pastvinách. Také jim povolujeme, aby soudili podle svých zvyklostí všechny viny tak, jak doposud mezi sebou a při sobě soudili, jestliže by to nebyla těžká a velká vina, která má být vyřízena před námi a před našimi úředníky. Také týmž měšťanům milosrdně chceme udělit v souhrnu totéž magdeburské právo a tytéž právní zvyklosti, jichž užívali naši měšťané v Bruntálu … K tomu chceme, aby vladařství neboli rychtu v klidu držel Dětřich a jeho dědici.</a:t>
            </a:r>
          </a:p>
          <a:p>
            <a:pPr algn="just"/>
            <a:endParaRPr lang="cs-CZ" sz="1200" b="1" dirty="0" smtClean="0">
              <a:latin typeface="Times New Roman" pitchFamily="18" charset="0"/>
              <a:cs typeface="Times New Roman" pitchFamily="18" charset="0"/>
            </a:endParaRPr>
          </a:p>
          <a:p>
            <a:pPr algn="r"/>
            <a:r>
              <a:rPr lang="cs-CZ" sz="1200" b="1" i="1" dirty="0" smtClean="0">
                <a:latin typeface="Times New Roman" pitchFamily="18" charset="0"/>
                <a:cs typeface="Times New Roman" pitchFamily="18" charset="0"/>
              </a:rPr>
              <a:t>Zakládací listina královského města </a:t>
            </a:r>
            <a:r>
              <a:rPr lang="cs-CZ" sz="1200" b="1" i="1" dirty="0">
                <a:latin typeface="Times New Roman" pitchFamily="18" charset="0"/>
                <a:cs typeface="Times New Roman" pitchFamily="18" charset="0"/>
              </a:rPr>
              <a:t>P</a:t>
            </a:r>
            <a:r>
              <a:rPr lang="cs-CZ" sz="1200" b="1" i="1" dirty="0" smtClean="0">
                <a:latin typeface="Times New Roman" pitchFamily="18" charset="0"/>
                <a:cs typeface="Times New Roman" pitchFamily="18" charset="0"/>
              </a:rPr>
              <a:t>řemysla Otakara I., 1223</a:t>
            </a:r>
          </a:p>
        </p:txBody>
      </p:sp>
      <p:sp>
        <p:nvSpPr>
          <p:cNvPr id="3" name="TextovéPole 2"/>
          <p:cNvSpPr txBox="1"/>
          <p:nvPr/>
        </p:nvSpPr>
        <p:spPr>
          <a:xfrm>
            <a:off x="2771800" y="4659982"/>
            <a:ext cx="3121367" cy="276999"/>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p:spPr>
        <p:txBody>
          <a:bodyPr wrap="none" rtlCol="0">
            <a:spAutoFit/>
          </a:bodyPr>
          <a:lstStyle/>
          <a:p>
            <a:r>
              <a:rPr lang="cs-CZ" sz="1200" b="1" dirty="0" smtClean="0">
                <a:latin typeface="Times New Roman" pitchFamily="18" charset="0"/>
                <a:cs typeface="Times New Roman" pitchFamily="18" charset="0"/>
              </a:rPr>
              <a:t>Dokážeš vysvětlit pojmy „</a:t>
            </a:r>
            <a:r>
              <a:rPr lang="cs-CZ" sz="1200" b="1" dirty="0" err="1" smtClean="0">
                <a:latin typeface="Times New Roman" pitchFamily="18" charset="0"/>
                <a:cs typeface="Times New Roman" pitchFamily="18" charset="0"/>
              </a:rPr>
              <a:t>popluží</a:t>
            </a:r>
            <a:r>
              <a:rPr lang="cs-CZ" sz="1200" b="1" dirty="0" smtClean="0">
                <a:latin typeface="Times New Roman" pitchFamily="18" charset="0"/>
                <a:cs typeface="Times New Roman" pitchFamily="18" charset="0"/>
              </a:rPr>
              <a:t>“, „újezd“?</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843558"/>
            <a:ext cx="2895604" cy="4040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Nadpis 1"/>
          <p:cNvSpPr>
            <a:spLocks noGrp="1"/>
          </p:cNvSpPr>
          <p:nvPr>
            <p:ph type="ctrTitle"/>
          </p:nvPr>
        </p:nvSpPr>
        <p:spPr>
          <a:xfrm>
            <a:off x="0" y="484188"/>
            <a:ext cx="2700338" cy="593725"/>
          </a:xfrm>
        </p:spPr>
        <p:txBody>
          <a:bodyPr/>
          <a:lstStyle/>
          <a:p>
            <a:pPr algn="l"/>
            <a:r>
              <a:rPr lang="cs-CZ" sz="2500" b="1" dirty="0" smtClean="0">
                <a:latin typeface="Times New Roman" pitchFamily="18" charset="0"/>
                <a:cs typeface="Times New Roman" pitchFamily="18" charset="0"/>
              </a:rPr>
              <a:t>11.7 CLIL</a:t>
            </a:r>
          </a:p>
        </p:txBody>
      </p:sp>
      <p:sp>
        <p:nvSpPr>
          <p:cNvPr id="27650" name="TextovéPole 10">
            <a:hlinkClick r:id="rId3"/>
          </p:cNvPr>
          <p:cNvSpPr txBox="1">
            <a:spLocks noChangeArrowheads="1"/>
          </p:cNvSpPr>
          <p:nvPr/>
        </p:nvSpPr>
        <p:spPr bwMode="auto">
          <a:xfrm>
            <a:off x="6516688" y="3867150"/>
            <a:ext cx="2303462" cy="461963"/>
          </a:xfrm>
          <a:prstGeom prst="rect">
            <a:avLst/>
          </a:prstGeom>
          <a:noFill/>
          <a:ln w="9525">
            <a:noFill/>
            <a:miter lim="800000"/>
            <a:headEnd/>
            <a:tailEnd/>
          </a:ln>
        </p:spPr>
        <p:txBody>
          <a:bodyPr>
            <a:spAutoFit/>
          </a:bodyPr>
          <a:lstStyle/>
          <a:p>
            <a:endParaRPr lang="cs-CZ" sz="1200">
              <a:latin typeface="Calibri" pitchFamily="34" charset="0"/>
            </a:endParaRPr>
          </a:p>
          <a:p>
            <a:endParaRPr lang="cs-CZ" sz="1200">
              <a:latin typeface="Calibri" pitchFamily="34" charset="0"/>
            </a:endParaRPr>
          </a:p>
        </p:txBody>
      </p:sp>
      <p:sp>
        <p:nvSpPr>
          <p:cNvPr id="17" name="TextovéPole 16"/>
          <p:cNvSpPr txBox="1"/>
          <p:nvPr/>
        </p:nvSpPr>
        <p:spPr>
          <a:xfrm>
            <a:off x="0" y="0"/>
            <a:ext cx="9144000" cy="492125"/>
          </a:xfrm>
          <a:prstGeom prst="rect">
            <a:avLst/>
          </a:prstGeom>
          <a:solidFill>
            <a:schemeClr val="accent6">
              <a:lumMod val="40000"/>
              <a:lumOff val="60000"/>
            </a:schemeClr>
          </a:solidFill>
        </p:spPr>
        <p:txBody>
          <a:bodyPr>
            <a:spAutoFit/>
          </a:bodyPr>
          <a:lstStyle/>
          <a:p>
            <a:pPr fontAlgn="auto">
              <a:spcBef>
                <a:spcPts val="0"/>
              </a:spcBef>
              <a:spcAft>
                <a:spcPts val="0"/>
              </a:spcAft>
              <a:defRPr/>
            </a:pPr>
            <a:r>
              <a:rPr lang="cs-CZ" sz="1200" b="1" dirty="0">
                <a:solidFill>
                  <a:schemeClr val="accent3">
                    <a:lumMod val="50000"/>
                  </a:schemeClr>
                </a:solidFill>
                <a:latin typeface="Times New Roman" pitchFamily="18" charset="0"/>
                <a:cs typeface="Times New Roman" pitchFamily="18" charset="0"/>
              </a:rPr>
              <a:t>Elektronická  učebnice - II. stupeň        </a:t>
            </a:r>
            <a:r>
              <a:rPr lang="cs-CZ" sz="1000" dirty="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err="1">
                <a:solidFill>
                  <a:schemeClr val="accent3">
                    <a:lumMod val="50000"/>
                  </a:schemeClr>
                </a:solidFill>
                <a:latin typeface="Times New Roman" pitchFamily="18" charset="0"/>
                <a:cs typeface="Times New Roman" pitchFamily="18" charset="0"/>
              </a:rPr>
              <a:t>History</a:t>
            </a:r>
            <a:endParaRPr lang="cs-CZ" sz="1600" b="1" dirty="0">
              <a:solidFill>
                <a:schemeClr val="accent3">
                  <a:lumMod val="50000"/>
                </a:schemeClr>
              </a:solidFill>
              <a:latin typeface="Times New Roman" pitchFamily="18" charset="0"/>
              <a:cs typeface="Times New Roman" pitchFamily="18" charset="0"/>
            </a:endParaRPr>
          </a:p>
          <a:p>
            <a:pPr fontAlgn="auto">
              <a:spcBef>
                <a:spcPts val="0"/>
              </a:spcBef>
              <a:spcAft>
                <a:spcPts val="0"/>
              </a:spcAft>
              <a:defRPr/>
            </a:pPr>
            <a:endParaRPr lang="cs-CZ" sz="1000" dirty="0">
              <a:latin typeface="Times New Roman" pitchFamily="18" charset="0"/>
              <a:cs typeface="Times New Roman" pitchFamily="18" charset="0"/>
            </a:endParaRPr>
          </a:p>
        </p:txBody>
      </p:sp>
      <p:sp>
        <p:nvSpPr>
          <p:cNvPr id="2" name="TextovéPole 1"/>
          <p:cNvSpPr txBox="1"/>
          <p:nvPr/>
        </p:nvSpPr>
        <p:spPr>
          <a:xfrm>
            <a:off x="251521" y="1203598"/>
            <a:ext cx="4320480" cy="2246769"/>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5400000" scaled="1"/>
            <a:tileRect/>
          </a:gradFill>
          <a:ln>
            <a:solidFill>
              <a:srgbClr val="00B050"/>
            </a:solidFill>
          </a:ln>
        </p:spPr>
        <p:txBody>
          <a:bodyPr wrap="square" rtlCol="0">
            <a:spAutoFit/>
          </a:bodyPr>
          <a:lstStyle/>
          <a:p>
            <a:pPr algn="just"/>
            <a:r>
              <a:rPr lang="en-US" sz="1400" b="1" dirty="0" smtClean="0">
                <a:latin typeface="Times New Roman" pitchFamily="18" charset="0"/>
                <a:cs typeface="Times New Roman" pitchFamily="18" charset="0"/>
              </a:rPr>
              <a:t>Wenceslaus III </a:t>
            </a:r>
            <a:r>
              <a:rPr lang="en-US" sz="1400" b="1" dirty="0" err="1" smtClean="0">
                <a:latin typeface="Times New Roman" pitchFamily="18" charset="0"/>
                <a:cs typeface="Times New Roman" pitchFamily="18" charset="0"/>
              </a:rPr>
              <a:t>Premyslid</a:t>
            </a:r>
            <a:r>
              <a:rPr lang="en-US" sz="1400" dirty="0" smtClean="0">
                <a:latin typeface="Times New Roman" pitchFamily="18" charset="0"/>
                <a:cs typeface="Times New Roman" pitchFamily="18" charset="0"/>
              </a:rPr>
              <a:t>  (October 6, 1289 – August 4, 1306) was the King of Hungary (1301–05), King of Bohemia (1305–06) and the king of Poland  (1305–06).</a:t>
            </a:r>
          </a:p>
          <a:p>
            <a:pPr algn="just"/>
            <a:r>
              <a:rPr lang="en-US" sz="1400" dirty="0" smtClean="0">
                <a:latin typeface="Times New Roman" pitchFamily="18" charset="0"/>
                <a:cs typeface="Times New Roman" pitchFamily="18" charset="0"/>
              </a:rPr>
              <a:t>Wenceslaus III was the son of Wenceslaus II, King of Bohemia and Poland, and Judith of Habsburg, the daughter of Rudolph I, King of the Romans. He faced the problem of internal quarrels in Hungary and in Poland.</a:t>
            </a:r>
          </a:p>
          <a:p>
            <a:pPr algn="just"/>
            <a:r>
              <a:rPr lang="en-US" sz="1400" dirty="0" smtClean="0">
                <a:latin typeface="Times New Roman" pitchFamily="18" charset="0"/>
                <a:cs typeface="Times New Roman" pitchFamily="18" charset="0"/>
              </a:rPr>
              <a:t>Wenceslaus was </a:t>
            </a:r>
            <a:r>
              <a:rPr lang="en-US" sz="1400" b="1" dirty="0" smtClean="0">
                <a:latin typeface="Times New Roman" pitchFamily="18" charset="0"/>
                <a:cs typeface="Times New Roman" pitchFamily="18" charset="0"/>
              </a:rPr>
              <a:t>the last of the male P</a:t>
            </a:r>
            <a:r>
              <a:rPr lang="cs-CZ" sz="1400" b="1" dirty="0" smtClean="0">
                <a:latin typeface="Times New Roman" pitchFamily="18" charset="0"/>
                <a:cs typeface="Times New Roman" pitchFamily="18" charset="0"/>
              </a:rPr>
              <a:t>r</a:t>
            </a:r>
            <a:r>
              <a:rPr lang="en-US" sz="1400" b="1" dirty="0" err="1" smtClean="0">
                <a:latin typeface="Times New Roman" pitchFamily="18" charset="0"/>
                <a:cs typeface="Times New Roman" pitchFamily="18" charset="0"/>
              </a:rPr>
              <a:t>emyslid</a:t>
            </a:r>
            <a:r>
              <a:rPr lang="en-US" sz="1400" b="1" dirty="0" smtClean="0">
                <a:latin typeface="Times New Roman" pitchFamily="18" charset="0"/>
                <a:cs typeface="Times New Roman" pitchFamily="18" charset="0"/>
              </a:rPr>
              <a:t> rulers of Bohemia</a:t>
            </a:r>
            <a:r>
              <a:rPr lang="en-US" sz="1400" dirty="0" smtClean="0">
                <a:latin typeface="Times New Roman" pitchFamily="18" charset="0"/>
                <a:cs typeface="Times New Roman" pitchFamily="18" charset="0"/>
              </a:rPr>
              <a:t>. His sister, Elisabeth married John of Luxembourg,  who was elected King of Bohemia</a:t>
            </a:r>
            <a:r>
              <a:rPr lang="en-US" sz="1400" b="1" dirty="0" smtClean="0">
                <a:latin typeface="Times New Roman" pitchFamily="18" charset="0"/>
                <a:cs typeface="Times New Roman" pitchFamily="18" charset="0"/>
              </a:rPr>
              <a:t>.</a:t>
            </a:r>
            <a:endParaRPr lang="en-US" sz="1400"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2643758"/>
            <a:ext cx="1944216" cy="2352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87824" y="3579862"/>
            <a:ext cx="1048702"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52320" y="627534"/>
            <a:ext cx="1518538" cy="4443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6016" y="771550"/>
            <a:ext cx="2592288" cy="161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1403648" y="3579862"/>
            <a:ext cx="936104" cy="1340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484188"/>
            <a:ext cx="3313113" cy="593725"/>
          </a:xfrm>
        </p:spPr>
        <p:txBody>
          <a:bodyPr/>
          <a:lstStyle/>
          <a:p>
            <a:pPr algn="l"/>
            <a:r>
              <a:rPr lang="cs-CZ" sz="2500" b="1" dirty="0" smtClean="0">
                <a:latin typeface="Times New Roman" pitchFamily="18" charset="0"/>
                <a:cs typeface="Times New Roman" pitchFamily="18" charset="0"/>
              </a:rPr>
              <a:t>11.8</a:t>
            </a:r>
            <a:r>
              <a:rPr lang="cs-CZ" sz="2800" b="1" dirty="0" smtClean="0">
                <a:latin typeface="Times New Roman" pitchFamily="18" charset="0"/>
                <a:cs typeface="Times New Roman" pitchFamily="18" charset="0"/>
              </a:rPr>
              <a:t> </a:t>
            </a:r>
            <a:r>
              <a:rPr lang="cs-CZ" sz="2500" b="1" dirty="0" smtClean="0">
                <a:latin typeface="Times New Roman" pitchFamily="18" charset="0"/>
                <a:cs typeface="Times New Roman" pitchFamily="18" charset="0"/>
              </a:rPr>
              <a:t>Test znalostí</a:t>
            </a:r>
          </a:p>
        </p:txBody>
      </p:sp>
      <p:sp>
        <p:nvSpPr>
          <p:cNvPr id="29698" name="TextovéPole 10">
            <a:hlinkClick r:id="rId3"/>
          </p:cNvPr>
          <p:cNvSpPr txBox="1">
            <a:spLocks noChangeArrowheads="1"/>
          </p:cNvSpPr>
          <p:nvPr/>
        </p:nvSpPr>
        <p:spPr bwMode="auto">
          <a:xfrm>
            <a:off x="6516688" y="3867150"/>
            <a:ext cx="2303462" cy="461963"/>
          </a:xfrm>
          <a:prstGeom prst="rect">
            <a:avLst/>
          </a:prstGeom>
          <a:noFill/>
          <a:ln w="9525">
            <a:noFill/>
            <a:miter lim="800000"/>
            <a:headEnd/>
            <a:tailEnd/>
          </a:ln>
        </p:spPr>
        <p:txBody>
          <a:bodyPr>
            <a:spAutoFit/>
          </a:bodyPr>
          <a:lstStyle/>
          <a:p>
            <a:endParaRPr lang="cs-CZ" sz="1200">
              <a:latin typeface="Calibri" pitchFamily="34" charset="0"/>
            </a:endParaRPr>
          </a:p>
          <a:p>
            <a:endParaRPr lang="cs-CZ" sz="1200">
              <a:latin typeface="Calibri" pitchFamily="34" charset="0"/>
            </a:endParaRPr>
          </a:p>
        </p:txBody>
      </p:sp>
      <p:sp>
        <p:nvSpPr>
          <p:cNvPr id="13" name="TextovéPole 12"/>
          <p:cNvSpPr txBox="1">
            <a:spLocks noChangeArrowheads="1"/>
          </p:cNvSpPr>
          <p:nvPr/>
        </p:nvSpPr>
        <p:spPr bwMode="auto">
          <a:xfrm>
            <a:off x="7092950" y="1203325"/>
            <a:ext cx="1439863" cy="246063"/>
          </a:xfrm>
          <a:prstGeom prst="rect">
            <a:avLst/>
          </a:prstGeom>
          <a:noFill/>
          <a:ln w="9525">
            <a:noFill/>
            <a:miter lim="800000"/>
            <a:headEnd/>
            <a:tailEnd/>
          </a:ln>
        </p:spPr>
        <p:txBody>
          <a:bodyPr>
            <a:spAutoFit/>
          </a:bodyPr>
          <a:lstStyle/>
          <a:p>
            <a:pPr algn="ctr"/>
            <a:r>
              <a:rPr lang="cs-CZ" sz="1000" b="1" dirty="0">
                <a:solidFill>
                  <a:srgbClr val="813763"/>
                </a:solidFill>
                <a:latin typeface="Times New Roman" pitchFamily="18" charset="0"/>
                <a:cs typeface="Times New Roman" pitchFamily="18" charset="0"/>
              </a:rPr>
              <a:t>Správné odpovědi</a:t>
            </a:r>
            <a:r>
              <a:rPr lang="cs-CZ" sz="1000" b="1" dirty="0">
                <a:solidFill>
                  <a:srgbClr val="813763"/>
                </a:solidFill>
                <a:latin typeface="Calibri" pitchFamily="34" charset="0"/>
              </a:rPr>
              <a:t>:</a:t>
            </a:r>
          </a:p>
        </p:txBody>
      </p:sp>
      <p:graphicFrame>
        <p:nvGraphicFramePr>
          <p:cNvPr id="15" name="Tabulka 14"/>
          <p:cNvGraphicFramePr>
            <a:graphicFrameLocks noGrp="1"/>
          </p:cNvGraphicFramePr>
          <p:nvPr>
            <p:extLst>
              <p:ext uri="{D42A27DB-BD31-4B8C-83A1-F6EECF244321}">
                <p14:modId xmlns:p14="http://schemas.microsoft.com/office/powerpoint/2010/main" val="1543837842"/>
              </p:ext>
            </p:extLst>
          </p:nvPr>
        </p:nvGraphicFramePr>
        <p:xfrm>
          <a:off x="1043608" y="1275606"/>
          <a:ext cx="5544616" cy="3528392"/>
        </p:xfrm>
        <a:graphic>
          <a:graphicData uri="http://schemas.openxmlformats.org/drawingml/2006/table">
            <a:tbl>
              <a:tblPr bandRow="1">
                <a:tableStyleId>{775DCB02-9BB8-47FD-8907-85C794F793BA}</a:tableStyleId>
              </a:tblPr>
              <a:tblGrid>
                <a:gridCol w="2736304"/>
                <a:gridCol w="2808312"/>
              </a:tblGrid>
              <a:tr h="370840">
                <a:tc>
                  <a:txBody>
                    <a:bodyPr/>
                    <a:lstStyle/>
                    <a:p>
                      <a:pPr marL="0" indent="0" algn="just">
                        <a:buNone/>
                      </a:pPr>
                      <a:r>
                        <a:rPr lang="cs-CZ" sz="1600" dirty="0" smtClean="0">
                          <a:latin typeface="Times New Roman" pitchFamily="18" charset="0"/>
                          <a:cs typeface="Times New Roman" pitchFamily="18" charset="0"/>
                        </a:rPr>
                        <a:t>1.Mezi</a:t>
                      </a:r>
                      <a:r>
                        <a:rPr lang="cs-CZ" sz="1600" baseline="0" dirty="0" smtClean="0">
                          <a:latin typeface="Times New Roman" pitchFamily="18" charset="0"/>
                          <a:cs typeface="Times New Roman" pitchFamily="18" charset="0"/>
                        </a:rPr>
                        <a:t> tzv. Poslední Přemyslovce patřili:</a:t>
                      </a:r>
                      <a:endParaRPr lang="cs-CZ" sz="1600" dirty="0" smtClean="0">
                        <a:latin typeface="Times New Roman" pitchFamily="18" charset="0"/>
                        <a:cs typeface="Times New Roman" pitchFamily="18" charset="0"/>
                      </a:endParaRPr>
                    </a:p>
                    <a:p>
                      <a:pPr marL="342900" indent="-342900" algn="just"/>
                      <a:endParaRPr lang="cs-CZ" sz="1200" dirty="0" smtClean="0">
                        <a:latin typeface="Times New Roman" pitchFamily="18" charset="0"/>
                        <a:cs typeface="Times New Roman" pitchFamily="18" charset="0"/>
                      </a:endParaRPr>
                    </a:p>
                    <a:p>
                      <a:pPr marL="342900" indent="-342900" algn="just"/>
                      <a:r>
                        <a:rPr lang="cs-CZ" sz="1200" dirty="0" smtClean="0">
                          <a:latin typeface="Times New Roman" pitchFamily="18" charset="0"/>
                          <a:cs typeface="Times New Roman" pitchFamily="18" charset="0"/>
                        </a:rPr>
                        <a:t>a/  Přemysl</a:t>
                      </a:r>
                      <a:r>
                        <a:rPr lang="cs-CZ" sz="1200" baseline="0" dirty="0" smtClean="0">
                          <a:latin typeface="Times New Roman" pitchFamily="18" charset="0"/>
                          <a:cs typeface="Times New Roman" pitchFamily="18" charset="0"/>
                        </a:rPr>
                        <a:t> Otakar I., Václav IV.</a:t>
                      </a:r>
                      <a:endParaRPr lang="cs-CZ" sz="1200" dirty="0" smtClean="0">
                        <a:latin typeface="Times New Roman" pitchFamily="18" charset="0"/>
                        <a:cs typeface="Times New Roman" pitchFamily="18" charset="0"/>
                      </a:endParaRPr>
                    </a:p>
                    <a:p>
                      <a:pPr marL="342900" indent="-342900" algn="just"/>
                      <a:r>
                        <a:rPr lang="cs-CZ" sz="1200" dirty="0" smtClean="0">
                          <a:latin typeface="Times New Roman" pitchFamily="18" charset="0"/>
                          <a:cs typeface="Times New Roman" pitchFamily="18" charset="0"/>
                        </a:rPr>
                        <a:t>b/  Václav</a:t>
                      </a:r>
                      <a:r>
                        <a:rPr lang="cs-CZ" sz="1200" baseline="0" dirty="0" smtClean="0">
                          <a:latin typeface="Times New Roman" pitchFamily="18" charset="0"/>
                          <a:cs typeface="Times New Roman" pitchFamily="18" charset="0"/>
                        </a:rPr>
                        <a:t> I., Václav III., Václav IV.</a:t>
                      </a:r>
                      <a:endParaRPr lang="cs-CZ" sz="1200" dirty="0" smtClean="0">
                        <a:latin typeface="Times New Roman" pitchFamily="18" charset="0"/>
                        <a:cs typeface="Times New Roman" pitchFamily="18" charset="0"/>
                      </a:endParaRPr>
                    </a:p>
                    <a:p>
                      <a:pPr marL="342900" indent="-342900" algn="just"/>
                      <a:r>
                        <a:rPr lang="cs-CZ" sz="1200" dirty="0" smtClean="0">
                          <a:latin typeface="Times New Roman" pitchFamily="18" charset="0"/>
                          <a:cs typeface="Times New Roman" pitchFamily="18" charset="0"/>
                        </a:rPr>
                        <a:t>c/  Přemysl</a:t>
                      </a:r>
                      <a:r>
                        <a:rPr lang="cs-CZ" sz="1200" baseline="0" dirty="0" smtClean="0">
                          <a:latin typeface="Times New Roman" pitchFamily="18" charset="0"/>
                          <a:cs typeface="Times New Roman" pitchFamily="18" charset="0"/>
                        </a:rPr>
                        <a:t> Otakar II., Václav III.</a:t>
                      </a:r>
                      <a:endParaRPr lang="cs-CZ" sz="1200" dirty="0" smtClean="0">
                        <a:latin typeface="Times New Roman" pitchFamily="18" charset="0"/>
                        <a:cs typeface="Times New Roman" pitchFamily="18" charset="0"/>
                      </a:endParaRPr>
                    </a:p>
                    <a:p>
                      <a:pPr marL="342900" indent="-342900" algn="just"/>
                      <a:r>
                        <a:rPr lang="cs-CZ" sz="1200" dirty="0" smtClean="0">
                          <a:latin typeface="Times New Roman" pitchFamily="18" charset="0"/>
                          <a:cs typeface="Times New Roman" pitchFamily="18" charset="0"/>
                        </a:rPr>
                        <a:t>d/  Václav</a:t>
                      </a:r>
                      <a:r>
                        <a:rPr lang="cs-CZ" sz="1200" baseline="0" dirty="0" smtClean="0">
                          <a:latin typeface="Times New Roman" pitchFamily="18" charset="0"/>
                          <a:cs typeface="Times New Roman" pitchFamily="18" charset="0"/>
                        </a:rPr>
                        <a:t> II., Ladislav Pohrobek</a:t>
                      </a:r>
                      <a:endParaRPr lang="cs-CZ" sz="1200" dirty="0" smtClean="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tcPr>
                </a:tc>
                <a:tc>
                  <a:txBody>
                    <a:bodyPr/>
                    <a:lstStyle/>
                    <a:p>
                      <a:pPr marL="0" indent="0" algn="just">
                        <a:buNone/>
                      </a:pPr>
                      <a:r>
                        <a:rPr lang="cs-CZ" sz="1600" dirty="0" smtClean="0">
                          <a:latin typeface="Times New Roman" pitchFamily="18" charset="0"/>
                          <a:cs typeface="Times New Roman" pitchFamily="18" charset="0"/>
                        </a:rPr>
                        <a:t>3.Jako</a:t>
                      </a:r>
                      <a:r>
                        <a:rPr lang="cs-CZ" sz="1600" baseline="0" dirty="0" smtClean="0">
                          <a:latin typeface="Times New Roman" pitchFamily="18" charset="0"/>
                          <a:cs typeface="Times New Roman" pitchFamily="18" charset="0"/>
                        </a:rPr>
                        <a:t> král se třemi korunami na hlavě bývá zobrazován:</a:t>
                      </a:r>
                    </a:p>
                    <a:p>
                      <a:pPr marL="0" indent="0" algn="just">
                        <a:buNone/>
                      </a:pPr>
                      <a:endParaRPr lang="cs-CZ" sz="1600" baseline="0" dirty="0" smtClean="0">
                        <a:latin typeface="Times New Roman" pitchFamily="18" charset="0"/>
                        <a:cs typeface="Times New Roman" pitchFamily="18" charset="0"/>
                      </a:endParaRPr>
                    </a:p>
                    <a:p>
                      <a:pPr marL="0" indent="0" algn="just">
                        <a:buNone/>
                      </a:pPr>
                      <a:r>
                        <a:rPr lang="cs-CZ" sz="1200" dirty="0" smtClean="0">
                          <a:latin typeface="Times New Roman" pitchFamily="18" charset="0"/>
                          <a:cs typeface="Times New Roman" pitchFamily="18" charset="0"/>
                        </a:rPr>
                        <a:t>a/  Václav</a:t>
                      </a:r>
                      <a:r>
                        <a:rPr lang="cs-CZ" sz="1200" baseline="0" dirty="0" smtClean="0">
                          <a:latin typeface="Times New Roman" pitchFamily="18" charset="0"/>
                          <a:cs typeface="Times New Roman" pitchFamily="18" charset="0"/>
                        </a:rPr>
                        <a:t> IV.</a:t>
                      </a:r>
                    </a:p>
                    <a:p>
                      <a:pPr marL="0" indent="0" algn="just">
                        <a:buNone/>
                      </a:pPr>
                      <a:r>
                        <a:rPr lang="cs-CZ" sz="1200" dirty="0" smtClean="0">
                          <a:latin typeface="Times New Roman" pitchFamily="18" charset="0"/>
                          <a:cs typeface="Times New Roman" pitchFamily="18" charset="0"/>
                        </a:rPr>
                        <a:t>b/  Václav III.</a:t>
                      </a:r>
                    </a:p>
                    <a:p>
                      <a:pPr marL="342900" indent="-342900" algn="just"/>
                      <a:r>
                        <a:rPr lang="cs-CZ" sz="1200" dirty="0" smtClean="0">
                          <a:latin typeface="Times New Roman" pitchFamily="18" charset="0"/>
                          <a:cs typeface="Times New Roman" pitchFamily="18" charset="0"/>
                        </a:rPr>
                        <a:t>c/  Václav</a:t>
                      </a:r>
                      <a:r>
                        <a:rPr lang="cs-CZ" sz="1200" baseline="0" dirty="0" smtClean="0">
                          <a:latin typeface="Times New Roman" pitchFamily="18" charset="0"/>
                          <a:cs typeface="Times New Roman" pitchFamily="18" charset="0"/>
                        </a:rPr>
                        <a:t> II.</a:t>
                      </a:r>
                    </a:p>
                    <a:p>
                      <a:pPr marL="342900" indent="-342900" algn="just"/>
                      <a:r>
                        <a:rPr lang="cs-CZ" sz="1200" dirty="0" smtClean="0">
                          <a:latin typeface="Times New Roman" pitchFamily="18" charset="0"/>
                          <a:cs typeface="Times New Roman" pitchFamily="18" charset="0"/>
                        </a:rPr>
                        <a:t>d/  Václav</a:t>
                      </a:r>
                      <a:r>
                        <a:rPr lang="cs-CZ" sz="1200" baseline="0" dirty="0" smtClean="0">
                          <a:latin typeface="Times New Roman" pitchFamily="18" charset="0"/>
                          <a:cs typeface="Times New Roman" pitchFamily="18" charset="0"/>
                        </a:rPr>
                        <a:t> I.</a:t>
                      </a:r>
                    </a:p>
                    <a:p>
                      <a:pPr marL="342900" indent="-342900" algn="just"/>
                      <a:endParaRPr lang="cs-CZ"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tcPr>
                </a:tc>
              </a:tr>
              <a:tr h="1699592">
                <a:tc>
                  <a:txBody>
                    <a:bodyPr/>
                    <a:lstStyle/>
                    <a:p>
                      <a:pPr marL="0" indent="0" algn="just">
                        <a:buNone/>
                      </a:pPr>
                      <a:r>
                        <a:rPr lang="cs-CZ" sz="1600" dirty="0" smtClean="0">
                          <a:latin typeface="Times New Roman" pitchFamily="18" charset="0"/>
                          <a:cs typeface="Times New Roman" pitchFamily="18" charset="0"/>
                        </a:rPr>
                        <a:t>2.Zlatá bula sicilská neobsahovala:</a:t>
                      </a:r>
                    </a:p>
                    <a:p>
                      <a:pPr marL="0" indent="0" algn="just">
                        <a:buNone/>
                      </a:pPr>
                      <a:endParaRPr lang="cs-CZ" sz="1200" dirty="0" smtClean="0">
                        <a:latin typeface="Times New Roman" pitchFamily="18" charset="0"/>
                        <a:cs typeface="Times New Roman" pitchFamily="18" charset="0"/>
                      </a:endParaRPr>
                    </a:p>
                    <a:p>
                      <a:pPr marL="342900" indent="-342900" algn="just"/>
                      <a:r>
                        <a:rPr lang="cs-CZ" sz="1200" dirty="0" smtClean="0">
                          <a:latin typeface="Times New Roman" pitchFamily="18" charset="0"/>
                          <a:cs typeface="Times New Roman" pitchFamily="18" charset="0"/>
                        </a:rPr>
                        <a:t>a/  dědičný</a:t>
                      </a:r>
                      <a:r>
                        <a:rPr lang="cs-CZ" sz="1200" baseline="0" dirty="0" smtClean="0">
                          <a:latin typeface="Times New Roman" pitchFamily="18" charset="0"/>
                          <a:cs typeface="Times New Roman" pitchFamily="18" charset="0"/>
                        </a:rPr>
                        <a:t> královský titul</a:t>
                      </a:r>
                      <a:endParaRPr lang="cs-CZ" sz="1200" dirty="0" smtClean="0">
                        <a:latin typeface="Times New Roman" pitchFamily="18" charset="0"/>
                        <a:cs typeface="Times New Roman" pitchFamily="18" charset="0"/>
                      </a:endParaRPr>
                    </a:p>
                    <a:p>
                      <a:pPr marL="342900" indent="-342900" algn="just"/>
                      <a:r>
                        <a:rPr lang="cs-CZ" sz="1200" dirty="0" smtClean="0">
                          <a:latin typeface="Times New Roman" pitchFamily="18" charset="0"/>
                          <a:cs typeface="Times New Roman" pitchFamily="18" charset="0"/>
                        </a:rPr>
                        <a:t>b/  český panovník jedním z kurfiřtů</a:t>
                      </a:r>
                    </a:p>
                    <a:p>
                      <a:pPr marL="342900" indent="-342900" algn="just"/>
                      <a:r>
                        <a:rPr lang="cs-CZ" sz="1200" dirty="0" smtClean="0">
                          <a:latin typeface="Times New Roman" pitchFamily="18" charset="0"/>
                          <a:cs typeface="Times New Roman" pitchFamily="18" charset="0"/>
                        </a:rPr>
                        <a:t>c/  volba</a:t>
                      </a:r>
                      <a:r>
                        <a:rPr lang="cs-CZ" sz="1200" baseline="0" dirty="0" smtClean="0">
                          <a:latin typeface="Times New Roman" pitchFamily="18" charset="0"/>
                          <a:cs typeface="Times New Roman" pitchFamily="18" charset="0"/>
                        </a:rPr>
                        <a:t> krále českými stavy</a:t>
                      </a:r>
                      <a:endParaRPr lang="cs-CZ" sz="1200" dirty="0" smtClean="0">
                        <a:latin typeface="Times New Roman" pitchFamily="18" charset="0"/>
                        <a:cs typeface="Times New Roman" pitchFamily="18" charset="0"/>
                      </a:endParaRPr>
                    </a:p>
                    <a:p>
                      <a:pPr marL="342900" indent="-342900" algn="just"/>
                      <a:r>
                        <a:rPr lang="cs-CZ" sz="1200" dirty="0" smtClean="0">
                          <a:latin typeface="Times New Roman" pitchFamily="18" charset="0"/>
                          <a:cs typeface="Times New Roman" pitchFamily="18" charset="0"/>
                        </a:rPr>
                        <a:t>d/  návrat</a:t>
                      </a:r>
                      <a:r>
                        <a:rPr lang="cs-CZ" sz="1200" baseline="0" dirty="0" smtClean="0">
                          <a:latin typeface="Times New Roman" pitchFamily="18" charset="0"/>
                          <a:cs typeface="Times New Roman" pitchFamily="18" charset="0"/>
                        </a:rPr>
                        <a:t> k pohanství</a:t>
                      </a:r>
                      <a:endParaRPr lang="cs-CZ" sz="1200" dirty="0" smtClean="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cs-CZ" sz="1600" dirty="0" smtClean="0">
                          <a:latin typeface="Times New Roman" pitchFamily="18" charset="0"/>
                          <a:cs typeface="Times New Roman" pitchFamily="18" charset="0"/>
                        </a:rPr>
                        <a:t>4.Václav</a:t>
                      </a:r>
                      <a:r>
                        <a:rPr lang="cs-CZ" sz="1600" baseline="0" dirty="0" smtClean="0">
                          <a:latin typeface="Times New Roman" pitchFamily="18" charset="0"/>
                          <a:cs typeface="Times New Roman" pitchFamily="18" charset="0"/>
                        </a:rPr>
                        <a:t> II. zavedl ražbu:</a:t>
                      </a:r>
                    </a:p>
                    <a:p>
                      <a:pPr marL="0" marR="0" indent="0" algn="just" defTabSz="914400" rtl="0" eaLnBrk="1" fontAlgn="auto" latinLnBrk="0" hangingPunct="1">
                        <a:lnSpc>
                          <a:spcPct val="100000"/>
                        </a:lnSpc>
                        <a:spcBef>
                          <a:spcPts val="0"/>
                        </a:spcBef>
                        <a:spcAft>
                          <a:spcPts val="0"/>
                        </a:spcAft>
                        <a:buClrTx/>
                        <a:buSzTx/>
                        <a:buFontTx/>
                        <a:buNone/>
                        <a:tabLst/>
                        <a:defRPr/>
                      </a:pPr>
                      <a:endParaRPr lang="cs-CZ" sz="1600" dirty="0" smtClean="0">
                        <a:latin typeface="Times New Roman" pitchFamily="18" charset="0"/>
                        <a:cs typeface="Times New Roman"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cs-CZ" sz="1200" dirty="0" smtClean="0">
                          <a:latin typeface="Times New Roman" pitchFamily="18" charset="0"/>
                          <a:cs typeface="Times New Roman" pitchFamily="18" charset="0"/>
                        </a:rPr>
                        <a:t>a/  pražského</a:t>
                      </a:r>
                      <a:r>
                        <a:rPr lang="cs-CZ" sz="1200" baseline="0" dirty="0" smtClean="0">
                          <a:latin typeface="Times New Roman" pitchFamily="18" charset="0"/>
                          <a:cs typeface="Times New Roman" pitchFamily="18" charset="0"/>
                        </a:rPr>
                        <a:t> groše</a:t>
                      </a:r>
                    </a:p>
                    <a:p>
                      <a:pPr marL="0" marR="0" indent="0" algn="just" defTabSz="914400" rtl="0" eaLnBrk="1" fontAlgn="auto" latinLnBrk="0" hangingPunct="1">
                        <a:lnSpc>
                          <a:spcPct val="100000"/>
                        </a:lnSpc>
                        <a:spcBef>
                          <a:spcPts val="0"/>
                        </a:spcBef>
                        <a:spcAft>
                          <a:spcPts val="0"/>
                        </a:spcAft>
                        <a:buClrTx/>
                        <a:buSzTx/>
                        <a:buFontTx/>
                        <a:buNone/>
                        <a:tabLst/>
                        <a:defRPr/>
                      </a:pPr>
                      <a:r>
                        <a:rPr lang="cs-CZ" sz="1200" dirty="0" smtClean="0">
                          <a:latin typeface="Times New Roman" pitchFamily="18" charset="0"/>
                          <a:cs typeface="Times New Roman" pitchFamily="18" charset="0"/>
                        </a:rPr>
                        <a:t>b/  denárů</a:t>
                      </a:r>
                    </a:p>
                    <a:p>
                      <a:pPr marL="0" marR="0" indent="0" algn="just" defTabSz="914400" rtl="0" eaLnBrk="1" fontAlgn="auto" latinLnBrk="0" hangingPunct="1">
                        <a:lnSpc>
                          <a:spcPct val="100000"/>
                        </a:lnSpc>
                        <a:spcBef>
                          <a:spcPts val="0"/>
                        </a:spcBef>
                        <a:spcAft>
                          <a:spcPts val="0"/>
                        </a:spcAft>
                        <a:buClrTx/>
                        <a:buSzTx/>
                        <a:buFontTx/>
                        <a:buNone/>
                        <a:tabLst/>
                        <a:defRPr/>
                      </a:pPr>
                      <a:r>
                        <a:rPr lang="cs-CZ" sz="1200" dirty="0" smtClean="0">
                          <a:latin typeface="Times New Roman" pitchFamily="18" charset="0"/>
                          <a:cs typeface="Times New Roman" pitchFamily="18" charset="0"/>
                        </a:rPr>
                        <a:t>c/  duhovek</a:t>
                      </a:r>
                    </a:p>
                    <a:p>
                      <a:pPr marL="0" marR="0" indent="0" algn="just" defTabSz="914400" rtl="0" eaLnBrk="1" fontAlgn="auto" latinLnBrk="0" hangingPunct="1">
                        <a:lnSpc>
                          <a:spcPct val="100000"/>
                        </a:lnSpc>
                        <a:spcBef>
                          <a:spcPts val="0"/>
                        </a:spcBef>
                        <a:spcAft>
                          <a:spcPts val="0"/>
                        </a:spcAft>
                        <a:buClrTx/>
                        <a:buSzTx/>
                        <a:buFontTx/>
                        <a:buNone/>
                        <a:tabLst/>
                        <a:defRPr/>
                      </a:pPr>
                      <a:r>
                        <a:rPr lang="cs-CZ" sz="1200" baseline="0" dirty="0" smtClean="0">
                          <a:latin typeface="Times New Roman" pitchFamily="18" charset="0"/>
                          <a:cs typeface="Times New Roman" pitchFamily="18" charset="0"/>
                        </a:rPr>
                        <a:t>d/  brakteátů</a:t>
                      </a:r>
                      <a:endParaRPr lang="cs-CZ" sz="1200" dirty="0" smtClean="0">
                        <a:latin typeface="Times New Roman" pitchFamily="18" charset="0"/>
                        <a:cs typeface="Times New Roman" pitchFamily="18" charset="0"/>
                      </a:endParaRPr>
                    </a:p>
                    <a:p>
                      <a:endParaRPr lang="cs-CZ"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tcPr>
                </a:tc>
              </a:tr>
            </a:tbl>
          </a:graphicData>
        </a:graphic>
      </p:graphicFrame>
      <p:sp>
        <p:nvSpPr>
          <p:cNvPr id="16" name="TextovéPole 15"/>
          <p:cNvSpPr txBox="1">
            <a:spLocks noChangeArrowheads="1"/>
          </p:cNvSpPr>
          <p:nvPr/>
        </p:nvSpPr>
        <p:spPr bwMode="auto">
          <a:xfrm>
            <a:off x="7596188" y="1419225"/>
            <a:ext cx="504825" cy="1200150"/>
          </a:xfrm>
          <a:prstGeom prst="rect">
            <a:avLst/>
          </a:prstGeom>
          <a:noFill/>
          <a:ln w="9525">
            <a:noFill/>
            <a:miter lim="800000"/>
            <a:headEnd/>
            <a:tailEnd/>
          </a:ln>
        </p:spPr>
        <p:txBody>
          <a:bodyPr>
            <a:spAutoFit/>
          </a:bodyPr>
          <a:lstStyle/>
          <a:p>
            <a:pPr marL="228600" indent="-228600">
              <a:buFontTx/>
              <a:buAutoNum type="arabicPeriod"/>
            </a:pPr>
            <a:endParaRPr lang="cs-CZ" sz="1200" dirty="0">
              <a:latin typeface="Calibri" pitchFamily="34" charset="0"/>
            </a:endParaRPr>
          </a:p>
          <a:p>
            <a:pPr marL="228600" indent="-228600">
              <a:buFontTx/>
              <a:buAutoNum type="arabicPeriod"/>
            </a:pPr>
            <a:r>
              <a:rPr lang="cs-CZ" sz="1200" dirty="0">
                <a:latin typeface="Times New Roman" pitchFamily="18" charset="0"/>
                <a:cs typeface="Times New Roman" pitchFamily="18" charset="0"/>
              </a:rPr>
              <a:t>c</a:t>
            </a:r>
          </a:p>
          <a:p>
            <a:pPr marL="228600" indent="-228600">
              <a:buFontTx/>
              <a:buAutoNum type="arabicPeriod"/>
            </a:pPr>
            <a:r>
              <a:rPr lang="cs-CZ" sz="1200" dirty="0">
                <a:latin typeface="Times New Roman" pitchFamily="18" charset="0"/>
                <a:cs typeface="Times New Roman" pitchFamily="18" charset="0"/>
              </a:rPr>
              <a:t>d</a:t>
            </a:r>
          </a:p>
          <a:p>
            <a:pPr marL="228600" indent="-228600">
              <a:buFontTx/>
              <a:buAutoNum type="arabicPeriod"/>
            </a:pPr>
            <a:r>
              <a:rPr lang="cs-CZ" sz="1200" dirty="0">
                <a:latin typeface="Times New Roman" pitchFamily="18" charset="0"/>
                <a:cs typeface="Times New Roman" pitchFamily="18" charset="0"/>
              </a:rPr>
              <a:t>b</a:t>
            </a:r>
          </a:p>
          <a:p>
            <a:pPr marL="228600" indent="-228600">
              <a:buFontTx/>
              <a:buAutoNum type="arabicPeriod"/>
            </a:pPr>
            <a:r>
              <a:rPr lang="cs-CZ" sz="1200" dirty="0">
                <a:latin typeface="Times New Roman" pitchFamily="18" charset="0"/>
                <a:cs typeface="Times New Roman" pitchFamily="18" charset="0"/>
              </a:rPr>
              <a:t>a</a:t>
            </a:r>
          </a:p>
          <a:p>
            <a:pPr marL="228600" indent="-228600"/>
            <a:endParaRPr lang="cs-CZ" sz="1200" dirty="0">
              <a:latin typeface="Calibri" pitchFamily="34" charset="0"/>
            </a:endParaRPr>
          </a:p>
        </p:txBody>
      </p:sp>
      <p:sp>
        <p:nvSpPr>
          <p:cNvPr id="17" name="TextovéPole 16"/>
          <p:cNvSpPr txBox="1">
            <a:spLocks noChangeArrowheads="1"/>
          </p:cNvSpPr>
          <p:nvPr/>
        </p:nvSpPr>
        <p:spPr bwMode="auto">
          <a:xfrm>
            <a:off x="7532688" y="4237038"/>
            <a:ext cx="1439862" cy="306387"/>
          </a:xfrm>
          <a:prstGeom prst="rect">
            <a:avLst/>
          </a:prstGeom>
          <a:noFill/>
          <a:ln w="9525">
            <a:noFill/>
            <a:miter lim="800000"/>
            <a:headEnd/>
            <a:tailEnd/>
          </a:ln>
        </p:spPr>
        <p:txBody>
          <a:bodyPr>
            <a:spAutoFit/>
          </a:bodyPr>
          <a:lstStyle/>
          <a:p>
            <a:r>
              <a:rPr lang="cs-CZ" sz="1400" dirty="0">
                <a:solidFill>
                  <a:srgbClr val="813763"/>
                </a:solidFill>
                <a:latin typeface="Times New Roman" pitchFamily="18" charset="0"/>
                <a:cs typeface="Times New Roman" pitchFamily="18" charset="0"/>
              </a:rPr>
              <a:t>Test  na známku</a:t>
            </a:r>
          </a:p>
        </p:txBody>
      </p:sp>
      <p:sp>
        <p:nvSpPr>
          <p:cNvPr id="14" name="TextovéPole 13"/>
          <p:cNvSpPr txBox="1"/>
          <p:nvPr/>
        </p:nvSpPr>
        <p:spPr>
          <a:xfrm>
            <a:off x="0" y="0"/>
            <a:ext cx="9144000" cy="492125"/>
          </a:xfrm>
          <a:prstGeom prst="rect">
            <a:avLst/>
          </a:prstGeom>
          <a:solidFill>
            <a:schemeClr val="accent6">
              <a:lumMod val="40000"/>
              <a:lumOff val="60000"/>
            </a:schemeClr>
          </a:solidFill>
        </p:spPr>
        <p:txBody>
          <a:bodyPr>
            <a:spAutoFit/>
          </a:bodyPr>
          <a:lstStyle/>
          <a:p>
            <a:pPr fontAlgn="auto">
              <a:spcBef>
                <a:spcPts val="0"/>
              </a:spcBef>
              <a:spcAft>
                <a:spcPts val="0"/>
              </a:spcAft>
              <a:defRPr/>
            </a:pPr>
            <a:r>
              <a:rPr lang="cs-CZ" sz="1200" b="1" dirty="0">
                <a:solidFill>
                  <a:schemeClr val="accent3">
                    <a:lumMod val="50000"/>
                  </a:schemeClr>
                </a:solidFill>
                <a:latin typeface="Times New Roman" pitchFamily="18" charset="0"/>
                <a:cs typeface="Times New Roman" pitchFamily="18" charset="0"/>
              </a:rPr>
              <a:t>Elektronická  učebnice - II. stupeň                 </a:t>
            </a:r>
            <a:r>
              <a:rPr lang="cs-CZ" sz="1000" dirty="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a:solidFill>
                  <a:schemeClr val="accent3">
                    <a:lumMod val="50000"/>
                  </a:schemeClr>
                </a:solidFill>
                <a:latin typeface="Times New Roman" pitchFamily="18" charset="0"/>
                <a:cs typeface="Times New Roman" pitchFamily="18" charset="0"/>
              </a:rPr>
              <a:t>Dějepis</a:t>
            </a:r>
          </a:p>
          <a:p>
            <a:pPr fontAlgn="auto">
              <a:spcBef>
                <a:spcPts val="0"/>
              </a:spcBef>
              <a:spcAft>
                <a:spcPts val="0"/>
              </a:spcAft>
              <a:defRPr/>
            </a:pPr>
            <a:endParaRPr lang="cs-CZ" sz="1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ppt_x"/>
                                          </p:val>
                                        </p:tav>
                                        <p:tav tm="100000">
                                          <p:val>
                                            <p:strVal val="#ppt_x"/>
                                          </p:val>
                                        </p:tav>
                                      </p:tavLst>
                                    </p:anim>
                                    <p:anim calcmode="lin" valueType="num">
                                      <p:cBhvr additive="base">
                                        <p:cTn id="2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80">
                                          <p:stCondLst>
                                            <p:cond delay="0"/>
                                          </p:stCondLst>
                                        </p:cTn>
                                        <p:tgtEl>
                                          <p:spTgt spid="13"/>
                                        </p:tgtEl>
                                      </p:cBhvr>
                                    </p:animEffect>
                                    <p:anim calcmode="lin" valueType="num">
                                      <p:cBhvr>
                                        <p:cTn id="27"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2" dur="26">
                                          <p:stCondLst>
                                            <p:cond delay="650"/>
                                          </p:stCondLst>
                                        </p:cTn>
                                        <p:tgtEl>
                                          <p:spTgt spid="13"/>
                                        </p:tgtEl>
                                      </p:cBhvr>
                                      <p:to x="100000" y="60000"/>
                                    </p:animScale>
                                    <p:animScale>
                                      <p:cBhvr>
                                        <p:cTn id="33" dur="166" decel="50000">
                                          <p:stCondLst>
                                            <p:cond delay="676"/>
                                          </p:stCondLst>
                                        </p:cTn>
                                        <p:tgtEl>
                                          <p:spTgt spid="13"/>
                                        </p:tgtEl>
                                      </p:cBhvr>
                                      <p:to x="100000" y="100000"/>
                                    </p:animScale>
                                    <p:animScale>
                                      <p:cBhvr>
                                        <p:cTn id="34" dur="26">
                                          <p:stCondLst>
                                            <p:cond delay="1312"/>
                                          </p:stCondLst>
                                        </p:cTn>
                                        <p:tgtEl>
                                          <p:spTgt spid="13"/>
                                        </p:tgtEl>
                                      </p:cBhvr>
                                      <p:to x="100000" y="80000"/>
                                    </p:animScale>
                                    <p:animScale>
                                      <p:cBhvr>
                                        <p:cTn id="35" dur="166" decel="50000">
                                          <p:stCondLst>
                                            <p:cond delay="1338"/>
                                          </p:stCondLst>
                                        </p:cTn>
                                        <p:tgtEl>
                                          <p:spTgt spid="13"/>
                                        </p:tgtEl>
                                      </p:cBhvr>
                                      <p:to x="100000" y="100000"/>
                                    </p:animScale>
                                    <p:animScale>
                                      <p:cBhvr>
                                        <p:cTn id="36" dur="26">
                                          <p:stCondLst>
                                            <p:cond delay="1642"/>
                                          </p:stCondLst>
                                        </p:cTn>
                                        <p:tgtEl>
                                          <p:spTgt spid="13"/>
                                        </p:tgtEl>
                                      </p:cBhvr>
                                      <p:to x="100000" y="90000"/>
                                    </p:animScale>
                                    <p:animScale>
                                      <p:cBhvr>
                                        <p:cTn id="37" dur="166" decel="50000">
                                          <p:stCondLst>
                                            <p:cond delay="1668"/>
                                          </p:stCondLst>
                                        </p:cTn>
                                        <p:tgtEl>
                                          <p:spTgt spid="13"/>
                                        </p:tgtEl>
                                      </p:cBhvr>
                                      <p:to x="100000" y="100000"/>
                                    </p:animScale>
                                    <p:animScale>
                                      <p:cBhvr>
                                        <p:cTn id="38" dur="26">
                                          <p:stCondLst>
                                            <p:cond delay="1808"/>
                                          </p:stCondLst>
                                        </p:cTn>
                                        <p:tgtEl>
                                          <p:spTgt spid="13"/>
                                        </p:tgtEl>
                                      </p:cBhvr>
                                      <p:to x="100000" y="95000"/>
                                    </p:animScale>
                                    <p:animScale>
                                      <p:cBhvr>
                                        <p:cTn id="39" dur="166" decel="50000">
                                          <p:stCondLst>
                                            <p:cond delay="1834"/>
                                          </p:stCondLst>
                                        </p:cTn>
                                        <p:tgtEl>
                                          <p:spTgt spid="13"/>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7" presetClass="entr" presetSubtype="4"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5000" fill="hold"/>
                                        <p:tgtEl>
                                          <p:spTgt spid="16"/>
                                        </p:tgtEl>
                                        <p:attrNameLst>
                                          <p:attrName>ppt_x</p:attrName>
                                        </p:attrNameLst>
                                      </p:cBhvr>
                                      <p:tavLst>
                                        <p:tav tm="0">
                                          <p:val>
                                            <p:strVal val="#ppt_x"/>
                                          </p:val>
                                        </p:tav>
                                        <p:tav tm="100000">
                                          <p:val>
                                            <p:strVal val="#ppt_x"/>
                                          </p:val>
                                        </p:tav>
                                      </p:tavLst>
                                    </p:anim>
                                    <p:anim calcmode="lin" valueType="num">
                                      <p:cBhvr additive="base">
                                        <p:cTn id="45" dur="5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Nadpis 1"/>
          <p:cNvSpPr txBox="1">
            <a:spLocks/>
          </p:cNvSpPr>
          <p:nvPr/>
        </p:nvSpPr>
        <p:spPr bwMode="auto">
          <a:xfrm>
            <a:off x="20638" y="498475"/>
            <a:ext cx="4622800" cy="593725"/>
          </a:xfrm>
          <a:prstGeom prst="rect">
            <a:avLst/>
          </a:prstGeom>
          <a:noFill/>
          <a:ln w="9525">
            <a:noFill/>
            <a:miter lim="800000"/>
            <a:headEnd/>
            <a:tailEnd/>
          </a:ln>
        </p:spPr>
        <p:txBody>
          <a:bodyPr/>
          <a:lstStyle/>
          <a:p>
            <a:r>
              <a:rPr lang="cs-CZ" sz="2500" b="1" dirty="0" smtClean="0">
                <a:latin typeface="Times New Roman" pitchFamily="18" charset="0"/>
                <a:cs typeface="Times New Roman" pitchFamily="18" charset="0"/>
              </a:rPr>
              <a:t>11.9 </a:t>
            </a:r>
            <a:r>
              <a:rPr lang="cs-CZ" sz="2500" b="1" dirty="0">
                <a:latin typeface="Times New Roman" pitchFamily="18" charset="0"/>
                <a:cs typeface="Times New Roman" pitchFamily="18" charset="0"/>
              </a:rPr>
              <a:t>Použité zdroje, citace</a:t>
            </a:r>
          </a:p>
        </p:txBody>
      </p:sp>
      <p:sp>
        <p:nvSpPr>
          <p:cNvPr id="3" name="TextovéPole 2"/>
          <p:cNvSpPr txBox="1"/>
          <p:nvPr/>
        </p:nvSpPr>
        <p:spPr>
          <a:xfrm>
            <a:off x="0" y="0"/>
            <a:ext cx="9144000" cy="492125"/>
          </a:xfrm>
          <a:prstGeom prst="rect">
            <a:avLst/>
          </a:prstGeom>
          <a:solidFill>
            <a:schemeClr val="accent6">
              <a:lumMod val="40000"/>
              <a:lumOff val="60000"/>
            </a:schemeClr>
          </a:solidFill>
        </p:spPr>
        <p:txBody>
          <a:bodyPr>
            <a:spAutoFit/>
          </a:bodyPr>
          <a:lstStyle/>
          <a:p>
            <a:pPr fontAlgn="auto">
              <a:spcBef>
                <a:spcPts val="0"/>
              </a:spcBef>
              <a:spcAft>
                <a:spcPts val="0"/>
              </a:spcAft>
              <a:defRPr/>
            </a:pPr>
            <a:r>
              <a:rPr lang="cs-CZ" sz="1200" b="1" dirty="0">
                <a:solidFill>
                  <a:schemeClr val="accent3">
                    <a:lumMod val="50000"/>
                  </a:schemeClr>
                </a:solidFill>
                <a:latin typeface="Times New Roman" pitchFamily="18" charset="0"/>
                <a:cs typeface="Times New Roman" pitchFamily="18" charset="0"/>
              </a:rPr>
              <a:t>Elektronická  učebnice - II. stupeň                      </a:t>
            </a:r>
            <a:r>
              <a:rPr lang="cs-CZ" sz="1000" dirty="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a:solidFill>
                  <a:schemeClr val="accent3">
                    <a:lumMod val="50000"/>
                  </a:schemeClr>
                </a:solidFill>
                <a:latin typeface="Times New Roman" pitchFamily="18" charset="0"/>
                <a:cs typeface="Times New Roman" pitchFamily="18" charset="0"/>
              </a:rPr>
              <a:t>   Dějepis</a:t>
            </a:r>
          </a:p>
          <a:p>
            <a:pPr fontAlgn="auto">
              <a:spcBef>
                <a:spcPts val="0"/>
              </a:spcBef>
              <a:spcAft>
                <a:spcPts val="0"/>
              </a:spcAft>
              <a:defRPr/>
            </a:pPr>
            <a:endParaRPr lang="cs-CZ" sz="1000" dirty="0">
              <a:latin typeface="Times New Roman" pitchFamily="18" charset="0"/>
              <a:cs typeface="Times New Roman" pitchFamily="18" charset="0"/>
            </a:endParaRPr>
          </a:p>
        </p:txBody>
      </p:sp>
      <p:sp>
        <p:nvSpPr>
          <p:cNvPr id="31748" name="Text Box 4"/>
          <p:cNvSpPr txBox="1">
            <a:spLocks noChangeArrowheads="1"/>
          </p:cNvSpPr>
          <p:nvPr/>
        </p:nvSpPr>
        <p:spPr bwMode="auto">
          <a:xfrm>
            <a:off x="251520" y="987574"/>
            <a:ext cx="8568952" cy="409342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marL="342900" indent="-342900" algn="just">
              <a:buFontTx/>
              <a:buAutoNum type="arabicPeriod"/>
            </a:pPr>
            <a:r>
              <a:rPr lang="cs-CZ" sz="1000" dirty="0">
                <a:latin typeface="Times New Roman" pitchFamily="18" charset="0"/>
              </a:rPr>
              <a:t>H. Mandelová, E. Kunstová, I. Pařízková: Dějiny středověku a počátků novověku, Dialog, Liberec 2002.</a:t>
            </a:r>
          </a:p>
          <a:p>
            <a:pPr marL="342900" indent="-342900" algn="just">
              <a:buFontTx/>
              <a:buAutoNum type="arabicPeriod"/>
            </a:pPr>
            <a:r>
              <a:rPr lang="cs-CZ" sz="1000" dirty="0">
                <a:latin typeface="Times New Roman" pitchFamily="18" charset="0"/>
                <a:hlinkClick r:id="rId2"/>
              </a:rPr>
              <a:t>http://cs.wikipedia.org/wiki/Soubor:Golden_Bull_of_Sicily.jpg</a:t>
            </a:r>
            <a:endParaRPr lang="cs-CZ" sz="1000" dirty="0">
              <a:latin typeface="Times New Roman" pitchFamily="18" charset="0"/>
            </a:endParaRPr>
          </a:p>
          <a:p>
            <a:pPr marL="342900" indent="-342900" algn="just">
              <a:buFontTx/>
              <a:buAutoNum type="arabicPeriod"/>
            </a:pPr>
            <a:r>
              <a:rPr lang="cs-CZ" sz="1000" dirty="0">
                <a:latin typeface="Times New Roman" pitchFamily="18" charset="0"/>
                <a:hlinkClick r:id="rId3"/>
              </a:rPr>
              <a:t>http://cs.wikipedia.org/wiki/Soubor:D%C3%BCrnkrut_feld.jpg</a:t>
            </a:r>
            <a:endParaRPr lang="cs-CZ" sz="1000" dirty="0">
              <a:latin typeface="Times New Roman" pitchFamily="18" charset="0"/>
            </a:endParaRPr>
          </a:p>
          <a:p>
            <a:pPr marL="342900" indent="-342900" algn="just">
              <a:buFontTx/>
              <a:buAutoNum type="arabicPeriod"/>
            </a:pPr>
            <a:r>
              <a:rPr lang="cs-CZ" sz="1000" dirty="0">
                <a:latin typeface="Times New Roman" pitchFamily="18" charset="0"/>
                <a:hlinkClick r:id="rId4"/>
              </a:rPr>
              <a:t>http://upload.wikimedia.org/wikipedia/commons/thumb/6/60/Premyslovci_premyslovci.jpg/220px-Premyslovci_premyslovci.jpg</a:t>
            </a:r>
            <a:endParaRPr lang="cs-CZ" sz="1000" dirty="0">
              <a:latin typeface="Times New Roman" pitchFamily="18" charset="0"/>
            </a:endParaRPr>
          </a:p>
          <a:p>
            <a:pPr marL="342900" indent="-342900" algn="just">
              <a:buFontTx/>
              <a:buAutoNum type="arabicPeriod"/>
            </a:pPr>
            <a:r>
              <a:rPr lang="cs-CZ" sz="1000" dirty="0">
                <a:latin typeface="Times New Roman" pitchFamily="18" charset="0"/>
                <a:hlinkClick r:id="rId5"/>
              </a:rPr>
              <a:t>http://www.detektorweb.cz/images/stories/upload/2003/15/obr3.jpg</a:t>
            </a:r>
            <a:endParaRPr lang="cs-CZ" sz="1000" dirty="0">
              <a:latin typeface="Times New Roman" pitchFamily="18" charset="0"/>
            </a:endParaRPr>
          </a:p>
          <a:p>
            <a:pPr marL="342900" indent="-342900" algn="just">
              <a:buFontTx/>
              <a:buAutoNum type="arabicPeriod"/>
            </a:pPr>
            <a:r>
              <a:rPr lang="cs-CZ" sz="1000" dirty="0">
                <a:latin typeface="Times New Roman" pitchFamily="18" charset="0"/>
                <a:hlinkClick r:id="rId6"/>
              </a:rPr>
              <a:t>http://www.detektorweb.cz/images/stories/upload/2003/15/obr5.jpg</a:t>
            </a:r>
            <a:endParaRPr lang="cs-CZ" sz="1000" dirty="0">
              <a:latin typeface="Times New Roman" pitchFamily="18" charset="0"/>
            </a:endParaRPr>
          </a:p>
          <a:p>
            <a:pPr marL="342900" indent="-342900" algn="just">
              <a:buFontTx/>
              <a:buAutoNum type="arabicPeriod"/>
            </a:pPr>
            <a:r>
              <a:rPr lang="cs-CZ" sz="1000" dirty="0">
                <a:latin typeface="Times New Roman" pitchFamily="18" charset="0"/>
                <a:hlinkClick r:id="rId7"/>
              </a:rPr>
              <a:t>http://cs.wikipedia.org/wiki/Soubor:P%C5%99emyslovci_erb.svg</a:t>
            </a:r>
            <a:endParaRPr lang="cs-CZ" sz="1000" dirty="0">
              <a:latin typeface="Times New Roman" pitchFamily="18" charset="0"/>
            </a:endParaRPr>
          </a:p>
          <a:p>
            <a:pPr marL="342900" indent="-342900" algn="just">
              <a:buFontTx/>
              <a:buAutoNum type="arabicPeriod"/>
            </a:pPr>
            <a:r>
              <a:rPr lang="cs-CZ" sz="1000" dirty="0">
                <a:latin typeface="Times New Roman" pitchFamily="18" charset="0"/>
                <a:hlinkClick r:id="rId8"/>
              </a:rPr>
              <a:t>http://cs.wikipedia.org/wiki/Soubor:Po1_postava.jpg</a:t>
            </a:r>
            <a:endParaRPr lang="cs-CZ" sz="1000" dirty="0">
              <a:latin typeface="Times New Roman" pitchFamily="18" charset="0"/>
            </a:endParaRPr>
          </a:p>
          <a:p>
            <a:pPr marL="342900" indent="-342900" algn="just">
              <a:buFontTx/>
              <a:buAutoNum type="arabicPeriod"/>
            </a:pPr>
            <a:r>
              <a:rPr lang="cs-CZ" sz="1000" dirty="0">
                <a:latin typeface="Times New Roman" pitchFamily="18" charset="0"/>
                <a:hlinkClick r:id="rId9"/>
              </a:rPr>
              <a:t>http://cs.wikipedia.org/wiki/Soubor:Ottokar_II_Premysl.jpg</a:t>
            </a:r>
            <a:endParaRPr lang="cs-CZ" sz="1000" dirty="0">
              <a:latin typeface="Times New Roman" pitchFamily="18" charset="0"/>
            </a:endParaRPr>
          </a:p>
          <a:p>
            <a:pPr marL="342900" indent="-342900" algn="just">
              <a:buFontTx/>
              <a:buAutoNum type="arabicPeriod"/>
            </a:pPr>
            <a:r>
              <a:rPr lang="cs-CZ" sz="1000" dirty="0">
                <a:latin typeface="Times New Roman" pitchFamily="18" charset="0"/>
                <a:hlinkClick r:id="rId10"/>
              </a:rPr>
              <a:t>http://cs.wikipedia.org/wiki/Soubor:V%C3%A1clavII.jpg</a:t>
            </a:r>
            <a:endParaRPr lang="cs-CZ" sz="1000" dirty="0">
              <a:latin typeface="Times New Roman" pitchFamily="18" charset="0"/>
            </a:endParaRPr>
          </a:p>
          <a:p>
            <a:pPr marL="342900" indent="-342900" algn="just">
              <a:buFontTx/>
              <a:buAutoNum type="arabicPeriod"/>
            </a:pPr>
            <a:r>
              <a:rPr lang="cs-CZ" sz="1000" dirty="0">
                <a:latin typeface="Times New Roman" pitchFamily="18" charset="0"/>
                <a:hlinkClick r:id="rId11"/>
              </a:rPr>
              <a:t>http://cs.wikipedia.org/wiki/Soubor:Vaclav3.jpg</a:t>
            </a:r>
            <a:endParaRPr lang="cs-CZ" sz="1000" dirty="0">
              <a:latin typeface="Times New Roman" pitchFamily="18" charset="0"/>
            </a:endParaRPr>
          </a:p>
          <a:p>
            <a:pPr marL="342900" indent="-342900" algn="just">
              <a:buFontTx/>
              <a:buAutoNum type="arabicPeriod"/>
            </a:pPr>
            <a:r>
              <a:rPr lang="cs-CZ" sz="1000" dirty="0">
                <a:latin typeface="Times New Roman" pitchFamily="18" charset="0"/>
                <a:hlinkClick r:id="rId12"/>
              </a:rPr>
              <a:t>http://www.panovnici-evropy.estranky.cz/</a:t>
            </a:r>
            <a:r>
              <a:rPr lang="cs-CZ" sz="1000" dirty="0" err="1">
                <a:latin typeface="Times New Roman" pitchFamily="18" charset="0"/>
                <a:hlinkClick r:id="rId12"/>
              </a:rPr>
              <a:t>img</a:t>
            </a:r>
            <a:r>
              <a:rPr lang="cs-CZ" sz="1000" dirty="0">
                <a:latin typeface="Times New Roman" pitchFamily="18" charset="0"/>
                <a:hlinkClick r:id="rId12"/>
              </a:rPr>
              <a:t>/</a:t>
            </a:r>
            <a:r>
              <a:rPr lang="cs-CZ" sz="1000" dirty="0" err="1">
                <a:latin typeface="Times New Roman" pitchFamily="18" charset="0"/>
                <a:hlinkClick r:id="rId12"/>
              </a:rPr>
              <a:t>mid</a:t>
            </a:r>
            <a:r>
              <a:rPr lang="cs-CZ" sz="1000" dirty="0">
                <a:latin typeface="Times New Roman" pitchFamily="18" charset="0"/>
                <a:hlinkClick r:id="rId12"/>
              </a:rPr>
              <a:t>/44/</a:t>
            </a:r>
            <a:r>
              <a:rPr lang="cs-CZ" sz="1000" dirty="0" err="1">
                <a:latin typeface="Times New Roman" pitchFamily="18" charset="0"/>
                <a:hlinkClick r:id="rId12"/>
              </a:rPr>
              <a:t>vaclav</a:t>
            </a:r>
            <a:r>
              <a:rPr lang="cs-CZ" sz="1000" dirty="0">
                <a:latin typeface="Times New Roman" pitchFamily="18" charset="0"/>
                <a:hlinkClick r:id="rId12"/>
              </a:rPr>
              <a:t>-i..</a:t>
            </a:r>
            <a:r>
              <a:rPr lang="cs-CZ" sz="1000" dirty="0" err="1">
                <a:latin typeface="Times New Roman" pitchFamily="18" charset="0"/>
                <a:hlinkClick r:id="rId12"/>
              </a:rPr>
              <a:t>jpg</a:t>
            </a:r>
            <a:endParaRPr lang="cs-CZ" sz="1000" dirty="0">
              <a:latin typeface="Times New Roman" pitchFamily="18" charset="0"/>
            </a:endParaRPr>
          </a:p>
          <a:p>
            <a:pPr marL="342900" indent="-342900" algn="just">
              <a:buFontTx/>
              <a:buAutoNum type="arabicPeriod"/>
            </a:pPr>
            <a:r>
              <a:rPr lang="cs-CZ" sz="1000" dirty="0">
                <a:latin typeface="Times New Roman" pitchFamily="18" charset="0"/>
                <a:hlinkClick r:id="rId13"/>
              </a:rPr>
              <a:t>http://upload.wikimedia.org/wikipedia/commons/7/73/Kutn%C3%A1_Hora_-_n%C3%A1dvo%C5%99%C3%AD_Vla%C5%A1sk%C3%A9ho_dvora.jpg</a:t>
            </a:r>
            <a:endParaRPr lang="cs-CZ" sz="1000" dirty="0">
              <a:latin typeface="Times New Roman" pitchFamily="18" charset="0"/>
            </a:endParaRPr>
          </a:p>
          <a:p>
            <a:pPr marL="342900" indent="-342900" algn="just">
              <a:buFontTx/>
              <a:buAutoNum type="arabicPeriod"/>
            </a:pPr>
            <a:r>
              <a:rPr lang="cs-CZ" sz="1000" dirty="0">
                <a:latin typeface="Times New Roman" pitchFamily="18" charset="0"/>
                <a:hlinkClick r:id="rId14"/>
              </a:rPr>
              <a:t>http://cs.wikipedia.org/wiki/Soubor:Desky_zemske_kniha.jpg</a:t>
            </a:r>
            <a:endParaRPr lang="cs-CZ" sz="1000" dirty="0">
              <a:latin typeface="Times New Roman" pitchFamily="18" charset="0"/>
            </a:endParaRPr>
          </a:p>
          <a:p>
            <a:pPr marL="342900" indent="-342900" algn="just">
              <a:buFontTx/>
              <a:buAutoNum type="arabicPeriod"/>
            </a:pPr>
            <a:r>
              <a:rPr lang="cs-CZ" sz="1000" dirty="0">
                <a:latin typeface="Times New Roman" pitchFamily="18" charset="0"/>
                <a:hlinkClick r:id="rId15"/>
              </a:rPr>
              <a:t>http://simonak.eu/images/obrazky_ostatni_strany/h_k/9_26_1.jpg</a:t>
            </a:r>
            <a:endParaRPr lang="cs-CZ" sz="1000" dirty="0">
              <a:latin typeface="Times New Roman" pitchFamily="18" charset="0"/>
            </a:endParaRPr>
          </a:p>
          <a:p>
            <a:pPr marL="342900" indent="-342900" algn="just">
              <a:buFontTx/>
              <a:buAutoNum type="arabicPeriod"/>
            </a:pPr>
            <a:r>
              <a:rPr lang="cs-CZ" sz="1000" dirty="0">
                <a:latin typeface="Times New Roman" pitchFamily="18" charset="0"/>
                <a:hlinkClick r:id="rId16"/>
              </a:rPr>
              <a:t>http://cs.wikipedia.org/wiki/Soubor:Brakteat_Premysl_II.jpg</a:t>
            </a:r>
            <a:endParaRPr lang="cs-CZ" sz="1000" dirty="0">
              <a:latin typeface="Times New Roman" pitchFamily="18" charset="0"/>
            </a:endParaRPr>
          </a:p>
          <a:p>
            <a:pPr marL="342900" indent="-342900" algn="just">
              <a:buFontTx/>
              <a:buAutoNum type="arabicPeriod"/>
            </a:pPr>
            <a:r>
              <a:rPr lang="cs-CZ" sz="1000" dirty="0">
                <a:latin typeface="Times New Roman" pitchFamily="18" charset="0"/>
                <a:hlinkClick r:id="rId17"/>
              </a:rPr>
              <a:t>http://upload.wikimedia.org/wikipedia/commons/thumb/1/1d/Codex_Manesse_(Herzog)_von_Anhalt.jpg/220px-Codex_Manesse_(Herzog)_</a:t>
            </a:r>
            <a:r>
              <a:rPr lang="cs-CZ" sz="1000" dirty="0" smtClean="0">
                <a:latin typeface="Times New Roman" pitchFamily="18" charset="0"/>
                <a:hlinkClick r:id="rId17"/>
              </a:rPr>
              <a:t>von_Anhalt.jpg</a:t>
            </a:r>
            <a:endParaRPr lang="cs-CZ" sz="1000" dirty="0" smtClean="0">
              <a:latin typeface="Times New Roman" pitchFamily="18" charset="0"/>
            </a:endParaRPr>
          </a:p>
          <a:p>
            <a:pPr marL="342900" indent="-342900" algn="just">
              <a:buFontTx/>
              <a:buAutoNum type="arabicPeriod"/>
            </a:pPr>
            <a:r>
              <a:rPr lang="cs-CZ" sz="1000" dirty="0">
                <a:latin typeface="Times New Roman" pitchFamily="18" charset="0"/>
                <a:cs typeface="Times New Roman" pitchFamily="18" charset="0"/>
                <a:hlinkClick r:id="rId18"/>
              </a:rPr>
              <a:t>http://</a:t>
            </a:r>
            <a:r>
              <a:rPr lang="cs-CZ" sz="1000" dirty="0" smtClean="0">
                <a:latin typeface="Times New Roman" pitchFamily="18" charset="0"/>
                <a:cs typeface="Times New Roman" pitchFamily="18" charset="0"/>
                <a:hlinkClick r:id="rId18"/>
              </a:rPr>
              <a:t>cs.wikipedia.org/wiki/Soubor:Duernkrut3.jpg</a:t>
            </a:r>
            <a:endParaRPr lang="cs-CZ" sz="1000" dirty="0" smtClean="0">
              <a:latin typeface="Times New Roman" pitchFamily="18" charset="0"/>
              <a:cs typeface="Times New Roman" pitchFamily="18" charset="0"/>
            </a:endParaRPr>
          </a:p>
          <a:p>
            <a:pPr marL="342900" indent="-342900" algn="just">
              <a:buFontTx/>
              <a:buAutoNum type="arabicPeriod"/>
            </a:pPr>
            <a:r>
              <a:rPr lang="cs-CZ" sz="1000" dirty="0">
                <a:latin typeface="Times New Roman" pitchFamily="18" charset="0"/>
                <a:cs typeface="Times New Roman" pitchFamily="18" charset="0"/>
                <a:hlinkClick r:id="rId19"/>
              </a:rPr>
              <a:t>http://</a:t>
            </a:r>
            <a:r>
              <a:rPr lang="cs-CZ" sz="1000" dirty="0" smtClean="0">
                <a:latin typeface="Times New Roman" pitchFamily="18" charset="0"/>
                <a:cs typeface="Times New Roman" pitchFamily="18" charset="0"/>
                <a:hlinkClick r:id="rId19"/>
              </a:rPr>
              <a:t>www.unicov.cz/zakladaci-listina-unicova/g-4211/id_obrazky=5438</a:t>
            </a:r>
            <a:endParaRPr lang="cs-CZ" sz="1000" dirty="0" smtClean="0">
              <a:latin typeface="Times New Roman" pitchFamily="18" charset="0"/>
              <a:cs typeface="Times New Roman" pitchFamily="18" charset="0"/>
            </a:endParaRPr>
          </a:p>
          <a:p>
            <a:pPr marL="342900" indent="-342900" algn="just">
              <a:buFontTx/>
              <a:buAutoNum type="arabicPeriod"/>
            </a:pPr>
            <a:r>
              <a:rPr lang="cs-CZ" sz="1000" dirty="0">
                <a:latin typeface="Times New Roman" pitchFamily="18" charset="0"/>
                <a:cs typeface="Times New Roman" pitchFamily="18" charset="0"/>
                <a:hlinkClick r:id="rId20"/>
              </a:rPr>
              <a:t>http://</a:t>
            </a:r>
            <a:r>
              <a:rPr lang="cs-CZ" sz="1000" dirty="0" smtClean="0">
                <a:latin typeface="Times New Roman" pitchFamily="18" charset="0"/>
                <a:cs typeface="Times New Roman" pitchFamily="18" charset="0"/>
                <a:hlinkClick r:id="rId20"/>
              </a:rPr>
              <a:t>cs.wikipedia.org/wiki/Soubor:Zelnahora.jpg</a:t>
            </a:r>
            <a:endParaRPr lang="cs-CZ" sz="1000" dirty="0" smtClean="0">
              <a:latin typeface="Times New Roman" pitchFamily="18" charset="0"/>
              <a:cs typeface="Times New Roman" pitchFamily="18" charset="0"/>
            </a:endParaRPr>
          </a:p>
          <a:p>
            <a:pPr marL="342900" indent="-342900" algn="just">
              <a:buFontTx/>
              <a:buAutoNum type="arabicPeriod"/>
            </a:pPr>
            <a:r>
              <a:rPr lang="cs-CZ" sz="1000" dirty="0">
                <a:latin typeface="Times New Roman" pitchFamily="18" charset="0"/>
                <a:cs typeface="Times New Roman" pitchFamily="18" charset="0"/>
                <a:hlinkClick r:id="rId21"/>
              </a:rPr>
              <a:t>http://</a:t>
            </a:r>
            <a:r>
              <a:rPr lang="cs-CZ" sz="1000" dirty="0" smtClean="0">
                <a:latin typeface="Times New Roman" pitchFamily="18" charset="0"/>
                <a:cs typeface="Times New Roman" pitchFamily="18" charset="0"/>
                <a:hlinkClick r:id="rId21"/>
              </a:rPr>
              <a:t>www.palba.cz/viewtopic.php?t=3412</a:t>
            </a:r>
            <a:endParaRPr lang="cs-CZ" sz="1000" dirty="0" smtClean="0">
              <a:latin typeface="Times New Roman" pitchFamily="18" charset="0"/>
              <a:cs typeface="Times New Roman" pitchFamily="18" charset="0"/>
            </a:endParaRPr>
          </a:p>
          <a:p>
            <a:pPr marL="342900" indent="-342900" algn="just">
              <a:buFontTx/>
              <a:buAutoNum type="arabicPeriod"/>
            </a:pPr>
            <a:r>
              <a:rPr lang="cs-CZ" sz="1000" dirty="0">
                <a:latin typeface="Times New Roman" pitchFamily="18" charset="0"/>
                <a:cs typeface="Times New Roman" pitchFamily="18" charset="0"/>
                <a:hlinkClick r:id="rId22"/>
              </a:rPr>
              <a:t>http://</a:t>
            </a:r>
            <a:r>
              <a:rPr lang="cs-CZ" sz="1000" dirty="0" smtClean="0">
                <a:latin typeface="Times New Roman" pitchFamily="18" charset="0"/>
                <a:cs typeface="Times New Roman" pitchFamily="18" charset="0"/>
                <a:hlinkClick r:id="rId22"/>
              </a:rPr>
              <a:t>cs.wikipedia.org/wiki/Soubor:Vaclav3_prijezd.jpg</a:t>
            </a:r>
            <a:endParaRPr lang="cs-CZ" sz="1000" dirty="0" smtClean="0">
              <a:latin typeface="Times New Roman" pitchFamily="18" charset="0"/>
              <a:cs typeface="Times New Roman" pitchFamily="18" charset="0"/>
            </a:endParaRPr>
          </a:p>
          <a:p>
            <a:pPr marL="342900" indent="-342900" algn="just">
              <a:buFontTx/>
              <a:buAutoNum type="arabicPeriod"/>
            </a:pPr>
            <a:r>
              <a:rPr lang="cs-CZ" sz="1000" dirty="0">
                <a:latin typeface="Times New Roman" pitchFamily="18" charset="0"/>
                <a:cs typeface="Times New Roman" pitchFamily="18" charset="0"/>
                <a:hlinkClick r:id="rId23"/>
              </a:rPr>
              <a:t>http://</a:t>
            </a:r>
            <a:r>
              <a:rPr lang="cs-CZ" sz="1000" dirty="0" smtClean="0">
                <a:latin typeface="Times New Roman" pitchFamily="18" charset="0"/>
                <a:cs typeface="Times New Roman" pitchFamily="18" charset="0"/>
                <a:hlinkClick r:id="rId23"/>
              </a:rPr>
              <a:t>cs.wikipedia.org/wiki/Soubor:Vaclav3_pecet.jpg</a:t>
            </a:r>
            <a:endParaRPr lang="cs-CZ" sz="1000" dirty="0" smtClean="0">
              <a:latin typeface="Times New Roman" pitchFamily="18" charset="0"/>
              <a:cs typeface="Times New Roman" pitchFamily="18" charset="0"/>
            </a:endParaRPr>
          </a:p>
          <a:p>
            <a:pPr marL="342900" indent="-342900" algn="just">
              <a:buFontTx/>
              <a:buAutoNum type="arabicPeriod"/>
            </a:pPr>
            <a:r>
              <a:rPr lang="cs-CZ" sz="1000" dirty="0">
                <a:latin typeface="Times New Roman" pitchFamily="18" charset="0"/>
                <a:cs typeface="Times New Roman" pitchFamily="18" charset="0"/>
                <a:hlinkClick r:id="rId24"/>
              </a:rPr>
              <a:t>http://</a:t>
            </a:r>
            <a:r>
              <a:rPr lang="cs-CZ" sz="1000" dirty="0" smtClean="0">
                <a:latin typeface="Times New Roman" pitchFamily="18" charset="0"/>
                <a:cs typeface="Times New Roman" pitchFamily="18" charset="0"/>
                <a:hlinkClick r:id="rId24"/>
              </a:rPr>
              <a:t>cs.wikipedia.org/wiki/Soubor:Vasik3.jpg</a:t>
            </a:r>
            <a:endParaRPr lang="cs-CZ" sz="1000" dirty="0" smtClean="0">
              <a:latin typeface="Times New Roman" pitchFamily="18" charset="0"/>
              <a:cs typeface="Times New Roman" pitchFamily="18" charset="0"/>
            </a:endParaRPr>
          </a:p>
          <a:p>
            <a:pPr marL="342900" indent="-342900" algn="just">
              <a:buFontTx/>
              <a:buAutoNum type="arabicPeriod"/>
            </a:pPr>
            <a:r>
              <a:rPr lang="cs-CZ" sz="1000" dirty="0">
                <a:latin typeface="Times New Roman" pitchFamily="18" charset="0"/>
                <a:cs typeface="Times New Roman" pitchFamily="18" charset="0"/>
                <a:hlinkClick r:id="rId25"/>
              </a:rPr>
              <a:t>http://</a:t>
            </a:r>
            <a:r>
              <a:rPr lang="cs-CZ" sz="1000" dirty="0" smtClean="0">
                <a:latin typeface="Times New Roman" pitchFamily="18" charset="0"/>
                <a:cs typeface="Times New Roman" pitchFamily="18" charset="0"/>
                <a:hlinkClick r:id="rId25"/>
              </a:rPr>
              <a:t>www.e-stredovek.cz/forum/viewtopic.php?t=453</a:t>
            </a:r>
            <a:endParaRPr lang="cs-CZ" sz="1000" dirty="0" smtClean="0">
              <a:latin typeface="Times New Roman" pitchFamily="18" charset="0"/>
              <a:cs typeface="Times New Roman" pitchFamily="18" charset="0"/>
            </a:endParaRPr>
          </a:p>
          <a:p>
            <a:pPr marL="342900" indent="-342900" algn="just">
              <a:buFontTx/>
              <a:buAutoNum type="arabicPeriod"/>
            </a:pPr>
            <a:r>
              <a:rPr lang="cs-CZ" sz="1000" dirty="0">
                <a:latin typeface="Times New Roman" pitchFamily="18" charset="0"/>
                <a:cs typeface="Times New Roman" pitchFamily="18" charset="0"/>
                <a:hlinkClick r:id="rId26"/>
              </a:rPr>
              <a:t>http://</a:t>
            </a:r>
            <a:r>
              <a:rPr lang="cs-CZ" sz="1000" dirty="0" smtClean="0">
                <a:latin typeface="Times New Roman" pitchFamily="18" charset="0"/>
                <a:cs typeface="Times New Roman" pitchFamily="18" charset="0"/>
                <a:hlinkClick r:id="rId26"/>
              </a:rPr>
              <a:t>www.kampocesku.cz/view.php?cisloclanku=2009070039</a:t>
            </a:r>
            <a:endParaRPr lang="cs-CZ" sz="1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36991383"/>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accent6">
            <a:lumMod val="40000"/>
            <a:lumOff val="60000"/>
          </a:schemeClr>
        </a:solidFill>
      </a:spPr>
      <a:bodyPr wrap="square" rtlCol="0">
        <a:spAutoFit/>
      </a:bodyPr>
      <a:lstStyle>
        <a:defPPr>
          <a:defRPr sz="1200" b="1" dirty="0" smtClean="0">
            <a:solidFill>
              <a:schemeClr val="accent3">
                <a:lumMod val="50000"/>
              </a:schemeClr>
            </a:solidFill>
          </a:defRPr>
        </a:defPPr>
      </a:lstStyle>
    </a:txDef>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1963</TotalTime>
  <Words>1653</Words>
  <Application>Microsoft Office PowerPoint</Application>
  <PresentationFormat>Předvádění na obrazovce (16:9)</PresentationFormat>
  <Paragraphs>221</Paragraphs>
  <Slides>10</Slides>
  <Notes>8</Notes>
  <HiddenSlides>0</HiddenSlides>
  <MMClips>0</MMClips>
  <ScaleCrop>false</ScaleCrop>
  <HeadingPairs>
    <vt:vector size="4" baseType="variant">
      <vt:variant>
        <vt:lpstr>Motiv</vt:lpstr>
      </vt:variant>
      <vt:variant>
        <vt:i4>1</vt:i4>
      </vt:variant>
      <vt:variant>
        <vt:lpstr>Nadpisy snímků</vt:lpstr>
      </vt:variant>
      <vt:variant>
        <vt:i4>10</vt:i4>
      </vt:variant>
    </vt:vector>
  </HeadingPairs>
  <TitlesOfParts>
    <vt:vector size="11" baseType="lpstr">
      <vt:lpstr>Motiv sady Office</vt:lpstr>
      <vt:lpstr>11.1 Poslední Přemyslovci</vt:lpstr>
      <vt:lpstr>11.2 Co již víme?</vt:lpstr>
      <vt:lpstr>11.3 Jaké si řekneme nové termíny a názvy?</vt:lpstr>
      <vt:lpstr>11.4 Co si řekneme nového?</vt:lpstr>
      <vt:lpstr>11.5 Procvičení a příklady</vt:lpstr>
      <vt:lpstr>11.6 Něco navíc pro šikovné</vt:lpstr>
      <vt:lpstr>11.7 CLIL</vt:lpstr>
      <vt:lpstr>11.8 Test znalostí</vt:lpstr>
      <vt:lpstr>Prezentace aplikace PowerPoint</vt:lpstr>
      <vt:lpstr>Prezentace aplikace PowerPoint</vt:lpstr>
    </vt:vector>
  </TitlesOfParts>
  <Company>Základní škla Děčín VI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prusa</dc:creator>
  <cp:lastModifiedBy>krivankova</cp:lastModifiedBy>
  <cp:revision>180</cp:revision>
  <dcterms:created xsi:type="dcterms:W3CDTF">2010-10-18T18:21:56Z</dcterms:created>
  <dcterms:modified xsi:type="dcterms:W3CDTF">2012-02-04T20:59:54Z</dcterms:modified>
</cp:coreProperties>
</file>