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813763"/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8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29CEFB-562B-49E9-A04A-CACD88D8AFA0}" type="datetimeFigureOut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45978-711C-46C6-9032-AD0C022FAD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8579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80D6E3-33DC-4B4D-A3FD-2A79C174D502}" type="datetimeFigureOut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A72559-B0AB-4B76-AD6D-3B71926F8C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34946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48081C-AD49-4D05-9264-42AFBB55995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1EE4D4-5B37-4721-A0D1-D3638D84B0B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04B9BC-D5E5-4FBE-92E3-AD65135C3BE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B9AA0-47DA-444E-98D2-4DB528D42C2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4BBFB5-CB5E-456C-A1B0-79F5DC7A6FD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0278B6-A47B-4209-A013-17BA36E3816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DB78D6-F49C-4DD7-B2EF-75DB6A3F7DE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23F2BA-D789-4B93-8E6F-378B1DBA6D1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F857-656D-48E4-8568-5BDC0A4DC723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D343-BD95-48E5-ADDD-00FBC5AF07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1870-F107-464B-8CAA-1878837BB8B9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4952-4782-4FAC-BF05-1B43BECE74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DA56D-E0B3-4C23-AF82-9798490ACC43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E23FB-A935-43AF-9678-68AF7EF8B7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FAD4-F8D1-4481-A893-0ADF89C02B0D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4617-2693-49C4-B3E4-B3FD73EDED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80ED-711F-4B3C-9768-3207723B092F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ADB8-F7C8-4E7F-95C5-AA40AE117A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0D19-3790-49E6-9726-D5652B4D6ECB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B0C6-3D10-4C67-BF72-A3BBBF0800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FEE3-1B3D-4900-AB23-01F39ED1778D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95E3C-FA4B-4D6B-850D-114D31654B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3523-33D2-4903-93F6-ACE9843258EC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5BE4-6C32-48CB-9F97-1DD23F6E4A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84F9-47FE-4E7F-9AA9-1707B214307E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9CB87-D186-41F2-A003-43A6B0DDCD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DDD5-87D3-421F-A0DC-BD308A336453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DA33-6920-4F45-993B-4FB63A8795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CF1E-DC8D-447D-A30B-4908C5BD8B1F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E5D0-5A12-4025-9CE3-B99F1B4A9B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A27B8F-AE4C-4667-A285-94D3339742CA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922845-FE8B-4414-B22A-D4FE71A88A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%C4%8Cesk%C3%BD_st%C3%A1t_za_vl%C3%A1dy_P%C5%99emyslovc%C5%AF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cs.wikipedia.org/wiki/Velkomoravsk%C3%A1_%C5%99%C3%AD%C5%A1e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cs.wikipedia.org/wiki/S%C3%A1mova_%C5%99%C3%AD%C5%A1e" TargetMode="External"/><Relationship Id="rId9" Type="http://schemas.openxmlformats.org/officeDocument/2006/relationships/hyperlink" Target="http://upload.wikimedia.org/wikipedia/commons/3/3d/Josef_Mathauser_-_Kn%C4%9B%C5%BEna_Libu%C5%A1e_v%C4%9B%C5%A1t%C3%AD_sl%C3%A1vu_Prahy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cs.wikipedia.org/wiki/Soubor:Slavaj_lingvoj_mapo_cs.svg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imgres?imgurl=http://www.ceskatelevize.cz/specialy/nejvetsicech/img/osobnosti/99.jpg&amp;imgrefurl=http://www.ceskatelevize.cz/specialy/nejvetsicech/dokumenty_osobnosti_71&amp;usg=__maS6sVjXiHJgpdTR9a_4agiECDA=&amp;h=347&amp;w=320&amp;sz=32&amp;hl=cs&amp;start=5&amp;zoom=1&amp;tbnid=Bixn6WgDRTBN9M:&amp;tbnh=120&amp;tbnw=111&amp;ei=eqWEToW8DoS3hQfP8dGADQ&amp;prev=/search?q=s%C3%A1mo&amp;um=1&amp;hl=cs&amp;sa=N&amp;rls=com.microsoft:cs:IE-SearchBox&amp;tbm=isch&amp;um=1&amp;itbs=1" TargetMode="External"/><Relationship Id="rId5" Type="http://schemas.openxmlformats.org/officeDocument/2006/relationships/image" Target="../media/image9.jpeg"/><Relationship Id="rId10" Type="http://schemas.openxmlformats.org/officeDocument/2006/relationships/hyperlink" Target="http://www.e-stredovek.cz/view.php?cisloclanku=2006011101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Cyril_a_Metod%C4%9Bj" TargetMode="External"/><Relationship Id="rId13" Type="http://schemas.openxmlformats.org/officeDocument/2006/relationships/hyperlink" Target="http://cs.wikipedia.org/wiki/Rastislav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6.wmf"/><Relationship Id="rId12" Type="http://schemas.openxmlformats.org/officeDocument/2006/relationships/hyperlink" Target="http://cs.wikipedia.org/wiki/Mojm%C3%ADr_I.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hyperlink" Target="http://cs.wikipedia.org/wiki/Svatopluk_I.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hyperlink" Target="http://www.google.cz/imgres?imgurl=http://old.kniznica-rv.sk/publikacie/images/mojmir.gif&amp;imgrefurl=http://old.kniznica-rv.sk/publikacie/slovensko_v_historii.htm&amp;usg=__Ylprx0_HyDWe5uFJX7Yr9MBRj0U=&amp;h=250&amp;w=226&amp;sz=30&amp;hl=cs&amp;start=1&amp;zoom=1&amp;tbnid=EQADrUKvcxQiFM:&amp;tbnh=111&amp;tbnw=100&amp;ei=ZbCETvLwIYSHhQfnweXlDA&amp;prev=/search?q=mojm%C3%ADr+I.&amp;um=1&amp;hl=cs&amp;sa=N&amp;rls=com.microsoft:cs:IE-SearchBox&amp;tbm=isch&amp;um=1&amp;itbs=1" TargetMode="External"/><Relationship Id="rId9" Type="http://schemas.openxmlformats.org/officeDocument/2006/relationships/hyperlink" Target="http://www.google.cz/imgres?imgurl=http://www.2zskolin.cz/panovnici/01/Image47.gif&amp;imgrefurl=http://www.2zskolin.cz/panovnici/01/01.htm&amp;usg=__C8TAiXUXu8hxQvtjRdzcGGy3WhM=&amp;h=250&amp;w=215&amp;sz=24&amp;hl=cs&amp;start=4&amp;zoom=1&amp;tbnid=r4vr5mrM8X_e3M:&amp;tbnh=111&amp;tbnw=95&amp;ei=8rOETpTkDYOxhAf_8u3uDA&amp;prev=/images?q=svatopluk&amp;um=1&amp;hl=cs&amp;rls=com.microsoft:cs:IE-SearchBox&amp;tbm=isch&amp;um=1&amp;itbs=1" TargetMode="External"/><Relationship Id="rId14" Type="http://schemas.openxmlformats.org/officeDocument/2006/relationships/hyperlink" Target="http://cs.wikipedia.org/wiki/Mojm%C3%ADr_II.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Boleslav_III." TargetMode="External"/><Relationship Id="rId3" Type="http://schemas.openxmlformats.org/officeDocument/2006/relationships/image" Target="../media/image18.jpeg"/><Relationship Id="rId7" Type="http://schemas.openxmlformats.org/officeDocument/2006/relationships/hyperlink" Target="http://cs.wikipedia.org/wiki/Boleslav_II." TargetMode="External"/><Relationship Id="rId12" Type="http://schemas.openxmlformats.org/officeDocument/2006/relationships/hyperlink" Target="http://cs.wikipedia.org/wiki/Vladislav_II.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Boleslav_I." TargetMode="External"/><Relationship Id="rId11" Type="http://schemas.openxmlformats.org/officeDocument/2006/relationships/hyperlink" Target="http://cs.wikipedia.org/wiki/Vratislav_II." TargetMode="External"/><Relationship Id="rId5" Type="http://schemas.openxmlformats.org/officeDocument/2006/relationships/hyperlink" Target="http://cs.wikipedia.org/wiki/Svat%C3%BD_V%C3%A1clav" TargetMode="External"/><Relationship Id="rId10" Type="http://schemas.openxmlformats.org/officeDocument/2006/relationships/hyperlink" Target="http://cs.wikipedia.org/wiki/B%C5%99etislav_I." TargetMode="External"/><Relationship Id="rId4" Type="http://schemas.openxmlformats.org/officeDocument/2006/relationships/hyperlink" Target="http://cs.wikipedia.org/wiki/Bo%C5%99ivoj_I." TargetMode="External"/><Relationship Id="rId9" Type="http://schemas.openxmlformats.org/officeDocument/2006/relationships/hyperlink" Target="http://cs.wikipedia.org/wiki/Old%C5%99ich_(kn%C3%AD%C5%BEe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Hospodine_pomiluj_n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Esf-9zK1yl4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File:Premysl_and_Libuse_Vysehrad_Prague_CZ_815.jpg" TargetMode="External"/><Relationship Id="rId5" Type="http://schemas.openxmlformats.org/officeDocument/2006/relationships/image" Target="../media/image23.png"/><Relationship Id="rId4" Type="http://schemas.openxmlformats.org/officeDocument/2006/relationships/hyperlink" Target="//upload.wikimedia.org/wikipedia/commons/8/8b/P%C5%99emyslovci_erb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Josef_Mathauser_-_Praotec_%C4%8Cech_na_ho%C5%99e_%C5%98%C3%ADp.jpg" TargetMode="External"/><Relationship Id="rId13" Type="http://schemas.openxmlformats.org/officeDocument/2006/relationships/hyperlink" Target="http://upload.wikimedia.org/wikipedia/commons/thumb/4/4b/Slavaj_lingvoj_mapo_cs.svg/500px-Slavaj_lingvoj_mapo_cs.svg.png" TargetMode="External"/><Relationship Id="rId18" Type="http://schemas.openxmlformats.org/officeDocument/2006/relationships/hyperlink" Target="http://vlastenci.cz/obr/uzemi/vyvoj/02_Cechy_9_a_10_stoleti_uzemi.jpg" TargetMode="External"/><Relationship Id="rId3" Type="http://schemas.openxmlformats.org/officeDocument/2006/relationships/hyperlink" Target="http://cs.wikipedia.org/wiki/Velkomoravsk%C3%A1_%C5%99%C3%AD%C5%A1e" TargetMode="External"/><Relationship Id="rId21" Type="http://schemas.openxmlformats.org/officeDocument/2006/relationships/hyperlink" Target="http://www.youtube.com/watch?v=Esf-9zK1yl4" TargetMode="External"/><Relationship Id="rId7" Type="http://schemas.openxmlformats.org/officeDocument/2006/relationships/hyperlink" Target="https://pf.ujep.cz/~velimskyt/Dejiny_umeni/Dejum11/cr24.jpg" TargetMode="External"/><Relationship Id="rId12" Type="http://schemas.openxmlformats.org/officeDocument/2006/relationships/hyperlink" Target="http://www.provitacz.cz/public/upload/products/3119_samova_rise.jpg" TargetMode="External"/><Relationship Id="rId17" Type="http://schemas.openxmlformats.org/officeDocument/2006/relationships/hyperlink" Target="http://www.2zskolin.cz/panovnici/01/Image47.gif" TargetMode="External"/><Relationship Id="rId25" Type="http://schemas.openxmlformats.org/officeDocument/2006/relationships/hyperlink" Target="http://cs.wikipedia.org/wiki/Soubor:Premysl_and_Libuse_Vysehrad_Prague_CZ_815.jpg" TargetMode="External"/><Relationship Id="rId2" Type="http://schemas.openxmlformats.org/officeDocument/2006/relationships/hyperlink" Target="http://cs.wikipedia.org/wiki/S%C3%A1mova_%C5%99%C3%AD%C5%A1e" TargetMode="External"/><Relationship Id="rId16" Type="http://schemas.openxmlformats.org/officeDocument/2006/relationships/hyperlink" Target="http://old.kniznica-rv.sk/publikacie/images/rastislav.gif" TargetMode="External"/><Relationship Id="rId20" Type="http://schemas.openxmlformats.org/officeDocument/2006/relationships/hyperlink" Target="http://cs.wikipedia.org/wiki/Hospodine_pomiluj_n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ushrad.cz/gallery/clanky/cyril-metodej-cb.jpg" TargetMode="External"/><Relationship Id="rId11" Type="http://schemas.openxmlformats.org/officeDocument/2006/relationships/hyperlink" Target="http://nd05.jxs.cz/701/562/83f26bb6e6_80848207_o2.jpg" TargetMode="External"/><Relationship Id="rId24" Type="http://schemas.openxmlformats.org/officeDocument/2006/relationships/hyperlink" Target="http://1.bp.blogspot.com/-2Cv3dXB8DNY/TnJQ2L-S7xI/AAAAAAAAKew/9o7lh23_m14/s1600/Ludmila.jpg" TargetMode="External"/><Relationship Id="rId5" Type="http://schemas.openxmlformats.org/officeDocument/2006/relationships/hyperlink" Target="http://web.klasici.sk/obrazky/do1000.gif" TargetMode="External"/><Relationship Id="rId15" Type="http://schemas.openxmlformats.org/officeDocument/2006/relationships/hyperlink" Target="http://www.panovnici.estranky.cz/img/mid/414/mojmir-i..jpg" TargetMode="External"/><Relationship Id="rId23" Type="http://schemas.openxmlformats.org/officeDocument/2006/relationships/hyperlink" Target="http://cs.wikipedia.org/wiki/Soubor:P%C5%99emyslovci_erb.svg" TargetMode="External"/><Relationship Id="rId10" Type="http://schemas.openxmlformats.org/officeDocument/2006/relationships/hyperlink" Target="http://malotridka.ic.cz/gallery/historie10.jpg" TargetMode="External"/><Relationship Id="rId19" Type="http://schemas.openxmlformats.org/officeDocument/2006/relationships/hyperlink" Target="http://www.e-stredovek.cz/view.php?cisloclanku=2006011101" TargetMode="External"/><Relationship Id="rId4" Type="http://schemas.openxmlformats.org/officeDocument/2006/relationships/hyperlink" Target="http://cs.wikipedia.org/wiki/%C4%8Cesk%C3%BD_st%C3%A1t_za_vl%C3%A1dy_P%C5%99emyslovc%C5%AF" TargetMode="External"/><Relationship Id="rId9" Type="http://schemas.openxmlformats.org/officeDocument/2006/relationships/hyperlink" Target="http://cs.wikipedia.org/wiki/Soubor:Josef_Mathauser_-_Kn%C4%9B%C5%BEna_Libu%C5%A1e_v%C4%9B%C5%A1t%C3%AD_sl%C3%A1vu_Prahy.jpg" TargetMode="External"/><Relationship Id="rId14" Type="http://schemas.openxmlformats.org/officeDocument/2006/relationships/hyperlink" Target="http://www.slovane.cz/pic/vm/mapka01.jpg" TargetMode="External"/><Relationship Id="rId22" Type="http://schemas.openxmlformats.org/officeDocument/2006/relationships/hyperlink" Target="http://cs.wikipedia.org/wiki/Soubor:Zab%C3%B3jstwo_Wac%C5%82aw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5003800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10.1 Počátky českého státu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550"/>
            <a:ext cx="9144000" cy="61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Zuzana Kadlecová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obrázek 5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38" y="4549774"/>
            <a:ext cx="30527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732588" y="3867150"/>
            <a:ext cx="1122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Times New Roman" pitchFamily="18" charset="0"/>
                <a:hlinkClick r:id="rId4"/>
              </a:rPr>
              <a:t>Sámova říše</a:t>
            </a:r>
            <a:r>
              <a:rPr lang="cs-CZ">
                <a:hlinkClick r:id="rId4"/>
              </a:rPr>
              <a:t> </a:t>
            </a:r>
            <a:endParaRPr lang="cs-CZ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935913" y="3940175"/>
            <a:ext cx="1208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Times New Roman" pitchFamily="18" charset="0"/>
                <a:hlinkClick r:id="rId5"/>
              </a:rPr>
              <a:t>Velká Morava</a:t>
            </a:r>
            <a:endParaRPr lang="cs-CZ" sz="1400">
              <a:latin typeface="Times New Roman" pitchFamily="18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605588" y="4227513"/>
            <a:ext cx="2538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Times New Roman" pitchFamily="18" charset="0"/>
                <a:hlinkClick r:id="rId6"/>
              </a:rPr>
              <a:t>Český stát za vlády Přemyslovců</a:t>
            </a:r>
            <a:endParaRPr lang="cs-CZ" sz="1400">
              <a:latin typeface="Times New Roman" pitchFamily="18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07504" y="3147814"/>
            <a:ext cx="2376487" cy="8255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dirty="0">
                <a:latin typeface="Times New Roman" pitchFamily="18" charset="0"/>
              </a:rPr>
              <a:t>Z jakého století pochází první písemná zmínka o našem území?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23850" y="4011613"/>
            <a:ext cx="1660525" cy="517525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Times New Roman" pitchFamily="18" charset="0"/>
              </a:rPr>
              <a:t>7. století, </a:t>
            </a:r>
          </a:p>
          <a:p>
            <a:r>
              <a:rPr lang="cs-CZ" sz="1400">
                <a:latin typeface="Times New Roman" pitchFamily="18" charset="0"/>
              </a:rPr>
              <a:t>Fredegarova kronika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268538" y="1131888"/>
            <a:ext cx="2305050" cy="8255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dirty="0">
                <a:latin typeface="Times New Roman" pitchFamily="18" charset="0"/>
              </a:rPr>
              <a:t>S jakými osobnostmi je spjato přijetí křesťanství na našem území?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643438" y="627063"/>
            <a:ext cx="1800225" cy="155892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dirty="0">
                <a:latin typeface="Times New Roman" pitchFamily="18" charset="0"/>
              </a:rPr>
              <a:t>Poznáš podle obrázků, jaké události jsou zde zobrazeny? </a:t>
            </a:r>
          </a:p>
          <a:p>
            <a:pPr algn="ctr">
              <a:defRPr/>
            </a:pPr>
            <a:r>
              <a:rPr lang="cs-CZ" sz="1600" dirty="0">
                <a:latin typeface="Times New Roman" pitchFamily="18" charset="0"/>
              </a:rPr>
              <a:t>Jaký význam mají pro český stát?</a:t>
            </a:r>
          </a:p>
        </p:txBody>
      </p:sp>
      <p:pic>
        <p:nvPicPr>
          <p:cNvPr id="15374" name="Picture 14" descr="do10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1058863"/>
            <a:ext cx="14922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 descr="cyril-metodej-c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2066925"/>
            <a:ext cx="183197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18" descr="Soubor:Josef Mathauser - Kněžna Libuše věští slávu Prahy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6688" y="604838"/>
            <a:ext cx="2376487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0" descr="F705_Premysl_Orac_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6688" y="2284413"/>
            <a:ext cx="252095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2" descr="300px-Josef_Mathauser_-_Praotec_%C4%8Cech_na_ho%C5%99e_%C5%98%C3%AD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00563" y="2284413"/>
            <a:ext cx="18605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26" descr="cr2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59338" y="3579813"/>
            <a:ext cx="11382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  <p:bldP spid="153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Nadpis 1"/>
          <p:cNvSpPr txBox="1">
            <a:spLocks/>
          </p:cNvSpPr>
          <p:nvPr/>
        </p:nvSpPr>
        <p:spPr bwMode="auto">
          <a:xfrm>
            <a:off x="20638" y="498475"/>
            <a:ext cx="38306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10.10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Anotace</a:t>
            </a:r>
          </a:p>
        </p:txBody>
      </p:sp>
      <p:graphicFrame>
        <p:nvGraphicFramePr>
          <p:cNvPr id="32792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89770"/>
              </p:ext>
            </p:extLst>
          </p:nvPr>
        </p:nvGraphicFramePr>
        <p:xfrm>
          <a:off x="1042988" y="1276350"/>
          <a:ext cx="7272337" cy="3248343"/>
        </p:xfrm>
        <a:graphic>
          <a:graphicData uri="http://schemas.openxmlformats.org/drawingml/2006/table">
            <a:tbl>
              <a:tblPr/>
              <a:tblGrid>
                <a:gridCol w="1906587"/>
                <a:gridCol w="536575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Zuzana Kadlecová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– 12/2011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Sámova říše, Velká Morava, Konstantin a Metoděj, Přemyslovci, svatý Václav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Prezentace popisující dějiny našeho státu od příchodu Slovanů do období vlády přemyslovských knížat a  přibližující přínos soluňských bratří.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ctrTitle"/>
          </p:nvPr>
        </p:nvSpPr>
        <p:spPr>
          <a:xfrm>
            <a:off x="107504" y="484188"/>
            <a:ext cx="3275459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10.2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50825" y="10588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600">
              <a:latin typeface="Times New Roman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987425"/>
            <a:ext cx="45116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>
                <a:latin typeface="Times New Roman" pitchFamily="18" charset="0"/>
              </a:rPr>
              <a:t>                         Slované</a:t>
            </a:r>
          </a:p>
          <a:p>
            <a:pPr>
              <a:buFontTx/>
              <a:buChar char="-"/>
            </a:pPr>
            <a:r>
              <a:rPr lang="cs-CZ" sz="1400">
                <a:latin typeface="Times New Roman" pitchFamily="18" charset="0"/>
              </a:rPr>
              <a:t> první zmínky u antických autorů z počátku n.l.</a:t>
            </a:r>
          </a:p>
          <a:p>
            <a:pPr>
              <a:buFontTx/>
              <a:buChar char="-"/>
            </a:pPr>
            <a:r>
              <a:rPr lang="cs-CZ" sz="1400">
                <a:latin typeface="Times New Roman" pitchFamily="18" charset="0"/>
              </a:rPr>
              <a:t> od 5. st. postup z původních sídel (Zakarpatí, Visla, Dněpr)</a:t>
            </a:r>
          </a:p>
          <a:p>
            <a:pPr>
              <a:buFontTx/>
              <a:buChar char="-"/>
            </a:pPr>
            <a:r>
              <a:rPr lang="cs-CZ" sz="1400">
                <a:latin typeface="Times New Roman" pitchFamily="18" charset="0"/>
              </a:rPr>
              <a:t> 3 větve: západní, východní a jižní</a:t>
            </a:r>
            <a:r>
              <a:rPr lang="cs-CZ"/>
              <a:t> </a:t>
            </a:r>
          </a:p>
        </p:txBody>
      </p:sp>
      <p:pic>
        <p:nvPicPr>
          <p:cNvPr id="17417" name="Picture 9" descr="Slavaj lingvoj mapo cs.sv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990725"/>
            <a:ext cx="34194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624388" y="1203325"/>
            <a:ext cx="4519612" cy="1581150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Times New Roman" pitchFamily="18" charset="0"/>
              </a:rPr>
              <a:t>- Slované pod nadvládou Avarů </a:t>
            </a:r>
          </a:p>
          <a:p>
            <a:r>
              <a:rPr lang="cs-CZ" sz="1400">
                <a:latin typeface="Times New Roman" pitchFamily="18" charset="0"/>
              </a:rPr>
              <a:t>   =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cs-CZ" sz="1400">
                <a:latin typeface="Times New Roman" pitchFamily="18" charset="0"/>
                <a:cs typeface="Times New Roman" pitchFamily="18" charset="0"/>
              </a:rPr>
              <a:t> sjednoceni franským kupcem </a:t>
            </a:r>
            <a:r>
              <a:rPr lang="cs-CZ" sz="1400" b="1">
                <a:latin typeface="Times New Roman" pitchFamily="18" charset="0"/>
                <a:cs typeface="Times New Roman" pitchFamily="18" charset="0"/>
              </a:rPr>
              <a:t>Sámem</a:t>
            </a:r>
          </a:p>
          <a:p>
            <a:pPr>
              <a:buFontTx/>
              <a:buChar char="-"/>
            </a:pPr>
            <a:r>
              <a:rPr lang="cs-CZ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>
                <a:latin typeface="Times New Roman" pitchFamily="18" charset="0"/>
                <a:cs typeface="Times New Roman" pitchFamily="18" charset="0"/>
              </a:rPr>
              <a:t>vytvořen</a:t>
            </a:r>
            <a:r>
              <a:rPr lang="cs-CZ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>
                <a:latin typeface="Times New Roman" pitchFamily="18" charset="0"/>
                <a:cs typeface="Times New Roman" pitchFamily="18" charset="0"/>
              </a:rPr>
              <a:t>vojenský </a:t>
            </a:r>
            <a:r>
              <a:rPr lang="cs-CZ" sz="1400" b="1">
                <a:latin typeface="Times New Roman" pitchFamily="18" charset="0"/>
                <a:cs typeface="Times New Roman" pitchFamily="18" charset="0"/>
              </a:rPr>
              <a:t>kmenový svaz</a:t>
            </a:r>
          </a:p>
          <a:p>
            <a:r>
              <a:rPr lang="cs-CZ" sz="1400">
                <a:latin typeface="Times New Roman" pitchFamily="18" charset="0"/>
                <a:cs typeface="Times New Roman" pitchFamily="18" charset="0"/>
              </a:rPr>
              <a:t>   spojen osobou vládce</a:t>
            </a:r>
          </a:p>
          <a:p>
            <a:pPr>
              <a:buFontTx/>
              <a:buChar char="-"/>
            </a:pPr>
            <a:r>
              <a:rPr lang="cs-CZ" sz="1400">
                <a:latin typeface="Times New Roman" pitchFamily="18" charset="0"/>
                <a:cs typeface="Times New Roman" pitchFamily="18" charset="0"/>
              </a:rPr>
              <a:t> útoky ze strany Franků: </a:t>
            </a:r>
            <a:r>
              <a:rPr lang="cs-CZ" sz="1400" b="1">
                <a:latin typeface="Times New Roman" pitchFamily="18" charset="0"/>
                <a:cs typeface="Times New Roman" pitchFamily="18" charset="0"/>
              </a:rPr>
              <a:t>631 bitva u Vogastisburku</a:t>
            </a:r>
          </a:p>
          <a:p>
            <a:pPr lvl="4">
              <a:buFontTx/>
              <a:buChar char="-"/>
            </a:pPr>
            <a:r>
              <a:rPr lang="cs-CZ" sz="1400">
                <a:latin typeface="Times New Roman" pitchFamily="18" charset="0"/>
                <a:cs typeface="Times New Roman" pitchFamily="18" charset="0"/>
              </a:rPr>
              <a:t> Sámo poráží Dagoberta I.</a:t>
            </a:r>
            <a:endParaRPr lang="cs-CZ" sz="1400" b="1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>
                <a:latin typeface="Times New Roman" pitchFamily="18" charset="0"/>
                <a:cs typeface="Times New Roman" pitchFamily="18" charset="0"/>
              </a:rPr>
              <a:t>po † Sáma rozpad říše</a:t>
            </a:r>
          </a:p>
        </p:txBody>
      </p:sp>
      <p:pic>
        <p:nvPicPr>
          <p:cNvPr id="17420" name="Picture 12" descr="3119_samova_ri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827338"/>
            <a:ext cx="3276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4" descr="ANd9GcQPpftxA5_lhmKbhRN5A0qW8NXCcBrU3e1jTVMEnQoEmd0jzHl2Nxq4RyA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2932113"/>
            <a:ext cx="19240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 descr="9ab6aaf0c8_42245897_o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01013" y="484188"/>
            <a:ext cx="9366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 descr="MC900242009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79838" y="555625"/>
            <a:ext cx="7270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7" name="AutoShape 19">
            <a:hlinkClick r:id="rId10" highlightClick="1"/>
          </p:cNvPr>
          <p:cNvSpPr>
            <a:spLocks noChangeAspect="1" noChangeArrowheads="1"/>
          </p:cNvSpPr>
          <p:nvPr/>
        </p:nvSpPr>
        <p:spPr bwMode="auto">
          <a:xfrm>
            <a:off x="3851275" y="2066925"/>
            <a:ext cx="539750" cy="539750"/>
          </a:xfrm>
          <a:prstGeom prst="actionButtonDocumen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076825" y="771525"/>
            <a:ext cx="2395538" cy="336550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5400000" scaled="1"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>
                <a:latin typeface="Times New Roman" pitchFamily="18" charset="0"/>
              </a:rPr>
              <a:t>Sámova říše (asi 623-658)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8" grpId="0" animBg="1"/>
      <p:bldP spid="17427" grpId="0" animBg="1"/>
      <p:bldP spid="174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1" y="484188"/>
            <a:ext cx="7054850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10.3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1058863"/>
            <a:ext cx="266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Times New Roman" pitchFamily="18" charset="0"/>
              </a:rPr>
              <a:t>1. státní útvar na našem území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348038" y="1058863"/>
            <a:ext cx="1587500" cy="366712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5400000" scaled="1"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Times New Roman" pitchFamily="18" charset="0"/>
              </a:rPr>
              <a:t>Velká Morava</a:t>
            </a:r>
          </a:p>
        </p:txBody>
      </p:sp>
      <p:pic>
        <p:nvPicPr>
          <p:cNvPr id="19463" name="Picture 7" descr="mapka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63688"/>
            <a:ext cx="351155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563938" y="1563688"/>
            <a:ext cx="5580062" cy="51752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1400" dirty="0">
                <a:latin typeface="Times New Roman" pitchFamily="18" charset="0"/>
              </a:rPr>
              <a:t>základ: </a:t>
            </a:r>
            <a:r>
              <a:rPr lang="cs-CZ" sz="1400" b="1" dirty="0">
                <a:latin typeface="Times New Roman" pitchFamily="18" charset="0"/>
              </a:rPr>
              <a:t>knížectví moravské</a:t>
            </a:r>
            <a:r>
              <a:rPr lang="cs-CZ" sz="1400" dirty="0">
                <a:latin typeface="Times New Roman" pitchFamily="18" charset="0"/>
              </a:rPr>
              <a:t> (kníže Mojmír I.) a </a:t>
            </a:r>
            <a:r>
              <a:rPr lang="cs-CZ" sz="1400" b="1" dirty="0">
                <a:latin typeface="Times New Roman" pitchFamily="18" charset="0"/>
              </a:rPr>
              <a:t>nitranské</a:t>
            </a:r>
            <a:r>
              <a:rPr lang="cs-CZ" sz="1400" dirty="0">
                <a:latin typeface="Times New Roman" pitchFamily="18" charset="0"/>
              </a:rPr>
              <a:t> (kníže </a:t>
            </a:r>
            <a:r>
              <a:rPr lang="cs-CZ" sz="1400" dirty="0" err="1">
                <a:latin typeface="Times New Roman" pitchFamily="18" charset="0"/>
              </a:rPr>
              <a:t>Pribina</a:t>
            </a:r>
            <a:r>
              <a:rPr lang="cs-CZ" sz="1400" dirty="0">
                <a:latin typeface="Times New Roman" pitchFamily="18" charset="0"/>
              </a:rPr>
              <a:t>)</a:t>
            </a:r>
          </a:p>
          <a:p>
            <a:pPr>
              <a:defRPr/>
            </a:pPr>
            <a:r>
              <a:rPr lang="cs-CZ" sz="1400" dirty="0">
                <a:latin typeface="Times New Roman" pitchFamily="18" charset="0"/>
              </a:rPr>
              <a:t>dynastie: </a:t>
            </a:r>
            <a:r>
              <a:rPr lang="cs-CZ" sz="1400" b="1" dirty="0" err="1">
                <a:latin typeface="Times New Roman" pitchFamily="18" charset="0"/>
              </a:rPr>
              <a:t>Mojmírovci</a:t>
            </a:r>
            <a:endParaRPr lang="cs-CZ" sz="1400" b="1" dirty="0">
              <a:latin typeface="Times New Roman" pitchFamily="18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708400" y="2284413"/>
            <a:ext cx="1724025" cy="51752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dirty="0">
                <a:latin typeface="Times New Roman" pitchFamily="18" charset="0"/>
              </a:rPr>
              <a:t>Mojmír I. (830-846)</a:t>
            </a:r>
          </a:p>
          <a:p>
            <a:pPr>
              <a:defRPr/>
            </a:pPr>
            <a:r>
              <a:rPr lang="cs-CZ" sz="1400" dirty="0">
                <a:latin typeface="Times New Roman" pitchFamily="18" charset="0"/>
              </a:rPr>
              <a:t>- přijetí křtu v Pasově</a:t>
            </a:r>
            <a:endParaRPr lang="cs-CZ" sz="1400" b="1" dirty="0">
              <a:latin typeface="Times New Roman" pitchFamily="18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796136" y="2139702"/>
            <a:ext cx="2879725" cy="116955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1400" b="1" dirty="0">
                <a:latin typeface="Times New Roman" pitchFamily="18" charset="0"/>
              </a:rPr>
              <a:t>Rastislav (846-870)</a:t>
            </a:r>
          </a:p>
          <a:p>
            <a:pPr>
              <a:buFontTx/>
              <a:buChar char="-"/>
              <a:defRPr/>
            </a:pPr>
            <a:r>
              <a:rPr lang="cs-CZ" sz="1400" dirty="0">
                <a:latin typeface="Times New Roman" pitchFamily="18" charset="0"/>
              </a:rPr>
              <a:t> snaha o nezávislost: 1. politickou (obranná hradiště proti Frankům)</a:t>
            </a:r>
          </a:p>
          <a:p>
            <a:pPr>
              <a:defRPr/>
            </a:pPr>
            <a:r>
              <a:rPr lang="cs-CZ" sz="1400" dirty="0">
                <a:latin typeface="Times New Roman" pitchFamily="18" charset="0"/>
              </a:rPr>
              <a:t>                                    2. církevní</a:t>
            </a:r>
          </a:p>
          <a:p>
            <a:pPr>
              <a:defRPr/>
            </a:pPr>
            <a:r>
              <a:rPr lang="cs-CZ" sz="1400" b="1" dirty="0">
                <a:latin typeface="Times New Roman" pitchFamily="18" charset="0"/>
              </a:rPr>
              <a:t>863 příchod Cyrila a Metoděje 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012160" y="3291830"/>
            <a:ext cx="1522413" cy="3048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dirty="0">
                <a:latin typeface="Times New Roman" pitchFamily="18" charset="0"/>
              </a:rPr>
              <a:t>slovanská liturgie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722443" y="3291830"/>
            <a:ext cx="1409700" cy="3048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dirty="0">
                <a:latin typeface="Times New Roman" pitchFamily="18" charset="0"/>
              </a:rPr>
              <a:t>staroslověnština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7426994" y="3579862"/>
            <a:ext cx="1709738" cy="3048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dirty="0">
                <a:latin typeface="Times New Roman" pitchFamily="18" charset="0"/>
              </a:rPr>
              <a:t>hlaholice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>
                <a:latin typeface="Times New Roman" pitchFamily="18" charset="0"/>
              </a:rPr>
              <a:t>cyrilice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156176" y="3579862"/>
            <a:ext cx="1216025" cy="3048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dirty="0">
                <a:latin typeface="Times New Roman" pitchFamily="18" charset="0"/>
              </a:rPr>
              <a:t>překlad Bible</a:t>
            </a:r>
          </a:p>
        </p:txBody>
      </p:sp>
      <p:pic>
        <p:nvPicPr>
          <p:cNvPr id="19472" name="Picture 16" descr="ANd9GcS-HeFpyUY-82Na8sAyZxEWEMW7xlkJVMCpv2xVql3IY8JoOPYlqBsoO7I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555625"/>
            <a:ext cx="9525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8" descr="rastisla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088" y="555625"/>
            <a:ext cx="1017587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2700338" y="1203325"/>
            <a:ext cx="504825" cy="144463"/>
          </a:xfrm>
          <a:prstGeom prst="rightArrow">
            <a:avLst>
              <a:gd name="adj1" fmla="val 50000"/>
              <a:gd name="adj2" fmla="val 8736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9476" name="Picture 20" descr="MC900384256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08988" y="2571750"/>
            <a:ext cx="7207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7" name="AutoShape 21">
            <a:hlinkClick r:id="rId8" highlightClick="1"/>
          </p:cNvPr>
          <p:cNvSpPr>
            <a:spLocks noChangeAspect="1" noChangeArrowheads="1"/>
          </p:cNvSpPr>
          <p:nvPr/>
        </p:nvSpPr>
        <p:spPr bwMode="auto">
          <a:xfrm>
            <a:off x="8532813" y="2139950"/>
            <a:ext cx="360362" cy="360363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3635375" y="3076575"/>
            <a:ext cx="2016125" cy="181588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1400" b="1" dirty="0">
                <a:latin typeface="Times New Roman" pitchFamily="18" charset="0"/>
              </a:rPr>
              <a:t>Svatopluk (870-894)</a:t>
            </a:r>
          </a:p>
          <a:p>
            <a:pPr algn="just">
              <a:buFontTx/>
              <a:buChar char="-"/>
              <a:defRPr/>
            </a:pPr>
            <a:r>
              <a:rPr lang="cs-CZ" sz="1400" dirty="0">
                <a:latin typeface="Times New Roman" pitchFamily="18" charset="0"/>
              </a:rPr>
              <a:t> svrhl za pomoci Franků strýce Rastislava</a:t>
            </a:r>
          </a:p>
          <a:p>
            <a:pPr algn="just">
              <a:buFontTx/>
              <a:buChar char="-"/>
              <a:defRPr/>
            </a:pPr>
            <a:r>
              <a:rPr lang="cs-CZ" sz="1400" b="1" dirty="0">
                <a:latin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</a:rPr>
              <a:t>podpora Bořivoje v Čechách</a:t>
            </a:r>
          </a:p>
          <a:p>
            <a:pPr algn="just">
              <a:buFontTx/>
              <a:buChar char="-"/>
              <a:defRPr/>
            </a:pPr>
            <a:r>
              <a:rPr lang="cs-CZ" sz="1400" dirty="0">
                <a:latin typeface="Times New Roman" pitchFamily="18" charset="0"/>
              </a:rPr>
              <a:t> příklon k latinské bohoslužbě = vyhnání Metodějových žáků</a:t>
            </a:r>
            <a:endParaRPr lang="cs-CZ" sz="1400" b="1" dirty="0">
              <a:latin typeface="Times New Roman" pitchFamily="18" charset="0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6804248" y="4083918"/>
            <a:ext cx="2160588" cy="9429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1400" b="1" dirty="0">
                <a:latin typeface="Times New Roman" pitchFamily="18" charset="0"/>
              </a:rPr>
              <a:t>Mojmír II. (894-904)</a:t>
            </a:r>
          </a:p>
          <a:p>
            <a:pPr>
              <a:buFontTx/>
              <a:buChar char="-"/>
              <a:defRPr/>
            </a:pPr>
            <a:r>
              <a:rPr lang="cs-CZ" sz="1400" dirty="0">
                <a:latin typeface="Times New Roman" pitchFamily="18" charset="0"/>
              </a:rPr>
              <a:t> úpadek, slabý vůdce</a:t>
            </a:r>
          </a:p>
          <a:p>
            <a:pPr>
              <a:buFontTx/>
              <a:buChar char="-"/>
              <a:defRPr/>
            </a:pPr>
            <a:r>
              <a:rPr lang="cs-CZ" sz="1400" dirty="0">
                <a:latin typeface="Times New Roman" pitchFamily="18" charset="0"/>
              </a:rPr>
              <a:t> rozpad říše pod </a:t>
            </a:r>
            <a:r>
              <a:rPr lang="cs-CZ" sz="1400" b="1" dirty="0">
                <a:latin typeface="Times New Roman" pitchFamily="18" charset="0"/>
              </a:rPr>
              <a:t>náporem Maďarů r. 907</a:t>
            </a:r>
          </a:p>
        </p:txBody>
      </p:sp>
      <p:pic>
        <p:nvPicPr>
          <p:cNvPr id="19481" name="Picture 25" descr="ANd9GcSHl6IGcwTHx4abZWAbRIuo3ezacAtun4GW4wu0XhI6pmDMrTdtHoMFMQ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51500" y="3940175"/>
            <a:ext cx="9683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2" name="AutoShape 26">
            <a:hlinkClick r:id="rId11" highlightClick="1"/>
          </p:cNvPr>
          <p:cNvSpPr>
            <a:spLocks noChangeAspect="1" noChangeArrowheads="1"/>
          </p:cNvSpPr>
          <p:nvPr/>
        </p:nvSpPr>
        <p:spPr bwMode="auto">
          <a:xfrm>
            <a:off x="5364163" y="2859088"/>
            <a:ext cx="360362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83" name="AutoShape 27">
            <a:hlinkClick r:id="rId12" highlightClick="1"/>
          </p:cNvPr>
          <p:cNvSpPr>
            <a:spLocks noChangeAspect="1" noChangeArrowheads="1"/>
          </p:cNvSpPr>
          <p:nvPr/>
        </p:nvSpPr>
        <p:spPr bwMode="auto">
          <a:xfrm>
            <a:off x="5364163" y="2066925"/>
            <a:ext cx="360362" cy="360363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84" name="AutoShape 28">
            <a:hlinkClick r:id="rId13" highlightClick="1"/>
          </p:cNvPr>
          <p:cNvSpPr>
            <a:spLocks noChangeAspect="1" noChangeArrowheads="1"/>
          </p:cNvSpPr>
          <p:nvPr/>
        </p:nvSpPr>
        <p:spPr bwMode="auto">
          <a:xfrm>
            <a:off x="7596188" y="1924050"/>
            <a:ext cx="360362" cy="360363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85" name="AutoShape 29">
            <a:hlinkClick r:id="rId14" highlightClick="1"/>
          </p:cNvPr>
          <p:cNvSpPr>
            <a:spLocks noChangeAspect="1" noChangeArrowheads="1"/>
          </p:cNvSpPr>
          <p:nvPr/>
        </p:nvSpPr>
        <p:spPr bwMode="auto">
          <a:xfrm>
            <a:off x="8604250" y="4084638"/>
            <a:ext cx="360363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 animBg="1"/>
      <p:bldP spid="19477" grpId="0" animBg="1"/>
      <p:bldP spid="19482" grpId="0" animBg="1"/>
      <p:bldP spid="19483" grpId="0" animBg="1"/>
      <p:bldP spid="19484" grpId="0" animBg="1"/>
      <p:bldP spid="194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4824413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9388" y="1058863"/>
            <a:ext cx="3024187" cy="73025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400" b="1" dirty="0">
                <a:latin typeface="Times New Roman" pitchFamily="18" charset="0"/>
              </a:rPr>
              <a:t>Po rozpadu Velké Moravy přesun mocenského a kulturního centra na západ, tj. na území Čech.</a:t>
            </a:r>
          </a:p>
        </p:txBody>
      </p:sp>
      <p:pic>
        <p:nvPicPr>
          <p:cNvPr id="21590" name="Picture 86" descr="02_Cechy_9_a_10_stoleti_uzem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987425"/>
            <a:ext cx="2519362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95" name="Text Box 91"/>
          <p:cNvSpPr txBox="1">
            <a:spLocks noChangeArrowheads="1"/>
          </p:cNvSpPr>
          <p:nvPr/>
        </p:nvSpPr>
        <p:spPr bwMode="auto">
          <a:xfrm>
            <a:off x="6443663" y="555625"/>
            <a:ext cx="1806575" cy="376238"/>
          </a:xfrm>
          <a:prstGeom prst="rect">
            <a:avLst/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5400000" scaled="1"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u="sng">
                <a:latin typeface="Times New Roman" pitchFamily="18" charset="0"/>
              </a:rPr>
              <a:t>PŘEMYSLOVCI</a:t>
            </a:r>
          </a:p>
        </p:txBody>
      </p:sp>
      <p:sp>
        <p:nvSpPr>
          <p:cNvPr id="21596" name="Text Box 92"/>
          <p:cNvSpPr txBox="1">
            <a:spLocks noChangeArrowheads="1"/>
          </p:cNvSpPr>
          <p:nvPr/>
        </p:nvSpPr>
        <p:spPr bwMode="auto">
          <a:xfrm>
            <a:off x="6156176" y="1058863"/>
            <a:ext cx="2987824" cy="95410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1400" b="1" dirty="0">
                <a:latin typeface="Times New Roman" pitchFamily="18" charset="0"/>
              </a:rPr>
              <a:t>Bořivoj I. ( - Ludmila)</a:t>
            </a:r>
          </a:p>
          <a:p>
            <a:pPr>
              <a:defRPr/>
            </a:pPr>
            <a:r>
              <a:rPr lang="cs-CZ" sz="1400" dirty="0">
                <a:latin typeface="Times New Roman" pitchFamily="18" charset="0"/>
              </a:rPr>
              <a:t>- 1. historicky doložený Přemyslovec</a:t>
            </a:r>
          </a:p>
          <a:p>
            <a:pPr>
              <a:buFontTx/>
              <a:buChar char="-"/>
              <a:defRPr/>
            </a:pPr>
            <a:r>
              <a:rPr lang="cs-CZ" sz="1400" dirty="0">
                <a:latin typeface="Times New Roman" pitchFamily="18" charset="0"/>
              </a:rPr>
              <a:t> 1. křesťanský kostel  Levý Hradec</a:t>
            </a:r>
          </a:p>
          <a:p>
            <a:pPr>
              <a:buFontTx/>
              <a:buChar char="-"/>
              <a:defRPr/>
            </a:pPr>
            <a:r>
              <a:rPr lang="cs-CZ" sz="1400" dirty="0">
                <a:latin typeface="Times New Roman" pitchFamily="18" charset="0"/>
              </a:rPr>
              <a:t> od konce 9.st. centrem Pražský hrad</a:t>
            </a:r>
          </a:p>
        </p:txBody>
      </p:sp>
      <p:sp>
        <p:nvSpPr>
          <p:cNvPr id="21597" name="Text Box 93"/>
          <p:cNvSpPr txBox="1">
            <a:spLocks noChangeArrowheads="1"/>
          </p:cNvSpPr>
          <p:nvPr/>
        </p:nvSpPr>
        <p:spPr bwMode="auto">
          <a:xfrm>
            <a:off x="6156325" y="2066925"/>
            <a:ext cx="2987675" cy="160043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400" b="1" dirty="0">
                <a:latin typeface="Times New Roman" pitchFamily="18" charset="0"/>
              </a:rPr>
              <a:t>Václav</a:t>
            </a:r>
          </a:p>
          <a:p>
            <a:pPr algn="just">
              <a:defRPr/>
            </a:pPr>
            <a:r>
              <a:rPr lang="cs-CZ" sz="1400" dirty="0">
                <a:latin typeface="Times New Roman" pitchFamily="18" charset="0"/>
              </a:rPr>
              <a:t>- spor mezi matkou Drahomírou a</a:t>
            </a:r>
          </a:p>
          <a:p>
            <a:pPr algn="just">
              <a:defRPr/>
            </a:pPr>
            <a:r>
              <a:rPr lang="cs-CZ" sz="1400" dirty="0">
                <a:latin typeface="Times New Roman" pitchFamily="18" charset="0"/>
              </a:rPr>
              <a:t>babičkou Ludmilou (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† 921 Tetín)</a:t>
            </a:r>
          </a:p>
          <a:p>
            <a:pPr algn="just">
              <a:buFontTx/>
              <a:buChar char="-"/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28. 9. 935 zavražděn bratrem ve Staré Boleslavi</a:t>
            </a:r>
          </a:p>
          <a:p>
            <a:pPr algn="just">
              <a:defRPr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- symbol české státnosti, patron české země</a:t>
            </a:r>
          </a:p>
        </p:txBody>
      </p:sp>
      <p:sp>
        <p:nvSpPr>
          <p:cNvPr id="21598" name="Text Box 94"/>
          <p:cNvSpPr txBox="1">
            <a:spLocks noChangeArrowheads="1"/>
          </p:cNvSpPr>
          <p:nvPr/>
        </p:nvSpPr>
        <p:spPr bwMode="auto">
          <a:xfrm>
            <a:off x="107950" y="1924050"/>
            <a:ext cx="2663825" cy="95410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400" b="1" dirty="0">
                <a:latin typeface="Times New Roman" pitchFamily="18" charset="0"/>
              </a:rPr>
              <a:t>Boleslav I. Ukrutný</a:t>
            </a:r>
          </a:p>
          <a:p>
            <a:pPr algn="just">
              <a:buFontTx/>
              <a:buChar char="-"/>
              <a:defRPr/>
            </a:pPr>
            <a:r>
              <a:rPr lang="cs-CZ" sz="1400" dirty="0">
                <a:latin typeface="Times New Roman" pitchFamily="18" charset="0"/>
              </a:rPr>
              <a:t> </a:t>
            </a:r>
            <a:r>
              <a:rPr lang="cs-CZ" sz="1400" b="1" dirty="0">
                <a:latin typeface="Times New Roman" pitchFamily="18" charset="0"/>
              </a:rPr>
              <a:t>955</a:t>
            </a:r>
            <a:r>
              <a:rPr lang="cs-CZ" sz="1400" dirty="0">
                <a:latin typeface="Times New Roman" pitchFamily="18" charset="0"/>
              </a:rPr>
              <a:t> spojenec Němců: porážka Maďarů na řece Lechu</a:t>
            </a:r>
          </a:p>
          <a:p>
            <a:pPr algn="just">
              <a:buFontTx/>
              <a:buChar char="-"/>
              <a:defRPr/>
            </a:pPr>
            <a:r>
              <a:rPr lang="cs-CZ" sz="1400" dirty="0">
                <a:latin typeface="Times New Roman" pitchFamily="18" charset="0"/>
              </a:rPr>
              <a:t> 1. česká mince = stříbrný denár</a:t>
            </a:r>
          </a:p>
        </p:txBody>
      </p:sp>
      <p:sp>
        <p:nvSpPr>
          <p:cNvPr id="21600" name="Text Box 96"/>
          <p:cNvSpPr txBox="1">
            <a:spLocks noChangeArrowheads="1"/>
          </p:cNvSpPr>
          <p:nvPr/>
        </p:nvSpPr>
        <p:spPr bwMode="auto">
          <a:xfrm>
            <a:off x="107950" y="3003550"/>
            <a:ext cx="2957513" cy="9429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dirty="0">
                <a:latin typeface="Times New Roman" pitchFamily="18" charset="0"/>
              </a:rPr>
              <a:t>Boleslav II. Pobožný</a:t>
            </a:r>
          </a:p>
          <a:p>
            <a:pPr>
              <a:buFontTx/>
              <a:buChar char="-"/>
              <a:defRPr/>
            </a:pPr>
            <a:r>
              <a:rPr lang="cs-CZ" sz="1400" b="1" dirty="0">
                <a:latin typeface="Times New Roman" pitchFamily="18" charset="0"/>
              </a:rPr>
              <a:t> 973 biskupství v Praze </a:t>
            </a:r>
          </a:p>
          <a:p>
            <a:pPr>
              <a:defRPr/>
            </a:pPr>
            <a:r>
              <a:rPr lang="cs-CZ" sz="1400" dirty="0">
                <a:latin typeface="Times New Roman" pitchFamily="18" charset="0"/>
              </a:rPr>
              <a:t>  (Sas Dětmar, Slavníkovec Vojtěch)</a:t>
            </a:r>
          </a:p>
          <a:p>
            <a:pPr>
              <a:defRPr/>
            </a:pPr>
            <a:r>
              <a:rPr lang="cs-CZ" sz="1400" dirty="0">
                <a:latin typeface="Times New Roman" pitchFamily="18" charset="0"/>
              </a:rPr>
              <a:t>- </a:t>
            </a:r>
            <a:r>
              <a:rPr lang="cs-CZ" sz="1400" b="1" dirty="0">
                <a:latin typeface="Times New Roman" pitchFamily="18" charset="0"/>
              </a:rPr>
              <a:t>995 vyvraždění Slavníkovců</a:t>
            </a:r>
            <a:r>
              <a:rPr lang="cs-CZ" sz="1400" dirty="0">
                <a:latin typeface="Times New Roman" pitchFamily="18" charset="0"/>
              </a:rPr>
              <a:t>: Libice</a:t>
            </a:r>
          </a:p>
        </p:txBody>
      </p:sp>
      <p:sp>
        <p:nvSpPr>
          <p:cNvPr id="21601" name="Text Box 97"/>
          <p:cNvSpPr txBox="1">
            <a:spLocks noChangeArrowheads="1"/>
          </p:cNvSpPr>
          <p:nvPr/>
        </p:nvSpPr>
        <p:spPr bwMode="auto">
          <a:xfrm>
            <a:off x="107950" y="3987800"/>
            <a:ext cx="2879725" cy="11557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400" b="1" dirty="0">
                <a:latin typeface="Times New Roman" pitchFamily="18" charset="0"/>
              </a:rPr>
              <a:t>Boleslav III. Ryšavý</a:t>
            </a:r>
          </a:p>
          <a:p>
            <a:pPr algn="just">
              <a:defRPr/>
            </a:pPr>
            <a:r>
              <a:rPr lang="cs-CZ" sz="1400" dirty="0">
                <a:latin typeface="Times New Roman" pitchFamily="18" charset="0"/>
              </a:rPr>
              <a:t>- neschopný a krutý =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vyhnán</a:t>
            </a:r>
          </a:p>
          <a:p>
            <a:pPr algn="just">
              <a:defRPr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na trůn dosazen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Vladivoj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: Čechy si nechal udělit v léno římským panovníkem</a:t>
            </a:r>
            <a:r>
              <a:rPr lang="cs-CZ" sz="1400" dirty="0">
                <a:latin typeface="Times New Roman" pitchFamily="18" charset="0"/>
              </a:rPr>
              <a:t> </a:t>
            </a:r>
          </a:p>
        </p:txBody>
      </p:sp>
      <p:sp>
        <p:nvSpPr>
          <p:cNvPr id="21602" name="Text Box 98"/>
          <p:cNvSpPr txBox="1">
            <a:spLocks noChangeArrowheads="1"/>
          </p:cNvSpPr>
          <p:nvPr/>
        </p:nvSpPr>
        <p:spPr bwMode="auto">
          <a:xfrm>
            <a:off x="3348038" y="3148013"/>
            <a:ext cx="2663825" cy="73025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400" b="1" dirty="0">
                <a:latin typeface="Times New Roman" pitchFamily="18" charset="0"/>
              </a:rPr>
              <a:t>Oldřich (- Božena)</a:t>
            </a:r>
          </a:p>
          <a:p>
            <a:pPr algn="just">
              <a:defRPr/>
            </a:pPr>
            <a:r>
              <a:rPr lang="cs-CZ" sz="1400" dirty="0">
                <a:latin typeface="Times New Roman" pitchFamily="18" charset="0"/>
              </a:rPr>
              <a:t>- obnova slovanské bohoslužby (Sázavský klášter, opat Prokop)</a:t>
            </a:r>
          </a:p>
        </p:txBody>
      </p:sp>
      <p:sp>
        <p:nvSpPr>
          <p:cNvPr id="21603" name="Text Box 99"/>
          <p:cNvSpPr txBox="1">
            <a:spLocks noChangeArrowheads="1"/>
          </p:cNvSpPr>
          <p:nvPr/>
        </p:nvSpPr>
        <p:spPr bwMode="auto">
          <a:xfrm>
            <a:off x="3348038" y="3987800"/>
            <a:ext cx="2664122" cy="116955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400" b="1" dirty="0">
                <a:latin typeface="Times New Roman" pitchFamily="18" charset="0"/>
              </a:rPr>
              <a:t>Břetislav I. (- Jitka)</a:t>
            </a:r>
          </a:p>
          <a:p>
            <a:pPr algn="just">
              <a:buFontTx/>
              <a:buChar char="-"/>
              <a:defRPr/>
            </a:pPr>
            <a:r>
              <a:rPr lang="cs-CZ" sz="1400" dirty="0">
                <a:latin typeface="Times New Roman" pitchFamily="18" charset="0"/>
              </a:rPr>
              <a:t>„český Achilles“</a:t>
            </a:r>
          </a:p>
          <a:p>
            <a:pPr algn="just">
              <a:buFontTx/>
              <a:buChar char="-"/>
              <a:defRPr/>
            </a:pPr>
            <a:r>
              <a:rPr lang="cs-CZ" sz="1400" dirty="0">
                <a:latin typeface="Times New Roman" pitchFamily="18" charset="0"/>
              </a:rPr>
              <a:t> </a:t>
            </a:r>
            <a:r>
              <a:rPr lang="cs-CZ" sz="1400" b="1" dirty="0">
                <a:latin typeface="Times New Roman" pitchFamily="18" charset="0"/>
              </a:rPr>
              <a:t>Břetislavova = Hnězdenská </a:t>
            </a:r>
          </a:p>
          <a:p>
            <a:pPr algn="just">
              <a:defRPr/>
            </a:pPr>
            <a:r>
              <a:rPr lang="cs-CZ" sz="1400" b="1" dirty="0">
                <a:latin typeface="Times New Roman" pitchFamily="18" charset="0"/>
              </a:rPr>
              <a:t>  </a:t>
            </a:r>
            <a:r>
              <a:rPr lang="cs-CZ" sz="1400" b="1" dirty="0" err="1">
                <a:latin typeface="Times New Roman" pitchFamily="18" charset="0"/>
              </a:rPr>
              <a:t>dekreta</a:t>
            </a:r>
            <a:r>
              <a:rPr lang="cs-CZ" sz="1400" dirty="0">
                <a:latin typeface="Times New Roman" pitchFamily="18" charset="0"/>
              </a:rPr>
              <a:t>: nejstarší soubor zákonů</a:t>
            </a:r>
          </a:p>
          <a:p>
            <a:pPr algn="just">
              <a:buFontTx/>
              <a:buChar char="-"/>
              <a:defRPr/>
            </a:pPr>
            <a:r>
              <a:rPr lang="cs-CZ" sz="1400" dirty="0">
                <a:latin typeface="Times New Roman" pitchFamily="18" charset="0"/>
              </a:rPr>
              <a:t> </a:t>
            </a:r>
            <a:r>
              <a:rPr lang="cs-CZ" sz="1400" b="1" dirty="0">
                <a:latin typeface="Times New Roman" pitchFamily="18" charset="0"/>
              </a:rPr>
              <a:t>seniorát = stařešinský zákon</a:t>
            </a:r>
            <a:endParaRPr lang="cs-CZ" sz="1400" dirty="0">
              <a:latin typeface="Times New Roman" pitchFamily="18" charset="0"/>
            </a:endParaRPr>
          </a:p>
        </p:txBody>
      </p:sp>
      <p:sp>
        <p:nvSpPr>
          <p:cNvPr id="21604" name="Text Box 100"/>
          <p:cNvSpPr txBox="1">
            <a:spLocks noChangeArrowheads="1"/>
          </p:cNvSpPr>
          <p:nvPr/>
        </p:nvSpPr>
        <p:spPr bwMode="auto">
          <a:xfrm>
            <a:off x="6156325" y="3724275"/>
            <a:ext cx="2987675" cy="51752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1400" b="1" dirty="0">
                <a:latin typeface="Times New Roman" pitchFamily="18" charset="0"/>
              </a:rPr>
              <a:t>Vratislav II.</a:t>
            </a:r>
          </a:p>
          <a:p>
            <a:pPr>
              <a:defRPr/>
            </a:pPr>
            <a:r>
              <a:rPr lang="cs-CZ" sz="1400" dirty="0">
                <a:latin typeface="Times New Roman" pitchFamily="18" charset="0"/>
              </a:rPr>
              <a:t>- </a:t>
            </a:r>
            <a:r>
              <a:rPr lang="cs-CZ" sz="1400" b="1" dirty="0">
                <a:latin typeface="Times New Roman" pitchFamily="18" charset="0"/>
              </a:rPr>
              <a:t>1085 </a:t>
            </a:r>
            <a:r>
              <a:rPr lang="cs-CZ" sz="1400" dirty="0">
                <a:latin typeface="Times New Roman" pitchFamily="18" charset="0"/>
              </a:rPr>
              <a:t>královský titul pro svou osobu</a:t>
            </a:r>
          </a:p>
        </p:txBody>
      </p:sp>
      <p:sp>
        <p:nvSpPr>
          <p:cNvPr id="21605" name="Text Box 101"/>
          <p:cNvSpPr txBox="1">
            <a:spLocks noChangeArrowheads="1"/>
          </p:cNvSpPr>
          <p:nvPr/>
        </p:nvSpPr>
        <p:spPr bwMode="auto">
          <a:xfrm>
            <a:off x="6156325" y="4413250"/>
            <a:ext cx="2987675" cy="730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1400" b="1" dirty="0">
                <a:latin typeface="Times New Roman" pitchFamily="18" charset="0"/>
              </a:rPr>
              <a:t>Vladislav II.</a:t>
            </a:r>
          </a:p>
          <a:p>
            <a:pPr>
              <a:buFontTx/>
              <a:buChar char="-"/>
              <a:defRPr/>
            </a:pPr>
            <a:r>
              <a:rPr lang="cs-CZ" sz="1400" b="1" dirty="0">
                <a:latin typeface="Times New Roman" pitchFamily="18" charset="0"/>
              </a:rPr>
              <a:t> 1158</a:t>
            </a:r>
            <a:r>
              <a:rPr lang="cs-CZ" sz="1400" dirty="0">
                <a:latin typeface="Times New Roman" pitchFamily="18" charset="0"/>
              </a:rPr>
              <a:t> dědičný královský titul</a:t>
            </a:r>
          </a:p>
          <a:p>
            <a:pPr>
              <a:buFontTx/>
              <a:buChar char="-"/>
              <a:defRPr/>
            </a:pPr>
            <a:r>
              <a:rPr lang="cs-CZ" sz="1400" dirty="0">
                <a:latin typeface="Times New Roman" pitchFamily="18" charset="0"/>
              </a:rPr>
              <a:t> 2. nejstarší most v Evropě (Juditin)</a:t>
            </a:r>
          </a:p>
        </p:txBody>
      </p:sp>
      <p:sp>
        <p:nvSpPr>
          <p:cNvPr id="2" name="Tlačítko akce: Informace 1">
            <a:hlinkClick r:id="rId4" highlightClick="1"/>
          </p:cNvPr>
          <p:cNvSpPr>
            <a:spLocks noChangeAspect="1"/>
          </p:cNvSpPr>
          <p:nvPr/>
        </p:nvSpPr>
        <p:spPr>
          <a:xfrm>
            <a:off x="8532813" y="842963"/>
            <a:ext cx="360362" cy="36036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Tlačítko akce: Informace 2">
            <a:hlinkClick r:id="rId5" highlightClick="1"/>
          </p:cNvPr>
          <p:cNvSpPr>
            <a:spLocks noChangeAspect="1"/>
          </p:cNvSpPr>
          <p:nvPr/>
        </p:nvSpPr>
        <p:spPr>
          <a:xfrm>
            <a:off x="8675688" y="1995488"/>
            <a:ext cx="360362" cy="36036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Tlačítko akce: Informace 3">
            <a:hlinkClick r:id="rId6" highlightClick="1"/>
          </p:cNvPr>
          <p:cNvSpPr>
            <a:spLocks noChangeAspect="1"/>
          </p:cNvSpPr>
          <p:nvPr/>
        </p:nvSpPr>
        <p:spPr>
          <a:xfrm>
            <a:off x="2700338" y="1851025"/>
            <a:ext cx="358775" cy="36036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Tlačítko akce: Informace 4">
            <a:hlinkClick r:id="rId7" highlightClick="1"/>
          </p:cNvPr>
          <p:cNvSpPr>
            <a:spLocks noChangeAspect="1"/>
          </p:cNvSpPr>
          <p:nvPr/>
        </p:nvSpPr>
        <p:spPr>
          <a:xfrm>
            <a:off x="2700338" y="2932113"/>
            <a:ext cx="358775" cy="36036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Tlačítko akce: Informace 5">
            <a:hlinkClick r:id="rId8" highlightClick="1"/>
          </p:cNvPr>
          <p:cNvSpPr>
            <a:spLocks noChangeAspect="1"/>
          </p:cNvSpPr>
          <p:nvPr/>
        </p:nvSpPr>
        <p:spPr>
          <a:xfrm>
            <a:off x="2771775" y="4084638"/>
            <a:ext cx="360363" cy="358775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lačítko akce: Informace 6">
            <a:hlinkClick r:id="rId9" highlightClick="1"/>
          </p:cNvPr>
          <p:cNvSpPr>
            <a:spLocks noChangeAspect="1"/>
          </p:cNvSpPr>
          <p:nvPr/>
        </p:nvSpPr>
        <p:spPr>
          <a:xfrm>
            <a:off x="5724525" y="3003550"/>
            <a:ext cx="360363" cy="36036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Tlačítko akce: Informace 7">
            <a:hlinkClick r:id="rId10" highlightClick="1"/>
          </p:cNvPr>
          <p:cNvSpPr>
            <a:spLocks noChangeAspect="1"/>
          </p:cNvSpPr>
          <p:nvPr/>
        </p:nvSpPr>
        <p:spPr>
          <a:xfrm>
            <a:off x="5508625" y="4084638"/>
            <a:ext cx="358775" cy="358775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Tlačítko akce: Informace 8">
            <a:hlinkClick r:id="rId11" highlightClick="1"/>
          </p:cNvPr>
          <p:cNvSpPr>
            <a:spLocks noChangeAspect="1"/>
          </p:cNvSpPr>
          <p:nvPr/>
        </p:nvSpPr>
        <p:spPr>
          <a:xfrm>
            <a:off x="8675688" y="3579813"/>
            <a:ext cx="360362" cy="36036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Tlačítko akce: Informace 9">
            <a:hlinkClick r:id="rId12" highlightClick="1"/>
          </p:cNvPr>
          <p:cNvSpPr>
            <a:spLocks noChangeAspect="1"/>
          </p:cNvSpPr>
          <p:nvPr/>
        </p:nvSpPr>
        <p:spPr>
          <a:xfrm>
            <a:off x="8675688" y="4371975"/>
            <a:ext cx="360362" cy="36036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4537075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10.5 Procvičení a příklady</a:t>
            </a:r>
          </a:p>
        </p:txBody>
      </p:sp>
      <p:sp>
        <p:nvSpPr>
          <p:cNvPr id="23554" name="TextovéPole 9"/>
          <p:cNvSpPr txBox="1">
            <a:spLocks noChangeArrowheads="1"/>
          </p:cNvSpPr>
          <p:nvPr/>
        </p:nvSpPr>
        <p:spPr bwMode="auto">
          <a:xfrm>
            <a:off x="395288" y="1635125"/>
            <a:ext cx="381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522913" y="700088"/>
            <a:ext cx="3621087" cy="1581150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 u="sng">
                <a:latin typeface="Times New Roman" pitchFamily="18" charset="0"/>
              </a:rPr>
              <a:t>Zajímavost:</a:t>
            </a:r>
          </a:p>
          <a:p>
            <a:pPr algn="just"/>
            <a:r>
              <a:rPr lang="cs-CZ" sz="1400" b="1">
                <a:latin typeface="Times New Roman" pitchFamily="18" charset="0"/>
              </a:rPr>
              <a:t>Vojtěch</a:t>
            </a:r>
          </a:p>
          <a:p>
            <a:pPr algn="just">
              <a:buFontTx/>
              <a:buChar char="-"/>
            </a:pPr>
            <a:r>
              <a:rPr lang="cs-CZ" sz="1400">
                <a:latin typeface="Times New Roman" pitchFamily="18" charset="0"/>
              </a:rPr>
              <a:t> 997 zabit  na misijní cestě u pohanských Prusů</a:t>
            </a:r>
          </a:p>
          <a:p>
            <a:pPr algn="just">
              <a:buFontTx/>
              <a:buChar char="-"/>
            </a:pPr>
            <a:r>
              <a:rPr lang="cs-CZ" sz="1400">
                <a:latin typeface="Times New Roman" pitchFamily="18" charset="0"/>
              </a:rPr>
              <a:t> pohřben v polském Hnězdně</a:t>
            </a:r>
          </a:p>
          <a:p>
            <a:pPr algn="just">
              <a:buFontTx/>
              <a:buChar char="-"/>
            </a:pPr>
            <a:r>
              <a:rPr lang="cs-CZ" sz="1400">
                <a:latin typeface="Times New Roman" pitchFamily="18" charset="0"/>
              </a:rPr>
              <a:t> prohlášen za světce a patrona Čech</a:t>
            </a:r>
          </a:p>
          <a:p>
            <a:pPr algn="just">
              <a:buFontTx/>
              <a:buChar char="-"/>
            </a:pPr>
            <a:r>
              <a:rPr lang="cs-CZ" sz="1400">
                <a:latin typeface="Times New Roman" pitchFamily="18" charset="0"/>
              </a:rPr>
              <a:t> považován za autora nejstarší duchovní písně </a:t>
            </a:r>
            <a:r>
              <a:rPr lang="cs-CZ" sz="1400" b="1" i="1">
                <a:latin typeface="Times New Roman" pitchFamily="18" charset="0"/>
              </a:rPr>
              <a:t>Hospodine, pomiluj ny</a:t>
            </a:r>
            <a:endParaRPr lang="cs-CZ" sz="1400" b="1">
              <a:latin typeface="Times New Roman" pitchFamily="18" charset="0"/>
            </a:endParaRPr>
          </a:p>
        </p:txBody>
      </p:sp>
      <p:sp>
        <p:nvSpPr>
          <p:cNvPr id="2" name="Tlačítko akce: Dokument 1">
            <a:hlinkClick r:id="rId3" highlightClick="1"/>
          </p:cNvPr>
          <p:cNvSpPr>
            <a:spLocks noChangeAspect="1"/>
          </p:cNvSpPr>
          <p:nvPr/>
        </p:nvSpPr>
        <p:spPr>
          <a:xfrm>
            <a:off x="7524750" y="2211388"/>
            <a:ext cx="360363" cy="36036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107950" y="1131888"/>
            <a:ext cx="3919538" cy="13684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u="sng">
                <a:latin typeface="Times New Roman" pitchFamily="18" charset="0"/>
              </a:rPr>
              <a:t>Vytvoř správné dvojice.</a:t>
            </a:r>
          </a:p>
          <a:p>
            <a:endParaRPr lang="cs-CZ" sz="1400" b="1" u="sng">
              <a:latin typeface="Times New Roman" pitchFamily="18" charset="0"/>
            </a:endParaRPr>
          </a:p>
          <a:p>
            <a:r>
              <a:rPr lang="cs-CZ" sz="1400">
                <a:latin typeface="Times New Roman" pitchFamily="18" charset="0"/>
              </a:rPr>
              <a:t>Mojmír II.                největší územní rozvoj</a:t>
            </a:r>
          </a:p>
          <a:p>
            <a:r>
              <a:rPr lang="cs-CZ" sz="1400">
                <a:latin typeface="Times New Roman" pitchFamily="18" charset="0"/>
              </a:rPr>
              <a:t>Svatopluk                 nájezdy kočovných Maďarů</a:t>
            </a:r>
          </a:p>
          <a:p>
            <a:r>
              <a:rPr lang="cs-CZ" sz="1400">
                <a:latin typeface="Times New Roman" pitchFamily="18" charset="0"/>
              </a:rPr>
              <a:t>Rastislav                  ovládnutí Nitranska</a:t>
            </a:r>
          </a:p>
          <a:p>
            <a:r>
              <a:rPr lang="cs-CZ" sz="1400">
                <a:latin typeface="Times New Roman" pitchFamily="18" charset="0"/>
              </a:rPr>
              <a:t>Mojmír I.                 příchod Konstantina a Metoděje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79388" y="2787650"/>
            <a:ext cx="5905500" cy="224676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400" b="1" u="sng" dirty="0">
                <a:latin typeface="Times New Roman" pitchFamily="18" charset="0"/>
              </a:rPr>
              <a:t>Doplň jméno osobnosti z přemyslovského rodu.</a:t>
            </a:r>
          </a:p>
          <a:p>
            <a:pPr algn="just">
              <a:defRPr/>
            </a:pPr>
            <a:endParaRPr lang="cs-CZ" sz="1400" b="1" u="sng" dirty="0">
              <a:latin typeface="Times New Roman" pitchFamily="18" charset="0"/>
            </a:endParaRPr>
          </a:p>
          <a:p>
            <a:pPr algn="just">
              <a:defRPr/>
            </a:pPr>
            <a:r>
              <a:rPr lang="cs-CZ" sz="1400" dirty="0">
                <a:latin typeface="Times New Roman" pitchFamily="18" charset="0"/>
              </a:rPr>
              <a:t>Bájný kníže, od jehož jména bývá odvozován název nejstaršího českého knížecího rodu. ….</a:t>
            </a:r>
          </a:p>
          <a:p>
            <a:pPr algn="just">
              <a:defRPr/>
            </a:pPr>
            <a:r>
              <a:rPr lang="cs-CZ" sz="1400" dirty="0">
                <a:latin typeface="Times New Roman" pitchFamily="18" charset="0"/>
              </a:rPr>
              <a:t>Český panovník, který byl roku 935 zavražděn ve Staré Boleslavi. Po své smrti byl prohlášen za svatého. Je považován za patrona české země. ….</a:t>
            </a:r>
          </a:p>
          <a:p>
            <a:pPr algn="just">
              <a:defRPr/>
            </a:pPr>
            <a:r>
              <a:rPr lang="cs-CZ" sz="1400" dirty="0">
                <a:latin typeface="Times New Roman" pitchFamily="18" charset="0"/>
              </a:rPr>
              <a:t>Schopný panovník. Upevnil knížecí moc a začal razit první mince – stříbrné denáry. ….</a:t>
            </a:r>
          </a:p>
          <a:p>
            <a:pPr algn="just">
              <a:defRPr/>
            </a:pPr>
            <a:r>
              <a:rPr lang="cs-CZ" sz="1400" dirty="0">
                <a:latin typeface="Times New Roman" pitchFamily="18" charset="0"/>
              </a:rPr>
              <a:t>První historicky doložený český kníže. Vládl v 9. století a uznával svrchovanost Velké Moravy. ….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300788" y="3076575"/>
            <a:ext cx="2663825" cy="179387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1400" b="1" u="sng" dirty="0">
                <a:latin typeface="Times New Roman" pitchFamily="18" charset="0"/>
              </a:rPr>
              <a:t>Poznáš, pro kterého panovníka je daná věc charakteristická?</a:t>
            </a:r>
          </a:p>
          <a:p>
            <a:pPr>
              <a:defRPr/>
            </a:pPr>
            <a:endParaRPr lang="cs-CZ" sz="1400" b="1" u="sng" dirty="0">
              <a:latin typeface="Times New Roman" pitchFamily="18" charset="0"/>
            </a:endParaRPr>
          </a:p>
          <a:p>
            <a:pPr>
              <a:defRPr/>
            </a:pPr>
            <a:r>
              <a:rPr lang="cs-CZ" sz="1400" dirty="0">
                <a:latin typeface="Times New Roman" pitchFamily="18" charset="0"/>
              </a:rPr>
              <a:t>1.placení tributu</a:t>
            </a:r>
          </a:p>
          <a:p>
            <a:pPr>
              <a:defRPr/>
            </a:pPr>
            <a:r>
              <a:rPr lang="cs-CZ" sz="1400" dirty="0">
                <a:latin typeface="Times New Roman" pitchFamily="18" charset="0"/>
              </a:rPr>
              <a:t>2.porážka Maďarů na řece Lechu</a:t>
            </a:r>
          </a:p>
          <a:p>
            <a:pPr>
              <a:defRPr/>
            </a:pPr>
            <a:r>
              <a:rPr lang="cs-CZ" sz="1400" dirty="0">
                <a:latin typeface="Times New Roman" pitchFamily="18" charset="0"/>
              </a:rPr>
              <a:t>3. založení biskupství</a:t>
            </a:r>
          </a:p>
          <a:p>
            <a:pPr>
              <a:defRPr/>
            </a:pPr>
            <a:r>
              <a:rPr lang="cs-CZ" sz="1400" dirty="0">
                <a:latin typeface="Times New Roman" pitchFamily="18" charset="0"/>
              </a:rPr>
              <a:t>4. misijní činnost</a:t>
            </a:r>
          </a:p>
          <a:p>
            <a:pPr>
              <a:defRPr/>
            </a:pPr>
            <a:r>
              <a:rPr lang="cs-CZ" sz="1400" dirty="0">
                <a:latin typeface="Times New Roman" pitchFamily="18" charset="0"/>
              </a:rPr>
              <a:t>5. přijetí křtu na Velké Moravě</a:t>
            </a:r>
          </a:p>
        </p:txBody>
      </p:sp>
      <p:pic>
        <p:nvPicPr>
          <p:cNvPr id="23565" name="Picture 13" descr="krest-borivoje-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987425"/>
            <a:ext cx="12096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lačítko akce: Zvuk 2">
            <a:hlinkClick r:id="rId6" highlightClick="1">
              <a:snd r:embed="rId5" name="applause.wav"/>
            </a:hlinkClick>
          </p:cNvPr>
          <p:cNvSpPr>
            <a:spLocks noChangeAspect="1"/>
          </p:cNvSpPr>
          <p:nvPr/>
        </p:nvSpPr>
        <p:spPr>
          <a:xfrm>
            <a:off x="8172450" y="2211388"/>
            <a:ext cx="360363" cy="36036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4752975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5" descr="premyslovci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47800"/>
            <a:ext cx="4392612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87067" y="990661"/>
            <a:ext cx="4379173" cy="351732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b="1">
                <a:latin typeface="Times New Roman" pitchFamily="18" charset="0"/>
              </a:rPr>
              <a:t>Pokus se zjisti bližší informace o Doubravce a Mladě.</a:t>
            </a:r>
          </a:p>
        </p:txBody>
      </p:sp>
      <p:pic>
        <p:nvPicPr>
          <p:cNvPr id="25607" name="Picture 11" descr="s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9450" y="2565400"/>
            <a:ext cx="33845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9" descr="Ludmi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627063"/>
            <a:ext cx="33845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643438" y="3435350"/>
            <a:ext cx="1081087" cy="942975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b="1" dirty="0">
                <a:latin typeface="Times New Roman" pitchFamily="18" charset="0"/>
              </a:rPr>
              <a:t>Jaké události jsou zde zobrazeny?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5292725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10.7 CLIL (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Přemyslid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dynasty) </a:t>
            </a:r>
          </a:p>
        </p:txBody>
      </p:sp>
      <p:sp>
        <p:nvSpPr>
          <p:cNvPr id="27650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Calibri" pitchFamily="34" charset="0"/>
            </a:endParaRPr>
          </a:p>
          <a:p>
            <a:endParaRPr lang="cs-CZ" sz="1200">
              <a:latin typeface="Calibri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       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23850" y="1131888"/>
            <a:ext cx="6500813" cy="825500"/>
          </a:xfrm>
          <a:prstGeom prst="rect">
            <a:avLst/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1600" b="1">
                <a:latin typeface="Times New Roman" pitchFamily="18" charset="0"/>
              </a:rPr>
              <a:t>The Přemyslids were a Czech royal dynasty, which reigned in Bohemia and Moravia (9th century–1306), and partly also in Hungary, Silesia, Austria and Poland.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3419475" y="2284413"/>
            <a:ext cx="2087563" cy="2047875"/>
          </a:xfrm>
          <a:prstGeom prst="rect">
            <a:avLst/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>
                <a:latin typeface="Times New Roman" pitchFamily="18" charset="0"/>
              </a:rPr>
              <a:t>The name of the dynasty, according to Cosmas in his </a:t>
            </a:r>
            <a:r>
              <a:rPr lang="cs-CZ" sz="1600" b="1" i="1">
                <a:latin typeface="Times New Roman" pitchFamily="18" charset="0"/>
              </a:rPr>
              <a:t>Chronica Boemorum</a:t>
            </a:r>
            <a:r>
              <a:rPr lang="cs-CZ" sz="1600" b="1">
                <a:latin typeface="Times New Roman" pitchFamily="18" charset="0"/>
              </a:rPr>
              <a:t> (1119), comes from its legendary founder, Přemysl, husband of Libuše.</a:t>
            </a:r>
          </a:p>
        </p:txBody>
      </p:sp>
      <p:pic>
        <p:nvPicPr>
          <p:cNvPr id="27654" name="Picture 9" descr="File:Přemyslovci erb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555625"/>
            <a:ext cx="16049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948488" y="2211388"/>
            <a:ext cx="2070100" cy="33655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 err="1">
                <a:latin typeface="Times New Roman" pitchFamily="18" charset="0"/>
              </a:rPr>
              <a:t>Premyslid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coat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of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arms</a:t>
            </a:r>
            <a:endParaRPr lang="cs-CZ" sz="1600" dirty="0">
              <a:latin typeface="Times New Roman" pitchFamily="18" charset="0"/>
            </a:endParaRPr>
          </a:p>
        </p:txBody>
      </p:sp>
      <p:pic>
        <p:nvPicPr>
          <p:cNvPr id="2" name="Picture 12" descr="300px-Premysl_and_Libuse_Vysehrad_Prague_CZ_81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2139950"/>
            <a:ext cx="331311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0" y="4659313"/>
            <a:ext cx="4670425" cy="3667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 </a:t>
            </a:r>
            <a:r>
              <a:rPr lang="cs-CZ" sz="1600" dirty="0">
                <a:latin typeface="Times New Roman" pitchFamily="18" charset="0"/>
              </a:rPr>
              <a:t>A </a:t>
            </a:r>
            <a:r>
              <a:rPr lang="cs-CZ" sz="1600" dirty="0" err="1">
                <a:latin typeface="Times New Roman" pitchFamily="18" charset="0"/>
              </a:rPr>
              <a:t>sculpture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of</a:t>
            </a:r>
            <a:r>
              <a:rPr lang="cs-CZ" sz="1600" dirty="0">
                <a:latin typeface="Times New Roman" pitchFamily="18" charset="0"/>
              </a:rPr>
              <a:t> Přemysl and Libuše </a:t>
            </a:r>
            <a:r>
              <a:rPr lang="cs-CZ" sz="1600" dirty="0" err="1">
                <a:latin typeface="Times New Roman" pitchFamily="18" charset="0"/>
              </a:rPr>
              <a:t>stands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at</a:t>
            </a:r>
            <a:r>
              <a:rPr lang="cs-CZ" sz="1600" dirty="0">
                <a:latin typeface="Times New Roman" pitchFamily="18" charset="0"/>
              </a:rPr>
              <a:t> Vyšehrad</a:t>
            </a:r>
          </a:p>
        </p:txBody>
      </p:sp>
      <p:pic>
        <p:nvPicPr>
          <p:cNvPr id="27662" name="Picture 15" descr="Josef_Mathauser_-_P%C5%99emysl_v%C3%ADt%C3%A1n_Libu%C5%A1%C3%A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8625" y="2763838"/>
            <a:ext cx="352901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3313113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10.8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Test znalostí</a:t>
            </a:r>
          </a:p>
        </p:txBody>
      </p:sp>
      <p:sp>
        <p:nvSpPr>
          <p:cNvPr id="29698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Calibri" pitchFamily="34" charset="0"/>
            </a:endParaRPr>
          </a:p>
          <a:p>
            <a:endParaRPr lang="cs-CZ" sz="1200">
              <a:latin typeface="Calibri" pitchFamily="34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7092950" y="1203325"/>
            <a:ext cx="1439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774968"/>
              </p:ext>
            </p:extLst>
          </p:nvPr>
        </p:nvGraphicFramePr>
        <p:xfrm>
          <a:off x="683568" y="1203598"/>
          <a:ext cx="6336704" cy="368808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048000"/>
                <a:gridCol w="3288704"/>
              </a:tblGrid>
              <a:tr h="37084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Prvním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státním 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útvarem na našem území byla/o: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Sámova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říše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Přemyslovské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knížectví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Velká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Morava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Byzanc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Mezi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historicky doložené Přemyslovce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nepatří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indent="0" algn="just">
                        <a:buNone/>
                      </a:pPr>
                      <a:endParaRPr lang="cs-CZ" sz="16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    Vratislav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II.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Mnata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Boleslav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II.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Bořivoj I.</a:t>
                      </a:r>
                    </a:p>
                    <a:p>
                      <a:pPr marL="0" indent="0" algn="just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Jaká osobnost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nepatří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 počátkům českého státu:</a:t>
                      </a:r>
                    </a:p>
                    <a:p>
                      <a:pPr marL="0" indent="0" algn="just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Sámo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Rastislav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Boleslav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Karel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Veliký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 Které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tvrzení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je správné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Václava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nechal zavraždit jeho bratr Boleslav II.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Na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hradě Tetín byla uškrcena babička Václava Drahomíra.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Na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řece Lechu proti sobě bojovali Přemyslovci a Slavníkovci.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Pražským biskupem po Dětmarovi se stal Slavníkovec Vojtěch.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596188" y="1419225"/>
            <a:ext cx="504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>
              <a:latin typeface="Calibri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>
                <a:latin typeface="Calibri" pitchFamily="34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sz="1200">
                <a:latin typeface="Calibri" pitchFamily="34" charset="0"/>
              </a:rPr>
              <a:t>d</a:t>
            </a:r>
          </a:p>
          <a:p>
            <a:pPr marL="228600" indent="-228600">
              <a:buFontTx/>
              <a:buAutoNum type="arabicPeriod"/>
            </a:pPr>
            <a:r>
              <a:rPr lang="cs-CZ" sz="1200">
                <a:latin typeface="Calibri" pitchFamily="34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>
                <a:latin typeface="Calibri" pitchFamily="34" charset="0"/>
              </a:rPr>
              <a:t>d</a:t>
            </a:r>
          </a:p>
          <a:p>
            <a:pPr marL="228600" indent="-228600"/>
            <a:endParaRPr lang="cs-CZ" sz="1200">
              <a:latin typeface="Calibri" pitchFamily="34" charset="0"/>
            </a:endParaRP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753268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 txBox="1">
            <a:spLocks/>
          </p:cNvSpPr>
          <p:nvPr/>
        </p:nvSpPr>
        <p:spPr bwMode="auto">
          <a:xfrm>
            <a:off x="20638" y="498475"/>
            <a:ext cx="4622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10.9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Použité zdroje, 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       Dějepis</a:t>
            </a:r>
          </a:p>
          <a:p>
            <a:pPr>
              <a:defRPr/>
            </a:pPr>
            <a:endParaRPr lang="cs-CZ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79388" y="936625"/>
            <a:ext cx="8713787" cy="420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/>
            <a:r>
              <a:rPr lang="cs-CZ" sz="1000">
                <a:latin typeface="Times New Roman" pitchFamily="18" charset="0"/>
              </a:rPr>
              <a:t>1. H. Mandelová, E. Kunstová, I. Pařízková: Dějiny středověku a počátků novověku, Dialog, Liberec 2002.</a:t>
            </a:r>
          </a:p>
          <a:p>
            <a:pPr marL="342900" indent="-342900"/>
            <a:r>
              <a:rPr lang="cs-CZ" sz="1000">
                <a:latin typeface="Times New Roman" pitchFamily="18" charset="0"/>
              </a:rPr>
              <a:t>2. F. Čapka, J. Lunerová: Dějepis I. Náměty pro tvořivou výuku, Scientia, Praha 2008.</a:t>
            </a:r>
          </a:p>
          <a:p>
            <a:pPr marL="342900" indent="-342900"/>
            <a:r>
              <a:rPr lang="cs-CZ" sz="1000">
                <a:latin typeface="Times New Roman" pitchFamily="18" charset="0"/>
              </a:rPr>
              <a:t>3. M. Sochrová: Dějepis I. v kostce, Fragment, Havlíčkův Brod 2004.</a:t>
            </a:r>
          </a:p>
          <a:p>
            <a:pPr marL="342900" indent="-342900"/>
            <a:r>
              <a:rPr lang="cs-CZ" sz="1000">
                <a:latin typeface="Times New Roman" pitchFamily="18" charset="0"/>
              </a:rPr>
              <a:t>4. </a:t>
            </a:r>
            <a:r>
              <a:rPr lang="cs-CZ" sz="1000">
                <a:latin typeface="Times New Roman" pitchFamily="18" charset="0"/>
                <a:hlinkClick r:id="rId2"/>
              </a:rPr>
              <a:t>http://cs.wikipedia.org/wiki/S%C3%A1mova_%C5%99%C3%AD%C5%A1e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5. </a:t>
            </a:r>
            <a:r>
              <a:rPr lang="cs-CZ" sz="1000">
                <a:latin typeface="Times New Roman" pitchFamily="18" charset="0"/>
                <a:hlinkClick r:id="rId3"/>
              </a:rPr>
              <a:t>http://cs.wikipedia.org/wiki/Velkomoravsk%C3%A1_%C5%99%C3%AD%C5%A1e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6. </a:t>
            </a:r>
            <a:r>
              <a:rPr lang="cs-CZ" sz="1000">
                <a:latin typeface="Times New Roman" pitchFamily="18" charset="0"/>
                <a:hlinkClick r:id="rId4"/>
              </a:rPr>
              <a:t>http://cs.wikipedia.org/wiki/%C4%8Cesk%C3%BD_st%C3%A1t_za_vl%C3%A1dy_P%C5%99emyslovc%C5%AF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7. </a:t>
            </a:r>
            <a:r>
              <a:rPr lang="cs-CZ" sz="1000">
                <a:latin typeface="Times New Roman" pitchFamily="18" charset="0"/>
                <a:hlinkClick r:id="rId5"/>
              </a:rPr>
              <a:t>http://web.klasici.sk/obrazky/do1000.gif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8. </a:t>
            </a:r>
            <a:r>
              <a:rPr lang="cs-CZ" sz="1000">
                <a:latin typeface="Times New Roman" pitchFamily="18" charset="0"/>
                <a:hlinkClick r:id="rId6"/>
              </a:rPr>
              <a:t>http://hushrad.cz/gallery/clanky/cyril-metodej-cb.jpg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9. </a:t>
            </a:r>
            <a:r>
              <a:rPr lang="cs-CZ" sz="1000">
                <a:latin typeface="Times New Roman" pitchFamily="18" charset="0"/>
                <a:hlinkClick r:id="rId7"/>
              </a:rPr>
              <a:t>https://pf.ujep.cz/~velimskyt/Dejiny_umeni/Dejum11/cr24.jpg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10. </a:t>
            </a:r>
            <a:r>
              <a:rPr lang="cs-CZ" sz="1000">
                <a:latin typeface="Times New Roman" pitchFamily="18" charset="0"/>
                <a:hlinkClick r:id="rId8"/>
              </a:rPr>
              <a:t>http://cs.wikipedia.org/wiki/Soubor:Josef_Mathauser_-_Praotec_%C4%8Cech_na_ho%C5%99e_%C5%98%C3%ADp.jpg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11. </a:t>
            </a:r>
            <a:r>
              <a:rPr lang="cs-CZ" sz="1000">
                <a:latin typeface="Times New Roman" pitchFamily="18" charset="0"/>
                <a:hlinkClick r:id="rId9"/>
              </a:rPr>
              <a:t>http://cs.wikipedia.org/wiki/Soubor:Josef_Mathauser_-_Kn%C4%9B%C5%BEna_Libu%C5%A1e_v%C4%9B%C5%A1t%C3%AD_sl%C3%A1vu_Prahy.jpg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12. </a:t>
            </a:r>
            <a:r>
              <a:rPr lang="cs-CZ" sz="1000">
                <a:latin typeface="Times New Roman" pitchFamily="18" charset="0"/>
                <a:hlinkClick r:id="rId10"/>
              </a:rPr>
              <a:t>http://malotridka.ic.cz/gallery/historie10.jpg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13. </a:t>
            </a:r>
            <a:r>
              <a:rPr lang="cs-CZ" sz="1000">
                <a:latin typeface="Times New Roman" pitchFamily="18" charset="0"/>
                <a:hlinkClick r:id="rId11"/>
              </a:rPr>
              <a:t>http://nd05.jxs.cz/701/562/83f26bb6e6_80848207_o2.jpg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14. </a:t>
            </a:r>
            <a:r>
              <a:rPr lang="cs-CZ" sz="1000">
                <a:latin typeface="Times New Roman" pitchFamily="18" charset="0"/>
                <a:hlinkClick r:id="rId12"/>
              </a:rPr>
              <a:t>http://www.provitacz.cz/public/upload/products/3119_samova_rise.jpg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15. </a:t>
            </a:r>
            <a:r>
              <a:rPr lang="cs-CZ" sz="1000">
                <a:latin typeface="Times New Roman" pitchFamily="18" charset="0"/>
                <a:hlinkClick r:id="rId13"/>
              </a:rPr>
              <a:t>http://upload.wikimedia.org/wikipedia/commons/thumb/4/4b/Slavaj_lingvoj_mapo_cs.svg/500px-Slavaj_lingvoj_mapo_cs.svg.png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16. </a:t>
            </a:r>
            <a:r>
              <a:rPr lang="cs-CZ" sz="1000">
                <a:latin typeface="Times New Roman" pitchFamily="18" charset="0"/>
                <a:hlinkClick r:id="rId14"/>
              </a:rPr>
              <a:t>http://www.slovane.cz/pic/vm/mapka01.jpg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17. </a:t>
            </a:r>
            <a:r>
              <a:rPr lang="cs-CZ" sz="1000">
                <a:latin typeface="Times New Roman" pitchFamily="18" charset="0"/>
                <a:hlinkClick r:id="rId15"/>
              </a:rPr>
              <a:t>http://www.panovnici.estranky.cz/img/mid/414/mojmir-i..jpg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18. </a:t>
            </a:r>
            <a:r>
              <a:rPr lang="cs-CZ" sz="1000">
                <a:latin typeface="Times New Roman" pitchFamily="18" charset="0"/>
                <a:hlinkClick r:id="rId16"/>
              </a:rPr>
              <a:t>http://old.kniznica-rv.sk/publikacie/images/rastislav.gif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19. </a:t>
            </a:r>
            <a:r>
              <a:rPr lang="cs-CZ" sz="1000">
                <a:latin typeface="Times New Roman" pitchFamily="18" charset="0"/>
                <a:hlinkClick r:id="rId17"/>
              </a:rPr>
              <a:t>http://www.2zskolin.cz/panovnici/01/Image47.gif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20. </a:t>
            </a:r>
            <a:r>
              <a:rPr lang="cs-CZ" sz="1000">
                <a:latin typeface="Times New Roman" pitchFamily="18" charset="0"/>
                <a:hlinkClick r:id="rId18"/>
              </a:rPr>
              <a:t>http://vlastenci.cz/obr/uzemi/vyvoj/02_Cechy_9_a_10_stoleti_uzemi.jpg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21. </a:t>
            </a:r>
            <a:r>
              <a:rPr lang="cs-CZ" sz="1000">
                <a:latin typeface="Times New Roman" pitchFamily="18" charset="0"/>
                <a:hlinkClick r:id="rId19"/>
              </a:rPr>
              <a:t>http://www.e-stredovek.cz/view.php?cisloclanku=2006011101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22. </a:t>
            </a:r>
            <a:r>
              <a:rPr lang="cs-CZ" sz="1000">
                <a:latin typeface="Times New Roman" pitchFamily="18" charset="0"/>
                <a:hlinkClick r:id="rId20"/>
              </a:rPr>
              <a:t>http://cs.wikipedia.org/wiki/Hospodine_pomiluj_ny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23. </a:t>
            </a:r>
            <a:r>
              <a:rPr lang="cs-CZ" sz="1000">
                <a:latin typeface="Times New Roman" pitchFamily="18" charset="0"/>
                <a:hlinkClick r:id="rId21"/>
              </a:rPr>
              <a:t>http://www.youtube.com/watch?v=Esf-9zK1yl4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24. </a:t>
            </a:r>
            <a:r>
              <a:rPr lang="cs-CZ" sz="1000">
                <a:latin typeface="Times New Roman" pitchFamily="18" charset="0"/>
                <a:hlinkClick r:id="rId22"/>
              </a:rPr>
              <a:t>http://cs.wikipedia.org/wiki/Soubor:Zab%C3%B3jstwo_Wac%C5%82awa.JPG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25. </a:t>
            </a:r>
            <a:r>
              <a:rPr lang="cs-CZ" sz="1000">
                <a:latin typeface="Times New Roman" pitchFamily="18" charset="0"/>
                <a:hlinkClick r:id="rId23"/>
              </a:rPr>
              <a:t>http://cs.wikipedia.org/wiki/Soubor:P%C5%99emyslovci_erb.svg</a:t>
            </a:r>
            <a:r>
              <a:rPr lang="cs-CZ" sz="1000">
                <a:latin typeface="Times New Roman" pitchFamily="18" charset="0"/>
              </a:rPr>
              <a:t> </a:t>
            </a:r>
          </a:p>
          <a:p>
            <a:pPr marL="342900" indent="-342900"/>
            <a:r>
              <a:rPr lang="cs-CZ" sz="1000">
                <a:latin typeface="Times New Roman" pitchFamily="18" charset="0"/>
              </a:rPr>
              <a:t>26. </a:t>
            </a:r>
            <a:r>
              <a:rPr lang="cs-CZ" sz="1000">
                <a:latin typeface="Times New Roman" pitchFamily="18" charset="0"/>
                <a:hlinkClick r:id="rId24"/>
              </a:rPr>
              <a:t>http://1.bp.blogspot.com/-2Cv3dXB8DNY/TnJQ2L-S7xI/AAAAAAAAKew/9o7lh23_m14/s1600/Ludmila.jpg</a:t>
            </a:r>
            <a:endParaRPr lang="cs-CZ" sz="1000">
              <a:latin typeface="Times New Roman" pitchFamily="18" charset="0"/>
            </a:endParaRPr>
          </a:p>
          <a:p>
            <a:pPr marL="342900" indent="-342900"/>
            <a:r>
              <a:rPr lang="cs-CZ" sz="1000">
                <a:latin typeface="Times New Roman" pitchFamily="18" charset="0"/>
              </a:rPr>
              <a:t>27. </a:t>
            </a:r>
            <a:r>
              <a:rPr lang="cs-CZ" sz="1000">
                <a:latin typeface="Times New Roman" pitchFamily="18" charset="0"/>
                <a:hlinkClick r:id="rId25"/>
              </a:rPr>
              <a:t>http://cs.wikipedia.org/wiki/Soubor:Premysl_and_Libuse_Vysehrad_Prague_CZ_815.jpg</a:t>
            </a:r>
            <a:r>
              <a:rPr lang="cs-CZ" sz="10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1487</Words>
  <Application>Microsoft Office PowerPoint</Application>
  <PresentationFormat>Předvádění na obrazovce (16:9)</PresentationFormat>
  <Paragraphs>212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 10.1 Počátky českého státu</vt:lpstr>
      <vt:lpstr>10.2 Co již víme?</vt:lpstr>
      <vt:lpstr>10.3 Jaké si řekneme nové termíny a názvy?</vt:lpstr>
      <vt:lpstr>10.4 Co si řekneme nového?</vt:lpstr>
      <vt:lpstr>10.5 Procvičení a příklady</vt:lpstr>
      <vt:lpstr>10.6 Něco navíc pro šikovné</vt:lpstr>
      <vt:lpstr>10.7 CLIL (Přemyslid dynasty) </vt:lpstr>
      <vt:lpstr>10.8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169</cp:revision>
  <dcterms:created xsi:type="dcterms:W3CDTF">2010-10-18T18:21:56Z</dcterms:created>
  <dcterms:modified xsi:type="dcterms:W3CDTF">2012-02-04T20:59:33Z</dcterms:modified>
</cp:coreProperties>
</file>