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3CE7F0-2F21-4518-917D-65123FE86492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7E133-266A-424F-AC2A-2DB0A9238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969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F4D4DA-BA76-4982-9730-93B72F6A7A74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411DDF-93AC-4A05-A222-FE7C7CB9ED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601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8A928-9F63-4568-A284-067B283D9D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693AE-F58C-439D-A686-C11395BF41E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1FFF8-9E17-4432-A62B-9D426AEA94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562D8-A351-44DC-AEE1-B1A249113E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5E00D-33F1-42DC-9054-647D513BE7B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C2D5C6-83F5-4C8A-B28B-3F4B2E87251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A4F3C-D04F-4662-916D-6BC602C670E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2A844-F205-4762-8C63-6B0ABDD4000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35F-A9DC-4F18-B0AF-D95CA2F6667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CA1D-C0E4-4DFC-8563-785A08EA6D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3752-65A8-4EE4-B624-9531FDB62085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08F0-94C7-4998-BB87-CACE6BA64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7B4B-0FB8-4506-8FA8-B61D248DB457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2C3F-D961-4862-92B5-5B6A74EA9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0369-EBD4-445C-8B86-9CCF8574DE16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75EB-BC13-48B3-9A0A-3A067C32E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D6CA-0883-414D-9DED-A5D407385F0A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C936-0C76-4DC6-A3AA-58C9114AC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E57A-90E8-4B67-8B13-763B8DF82A4B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58DB-0763-4969-9532-8E6E93A973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DD14-5854-482E-96EC-9E24F2FDEBC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E688-D654-40EE-8845-38BEDEC43D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87C6-981B-4ACE-8F0B-16C768A80318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DF1-50AC-4E7B-B760-75A4D8434D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E295-673C-4946-8CCD-F6171CC8821B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0395-07A3-4D9D-B0B0-FA09E83B2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DE7C-BC47-4329-84BE-EF2B3DAEE78B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28B1-9FCF-4E49-A1F0-CCC2E2A12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0942-E3C5-4686-9CB4-8862E7324A4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1E23-58E2-41B3-9FF9-3B096AB09C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724C8-E3C4-471E-BD5D-70FAB6016F7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5C8D4-B36B-4F67-B1A9-060D41C35A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wm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hyperlink" Target="http://www.ucebnice-dejepisu.ic.cz/0000-uvod-do-dejepisu-historie.php" TargetMode="Externa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11" Type="http://schemas.openxmlformats.org/officeDocument/2006/relationships/hyperlink" Target="http://cs.wikipedia.org/wiki/Historick&#253;_pramen" TargetMode="External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hyperlink" Target="http://cs.wikipedia.org/wiki/Pomocn&#233;_v&#283;dy_historick&#233;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hyperlink" Target="http://testy.nanic.cz/testy/historie/dejepis-uvod-6.-rocniky/?keyword=d%ECjepis" TargetMode="External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google.cz/imgres?imgurl=http://upload.wikimedia.org/wikipedia/commons/thumb/b/b8/Vestonicka_venuse_edit.jpg/220px-Vestonicka_venuse_edit.jpg&amp;imgrefurl=http://cs.wikipedia.org/wiki/V%C4%9Bstonick%C3%A1_venu%C5%A1e&amp;usg=__NdJh7ygaa_HGRUlIX7ojHTemqiI=&amp;h=430&amp;w=220&amp;sz=15&amp;hl=cs&amp;start=1&amp;zoom=1&amp;tbnid=LtiTkFY3Ezf5SM:&amp;tbnh=126&amp;tbnw=64&amp;ei=K_1gToThPMjE4gTDtchy&amp;prev=/search?q=v%C4%9Bstonick%C3%A1+venu%C5%A1e&amp;um=1&amp;hl=cs&amp;sa=N&amp;rls=com.microsoft:cs:IE-SearchBox&amp;tbm=isch&amp;um=1&amp;itbs=1" TargetMode="Externa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mpsonovi.net/obrazky/sekce/obrazky/ostatni/rodokmen2.jpg" TargetMode="External"/><Relationship Id="rId13" Type="http://schemas.openxmlformats.org/officeDocument/2006/relationships/hyperlink" Target="http://www.ucenicko.estranky.cz/img/picture/28/pestniklinmaly.gif" TargetMode="External"/><Relationship Id="rId3" Type="http://schemas.openxmlformats.org/officeDocument/2006/relationships/hyperlink" Target="http://www.martanci.cz/files/article_img/cz/divy1_b.jpg" TargetMode="External"/><Relationship Id="rId7" Type="http://schemas.openxmlformats.org/officeDocument/2006/relationships/hyperlink" Target="http://cs.wikipedia.org/wiki/Soubor:Prague_-_Astronomical_Clock_Detail_1.JPG" TargetMode="External"/><Relationship Id="rId12" Type="http://schemas.openxmlformats.org/officeDocument/2006/relationships/hyperlink" Target="http://cs.wikipedia.org/wiki/Soubor:Vestonicka_venuse_edit.jpg" TargetMode="External"/><Relationship Id="rId17" Type="http://schemas.openxmlformats.org/officeDocument/2006/relationships/hyperlink" Target="http://www.tyden.cz/obrazek/atomovy-hrib-48e509d389a45_275x183.jpg" TargetMode="External"/><Relationship Id="rId2" Type="http://schemas.openxmlformats.org/officeDocument/2006/relationships/hyperlink" Target="http://nd01.jxs.cz/629/782/185d2cb3ac_578694_o2.jpg" TargetMode="External"/><Relationship Id="rId16" Type="http://schemas.openxmlformats.org/officeDocument/2006/relationships/hyperlink" Target="http://img.signaly.cz/blogy/a/n/iaa.signaly.cz/2008-11-7-tutanchamon_sarkofag2_sip-3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2zskolin.cz/jadfyz/ele/Image28.jpg" TargetMode="External"/><Relationship Id="rId11" Type="http://schemas.openxmlformats.org/officeDocument/2006/relationships/hyperlink" Target="http://www.koprivnice.cz/mesto/koprivnicke_noviny/kopnoviny/KN0729/foto11.jpg" TargetMode="External"/><Relationship Id="rId5" Type="http://schemas.openxmlformats.org/officeDocument/2006/relationships/hyperlink" Target="http://cs.wikipedia.org/wiki/Soubor:Columbus_Taking_Possession.jpg" TargetMode="External"/><Relationship Id="rId15" Type="http://schemas.openxmlformats.org/officeDocument/2006/relationships/hyperlink" Target="http://www.centrshop.cz/pic_zbozi/h4005086700017.jpg" TargetMode="External"/><Relationship Id="rId10" Type="http://schemas.openxmlformats.org/officeDocument/2006/relationships/hyperlink" Target="http://img.ihned.cz/attachment.php/450/19652450/FTJ4E3Vn2Gp5LxBsvdzRPH9crUf8w7bm/977897655_Mince3_550x367_.jpg" TargetMode="External"/><Relationship Id="rId4" Type="http://schemas.openxmlformats.org/officeDocument/2006/relationships/hyperlink" Target="http://globaltwilight.edublogs.org/files/2011/04/middle_ages-vhfayu.jpg" TargetMode="External"/><Relationship Id="rId9" Type="http://schemas.openxmlformats.org/officeDocument/2006/relationships/hyperlink" Target="http://www.zaopavu.cz/Prilohy/Image/2008_Archeologie/archeologie_1.jpg" TargetMode="External"/><Relationship Id="rId14" Type="http://schemas.openxmlformats.org/officeDocument/2006/relationships/hyperlink" Target="http://1.bp.blogspot.com/-F7lnpPJcM8I/TqfO_WeBRSI/AAAAAAAAQN8/2s7F8LbHHeU/s1600/otzii_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323528" y="484188"/>
            <a:ext cx="406908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  Úvod do dějepisu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238" y="4549775"/>
            <a:ext cx="297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ovéPole 2"/>
          <p:cNvSpPr txBox="1">
            <a:spLocks noChangeArrowheads="1"/>
          </p:cNvSpPr>
          <p:nvPr/>
        </p:nvSpPr>
        <p:spPr bwMode="auto">
          <a:xfrm>
            <a:off x="323850" y="2716213"/>
            <a:ext cx="5256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b="1">
                <a:latin typeface="Times New Roman" pitchFamily="18" charset="0"/>
                <a:cs typeface="Times New Roman" pitchFamily="18" charset="0"/>
              </a:rPr>
              <a:t>Jak se tedy nazývá věda, která  zkoumá vývoj lidské společnosti? (Popisuje dílo významných osobností, vysvětluje KDY, KDE a JAK společnost vznikala a jak a proč se měnila, …)</a:t>
            </a:r>
          </a:p>
        </p:txBody>
      </p:sp>
      <p:sp>
        <p:nvSpPr>
          <p:cNvPr id="15366" name="TextovéPole 4"/>
          <p:cNvSpPr txBox="1">
            <a:spLocks noChangeArrowheads="1"/>
          </p:cNvSpPr>
          <p:nvPr/>
        </p:nvSpPr>
        <p:spPr bwMode="auto">
          <a:xfrm>
            <a:off x="6732588" y="1419225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HISTORIE (DĚJINY)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5724525" y="1419225"/>
            <a:ext cx="719138" cy="3603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bg1"/>
              </a:solidFill>
            </a:endParaRPr>
          </a:p>
        </p:txBody>
      </p:sp>
      <p:sp>
        <p:nvSpPr>
          <p:cNvPr id="15368" name="TextovéPole 14"/>
          <p:cNvSpPr txBox="1">
            <a:spLocks noChangeArrowheads="1"/>
          </p:cNvSpPr>
          <p:nvPr/>
        </p:nvSpPr>
        <p:spPr bwMode="auto">
          <a:xfrm>
            <a:off x="323850" y="1347788"/>
            <a:ext cx="5184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Souhrn událostí, které se ve světě staly v určitém časovém sledu, </a:t>
            </a:r>
          </a:p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často označovaný také jako </a:t>
            </a:r>
            <a:r>
              <a:rPr lang="cs-CZ" sz="1400" b="1" i="1" u="sng">
                <a:latin typeface="Times New Roman" pitchFamily="18" charset="0"/>
                <a:cs typeface="Times New Roman" pitchFamily="18" charset="0"/>
              </a:rPr>
              <a:t>paměť lidstva</a:t>
            </a:r>
            <a:r>
              <a:rPr lang="cs-CZ" sz="1400" b="1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nazýváme ….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724525" y="2859088"/>
            <a:ext cx="719138" cy="3603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370" name="TextovéPole 16"/>
          <p:cNvSpPr txBox="1">
            <a:spLocks noChangeArrowheads="1"/>
          </p:cNvSpPr>
          <p:nvPr/>
        </p:nvSpPr>
        <p:spPr bwMode="auto">
          <a:xfrm>
            <a:off x="7092950" y="2859088"/>
            <a:ext cx="922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DĚJEPIS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092950" y="40116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4"/>
              </a:rPr>
              <a:t>Úvod do dějepisu</a:t>
            </a:r>
            <a:endParaRPr lang="cs-CZ">
              <a:latin typeface="Times New Roman" pitchFamily="18" charset="0"/>
            </a:endParaRPr>
          </a:p>
        </p:txBody>
      </p:sp>
      <p:pic>
        <p:nvPicPr>
          <p:cNvPr id="15379" name="Picture 19" descr="MC90043850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508375"/>
            <a:ext cx="10064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3" descr="MM90035447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84188"/>
            <a:ext cx="10969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MM900354471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92475"/>
            <a:ext cx="814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5" descr="MC900281097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7988" y="1924050"/>
            <a:ext cx="93821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MM900172529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050" y="1924050"/>
            <a:ext cx="962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MM900283570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1779588"/>
            <a:ext cx="1028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8" descr="MC900280909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200" y="555625"/>
            <a:ext cx="771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9" descr="MC900238641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3579813"/>
            <a:ext cx="11652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3" grpId="0" animBg="1"/>
      <p:bldP spid="15368" grpId="0"/>
      <p:bldP spid="16" grpId="0" animBg="1"/>
      <p:bldP spid="15370" grpId="0"/>
      <p:bldP spid="153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288" y="484188"/>
            <a:ext cx="2917825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Anotace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6743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Historické prameny, pomocné vědy historické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charakterizující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dějepis jako předmět, historické prameny a pomocné vědy historické.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3203451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1.2 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31913" y="1058863"/>
            <a:ext cx="5689600" cy="3079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Dějiny lidské společnosti členíme na určitá 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období (periody/epochy/éry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79388" y="2571750"/>
            <a:ext cx="84963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11638" y="2427288"/>
            <a:ext cx="0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339975" y="2427288"/>
            <a:ext cx="0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227763" y="2427288"/>
            <a:ext cx="0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27584" y="2859782"/>
            <a:ext cx="812851" cy="276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PRAVĚK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699792" y="2859782"/>
            <a:ext cx="1027654" cy="276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STAROVĚK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716016" y="2859782"/>
            <a:ext cx="1141659" cy="276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STŘEDOVĚK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228184" y="2859782"/>
            <a:ext cx="976678" cy="276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NOVOVĚK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452320" y="2787774"/>
            <a:ext cx="997935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MODERNÍ </a:t>
            </a:r>
          </a:p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DĚJINY</a:t>
            </a: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179388" y="1995488"/>
            <a:ext cx="84963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211638" y="1851025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1" name="Přímá spojnice 17410"/>
          <p:cNvCxnSpPr/>
          <p:nvPr/>
        </p:nvCxnSpPr>
        <p:spPr>
          <a:xfrm>
            <a:off x="3203575" y="1851025"/>
            <a:ext cx="0" cy="288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5" name="Přímá spojnice 17414"/>
          <p:cNvCxnSpPr/>
          <p:nvPr/>
        </p:nvCxnSpPr>
        <p:spPr>
          <a:xfrm>
            <a:off x="5219700" y="1851025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Přímá spojnice 17418"/>
          <p:cNvCxnSpPr/>
          <p:nvPr/>
        </p:nvCxnSpPr>
        <p:spPr>
          <a:xfrm>
            <a:off x="6227763" y="1851025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1" name="Přímá spojnice 17420"/>
          <p:cNvCxnSpPr/>
          <p:nvPr/>
        </p:nvCxnSpPr>
        <p:spPr>
          <a:xfrm>
            <a:off x="7235825" y="1851025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3" name="Přímá spojnice 17422"/>
          <p:cNvCxnSpPr/>
          <p:nvPr/>
        </p:nvCxnSpPr>
        <p:spPr>
          <a:xfrm>
            <a:off x="7092950" y="2427288"/>
            <a:ext cx="0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8" name="TextovéPole 17423"/>
          <p:cNvSpPr txBox="1">
            <a:spLocks noChangeArrowheads="1"/>
          </p:cNvSpPr>
          <p:nvPr/>
        </p:nvSpPr>
        <p:spPr bwMode="auto">
          <a:xfrm>
            <a:off x="2987675" y="206692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439" name="TextovéPole 17424"/>
          <p:cNvSpPr txBox="1">
            <a:spLocks noChangeArrowheads="1"/>
          </p:cNvSpPr>
          <p:nvPr/>
        </p:nvSpPr>
        <p:spPr bwMode="auto">
          <a:xfrm>
            <a:off x="3851275" y="2066925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17440" name="TextovéPole 17425"/>
          <p:cNvSpPr txBox="1">
            <a:spLocks noChangeArrowheads="1"/>
          </p:cNvSpPr>
          <p:nvPr/>
        </p:nvSpPr>
        <p:spPr bwMode="auto">
          <a:xfrm>
            <a:off x="4787900" y="2066925"/>
            <a:ext cx="492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17441" name="TextovéPole 17426"/>
          <p:cNvSpPr txBox="1">
            <a:spLocks noChangeArrowheads="1"/>
          </p:cNvSpPr>
          <p:nvPr/>
        </p:nvSpPr>
        <p:spPr bwMode="auto">
          <a:xfrm>
            <a:off x="5795963" y="2066925"/>
            <a:ext cx="492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17442" name="TextovéPole 17427"/>
          <p:cNvSpPr txBox="1">
            <a:spLocks noChangeArrowheads="1"/>
          </p:cNvSpPr>
          <p:nvPr/>
        </p:nvSpPr>
        <p:spPr bwMode="auto">
          <a:xfrm>
            <a:off x="6804025" y="2066925"/>
            <a:ext cx="492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17443" name="TextovéPole 17430"/>
          <p:cNvSpPr txBox="1">
            <a:spLocks noChangeArrowheads="1"/>
          </p:cNvSpPr>
          <p:nvPr/>
        </p:nvSpPr>
        <p:spPr bwMode="auto">
          <a:xfrm>
            <a:off x="395288" y="1492250"/>
            <a:ext cx="2709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před naším letopočtem (před Kristem)</a:t>
            </a:r>
          </a:p>
        </p:txBody>
      </p:sp>
      <p:sp>
        <p:nvSpPr>
          <p:cNvPr id="17444" name="TextovéPole 17431"/>
          <p:cNvSpPr txBox="1">
            <a:spLocks noChangeArrowheads="1"/>
          </p:cNvSpPr>
          <p:nvPr/>
        </p:nvSpPr>
        <p:spPr bwMode="auto">
          <a:xfrm>
            <a:off x="4427538" y="1492250"/>
            <a:ext cx="2052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našeho letopočtu (po Kristu</a:t>
            </a:r>
            <a:r>
              <a:rPr lang="cs-CZ" sz="1200" b="1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7445" name="Picture 38" descr="185d2cb3ac_578694_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435350"/>
            <a:ext cx="21240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40" descr="divy1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292475"/>
            <a:ext cx="19208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42" descr="middle_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292475"/>
            <a:ext cx="15367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44" descr="250px-Columbus_Taking_Posses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579813"/>
            <a:ext cx="165576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46" descr="Image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3363913"/>
            <a:ext cx="1038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0" name="TextovéPole 2"/>
          <p:cNvSpPr txBox="1">
            <a:spLocks noChangeArrowheads="1"/>
          </p:cNvSpPr>
          <p:nvPr/>
        </p:nvSpPr>
        <p:spPr bwMode="auto">
          <a:xfrm>
            <a:off x="7885113" y="771525"/>
            <a:ext cx="781050" cy="7381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b="1" i="1">
                <a:latin typeface="Times New Roman" pitchFamily="18" charset="0"/>
                <a:cs typeface="Times New Roman" pitchFamily="18" charset="0"/>
              </a:rPr>
              <a:t>léta</a:t>
            </a:r>
          </a:p>
          <a:p>
            <a:pPr algn="ctr"/>
            <a:r>
              <a:rPr lang="cs-CZ" sz="1400" b="1" i="1">
                <a:latin typeface="Times New Roman" pitchFamily="18" charset="0"/>
                <a:cs typeface="Times New Roman" pitchFamily="18" charset="0"/>
              </a:rPr>
              <a:t>staletí</a:t>
            </a:r>
          </a:p>
          <a:p>
            <a:pPr algn="ctr"/>
            <a:r>
              <a:rPr lang="cs-CZ" sz="1400" b="1" i="1">
                <a:latin typeface="Times New Roman" pitchFamily="18" charset="0"/>
                <a:cs typeface="Times New Roman" pitchFamily="18" charset="0"/>
              </a:rPr>
              <a:t>tisíciletí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323850" y="484188"/>
            <a:ext cx="680402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47664" y="2499742"/>
            <a:ext cx="2444750" cy="3365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>
                <a:latin typeface="Times New Roman" pitchFamily="18" charset="0"/>
              </a:rPr>
              <a:t>Jak poznáváme minulost?</a:t>
            </a:r>
          </a:p>
        </p:txBody>
      </p:sp>
      <p:pic>
        <p:nvPicPr>
          <p:cNvPr id="19461" name="Picture 5" descr="MC9002926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16213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C90034457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7150"/>
            <a:ext cx="10715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MC90025108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292475"/>
            <a:ext cx="12954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MC90021504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276350"/>
            <a:ext cx="1152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MM900354499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2716213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MC900056176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1276350"/>
            <a:ext cx="101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MC90039112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1058863"/>
            <a:ext cx="9239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MC900358409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38671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580063" y="1131888"/>
            <a:ext cx="32400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Zdroj poznání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historie: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cs-CZ" sz="1400" b="1" u="sng" cap="all" dirty="0">
                <a:latin typeface="Times New Roman" pitchFamily="18" charset="0"/>
                <a:cs typeface="Times New Roman" pitchFamily="18" charset="0"/>
              </a:rPr>
              <a:t>historické prameny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64088" y="2139702"/>
            <a:ext cx="1512168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cap="all" dirty="0">
                <a:latin typeface="Times New Roman" pitchFamily="18" charset="0"/>
              </a:rPr>
              <a:t>Písemné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</a:rPr>
              <a:t>seznamy panovníků, zákoníky, kroniky, noviny, dopisy,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64288" y="2139702"/>
            <a:ext cx="1800200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cap="all" dirty="0">
                <a:latin typeface="Times New Roman" pitchFamily="18" charset="0"/>
              </a:rPr>
              <a:t>Hmotné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</a:rPr>
              <a:t>kosterní pozůstatky, nástroje, zbraně, šperky, předměty denní potřeby, stavby, obrazy, sochy, …</a:t>
            </a:r>
          </a:p>
        </p:txBody>
      </p:sp>
      <p:cxnSp>
        <p:nvCxnSpPr>
          <p:cNvPr id="6" name="Přímá spojnice se šipkou 5"/>
          <p:cNvCxnSpPr>
            <a:stCxn id="2" idx="2"/>
            <a:endCxn id="0" idx="0"/>
          </p:cNvCxnSpPr>
          <p:nvPr/>
        </p:nvCxnSpPr>
        <p:spPr>
          <a:xfrm flipH="1">
            <a:off x="6119813" y="1654175"/>
            <a:ext cx="1081087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2" idx="2"/>
            <a:endCxn id="0" idx="0"/>
          </p:cNvCxnSpPr>
          <p:nvPr/>
        </p:nvCxnSpPr>
        <p:spPr>
          <a:xfrm>
            <a:off x="7200900" y="1654175"/>
            <a:ext cx="863600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4932040" y="4011910"/>
            <a:ext cx="1943161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Prameny uchováváme: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380312" y="3291830"/>
            <a:ext cx="147668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archivy, knihovny –</a:t>
            </a:r>
          </a:p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písemné prameny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380312" y="3939902"/>
            <a:ext cx="1308371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muzea – </a:t>
            </a:r>
          </a:p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hmotné prameny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380312" y="4587974"/>
            <a:ext cx="141256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galerie –</a:t>
            </a:r>
          </a:p>
          <a:p>
            <a:pPr algn="ctr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obrazové prameny</a:t>
            </a:r>
          </a:p>
        </p:txBody>
      </p:sp>
      <p:cxnSp>
        <p:nvCxnSpPr>
          <p:cNvPr id="28" name="Přímá spojnice se šipkou 27"/>
          <p:cNvCxnSpPr>
            <a:stCxn id="0" idx="3"/>
            <a:endCxn id="0" idx="1"/>
          </p:cNvCxnSpPr>
          <p:nvPr/>
        </p:nvCxnSpPr>
        <p:spPr>
          <a:xfrm flipV="1">
            <a:off x="6875463" y="3522663"/>
            <a:ext cx="504825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0" idx="3"/>
            <a:endCxn id="0" idx="1"/>
          </p:cNvCxnSpPr>
          <p:nvPr/>
        </p:nvCxnSpPr>
        <p:spPr>
          <a:xfrm>
            <a:off x="6875463" y="4165600"/>
            <a:ext cx="504825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56" name="Přímá spojnice se šipkou 19455"/>
          <p:cNvCxnSpPr>
            <a:stCxn id="0" idx="3"/>
            <a:endCxn id="0" idx="1"/>
          </p:cNvCxnSpPr>
          <p:nvPr/>
        </p:nvCxnSpPr>
        <p:spPr>
          <a:xfrm>
            <a:off x="6875463" y="4165600"/>
            <a:ext cx="504825" cy="652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364163" y="458787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11"/>
              </a:rPr>
              <a:t>Prameny</a:t>
            </a:r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251520" y="484188"/>
            <a:ext cx="457289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1.4 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ovéPole 1"/>
          <p:cNvSpPr txBox="1">
            <a:spLocks noChangeArrowheads="1"/>
          </p:cNvSpPr>
          <p:nvPr/>
        </p:nvSpPr>
        <p:spPr bwMode="auto">
          <a:xfrm>
            <a:off x="250825" y="1058863"/>
            <a:ext cx="86423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b="1">
                <a:latin typeface="Times New Roman" pitchFamily="18" charset="0"/>
                <a:cs typeface="Times New Roman" pitchFamily="18" charset="0"/>
              </a:rPr>
              <a:t>Každý historik potřebuje ke své práci pomocníky, které souhrnně označujeme jako </a:t>
            </a:r>
            <a:r>
              <a:rPr lang="cs-CZ" sz="1400" b="1" u="sng">
                <a:latin typeface="Times New Roman" pitchFamily="18" charset="0"/>
                <a:cs typeface="Times New Roman" pitchFamily="18" charset="0"/>
              </a:rPr>
              <a:t>pomocné vědy historické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cs-CZ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>
                <a:latin typeface="Times New Roman" pitchFamily="18" charset="0"/>
                <a:cs typeface="Times New Roman" pitchFamily="18" charset="0"/>
              </a:rPr>
              <a:t>Pokus se podle obrázků určit, čím se tyto vědy zabývají. </a:t>
            </a:r>
          </a:p>
        </p:txBody>
      </p:sp>
      <p:pic>
        <p:nvPicPr>
          <p:cNvPr id="21508" name="Picture 5" descr="9bc009db07_5060792_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9588"/>
            <a:ext cx="15128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50825" y="3651250"/>
            <a:ext cx="1042988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paleografie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339975" y="3579813"/>
            <a:ext cx="1079500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chronologie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787900" y="3651250"/>
            <a:ext cx="922338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heraldika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7596188" y="4443413"/>
            <a:ext cx="992187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sfragistika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787900" y="4443413"/>
            <a:ext cx="1200150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numizmatika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6948488" y="3579813"/>
            <a:ext cx="982662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genealogie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1692275" y="4516438"/>
            <a:ext cx="1058863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archeologie</a:t>
            </a:r>
          </a:p>
        </p:txBody>
      </p:sp>
      <p:pic>
        <p:nvPicPr>
          <p:cNvPr id="21516" name="Picture 15" descr="220px-Orloj-AstronomicalD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851025"/>
            <a:ext cx="18002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7" descr="thu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419225"/>
            <a:ext cx="15843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9" descr="foto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919538"/>
            <a:ext cx="12588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1" descr="977897655_Mince3_550x36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071938"/>
            <a:ext cx="1611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3" descr="rodokmen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492250"/>
            <a:ext cx="16557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5" descr="archeologie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40925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8101013" y="6270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Times New Roman" pitchFamily="18" charset="0"/>
                <a:hlinkClick r:id="rId10"/>
              </a:rPr>
              <a:t>PVH</a:t>
            </a:r>
            <a:endParaRPr lang="cs-CZ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435756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1.5  Procvičení a příklady</a:t>
            </a:r>
          </a:p>
        </p:txBody>
      </p:sp>
      <p:sp>
        <p:nvSpPr>
          <p:cNvPr id="23554" name="TextovéPole 9"/>
          <p:cNvSpPr txBox="1">
            <a:spLocks noChangeArrowheads="1"/>
          </p:cNvSpPr>
          <p:nvPr/>
        </p:nvSpPr>
        <p:spPr bwMode="auto">
          <a:xfrm>
            <a:off x="395288" y="16351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524750" y="451643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3"/>
              </a:rPr>
              <a:t>Procvičování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345" y="1216868"/>
            <a:ext cx="4104456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Uvedené památky rozděl podle toho, kde jsou uloženy.</a:t>
            </a:r>
          </a:p>
          <a:p>
            <a:pPr algn="just">
              <a:defRPr/>
            </a:pP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Dopisy, kroniky, šperky, sochy, obrazy, listiny, kostry lidí, nádoby, meče.</a:t>
            </a:r>
          </a:p>
          <a:p>
            <a:pPr algn="just">
              <a:defRPr/>
            </a:pPr>
            <a:endParaRPr lang="cs-CZ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archiv – 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muzeum – 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galerie -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595739" y="1864891"/>
            <a:ext cx="3355406" cy="1384995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13763"/>
            </a:solidFill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Urči, o jaký pramen se jedná (písemný/hmotný).</a:t>
            </a:r>
          </a:p>
          <a:p>
            <a:pPr algn="just">
              <a:defRPr/>
            </a:pP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soška Věstonické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venuše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                    oštěp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pěstní klín                                               náušnice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kostra člověka                                        noviny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kronika                                                   pevnost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zakládací listina Univerzity Karlovy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78573" y="714499"/>
            <a:ext cx="2861018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u="sng">
                <a:latin typeface="Times New Roman" pitchFamily="18" charset="0"/>
                <a:cs typeface="Times New Roman" pitchFamily="18" charset="0"/>
              </a:rPr>
              <a:t>Vyznač na časové přímce tato data.</a:t>
            </a:r>
          </a:p>
          <a:p>
            <a:pPr>
              <a:defRPr/>
            </a:pPr>
            <a:endParaRPr lang="cs-CZ" sz="1200" b="1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8 000 př.n.l.      476                  4 000 př.n.l.</a:t>
            </a:r>
          </a:p>
          <a:p>
            <a:pPr>
              <a:defRPr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 1348                 750 př.n.l.        1620 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02110" y="3739629"/>
            <a:ext cx="2757486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C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K uvedeným letopočtům přiřaď století.</a:t>
            </a:r>
          </a:p>
          <a:p>
            <a:pPr>
              <a:defRPr/>
            </a:pP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1989            935            631          1419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375          1789          1774          1517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1212              33          1939          1968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1346          2011          1100            732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77818" y="3593827"/>
            <a:ext cx="2637260" cy="83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Doplň libovolný letopočet do století.</a:t>
            </a:r>
          </a:p>
          <a:p>
            <a:pPr>
              <a:defRPr/>
            </a:pP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16. století        20. století       12. století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4. století        18. století         1. století</a:t>
            </a:r>
          </a:p>
        </p:txBody>
      </p:sp>
      <p:pic>
        <p:nvPicPr>
          <p:cNvPr id="23572" name="Picture 21" descr="ANd9GcRdFrg_IU4RlnLisNe043B7-ABY4s5pf_dH-XFgOvGPKR13iWOJ_7Tk2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842963"/>
            <a:ext cx="91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3" descr="pestniklinma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219450"/>
            <a:ext cx="11588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6" descr="MC90033584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2355850"/>
            <a:ext cx="143986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7" descr="MC90015654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2284413"/>
            <a:ext cx="1079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9" descr="kost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59088"/>
            <a:ext cx="9493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7529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1.6 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5" descr="MC9004415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55625"/>
            <a:ext cx="1008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79388" y="987425"/>
            <a:ext cx="7127875" cy="4062413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b="1" dirty="0">
                <a:latin typeface="Times New Roman" pitchFamily="18" charset="0"/>
              </a:rPr>
              <a:t>Víme, že to byl malý, šlachovitý čtyřicátník, na svou dobu poměrně starý. Soudě podle cenné měděné </a:t>
            </a:r>
            <a:r>
              <a:rPr lang="cs-CZ" sz="1400" b="1" dirty="0" smtClean="0">
                <a:latin typeface="Times New Roman" pitchFamily="18" charset="0"/>
              </a:rPr>
              <a:t>sekery, </a:t>
            </a:r>
            <a:r>
              <a:rPr lang="cs-CZ" sz="1400" b="1" dirty="0">
                <a:latin typeface="Times New Roman" pitchFamily="18" charset="0"/>
              </a:rPr>
              <a:t>nale­zené </a:t>
            </a:r>
            <a:r>
              <a:rPr lang="cs-CZ" sz="1400" b="1" dirty="0" smtClean="0">
                <a:latin typeface="Times New Roman" pitchFamily="18" charset="0"/>
              </a:rPr>
              <a:t>poblíž, </a:t>
            </a:r>
            <a:r>
              <a:rPr lang="cs-CZ" sz="1400" b="1" dirty="0">
                <a:latin typeface="Times New Roman" pitchFamily="18" charset="0"/>
              </a:rPr>
              <a:t>šlo o osobu význačného společen­ského postavení. Na cestu se vydal oblečený do oděvu složeného ze tří vrstev a v pevných botách s podešví z medvědí kůže. Měl s sebou dýku s pazourkovým ostřím, soupravu na roz­dělávání ohně a březovou nádobu se žhavými uhlíky zabalenými do javorových listů. Přesto vyrazil do drsné divočiny překvapivě málo ozbrojený. Šípy v toulci z jelení kůže byly ho­tové jen zpola, jako kdyby nedávno všechny vy­střílel a právě si zásoby střeliva narychlo dopl­ňoval. A také putoval s dlouhým, nahrubo opracovaným tisovým prutem – nedokonče­ným lukem, na němž ještě zbývalo udělat zá­řezy a napnout tětivu.</a:t>
            </a:r>
          </a:p>
          <a:p>
            <a:pPr algn="just"/>
            <a:r>
              <a:rPr lang="cs-CZ" sz="1400" b="1" dirty="0">
                <a:latin typeface="Times New Roman" pitchFamily="18" charset="0"/>
              </a:rPr>
              <a:t>Několik dní před tím, než zemřel, byl </a:t>
            </a:r>
            <a:r>
              <a:rPr lang="cs-CZ" sz="1400" b="1" dirty="0" err="1">
                <a:latin typeface="Times New Roman" pitchFamily="18" charset="0"/>
              </a:rPr>
              <a:t>Ötzi</a:t>
            </a:r>
            <a:r>
              <a:rPr lang="cs-CZ" sz="1400" b="1" dirty="0">
                <a:latin typeface="Times New Roman" pitchFamily="18" charset="0"/>
              </a:rPr>
              <a:t> pořezán na ruce; jde o zranění, jaké by způsobila sekerka. Ve věku kolem 45 let byl </a:t>
            </a:r>
            <a:r>
              <a:rPr lang="cs-CZ" sz="1400" b="1" dirty="0" err="1">
                <a:latin typeface="Times New Roman" pitchFamily="18" charset="0"/>
              </a:rPr>
              <a:t>Ötzi</a:t>
            </a:r>
            <a:r>
              <a:rPr lang="cs-CZ" sz="1400" b="1" dirty="0">
                <a:latin typeface="Times New Roman" pitchFamily="18" charset="0"/>
              </a:rPr>
              <a:t> ve své vesnici starcem a nejspíš i vůdcem, jak naznačuje měděná sekera. Mladší rivalové možná vyprovokovali boj v naději, že ho připraví o moc.</a:t>
            </a:r>
          </a:p>
          <a:p>
            <a:pPr algn="just"/>
            <a:r>
              <a:rPr lang="cs-CZ" sz="1400" b="1" dirty="0" err="1">
                <a:latin typeface="Times New Roman" pitchFamily="18" charset="0"/>
              </a:rPr>
              <a:t>Ötzi</a:t>
            </a:r>
            <a:r>
              <a:rPr lang="cs-CZ" sz="1400" b="1" dirty="0">
                <a:latin typeface="Times New Roman" pitchFamily="18" charset="0"/>
              </a:rPr>
              <a:t> se narychlo vybavil potřebami k přežití a stoupal vzhůru. Prošel porostem </a:t>
            </a:r>
            <a:r>
              <a:rPr lang="cs-CZ" sz="1400" b="1" dirty="0" err="1">
                <a:latin typeface="Times New Roman" pitchFamily="18" charset="0"/>
              </a:rPr>
              <a:t>habrovců</a:t>
            </a:r>
            <a:r>
              <a:rPr lang="cs-CZ" sz="1400" b="1" dirty="0">
                <a:latin typeface="Times New Roman" pitchFamily="18" charset="0"/>
              </a:rPr>
              <a:t>, pak borovicovým hájem. Pyl těchto stromů ulpěl na jídle a zachoval </a:t>
            </a:r>
            <a:r>
              <a:rPr lang="cs-CZ" sz="1400" b="1" dirty="0" smtClean="0">
                <a:latin typeface="Times New Roman" pitchFamily="18" charset="0"/>
              </a:rPr>
              <a:t>se v </a:t>
            </a:r>
            <a:r>
              <a:rPr lang="cs-CZ" sz="1400" b="1" dirty="0" err="1">
                <a:latin typeface="Times New Roman" pitchFamily="18" charset="0"/>
              </a:rPr>
              <a:t>Ötziho</a:t>
            </a:r>
            <a:r>
              <a:rPr lang="cs-CZ" sz="1400" b="1" dirty="0">
                <a:latin typeface="Times New Roman" pitchFamily="18" charset="0"/>
              </a:rPr>
              <a:t> střevech. To svědčí o tom, že dvakrát změnil směr, jakoby se snažil uniknout nepřátelským pronásledovatelům.</a:t>
            </a:r>
            <a:endParaRPr lang="cs-CZ" sz="1400" dirty="0">
              <a:latin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</a:rPr>
              <a:t>HALL, S. S. Poslední hodiny muže z alpského ledovce.</a:t>
            </a:r>
            <a:r>
              <a:rPr lang="cs-CZ" sz="1000" i="1" dirty="0">
                <a:latin typeface="Times New Roman" pitchFamily="18" charset="0"/>
              </a:rPr>
              <a:t> </a:t>
            </a:r>
            <a:r>
              <a:rPr lang="cs-CZ" sz="1000" i="1" dirty="0" err="1">
                <a:latin typeface="Times New Roman" pitchFamily="18" charset="0"/>
              </a:rPr>
              <a:t>National</a:t>
            </a:r>
            <a:r>
              <a:rPr lang="cs-CZ" sz="1000" i="1" dirty="0">
                <a:latin typeface="Times New Roman" pitchFamily="18" charset="0"/>
              </a:rPr>
              <a:t> </a:t>
            </a:r>
            <a:r>
              <a:rPr lang="cs-CZ" sz="1000" i="1" dirty="0" err="1">
                <a:latin typeface="Times New Roman" pitchFamily="18" charset="0"/>
              </a:rPr>
              <a:t>Geographic</a:t>
            </a:r>
            <a:r>
              <a:rPr lang="cs-CZ" sz="1000" i="1" dirty="0">
                <a:latin typeface="Times New Roman" pitchFamily="18" charset="0"/>
              </a:rPr>
              <a:t>. </a:t>
            </a:r>
            <a:r>
              <a:rPr lang="cs-CZ" sz="1000" dirty="0">
                <a:latin typeface="Times New Roman" pitchFamily="18" charset="0"/>
              </a:rPr>
              <a:t>2007, č. 7. s.  71-83. ISSN  1213-9394 (upraveno, zkráceno)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524328" y="1563638"/>
            <a:ext cx="1511746" cy="10156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dirty="0">
                <a:latin typeface="Times New Roman" pitchFamily="18" charset="0"/>
              </a:rPr>
              <a:t>Najdeš v textu hmotné prameny? Víš, kde jsou podobné prameny uloženy?</a:t>
            </a:r>
          </a:p>
        </p:txBody>
      </p:sp>
      <p:pic>
        <p:nvPicPr>
          <p:cNvPr id="25608" name="Picture 9" descr="506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54740">
            <a:off x="7181850" y="3232151"/>
            <a:ext cx="212248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251520" y="484188"/>
            <a:ext cx="374421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1.7 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75606"/>
            <a:ext cx="4437433" cy="30777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u="sng" dirty="0" err="1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science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society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64841" y="2074044"/>
            <a:ext cx="4467890" cy="30777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society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divided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0825" y="3292475"/>
            <a:ext cx="1190625" cy="27463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prehistory</a:t>
            </a:r>
            <a:endParaRPr lang="cs-CZ" sz="12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0825" y="4227513"/>
            <a:ext cx="1624013" cy="27463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</a:t>
            </a:r>
            <a:r>
              <a:rPr lang="cs-CZ" sz="1200" b="1" cap="all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2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00338" y="3076575"/>
            <a:ext cx="1225550" cy="27463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</a:rPr>
              <a:t>Middle</a:t>
            </a:r>
            <a:r>
              <a:rPr lang="cs-CZ" sz="1200" b="1" cap="all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ages</a:t>
            </a:r>
            <a:endParaRPr lang="cs-CZ" sz="12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40200" y="3940175"/>
            <a:ext cx="1617663" cy="27463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Modern</a:t>
            </a:r>
            <a:r>
              <a:rPr lang="cs-CZ" sz="1200" b="1" cap="all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2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3003550"/>
            <a:ext cx="2260600" cy="27463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Contemporary</a:t>
            </a:r>
            <a:r>
              <a:rPr lang="cs-CZ" sz="1200" b="1" cap="all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cap="all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2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se šipkou 9"/>
          <p:cNvCxnSpPr>
            <a:stCxn id="0" idx="2"/>
            <a:endCxn id="4" idx="0"/>
          </p:cNvCxnSpPr>
          <p:nvPr/>
        </p:nvCxnSpPr>
        <p:spPr>
          <a:xfrm flipH="1">
            <a:off x="846138" y="2389188"/>
            <a:ext cx="2652712" cy="9032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0" idx="2"/>
            <a:endCxn id="6" idx="0"/>
          </p:cNvCxnSpPr>
          <p:nvPr/>
        </p:nvCxnSpPr>
        <p:spPr>
          <a:xfrm flipH="1">
            <a:off x="3313113" y="2389188"/>
            <a:ext cx="185737" cy="6873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0" idx="2"/>
            <a:endCxn id="8" idx="0"/>
          </p:cNvCxnSpPr>
          <p:nvPr/>
        </p:nvCxnSpPr>
        <p:spPr>
          <a:xfrm>
            <a:off x="3498850" y="2389188"/>
            <a:ext cx="2203450" cy="6143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0" idx="2"/>
            <a:endCxn id="7" idx="0"/>
          </p:cNvCxnSpPr>
          <p:nvPr/>
        </p:nvCxnSpPr>
        <p:spPr>
          <a:xfrm>
            <a:off x="3498850" y="2389188"/>
            <a:ext cx="1450975" cy="15509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0" idx="2"/>
            <a:endCxn id="5" idx="0"/>
          </p:cNvCxnSpPr>
          <p:nvPr/>
        </p:nvCxnSpPr>
        <p:spPr>
          <a:xfrm flipH="1">
            <a:off x="1063625" y="2389188"/>
            <a:ext cx="2435225" cy="18383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8" name="TextovéPole 22"/>
          <p:cNvSpPr txBox="1">
            <a:spLocks noChangeArrowheads="1"/>
          </p:cNvSpPr>
          <p:nvPr/>
        </p:nvSpPr>
        <p:spPr bwMode="auto">
          <a:xfrm>
            <a:off x="6804025" y="842963"/>
            <a:ext cx="1555750" cy="307975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u="sng">
                <a:latin typeface="Times New Roman" pitchFamily="18" charset="0"/>
                <a:cs typeface="Times New Roman" pitchFamily="18" charset="0"/>
              </a:rPr>
              <a:t>Historical sources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156176" y="1707654"/>
            <a:ext cx="1186992" cy="2769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740352" y="1707654"/>
            <a:ext cx="1265539" cy="2769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se šipkou 26"/>
          <p:cNvCxnSpPr>
            <a:stCxn id="27668" idx="2"/>
            <a:endCxn id="0" idx="0"/>
          </p:cNvCxnSpPr>
          <p:nvPr/>
        </p:nvCxnSpPr>
        <p:spPr>
          <a:xfrm flipH="1">
            <a:off x="6750050" y="1150938"/>
            <a:ext cx="831850" cy="5572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27668" idx="2"/>
            <a:endCxn id="0" idx="0"/>
          </p:cNvCxnSpPr>
          <p:nvPr/>
        </p:nvCxnSpPr>
        <p:spPr>
          <a:xfrm>
            <a:off x="7581900" y="1150938"/>
            <a:ext cx="790575" cy="5572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8" name="Picture 30" descr="MC90030090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066925"/>
            <a:ext cx="1368425" cy="795338"/>
          </a:xfrm>
          <a:prstGeom prst="rect">
            <a:avLst/>
          </a:prstGeom>
          <a:noFill/>
        </p:spPr>
      </p:pic>
      <p:pic>
        <p:nvPicPr>
          <p:cNvPr id="27679" name="Picture 31" descr="MC90028092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2211388"/>
            <a:ext cx="720725" cy="1401762"/>
          </a:xfrm>
          <a:prstGeom prst="rect">
            <a:avLst/>
          </a:prstGeom>
          <a:noFill/>
        </p:spPr>
      </p:pic>
      <p:pic>
        <p:nvPicPr>
          <p:cNvPr id="27683" name="Picture 35" descr="tlu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435350"/>
            <a:ext cx="2073275" cy="1471613"/>
          </a:xfrm>
          <a:prstGeom prst="rect">
            <a:avLst/>
          </a:prstGeom>
          <a:noFill/>
        </p:spPr>
      </p:pic>
      <p:pic>
        <p:nvPicPr>
          <p:cNvPr id="27685" name="Picture 37" descr="2008-11-7-tutanchamon_sarkofag2_sip-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508375"/>
            <a:ext cx="1500187" cy="1500188"/>
          </a:xfrm>
          <a:prstGeom prst="rect">
            <a:avLst/>
          </a:prstGeom>
          <a:noFill/>
        </p:spPr>
      </p:pic>
      <p:pic>
        <p:nvPicPr>
          <p:cNvPr id="27687" name="Picture 39" descr="atomovy-hrib-48e509d389a45_275x18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700088"/>
            <a:ext cx="1381125" cy="919162"/>
          </a:xfrm>
          <a:prstGeom prst="rect">
            <a:avLst/>
          </a:prstGeom>
          <a:noFill/>
        </p:spPr>
      </p:pic>
      <p:pic>
        <p:nvPicPr>
          <p:cNvPr id="27689" name="Picture 41" descr="h40050867000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779588"/>
            <a:ext cx="960437" cy="128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288" y="484188"/>
            <a:ext cx="291782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20307"/>
              </p:ext>
            </p:extLst>
          </p:nvPr>
        </p:nvGraphicFramePr>
        <p:xfrm>
          <a:off x="683568" y="1275606"/>
          <a:ext cx="6336704" cy="344424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 pomocné vědy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historické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chronologie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sfragistika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mumerologie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genealogie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Paleografie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je pomocná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věda historická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zabývající se vývojem písma.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zkoumající staré zbraně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nářadí.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zabývající se vývojem měr a vah.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zkoumající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rodové vztahy.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 hmotným pramenům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socha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Věstonické venuše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pazourek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hradby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města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zakládací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listina pražského biskupství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Urči léta a století.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1526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20.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léta 15. století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20.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léta 16. století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30. léta 15. století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/      30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léta 16. století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Calibri" pitchFamily="34" charset="0"/>
              </a:rPr>
              <a:t>c</a:t>
            </a:r>
            <a:endParaRPr lang="cs-CZ" sz="1200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a</a:t>
            </a:r>
            <a:endParaRPr lang="cs-CZ" sz="1200" dirty="0" smtClean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b</a:t>
            </a:r>
          </a:p>
          <a:p>
            <a:endParaRPr lang="cs-CZ" sz="1200" dirty="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288" y="484188"/>
            <a:ext cx="3672656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288" y="1203598"/>
            <a:ext cx="8425184" cy="367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H. Mandelová, E. Lunetová, I. Pařízková: Dějiny pravěku a starověku, Dialog, Liberec 2001.</a:t>
            </a: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E. Schulzová: Dějepis 6. Pracovní sešit,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Olomouc 1997.</a:t>
            </a: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S. S. HALL: Poslední hodiny muže z alpského ledovce.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err="1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err="1"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2007, č. 7. s.  71-83. ISSN  1213-9394.</a:t>
            </a: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http://nd01.jxs.cz/629/782/185d2cb3ac_578694_o2.jpg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http://www.martanci.cz/files/article_img/cz/divy1_b.jpg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http://globaltwilight.edublogs.org/files/2011/04/middle_ages-vhfayu.jpg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http://cs.wikipedia.org/wiki/Soubor:Columbus_Taking_Possession.jpg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http://www.2zskolin.cz/jadfyz/ele/Image28.jpg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http://cs.wikipedia.org/wiki/Soubor:Prague_-_Astronomical_Clock_Detail_1.JPG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http://www.simpsonovi.net/obrazky/sekce/obrazky/ostatni/rodokmen2.jpg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http://www.zaopavu.cz/Prilohy/Image/2008_Archeologie/archeologie_1.jpg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http://img.ihned.cz/attachment.php/450/19652450/FTJ4E3Vn2Gp5LxBsvdzRPH9crUf8w7bm/977897655_Mince3_550x367_.jpg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http://www.koprivnice.cz/mesto/koprivnicke_noviny/kopnoviny/KN0729/foto11.jpg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http://cs.wikipedia.org/wiki/Soubor:Vestonicka_venuse_edit.jpg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http://www.ucenicko.estranky.cz/img/picture/28/pestniklinmaly.gif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http://1.bp.blogspot.com/-F7lnpPJcM8I/TqfO_WeBRSI/AAAAAAAAQN8/2s7F8LbHHeU/s1600/otzii_01.jpg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http://www.centrshop.cz/pic_zbozi/h4005086700017.jpg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http://img.signaly.cz/blogy/a/n/iaa.signaly.cz/2008-11-7-tutanchamon_sarkofag2_sip-300.jpg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http://www.tyden.cz/obrazek/atomovy-hrib-48e509d389a45_275x183.jpg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1001</Words>
  <Application>Microsoft Office PowerPoint</Application>
  <PresentationFormat>Předvádění na obrazovce (16:9)</PresentationFormat>
  <Paragraphs>192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1.1  Úvod do dějepisu</vt:lpstr>
      <vt:lpstr>1.2  Co již víme?</vt:lpstr>
      <vt:lpstr>1.3  Jaké si řekneme nové termíny a názvy?</vt:lpstr>
      <vt:lpstr>1.4  Co si řekneme nového?</vt:lpstr>
      <vt:lpstr>1.5  Procvičení a příklady</vt:lpstr>
      <vt:lpstr>1.6  Něco navíc pro šikovné</vt:lpstr>
      <vt:lpstr>1.7  CLIL (History)</vt:lpstr>
      <vt:lpstr>1.8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186</cp:revision>
  <dcterms:created xsi:type="dcterms:W3CDTF">2010-10-18T18:21:56Z</dcterms:created>
  <dcterms:modified xsi:type="dcterms:W3CDTF">2012-02-04T20:44:59Z</dcterms:modified>
</cp:coreProperties>
</file>