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512373"/>
    <a:srgbClr val="FF00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387" autoAdjust="0"/>
  </p:normalViewPr>
  <p:slideViewPr>
    <p:cSldViewPr>
      <p:cViewPr>
        <p:scale>
          <a:sx n="114" d="100"/>
          <a:sy n="114" d="100"/>
        </p:scale>
        <p:origin x="-618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8068970-CD1E-4944-8C86-5F0D9B8488A6}" type="datetimeFigureOut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95D9444-D050-452C-87E3-BFAB14F2F1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73019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4A0FFFD-4332-4A12-90AA-5FD586303330}" type="datetimeFigureOut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FD8EE47-FEDC-4C1B-8DA5-34113B804F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72908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67DE1A-3B36-4B06-9FB2-126860313E9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0DF41B-C43A-4153-A736-0C93A0B6ED8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725F5C7-3885-4236-82A3-1CA5A59A05E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10537D-753D-41C3-90E0-4D61849D485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BD7023-8585-4CAD-9F26-A7D7DA0564E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B72CE1-64E0-4C6D-9B15-A63B71A8967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84846B-13B3-4F54-9A67-2D018A1E172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46C375-F0E1-4F85-9F38-E565B91EAA7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7B1EA-11AA-4977-9518-7A68900C65AF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1D76C-99A4-49B0-B174-98B2ED7150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79327-DBE9-4FCF-96B0-E2ACABBBB636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11F42-2A01-4B1F-AF72-D9DD301AA1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C1CE8-37A2-45FD-9C39-D50709FA4916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04BF6-2EB2-40EC-B085-280109E86A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0C71E-1F1A-48A9-B8EB-63BBB3BD3B67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D95B3-EE5B-4B15-AE58-B73E688691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55D97-9CC4-427A-A0C4-724A773A519B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37072-EF22-436C-BB75-9239AB864F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95A5C-F25C-44F0-9CBF-B0651A65FFE9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85032-52BF-407D-9632-0A0F5DB3F0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C2E8C-1F5E-4D50-9CB9-1B613CB45F71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8B305-ECC1-402E-A29A-C8A94A1D80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22907-1070-4ACA-BE33-6D13D756B2AC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1B755-78AA-408C-A942-F1674B350E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CB2B9-AB26-4384-B92C-E351EB66E664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9E1CE-7F3B-4206-BA47-EE3FE8BD0C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99C17-C270-4D0C-9C4E-2E5F60575DB9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03307-C3F7-407A-BB70-7BFBEC79B1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3118B-852F-4F4D-AA57-36C350435ABD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57B79-6AE1-48FC-97D4-8965C739A8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DD6C1F-5077-4B58-9401-22DA0F8DF5CC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7DFA56-13C3-47BA-BBE3-26DFCFE079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cs.wikipedia.org/wiki/&#268;esk&#225;_p&#345;&#237;davn&#225;_jm&#233;na" TargetMode="Externa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lpforenglish.cz/gramatika/pridavna-jmena/stupnovan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d01.jxs.cz/144/334/cdaf9c8f8a_44127682_o2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79388" y="558800"/>
            <a:ext cx="7488237" cy="593725"/>
          </a:xfrm>
        </p:spPr>
        <p:txBody>
          <a:bodyPr/>
          <a:lstStyle/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9.1  Přídavná jména – stupňování, jmenné tvary</a:t>
            </a:r>
            <a:endParaRPr lang="cs-CZ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550"/>
            <a:ext cx="9144000" cy="61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Zuzana Kadlecová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obrázek 5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1238" y="4549775"/>
            <a:ext cx="29781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ovéPole 2"/>
          <p:cNvSpPr txBox="1">
            <a:spLocks noChangeArrowheads="1"/>
          </p:cNvSpPr>
          <p:nvPr/>
        </p:nvSpPr>
        <p:spPr bwMode="auto">
          <a:xfrm>
            <a:off x="539750" y="3148013"/>
            <a:ext cx="9858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latin typeface="Times New Roman" pitchFamily="18" charset="0"/>
                <a:cs typeface="Times New Roman" pitchFamily="18" charset="0"/>
              </a:rPr>
              <a:t>velký dům</a:t>
            </a:r>
          </a:p>
        </p:txBody>
      </p:sp>
      <p:sp>
        <p:nvSpPr>
          <p:cNvPr id="15366" name="TextovéPole 4"/>
          <p:cNvSpPr txBox="1">
            <a:spLocks noChangeArrowheads="1"/>
          </p:cNvSpPr>
          <p:nvPr/>
        </p:nvSpPr>
        <p:spPr bwMode="auto">
          <a:xfrm>
            <a:off x="2124075" y="3148013"/>
            <a:ext cx="927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latin typeface="Times New Roman" pitchFamily="18" charset="0"/>
                <a:cs typeface="Times New Roman" pitchFamily="18" charset="0"/>
              </a:rPr>
              <a:t>větší dům</a:t>
            </a:r>
          </a:p>
        </p:txBody>
      </p:sp>
      <p:sp>
        <p:nvSpPr>
          <p:cNvPr id="15367" name="TextovéPole 11"/>
          <p:cNvSpPr txBox="1">
            <a:spLocks noChangeArrowheads="1"/>
          </p:cNvSpPr>
          <p:nvPr/>
        </p:nvSpPr>
        <p:spPr bwMode="auto">
          <a:xfrm>
            <a:off x="3995738" y="3148013"/>
            <a:ext cx="12112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latin typeface="Times New Roman" pitchFamily="18" charset="0"/>
                <a:cs typeface="Times New Roman" pitchFamily="18" charset="0"/>
              </a:rPr>
              <a:t>největší dům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79388" y="3867150"/>
            <a:ext cx="6192837" cy="33972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FFFF00"/>
            </a:solidFill>
          </a:ln>
          <a:effectLst>
            <a:outerShdw blurRad="50800" dist="50800" dir="5400000" algn="ctr" rotWithShape="0">
              <a:srgbClr val="000000">
                <a:alpha val="18000"/>
              </a:srgb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i="1" u="sng" cap="all" dirty="0">
                <a:latin typeface="Times New Roman" pitchFamily="18" charset="0"/>
                <a:cs typeface="Times New Roman" pitchFamily="18" charset="0"/>
              </a:rPr>
              <a:t>Je lepší mít velký dům nebo ten největší ze všech? </a:t>
            </a:r>
            <a:r>
              <a:rPr lang="cs-CZ" sz="1600" b="1" i="1" u="sng" cap="all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cs-CZ" sz="1600" b="1" i="1" u="sng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9" name="TextovéPole 13"/>
          <p:cNvSpPr txBox="1">
            <a:spLocks noChangeArrowheads="1"/>
          </p:cNvSpPr>
          <p:nvPr/>
        </p:nvSpPr>
        <p:spPr bwMode="auto">
          <a:xfrm>
            <a:off x="6300788" y="1347788"/>
            <a:ext cx="1516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latin typeface="Times New Roman" pitchFamily="18" charset="0"/>
                <a:cs typeface="Times New Roman" pitchFamily="18" charset="0"/>
              </a:rPr>
              <a:t>Nejsi toho hoden!</a:t>
            </a:r>
          </a:p>
        </p:txBody>
      </p:sp>
      <p:sp>
        <p:nvSpPr>
          <p:cNvPr id="15370" name="TextovéPole 14"/>
          <p:cNvSpPr txBox="1">
            <a:spLocks noChangeArrowheads="1"/>
          </p:cNvSpPr>
          <p:nvPr/>
        </p:nvSpPr>
        <p:spPr bwMode="auto">
          <a:xfrm>
            <a:off x="6084888" y="2716213"/>
            <a:ext cx="2070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latin typeface="Times New Roman" pitchFamily="18" charset="0"/>
                <a:cs typeface="Times New Roman" pitchFamily="18" charset="0"/>
              </a:rPr>
              <a:t>Ty jsi ale hodný chlapec!</a:t>
            </a:r>
          </a:p>
        </p:txBody>
      </p:sp>
      <p:pic>
        <p:nvPicPr>
          <p:cNvPr id="15371" name="Picture 2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2139950"/>
            <a:ext cx="9223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3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1622425"/>
            <a:ext cx="1439863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Picture 4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375" y="1131888"/>
            <a:ext cx="1930400" cy="193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7308304" y="4083918"/>
            <a:ext cx="1612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latin typeface="Times New Roman" pitchFamily="18" charset="0"/>
                <a:hlinkClick r:id="rId5"/>
              </a:rPr>
              <a:t>Přídavná jména</a:t>
            </a:r>
            <a:endParaRPr lang="cs-CZ" dirty="0">
              <a:latin typeface="Times New Roman" pitchFamily="18" charset="0"/>
            </a:endParaRPr>
          </a:p>
        </p:txBody>
      </p:sp>
      <p:pic>
        <p:nvPicPr>
          <p:cNvPr id="15377" name="Picture 1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80288" y="3076575"/>
            <a:ext cx="1201737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78" name="Picture 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24750" y="1635125"/>
            <a:ext cx="1023938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184499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Zuzana Kadlecová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 7.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Přídavná jména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skloňování přídavných jmen, jmenné tvary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07504" y="484188"/>
            <a:ext cx="5039866" cy="593725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9.10 Anotace</a:t>
            </a:r>
          </a:p>
        </p:txBody>
      </p:sp>
    </p:spTree>
    <p:extLst>
      <p:ext uri="{BB962C8B-B14F-4D97-AF65-F5344CB8AC3E}">
        <p14:creationId xmlns:p14="http://schemas.microsoft.com/office/powerpoint/2010/main" val="2356191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ctrTitle"/>
          </p:nvPr>
        </p:nvSpPr>
        <p:spPr>
          <a:xfrm>
            <a:off x="179512" y="492125"/>
            <a:ext cx="5976813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9.2  Co již víme o přídavných jménech?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rak 2"/>
          <p:cNvSpPr/>
          <p:nvPr/>
        </p:nvSpPr>
        <p:spPr>
          <a:xfrm>
            <a:off x="2987675" y="1995488"/>
            <a:ext cx="2570163" cy="1419225"/>
          </a:xfrm>
          <a:prstGeom prst="cloud">
            <a:avLst/>
          </a:prstGeom>
          <a:solidFill>
            <a:srgbClr val="FFFF00">
              <a:alpha val="6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PŘÍDAVNÁ JMÉNA</a:t>
            </a:r>
          </a:p>
        </p:txBody>
      </p:sp>
      <p:sp>
        <p:nvSpPr>
          <p:cNvPr id="4" name="Mrak 3"/>
          <p:cNvSpPr/>
          <p:nvPr/>
        </p:nvSpPr>
        <p:spPr>
          <a:xfrm>
            <a:off x="251520" y="2139702"/>
            <a:ext cx="2160240" cy="1080120"/>
          </a:xfrm>
          <a:prstGeom prst="clou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ohebný slovní druh</a:t>
            </a:r>
          </a:p>
        </p:txBody>
      </p:sp>
      <p:sp>
        <p:nvSpPr>
          <p:cNvPr id="5" name="Mrak 4"/>
          <p:cNvSpPr/>
          <p:nvPr/>
        </p:nvSpPr>
        <p:spPr>
          <a:xfrm>
            <a:off x="539552" y="3435846"/>
            <a:ext cx="2880320" cy="1584176"/>
          </a:xfrm>
          <a:prstGeom prst="clou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přídavná jména přivlastňovací utvořená od vlastních jmen mají velké počáteční písmeno</a:t>
            </a:r>
          </a:p>
        </p:txBody>
      </p:sp>
      <p:sp>
        <p:nvSpPr>
          <p:cNvPr id="6" name="Mrak 5"/>
          <p:cNvSpPr/>
          <p:nvPr/>
        </p:nvSpPr>
        <p:spPr>
          <a:xfrm>
            <a:off x="6156176" y="3363838"/>
            <a:ext cx="2210544" cy="1346448"/>
          </a:xfrm>
          <a:prstGeom prst="clou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podstatnými jmény se shodují v rodě, čísle, pádě</a:t>
            </a:r>
          </a:p>
        </p:txBody>
      </p:sp>
      <p:sp>
        <p:nvSpPr>
          <p:cNvPr id="7" name="Mrak 6"/>
          <p:cNvSpPr/>
          <p:nvPr/>
        </p:nvSpPr>
        <p:spPr>
          <a:xfrm>
            <a:off x="1331640" y="1059582"/>
            <a:ext cx="2160240" cy="936104"/>
          </a:xfrm>
          <a:prstGeom prst="clou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plnovýznamová slova</a:t>
            </a:r>
          </a:p>
        </p:txBody>
      </p:sp>
      <p:sp>
        <p:nvSpPr>
          <p:cNvPr id="8" name="Mrak 7"/>
          <p:cNvSpPr/>
          <p:nvPr/>
        </p:nvSpPr>
        <p:spPr>
          <a:xfrm>
            <a:off x="3923928" y="1059582"/>
            <a:ext cx="1440160" cy="792088"/>
          </a:xfrm>
          <a:prstGeom prst="clou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skloňují se</a:t>
            </a:r>
          </a:p>
        </p:txBody>
      </p:sp>
      <p:sp>
        <p:nvSpPr>
          <p:cNvPr id="10" name="Mrak 9"/>
          <p:cNvSpPr/>
          <p:nvPr/>
        </p:nvSpPr>
        <p:spPr>
          <a:xfrm>
            <a:off x="3923928" y="3579862"/>
            <a:ext cx="1872208" cy="986408"/>
          </a:xfrm>
          <a:prstGeom prst="clou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druhy: tvrdá, měkká, přivlastňovací</a:t>
            </a:r>
          </a:p>
        </p:txBody>
      </p:sp>
      <p:sp>
        <p:nvSpPr>
          <p:cNvPr id="12" name="Mrak 11"/>
          <p:cNvSpPr/>
          <p:nvPr/>
        </p:nvSpPr>
        <p:spPr>
          <a:xfrm>
            <a:off x="5724128" y="915566"/>
            <a:ext cx="3096344" cy="2138536"/>
          </a:xfrm>
          <a:prstGeom prst="clou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pojmenovávají vlastnosti osob, zvířat, věcí a dalších jevů označených podstatnými jmény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7164388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9.3 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388" y="1131888"/>
            <a:ext cx="626427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Přídavná jména vyjadřují vlastnost a většina z nich je schopna tuto vlastnost vyjádřit ve trojím stupni. Jedná se o </a:t>
            </a:r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STUPŇOVÁNÍ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19460" name="TextovéPole 6"/>
          <p:cNvSpPr txBox="1">
            <a:spLocks noChangeArrowheads="1"/>
          </p:cNvSpPr>
          <p:nvPr/>
        </p:nvSpPr>
        <p:spPr bwMode="auto">
          <a:xfrm>
            <a:off x="107950" y="1851025"/>
            <a:ext cx="2517775" cy="307975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i="1">
                <a:latin typeface="Times New Roman" pitchFamily="18" charset="0"/>
                <a:cs typeface="Times New Roman" pitchFamily="18" charset="0"/>
              </a:rPr>
              <a:t>Přídavná jména tvrdá a měkká</a:t>
            </a:r>
            <a:r>
              <a:rPr lang="cs-CZ" sz="1400" b="1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9461" name="TextovéPole 7"/>
          <p:cNvSpPr txBox="1">
            <a:spLocks noChangeArrowheads="1"/>
          </p:cNvSpPr>
          <p:nvPr/>
        </p:nvSpPr>
        <p:spPr bwMode="auto">
          <a:xfrm>
            <a:off x="107950" y="2284413"/>
            <a:ext cx="3887788" cy="738187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stupeň:  základní tvar                                                      </a:t>
            </a:r>
          </a:p>
          <a:p>
            <a:pPr marL="228600" indent="-228600">
              <a:buFontTx/>
              <a:buAutoNum type="arabicPeriod"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stupeň:  přidání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í, -</a:t>
            </a:r>
            <a:r>
              <a:rPr lang="cs-CZ" sz="1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ší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cs-CZ" sz="1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ejší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cs-CZ" sz="1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ější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k 1. stupni            </a:t>
            </a:r>
            <a:endParaRPr lang="cs-CZ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stupeň:  přidání předpony </a:t>
            </a:r>
            <a:r>
              <a:rPr lang="cs-CZ" sz="1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nej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k 2.stupni            </a:t>
            </a:r>
          </a:p>
        </p:txBody>
      </p:sp>
      <p:sp>
        <p:nvSpPr>
          <p:cNvPr id="19462" name="TextovéPole 8"/>
          <p:cNvSpPr txBox="1">
            <a:spLocks noChangeArrowheads="1"/>
          </p:cNvSpPr>
          <p:nvPr/>
        </p:nvSpPr>
        <p:spPr bwMode="auto">
          <a:xfrm>
            <a:off x="107950" y="3795713"/>
            <a:ext cx="723900" cy="277812"/>
          </a:xfrm>
          <a:prstGeom prst="rect">
            <a:avLst/>
          </a:prstGeom>
          <a:gradFill rotWithShape="1">
            <a:gsLst>
              <a:gs pos="0">
                <a:srgbClr val="FF8080"/>
              </a:gs>
              <a:gs pos="50000">
                <a:srgbClr val="FFB3B3"/>
              </a:gs>
              <a:gs pos="100000">
                <a:srgbClr val="FFDA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Pozor!!!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07950" y="4227513"/>
            <a:ext cx="8432800" cy="83185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non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Některá příd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. jména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tvoří 2. stupeň od jiného kořene (dobrý - lepší, špatný – horší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Často dochází ke změně souhlásky v kořeni: ch - &gt; š (tichý – tišší), h - &gt; ž (tuhý – tužší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2.stupeň u slov zakončených na –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se tvoří: a.  koncovkou –í, „k“ se v příponě mění na „č“ (lehký – lehčí, měkký – měkčí)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			           b. nahrazením přípony –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příponou –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ší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(krátký – kratší, prudký – prudší)</a:t>
            </a:r>
          </a:p>
        </p:txBody>
      </p:sp>
      <p:sp>
        <p:nvSpPr>
          <p:cNvPr id="19464" name="TextovéPole 10"/>
          <p:cNvSpPr txBox="1">
            <a:spLocks noChangeArrowheads="1"/>
          </p:cNvSpPr>
          <p:nvPr/>
        </p:nvSpPr>
        <p:spPr bwMode="auto">
          <a:xfrm>
            <a:off x="6588125" y="842963"/>
            <a:ext cx="2232025" cy="1385887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Zesilovat nebo zeslabovat vlastnost můžeme za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pomoci 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některých příslovcí: velmi, mnohem,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zcela, značně …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např. velmi pěkný</a:t>
            </a:r>
          </a:p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         zcela správný</a:t>
            </a:r>
          </a:p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         značně poškozený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15616" y="3291830"/>
            <a:ext cx="2552302" cy="646331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měkký – měkčí – nejměkčí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moudrý – moudřejší – nejmoudřejší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krásný – krásnější - nejkrásnější</a:t>
            </a:r>
          </a:p>
        </p:txBody>
      </p:sp>
      <p:pic>
        <p:nvPicPr>
          <p:cNvPr id="19468" name="Picture 2" descr="C:\Program Files\Microsoft Office\MEDIA\CAGCAT10\j019903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013" y="3219450"/>
            <a:ext cx="792162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3" descr="C:\Program Files\Microsoft Office\MEDIA\CAGCAT10\j019903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1851025"/>
            <a:ext cx="2028825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Picture 4" descr="C:\Program Files\Microsoft Office\MEDIA\CAGCAT10\j019903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2427288"/>
            <a:ext cx="1570037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460" grpId="0" animBg="1"/>
      <p:bldP spid="19461" grpId="0" animBg="1"/>
      <p:bldP spid="19462" grpId="0" animBg="1"/>
      <p:bldP spid="10" grpId="0" animBg="1"/>
      <p:bldP spid="1946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107504" y="484188"/>
            <a:ext cx="4824859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9.4  Co si řekneme nového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8313" y="1203325"/>
            <a:ext cx="3598862" cy="73818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FF00"/>
            </a:solidFill>
          </a:ln>
          <a:effectLst>
            <a:outerShdw blurRad="50800" dist="50800" dir="5400000" algn="ctr" rotWithShape="0">
              <a:srgbClr val="000000">
                <a:alpha val="21000"/>
              </a:srgb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Z pěší túry jsme se vrátili unaveni.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 Z pěší túry jsme se vrátili unavení.</a:t>
            </a:r>
          </a:p>
        </p:txBody>
      </p:sp>
      <p:sp>
        <p:nvSpPr>
          <p:cNvPr id="21508" name="TextovéPole 4"/>
          <p:cNvSpPr txBox="1">
            <a:spLocks noChangeArrowheads="1"/>
          </p:cNvSpPr>
          <p:nvPr/>
        </p:nvSpPr>
        <p:spPr bwMode="auto">
          <a:xfrm>
            <a:off x="179388" y="2211388"/>
            <a:ext cx="5400724" cy="1169987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 přísudku se přídavná jména tvrdá mohou někdy objevit v tzv. </a:t>
            </a:r>
            <a:r>
              <a:rPr lang="cs-CZ" sz="1400" b="1" u="sng" dirty="0">
                <a:latin typeface="Times New Roman" pitchFamily="18" charset="0"/>
                <a:cs typeface="Times New Roman" pitchFamily="18" charset="0"/>
              </a:rPr>
              <a:t>jmenném tvaru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. Jmenné tvary se vyskytují jen v 1.p. (zřídka ve 4.p.) a jejich pravopis se řídí pravidly o shodě přísudku s podmětem. Jmennými se tyto tvary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nazývají proto, že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jejich zakončení je shodné s tvary tvrdých vzorů podstatných jmen. 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858440"/>
              </p:ext>
            </p:extLst>
          </p:nvPr>
        </p:nvGraphicFramePr>
        <p:xfrm>
          <a:off x="6156325" y="915988"/>
          <a:ext cx="2664296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</a:tblGrid>
              <a:tr h="28761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Rodiče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jsou zdráv</a:t>
                      </a:r>
                      <a:r>
                        <a:rPr lang="cs-CZ" sz="14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43843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rod. muž. živ.                         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</a:t>
                      </a:r>
                      <a:endParaRPr lang="cs-CZ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43843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</a:t>
                      </a: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Sestry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jsou zdráv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y.</a:t>
                      </a:r>
                      <a:endParaRPr lang="cs-CZ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43843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rod ženský                              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43843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</a:t>
                      </a: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Děvčata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jsou zdráv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43843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rod střední                              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43843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Stromy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jsou zasazen</a:t>
                      </a:r>
                      <a:r>
                        <a:rPr lang="cs-CZ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y.</a:t>
                      </a:r>
                      <a:endParaRPr lang="cs-CZ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43843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rod. muž.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neživ.                     </a:t>
                      </a:r>
                      <a:r>
                        <a:rPr lang="cs-CZ" sz="1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355976" y="3723878"/>
            <a:ext cx="4104456" cy="1169551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zvědavý – zvědav                    opařený - opařen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dotčení – dotčeni                     zasypaní - zasypáni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slabý – sláb                              prostřené - prostřeny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vytržené – vytrženy                zakleté - zakleto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postižená – postižena              hotový - hotov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971550" y="3579813"/>
            <a:ext cx="1768475" cy="1368425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Chlapec je zaujat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                       (pán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Slepice je vyděšen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                       (žen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    Děvče je udiven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                     (měst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21532" name="Picture 28" descr="MC90042315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3940175"/>
            <a:ext cx="627063" cy="627063"/>
          </a:xfrm>
          <a:prstGeom prst="rect">
            <a:avLst/>
          </a:prstGeom>
          <a:noFill/>
        </p:spPr>
      </p:pic>
      <p:pic>
        <p:nvPicPr>
          <p:cNvPr id="21533" name="Picture 29" descr="MC900434413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4663" y="1131888"/>
            <a:ext cx="1397000" cy="941387"/>
          </a:xfrm>
          <a:prstGeom prst="rect">
            <a:avLst/>
          </a:prstGeom>
          <a:noFill/>
        </p:spPr>
      </p:pic>
      <p:pic>
        <p:nvPicPr>
          <p:cNvPr id="21534" name="Picture 30" descr="MC900304527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113" y="3724275"/>
            <a:ext cx="1047750" cy="909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84188"/>
            <a:ext cx="4141663" cy="593725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9.5  Procvičení a příklady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TextovéPole 9"/>
          <p:cNvSpPr txBox="1">
            <a:spLocks noChangeArrowheads="1"/>
          </p:cNvSpPr>
          <p:nvPr/>
        </p:nvSpPr>
        <p:spPr bwMode="auto">
          <a:xfrm>
            <a:off x="395288" y="1635125"/>
            <a:ext cx="3816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ovéPole 2"/>
          <p:cNvSpPr txBox="1">
            <a:spLocks noChangeArrowheads="1"/>
          </p:cNvSpPr>
          <p:nvPr/>
        </p:nvSpPr>
        <p:spPr bwMode="auto">
          <a:xfrm>
            <a:off x="179388" y="1058863"/>
            <a:ext cx="4105275" cy="1385887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Doplň i/y a koncovky jmenných tvarů přídavných jmen.</a:t>
            </a:r>
          </a:p>
          <a:p>
            <a:pPr algn="just"/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Všechny vaše pohledávky byl_ zaplacen_, nic jsme vám nezůstal_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dlužn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_. Scéna byla zajímavě osvětlen_ a diváci byl_ okouzlen_. Polévka byla uvařen_, koláče napečen_, ale hosté už byl_ nasycen_. Knihu mám dávno přečten_, stále však není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jasn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_, jak byla pachatelka dopaden_.</a:t>
            </a:r>
          </a:p>
        </p:txBody>
      </p:sp>
      <p:sp>
        <p:nvSpPr>
          <p:cNvPr id="23557" name="TextovéPole 3"/>
          <p:cNvSpPr txBox="1">
            <a:spLocks noChangeArrowheads="1"/>
          </p:cNvSpPr>
          <p:nvPr/>
        </p:nvSpPr>
        <p:spPr bwMode="auto">
          <a:xfrm>
            <a:off x="4572000" y="2139950"/>
            <a:ext cx="4248150" cy="1384300"/>
          </a:xfrm>
          <a:prstGeom prst="rect">
            <a:avLst/>
          </a:prstGeom>
          <a:gradFill rotWithShape="1">
            <a:gsLst>
              <a:gs pos="0">
                <a:srgbClr val="FF8080"/>
              </a:gs>
              <a:gs pos="50000">
                <a:srgbClr val="FFB3B3"/>
              </a:gs>
              <a:gs pos="100000">
                <a:srgbClr val="FFDA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Přídavná jména v závorce dej do předepsaného stupně.</a:t>
            </a:r>
          </a:p>
          <a:p>
            <a:pPr algn="just"/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Benzín je (lehký 2) než voda. Problém byl (snadný 2), než jsme čekali. Nejsem zrovna (velký 3) a (hubený 3). Už máš (řídký 2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vlasy. Řeka je v těchto místech (prudký 2). Která hora je v Čechách (vysoký 3). Polévka byla (dobrý 2) než zákusek. (Krásný 3) pohled na město se naskýtá z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Eifellovy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věže. </a:t>
            </a:r>
          </a:p>
        </p:txBody>
      </p:sp>
      <p:pic>
        <p:nvPicPr>
          <p:cNvPr id="23558" name="Picture 2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842963"/>
            <a:ext cx="1363662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23850" y="2859088"/>
            <a:ext cx="2041525" cy="277812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Doplň tabulku a správné i/y</a:t>
            </a:r>
            <a:r>
              <a:rPr lang="cs-CZ" sz="12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060423"/>
              </p:ext>
            </p:extLst>
          </p:nvPr>
        </p:nvGraphicFramePr>
        <p:xfrm>
          <a:off x="323850" y="3148013"/>
          <a:ext cx="3600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648072"/>
                <a:gridCol w="432048"/>
                <a:gridCol w="518456"/>
                <a:gridCol w="489656"/>
              </a:tblGrid>
              <a:tr h="252028">
                <a:tc>
                  <a:txBody>
                    <a:bodyPr/>
                    <a:lstStyle/>
                    <a:p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druh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rod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pád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</a:t>
                      </a:r>
                    </a:p>
                    <a:p>
                      <a:pPr algn="ctr"/>
                      <a:endParaRPr lang="cs-CZ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na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svisl_ch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stěnách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osl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_ uši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Jardov_m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_ rodiči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z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počítačov_ch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údajů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hověz_m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masem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</a:tbl>
          </a:graphicData>
        </a:graphic>
      </p:graphicFrame>
      <p:pic>
        <p:nvPicPr>
          <p:cNvPr id="23604" name="Picture 3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475" y="2284413"/>
            <a:ext cx="8175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605" name="TextovéPole 7"/>
          <p:cNvSpPr txBox="1">
            <a:spLocks noChangeArrowheads="1"/>
          </p:cNvSpPr>
          <p:nvPr/>
        </p:nvSpPr>
        <p:spPr bwMode="auto">
          <a:xfrm>
            <a:off x="4500563" y="700088"/>
            <a:ext cx="2951162" cy="1200150"/>
          </a:xfrm>
          <a:prstGeom prst="rect">
            <a:avLst/>
          </a:prstGeom>
          <a:gradFill rotWithShape="1">
            <a:gsLst>
              <a:gs pos="0">
                <a:srgbClr val="83D3FF"/>
              </a:gs>
              <a:gs pos="50000">
                <a:srgbClr val="B5E2FF"/>
              </a:gs>
              <a:gs pos="100000">
                <a:srgbClr val="DBF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Od kterých přídavných jmen nelze utvořit jmenný tvar?</a:t>
            </a:r>
          </a:p>
          <a:p>
            <a:pPr algn="just"/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>
                <a:latin typeface="Times New Roman" pitchFamily="18" charset="0"/>
                <a:cs typeface="Times New Roman" pitchFamily="18" charset="0"/>
              </a:rPr>
              <a:t>zválená, svěží, Alíkův, nadšení, mrtvý, Jitčin, měkký, bílý, krátký, mladé, luční, šťastní, hladové </a:t>
            </a:r>
          </a:p>
        </p:txBody>
      </p:sp>
      <p:sp>
        <p:nvSpPr>
          <p:cNvPr id="23606" name="TextovéPole 8"/>
          <p:cNvSpPr txBox="1">
            <a:spLocks noChangeArrowheads="1"/>
          </p:cNvSpPr>
          <p:nvPr/>
        </p:nvSpPr>
        <p:spPr bwMode="auto">
          <a:xfrm>
            <a:off x="4140200" y="3724275"/>
            <a:ext cx="1185863" cy="276225"/>
          </a:xfrm>
          <a:prstGeom prst="rect">
            <a:avLst/>
          </a:prstGeom>
          <a:gradFill rotWithShape="1">
            <a:gsLst>
              <a:gs pos="0">
                <a:srgbClr val="8FDEA0"/>
              </a:gs>
              <a:gs pos="50000">
                <a:srgbClr val="BCE9C5"/>
              </a:gs>
              <a:gs pos="100000">
                <a:srgbClr val="DFF3E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Doplň tabulku: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4140200" y="4011613"/>
          <a:ext cx="4896544" cy="1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92088"/>
                <a:gridCol w="792088"/>
                <a:gridCol w="864096"/>
                <a:gridCol w="792088"/>
                <a:gridCol w="86409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stupeň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stupeň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stupeň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stupeň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stupeň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stupeň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chudý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bystrý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blízký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špatný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84188"/>
            <a:ext cx="4284538" cy="59372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9.6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700088"/>
            <a:ext cx="1063625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ovéPole 2"/>
          <p:cNvSpPr txBox="1">
            <a:spLocks noChangeArrowheads="1"/>
          </p:cNvSpPr>
          <p:nvPr/>
        </p:nvSpPr>
        <p:spPr bwMode="auto">
          <a:xfrm>
            <a:off x="250825" y="1203325"/>
            <a:ext cx="5689600" cy="3068638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300" b="1" u="sng" dirty="0">
                <a:latin typeface="Times New Roman" pitchFamily="18" charset="0"/>
                <a:cs typeface="Times New Roman" pitchFamily="18" charset="0"/>
              </a:rPr>
              <a:t>Najdi v textu všechna přídavná jména. U vybraných urči mluvnické kategorie a pokud to lze, vystupňuj je.</a:t>
            </a:r>
          </a:p>
          <a:p>
            <a:pPr algn="just"/>
            <a:endParaRPr lang="cs-CZ" sz="13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300" b="1" i="1" dirty="0">
                <a:latin typeface="Times New Roman" pitchFamily="18" charset="0"/>
                <a:cs typeface="Times New Roman" pitchFamily="18" charset="0"/>
              </a:rPr>
              <a:t>         Černý les</a:t>
            </a:r>
          </a:p>
          <a:p>
            <a:pPr algn="just"/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         V černém lese je krásně za </a:t>
            </a:r>
            <a:r>
              <a:rPr lang="cs-CZ" sz="1300" b="1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jasného</a:t>
            </a:r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 slunečného dne – je tu chlad a světelné zázraky: drozd </a:t>
            </a:r>
            <a:r>
              <a:rPr lang="cs-CZ" sz="1300" b="1" dirty="0" smtClean="0">
                <a:latin typeface="Times New Roman" pitchFamily="18" charset="0"/>
                <a:cs typeface="Times New Roman" pitchFamily="18" charset="0"/>
              </a:rPr>
              <a:t>anebo </a:t>
            </a:r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sojka vypadají jako rajky, když prolétnou </a:t>
            </a:r>
            <a:r>
              <a:rPr lang="cs-CZ" sz="1300" b="1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slunečním</a:t>
            </a:r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 paprskem; listí obyčejného jeřábu v podrostu září zeleným světlem jako v </a:t>
            </a:r>
            <a:r>
              <a:rPr lang="cs-CZ" sz="1300" b="1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Šeherezádiných</a:t>
            </a:r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 pohádkách.</a:t>
            </a:r>
          </a:p>
          <a:p>
            <a:pPr algn="just"/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         Čím níže sestupuje člověk houštím k říčce, tím je houština hustší, dokud se konečně v </a:t>
            </a:r>
            <a:r>
              <a:rPr lang="cs-CZ" sz="1300" b="1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stinné</a:t>
            </a:r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 černavě mezi olšemi, </a:t>
            </a:r>
            <a:r>
              <a:rPr lang="cs-CZ" sz="1300" b="1" dirty="0" smtClean="0">
                <a:latin typeface="Times New Roman" pitchFamily="18" charset="0"/>
                <a:cs typeface="Times New Roman" pitchFamily="18" charset="0"/>
              </a:rPr>
              <a:t>povitými </a:t>
            </a:r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chmelem, nezaleskne voda v tůni a neukáže se na břehu vlhký písek. Musí se jít tiše. Pak tu člověk může zahlédnout, jak hrdlička pije z potoka. Potom se člověk může divit otiskům jejích nožek v písku a vedle stopám všech možných </a:t>
            </a:r>
            <a:r>
              <a:rPr lang="cs-CZ" sz="1300" b="1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lesních</a:t>
            </a:r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 obyvatel: tady přišla i liška … Proto se lesu říká </a:t>
            </a:r>
            <a:r>
              <a:rPr lang="cs-CZ" sz="1300" b="1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černý</a:t>
            </a:r>
            <a:r>
              <a:rPr lang="cs-CZ" sz="1300" b="1" dirty="0">
                <a:latin typeface="Times New Roman" pitchFamily="18" charset="0"/>
                <a:cs typeface="Times New Roman" pitchFamily="18" charset="0"/>
              </a:rPr>
              <a:t>, že se do něho slunce dívá jen jako okénkem a nevidí všechno.</a:t>
            </a:r>
          </a:p>
        </p:txBody>
      </p:sp>
      <p:sp>
        <p:nvSpPr>
          <p:cNvPr id="25605" name="TextovéPole 3"/>
          <p:cNvSpPr txBox="1">
            <a:spLocks noChangeArrowheads="1"/>
          </p:cNvSpPr>
          <p:nvPr/>
        </p:nvSpPr>
        <p:spPr bwMode="auto">
          <a:xfrm>
            <a:off x="755650" y="4371975"/>
            <a:ext cx="4681538" cy="639763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Užij vhodně ve větách dvojích tvarů.</a:t>
            </a:r>
          </a:p>
          <a:p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>
                <a:latin typeface="Times New Roman" pitchFamily="18" charset="0"/>
                <a:cs typeface="Times New Roman" pitchFamily="18" charset="0"/>
              </a:rPr>
              <a:t>vytržené – vytrženy              postižená – postižena              slabý - sláb</a:t>
            </a:r>
          </a:p>
        </p:txBody>
      </p:sp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2211388"/>
            <a:ext cx="296862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107504" y="484188"/>
            <a:ext cx="5039866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9.7  CLIL (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Mrak 8"/>
          <p:cNvSpPr/>
          <p:nvPr/>
        </p:nvSpPr>
        <p:spPr>
          <a:xfrm>
            <a:off x="2771775" y="1924050"/>
            <a:ext cx="2714625" cy="1201738"/>
          </a:xfrm>
          <a:prstGeom prst="clou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u="sng" cap="all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  <a:endParaRPr lang="cs-CZ" b="1" i="1" u="sng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Mrak 11"/>
          <p:cNvSpPr/>
          <p:nvPr/>
        </p:nvSpPr>
        <p:spPr>
          <a:xfrm>
            <a:off x="107504" y="2787774"/>
            <a:ext cx="2952328" cy="2210544"/>
          </a:xfrm>
          <a:prstGeom prst="clou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grammatical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category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gramatické kategorie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gender – </a:t>
            </a: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rod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číslo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case – </a:t>
            </a: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pád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kind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druh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paradigm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vzor</a:t>
            </a:r>
          </a:p>
        </p:txBody>
      </p:sp>
      <p:sp>
        <p:nvSpPr>
          <p:cNvPr id="13" name="Mrak 12"/>
          <p:cNvSpPr/>
          <p:nvPr/>
        </p:nvSpPr>
        <p:spPr>
          <a:xfrm>
            <a:off x="5961112" y="1431057"/>
            <a:ext cx="2520280" cy="1634480"/>
          </a:xfrm>
          <a:prstGeom prst="clou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express </a:t>
            </a:r>
            <a:r>
              <a:rPr lang="cs-CZ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nouns</a:t>
            </a:r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vyjadřují vlastnosti podstatných jmen</a:t>
            </a:r>
          </a:p>
        </p:txBody>
      </p:sp>
      <p:sp>
        <p:nvSpPr>
          <p:cNvPr id="15" name="Mrak 14"/>
          <p:cNvSpPr/>
          <p:nvPr/>
        </p:nvSpPr>
        <p:spPr>
          <a:xfrm>
            <a:off x="827584" y="1419622"/>
            <a:ext cx="1656184" cy="1058416"/>
          </a:xfrm>
          <a:prstGeom prst="clou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decline</a:t>
            </a:r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skloňují se</a:t>
            </a:r>
          </a:p>
        </p:txBody>
      </p:sp>
      <p:sp>
        <p:nvSpPr>
          <p:cNvPr id="16" name="Mrak 15"/>
          <p:cNvSpPr/>
          <p:nvPr/>
        </p:nvSpPr>
        <p:spPr>
          <a:xfrm>
            <a:off x="3152354" y="639664"/>
            <a:ext cx="2426567" cy="1080120"/>
          </a:xfrm>
          <a:prstGeom prst="clou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flexible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</a:t>
            </a:r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ohebný slovní druh</a:t>
            </a:r>
          </a:p>
        </p:txBody>
      </p:sp>
      <p:sp>
        <p:nvSpPr>
          <p:cNvPr id="18" name="Mrak 17"/>
          <p:cNvSpPr/>
          <p:nvPr/>
        </p:nvSpPr>
        <p:spPr>
          <a:xfrm>
            <a:off x="3635896" y="3291830"/>
            <a:ext cx="2592288" cy="1192882"/>
          </a:xfrm>
          <a:prstGeom prst="clou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grading</a:t>
            </a:r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stupňování</a:t>
            </a:r>
          </a:p>
        </p:txBody>
      </p:sp>
      <p:graphicFrame>
        <p:nvGraphicFramePr>
          <p:cNvPr id="20" name="Tabulka 19"/>
          <p:cNvGraphicFramePr>
            <a:graphicFrameLocks noGrp="1"/>
          </p:cNvGraphicFramePr>
          <p:nvPr/>
        </p:nvGraphicFramePr>
        <p:xfrm>
          <a:off x="6516688" y="3579813"/>
          <a:ext cx="2471737" cy="1112838"/>
        </p:xfrm>
        <a:graphic>
          <a:graphicData uri="http://schemas.openxmlformats.org/drawingml/2006/table">
            <a:tbl>
              <a:tblPr/>
              <a:tblGrid>
                <a:gridCol w="1031875"/>
                <a:gridCol w="143986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young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89AB9"/>
                        </a:gs>
                        <a:gs pos="50000">
                          <a:srgbClr val="CAC3D3"/>
                        </a:gs>
                        <a:gs pos="100000">
                          <a:srgbClr val="E5E2E9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89AB9"/>
                        </a:gs>
                        <a:gs pos="50000">
                          <a:srgbClr val="CAC3D3"/>
                        </a:gs>
                        <a:gs pos="100000">
                          <a:srgbClr val="E5E2E9"/>
                        </a:gs>
                      </a:gsLst>
                      <a:lin ang="2700000" scaled="1"/>
                    </a:gra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younger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89AB9"/>
                        </a:gs>
                        <a:gs pos="50000">
                          <a:srgbClr val="CAC3D3"/>
                        </a:gs>
                        <a:gs pos="100000">
                          <a:srgbClr val="E5E2E9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more interesting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89AB9"/>
                        </a:gs>
                        <a:gs pos="50000">
                          <a:srgbClr val="CAC3D3"/>
                        </a:gs>
                        <a:gs pos="100000">
                          <a:srgbClr val="E5E2E9"/>
                        </a:gs>
                      </a:gsLst>
                      <a:lin ang="2700000" scaled="1"/>
                    </a:gra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youngest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89AB9"/>
                        </a:gs>
                        <a:gs pos="50000">
                          <a:srgbClr val="CAC3D3"/>
                        </a:gs>
                        <a:gs pos="100000">
                          <a:srgbClr val="E5E2E9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most interesting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89AB9"/>
                        </a:gs>
                        <a:gs pos="50000">
                          <a:srgbClr val="CAC3D3"/>
                        </a:gs>
                        <a:gs pos="100000">
                          <a:srgbClr val="E5E2E9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  <p:sp>
        <p:nvSpPr>
          <p:cNvPr id="21" name="Šipka doprava 20"/>
          <p:cNvSpPr/>
          <p:nvPr/>
        </p:nvSpPr>
        <p:spPr>
          <a:xfrm>
            <a:off x="5867400" y="4371975"/>
            <a:ext cx="504825" cy="215900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2916238" y="4587875"/>
            <a:ext cx="235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  <a:hlinkClick r:id="rId3"/>
              </a:rPr>
              <a:t>Stupňování v angličtině</a:t>
            </a:r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388" y="527050"/>
            <a:ext cx="3024187" cy="531813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9.8  Test znalostí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7092950" y="1203325"/>
            <a:ext cx="14398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000" b="1">
                <a:solidFill>
                  <a:srgbClr val="813763"/>
                </a:solidFill>
                <a:latin typeface="Calibri" pitchFamily="34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02644"/>
              </p:ext>
            </p:extLst>
          </p:nvPr>
        </p:nvGraphicFramePr>
        <p:xfrm>
          <a:off x="755576" y="1347614"/>
          <a:ext cx="6336704" cy="3495248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168352"/>
                <a:gridCol w="3168352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Co není pravda?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Jmenné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tvary příd. jmen:</a:t>
                      </a: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se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vyskytují v 1. nebo 4. pádě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se tvoří od příd. jmen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měkkých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se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řídí pravidly o shodě přísudku s podmětem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se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 zakončení shodují s tvary tvrdých vzorů podstatných jmen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Které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tvrzení je pravdivé?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 Přídavná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jména vyjadřují tři stupně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vlastnosti.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 3.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stupeň se tvoří přidáním přípony </a:t>
                      </a:r>
                      <a:r>
                        <a:rPr lang="cs-CZ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nej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 Tvar „zvědavý“ je tzv. jmenný tvar.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 Zesilovat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nebo zeslabovat vlastnost       můžeme také pomocí zájmen.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635968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Ve které řadě 2.stupňů přídavných jmen je chyba?</a:t>
                      </a: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tišší,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hlubší, krásnější, delší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tenčí, starší, skromnější, měkčí 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lepčí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 užší, snazší, známější 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břitčí,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sladší, zazší, horší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Doplň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správně jmenný tvar.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Stoly byly pečlivě prostřen_.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 prostřené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prostřeni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 prostřený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cs-CZ" sz="1200" baseline="0" smtClean="0">
                          <a:latin typeface="Times New Roman" pitchFamily="18" charset="0"/>
                          <a:cs typeface="Times New Roman" pitchFamily="18" charset="0"/>
                        </a:rPr>
                        <a:t>/      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prostřeny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596188" y="1419225"/>
            <a:ext cx="504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>
              <a:latin typeface="Calibri" pitchFamily="34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a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d</a:t>
            </a:r>
          </a:p>
          <a:p>
            <a:pPr marL="228600" indent="-228600"/>
            <a:endParaRPr lang="cs-CZ" sz="1200">
              <a:latin typeface="Calibri" pitchFamily="34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753268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Calibri" pitchFamily="34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07504" y="484188"/>
            <a:ext cx="5039866" cy="593725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9.9 Použité zdroje, 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5536" y="1851670"/>
            <a:ext cx="8280920" cy="1872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V. Bičíková, Z. Topil, F. Šafránek: Český jazyk pro 6.ročník (učebnice), Tobiáš, Havlíčkův Brod 2005.</a:t>
            </a:r>
          </a:p>
          <a:p>
            <a:pPr lvl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V. Bičíková, Z. Topil, F. Šafránek: Český jazyk pro 6.ročník (pracovní sešit), Tobiáš, Havlíčkův Brod 1999.</a:t>
            </a:r>
          </a:p>
          <a:p>
            <a:pPr lvl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V. Bičíková, Z. Topil, F. Šafránek: Český jazyk pro 7.ročník (učebnice), Tobiáš, Havlíčkův Brod 2005.</a:t>
            </a:r>
          </a:p>
          <a:p>
            <a:pPr lvl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V. Bičíková, Z. Topil, F. Šafránek: Český jazyk pro 7.ročník (pracovní sešit), Tobiáš, Havlíčkův Brod 2001.</a:t>
            </a:r>
          </a:p>
          <a:p>
            <a:r>
              <a:rPr lang="cs-CZ" sz="1400" u="sng" dirty="0">
                <a:latin typeface="Times New Roman" pitchFamily="18" charset="0"/>
                <a:cs typeface="Times New Roman" pitchFamily="18" charset="0"/>
                <a:hlinkClick r:id="rId2"/>
              </a:rPr>
              <a:t>http://nd01.jxs.cz/144/334/cdaf9c8f8a_44127682_o2.jpg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5208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1962</TotalTime>
  <Words>1611</Words>
  <Application>Microsoft Office PowerPoint</Application>
  <PresentationFormat>Předvádění na obrazovce (16:9)</PresentationFormat>
  <Paragraphs>203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9.1  Přídavná jména – stupňování, jmenné tvary</vt:lpstr>
      <vt:lpstr>9.2  Co již víme o přídavných jménech?</vt:lpstr>
      <vt:lpstr>9.3  Jaké si řekneme nové termíny a názvy?</vt:lpstr>
      <vt:lpstr>9.4  Co si řekneme nového?</vt:lpstr>
      <vt:lpstr>9.5  Procvičení a příklady</vt:lpstr>
      <vt:lpstr>9.6  Něco navíc pro šikovné</vt:lpstr>
      <vt:lpstr>9.7  CLIL (Adjectives)</vt:lpstr>
      <vt:lpstr>9.8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179</cp:revision>
  <dcterms:created xsi:type="dcterms:W3CDTF">2010-10-18T18:21:56Z</dcterms:created>
  <dcterms:modified xsi:type="dcterms:W3CDTF">2012-01-15T15:55:34Z</dcterms:modified>
</cp:coreProperties>
</file>