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13763"/>
    <a:srgbClr val="000000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>
        <p:scale>
          <a:sx n="107" d="100"/>
          <a:sy n="107" d="100"/>
        </p:scale>
        <p:origin x="-318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F51DCB-BDC3-42E5-9E63-234895F97CD3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84A0D3-2954-496D-B1EA-FF5AA4080A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47398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4E8262-5AB1-4B01-8F9A-B0DCE1925E0D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F87B8B-8490-42F6-90BF-4DCD06C6E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1178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D6F914-0B1C-49B0-822A-1B83F4EE70D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93ED92-5FBA-42CB-81E6-915C0C17F49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4ED9E-36F7-49FD-8A23-2EB50474273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4ECAC2-9321-4C75-A9C3-AFC36F2BD1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D044A-295F-4215-A030-F2DCBC54872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A6A057-ED01-4DB2-A858-7F28D15B502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53A803-D748-437C-9C34-05346ED0DE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841898-9322-466E-B3B6-1FC53A6563F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EEA89-46E9-4179-8CF1-7124DF3551B8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A13D-3CDA-4025-90B3-E01AA11C62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46463-2B0D-4BCE-B383-B26C3208569F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68807-09C9-4CF8-9DC6-1E35EB429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101EE-0D00-45F5-AA99-EB327F23DB01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11BC2-F0F6-454A-BB4B-C943FC525D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F2D0F-BB23-4EAD-A1B8-9CD7E1560BA1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B02A3-8C48-470C-B5B4-5BDED9C2C7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4FE8-4DDF-4738-AE4D-6EBFC0E29B06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4A594-B7A2-457B-8BB5-CCA1A32BB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B5648-15AD-4EAE-BD40-01606B64F284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27598-8B7B-40D3-A591-7B782E027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DAC79-83F6-483A-8729-54EACF5FC3E2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E9825-0103-4A9B-9B58-F8F2D5B9ED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1E727-DAE3-41D7-AE5D-4AD5BD54A1A6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5E23E-EFF5-4CE6-A4E8-6AC60C6F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4FF57-7832-4110-BBD9-A9A441C52FFF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CBE0-2465-4859-A0A6-061456993D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8CEF0-32C1-4CC6-B839-6E2569601684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F7C02-201B-4E51-BB12-14A1C840AF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AE417-D037-422C-BB78-9A039C0BC024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9E732-BE47-47D0-8886-943210B6C4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D6BF85-5C44-4DF9-95A1-EF039C427938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66FC41-5F5F-4B8C-823C-7A62A20E0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P%C5%99%C3%ADdavn%C3%A1_jm%C3%A9na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hyperlink" Target="http://cs.wikipedia.org/wiki/%C4%8Cesk%C3%A1_p%C5%99%C3%ADdavn%C3%A1_jm%C3%A9n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estpark.cz/testy/cesky-jazyk/pridavna-jmena-681" TargetMode="External"/><Relationship Id="rId3" Type="http://schemas.openxmlformats.org/officeDocument/2006/relationships/hyperlink" Target="http://www.google.cz/imgres?imgurl=http://www.the-romans.co.uk/gallery3/bigimages/35.caligula2.jpg&amp;imgrefurl=http://www.the-romans.co.uk/caligula.htm&amp;usg=__8jUEdvE-SpAoMdwCg3hb7XSpPiM=&amp;h=384&amp;w=320&amp;sz=18&amp;hl=cs&amp;start=4&amp;zoom=1&amp;um=1&amp;itbs=1&amp;tbnid=dzDy6VLaP-7p7M:&amp;tbnh=123&amp;tbnw=103&amp;prev=/images?q=caligula&amp;um=1&amp;hl=cs&amp;rls=com.microsoft:cs:IE-SearchBox&amp;tbm=isch&amp;ei=-GwgToaIKon4sgburb2uAg" TargetMode="External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z/imgres?imgurl=http://www.zlate-mince.cz/i/znacka_LT_Zlate_mince.gif&amp;imgrefurl=http://www.zlate-mince.cz/Lvi_stopa.htm&amp;usg=__MkLRZGNeP3rUl5E_lDvSNtGQzjQ=&amp;h=148&amp;w=150&amp;sz=3&amp;hl=cs&amp;start=1&amp;zoom=1&amp;um=1&amp;itbs=1&amp;tbnid=5SSo1OESRufrBM:&amp;tbnh=95&amp;tbnw=96&amp;prev=/images?q=lv%C3%AD+stopa&amp;um=1&amp;hl=cs&amp;rls=com.microsoft:cs:IE-SearchBox&amp;tbm=isch&amp;ei=dm0gTpLdCIqr-gbt7YCpAw" TargetMode="External"/><Relationship Id="rId5" Type="http://schemas.openxmlformats.org/officeDocument/2006/relationships/image" Target="../media/image16.wmf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8.wmf"/><Relationship Id="rId7" Type="http://schemas.openxmlformats.org/officeDocument/2006/relationships/hyperlink" Target="http://cs.wikipedia.org/wiki/Soubor:Tomakawk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3.jpeg"/><Relationship Id="rId4" Type="http://schemas.openxmlformats.org/officeDocument/2006/relationships/image" Target="../media/image19.wmf"/><Relationship Id="rId9" Type="http://schemas.openxmlformats.org/officeDocument/2006/relationships/hyperlink" Target="http://www.indiani.cz/upload/clanky-soucasnost/nahrdelnik.jp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lpforenglish.cz/gramatika/pridavna-jmena/" TargetMode="External"/><Relationship Id="rId3" Type="http://schemas.openxmlformats.org/officeDocument/2006/relationships/image" Target="../media/image2.wmf"/><Relationship Id="rId7" Type="http://schemas.openxmlformats.org/officeDocument/2006/relationships/image" Target="../media/image2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wmf"/><Relationship Id="rId5" Type="http://schemas.openxmlformats.org/officeDocument/2006/relationships/image" Target="../media/image5.wmf"/><Relationship Id="rId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Tomakawk.jpg" TargetMode="External"/><Relationship Id="rId2" Type="http://schemas.openxmlformats.org/officeDocument/2006/relationships/hyperlink" Target="http://2.bp.blogspot.com/_AB0jscEVGh4/TTbwzmIjbYI/AAAAAAAAAds/v-bfWizrwc8/s1600/caligula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79388" y="558800"/>
            <a:ext cx="8137525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8.1  Přídavná jména (mluvnické kategorie, pravopis)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Zuzana Kadlecová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715766"/>
            <a:ext cx="1728018" cy="139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1708150"/>
            <a:ext cx="311308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859782"/>
            <a:ext cx="273685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TextovéPole 2"/>
          <p:cNvSpPr txBox="1">
            <a:spLocks noChangeArrowheads="1"/>
          </p:cNvSpPr>
          <p:nvPr/>
        </p:nvSpPr>
        <p:spPr bwMode="auto">
          <a:xfrm>
            <a:off x="179512" y="1131590"/>
            <a:ext cx="5400229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Každý jsme jiný. Určitou situaci (věc, zvíře, …) vidíme tzv. svýma očima: proto ji popíšeme jinak než ostatní, zaměříme se na detail, zatímco druzí na celek, nebo naopak.</a:t>
            </a:r>
          </a:p>
        </p:txBody>
      </p:sp>
      <p:sp>
        <p:nvSpPr>
          <p:cNvPr id="15369" name="TextovéPole 4"/>
          <p:cNvSpPr txBox="1">
            <a:spLocks noChangeArrowheads="1"/>
          </p:cNvSpPr>
          <p:nvPr/>
        </p:nvSpPr>
        <p:spPr bwMode="auto">
          <a:xfrm>
            <a:off x="179512" y="2283718"/>
            <a:ext cx="5328791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Pro výstižnost užíváme velkého množství přídavných jmen. </a:t>
            </a:r>
          </a:p>
        </p:txBody>
      </p:sp>
      <p:pic>
        <p:nvPicPr>
          <p:cNvPr id="15370" name="Picture 8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5113" y="700088"/>
            <a:ext cx="10493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0" y="4156075"/>
            <a:ext cx="161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8"/>
              </a:rPr>
              <a:t>Přídavná jména</a:t>
            </a:r>
            <a:endParaRPr lang="cs-CZ">
              <a:latin typeface="Times New Roman" pitchFamily="18" charset="0"/>
            </a:endParaRP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2103438" y="4175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2032000" y="4175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5374" name="Text Box 15"/>
          <p:cNvSpPr txBox="1">
            <a:spLocks noChangeArrowheads="1"/>
          </p:cNvSpPr>
          <p:nvPr/>
        </p:nvSpPr>
        <p:spPr bwMode="auto">
          <a:xfrm>
            <a:off x="1619250" y="4156075"/>
            <a:ext cx="2476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9"/>
              </a:rPr>
              <a:t>Přídavná jména v češtině</a:t>
            </a: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23850" y="527050"/>
            <a:ext cx="2916238" cy="593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8.10 Anotace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611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Zuzana Kadlecová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 7.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Přídavná jména, mluvnické kategorie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 charakterizující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přídavná jména, jejich skloňování,  určování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39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484188"/>
            <a:ext cx="5976938" cy="5937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8.2  Co již víme o přídavných jménech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2915816" y="2139702"/>
            <a:ext cx="2592288" cy="1368152"/>
          </a:xfrm>
          <a:prstGeom prst="ellipse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13763"/>
            </a:solidFill>
          </a:ln>
          <a:effectLst>
            <a:outerShdw blurRad="50800" dist="50800" dir="5400000" algn="ctr" rotWithShape="0">
              <a:srgbClr val="000000">
                <a:alpha val="7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u="sng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přídavná jména</a:t>
            </a:r>
          </a:p>
        </p:txBody>
      </p:sp>
      <p:sp>
        <p:nvSpPr>
          <p:cNvPr id="10" name="Ovál 9"/>
          <p:cNvSpPr/>
          <p:nvPr/>
        </p:nvSpPr>
        <p:spPr>
          <a:xfrm>
            <a:off x="251520" y="3147814"/>
            <a:ext cx="3024336" cy="1800200"/>
          </a:xfrm>
          <a:prstGeom prst="ellipse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pojmenovávají vlastnosti osob, zvířat, věcí a dalších jevů označených podstatnými jmény</a:t>
            </a:r>
          </a:p>
        </p:txBody>
      </p:sp>
      <p:sp>
        <p:nvSpPr>
          <p:cNvPr id="12" name="Ovál 11"/>
          <p:cNvSpPr/>
          <p:nvPr/>
        </p:nvSpPr>
        <p:spPr>
          <a:xfrm>
            <a:off x="5436096" y="3219822"/>
            <a:ext cx="2808312" cy="1706488"/>
          </a:xfrm>
          <a:prstGeom prst="ellipse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podstatnými jmény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shodují v pádě, čísle a rodě</a:t>
            </a:r>
          </a:p>
        </p:txBody>
      </p:sp>
      <p:sp>
        <p:nvSpPr>
          <p:cNvPr id="13" name="Ovál 12"/>
          <p:cNvSpPr/>
          <p:nvPr/>
        </p:nvSpPr>
        <p:spPr>
          <a:xfrm>
            <a:off x="395536" y="1491630"/>
            <a:ext cx="1800200" cy="1152128"/>
          </a:xfrm>
          <a:prstGeom prst="ellipse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ohebný slovní druh</a:t>
            </a:r>
          </a:p>
        </p:txBody>
      </p:sp>
      <p:sp>
        <p:nvSpPr>
          <p:cNvPr id="14" name="Ovál 13"/>
          <p:cNvSpPr/>
          <p:nvPr/>
        </p:nvSpPr>
        <p:spPr>
          <a:xfrm>
            <a:off x="2987824" y="1059582"/>
            <a:ext cx="1440160" cy="936104"/>
          </a:xfrm>
          <a:prstGeom prst="ellipse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skloňují se</a:t>
            </a:r>
          </a:p>
        </p:txBody>
      </p:sp>
      <p:sp>
        <p:nvSpPr>
          <p:cNvPr id="15" name="Ovál 14"/>
          <p:cNvSpPr/>
          <p:nvPr/>
        </p:nvSpPr>
        <p:spPr>
          <a:xfrm>
            <a:off x="5724128" y="987574"/>
            <a:ext cx="2880320" cy="1800200"/>
          </a:xfrm>
          <a:prstGeom prst="ellipse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ruhy příd. jmen: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tvrdá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vzor mladý, </a:t>
            </a:r>
            <a:endParaRPr lang="cs-CZ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měkká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vzor jarní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přivlastňovací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vzor otcův a matčin</a:t>
            </a:r>
          </a:p>
        </p:txBody>
      </p:sp>
      <p:pic>
        <p:nvPicPr>
          <p:cNvPr id="17429" name="Picture 22" descr="MP90020149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3724275"/>
            <a:ext cx="1727200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0" name="Picture 23" descr="MP900401118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2716213"/>
            <a:ext cx="111442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1" name="Picture 24" descr="MC90043849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1131888"/>
            <a:ext cx="900112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2" name="Picture 25" descr="MP900432743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975" y="1851025"/>
            <a:ext cx="71913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84188"/>
            <a:ext cx="6567934" cy="5937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8.3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131888"/>
            <a:ext cx="6985446" cy="307975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813763"/>
            </a:solidFill>
          </a:ln>
          <a:effectLst>
            <a:outerShdw blurRad="50800" dist="50800" dir="5400000" algn="ctr" rotWithShape="0">
              <a:srgbClr val="000000">
                <a:alpha val="67000"/>
              </a:srgb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Postup při určování druhu přídavného jména a z něj vyplývajícího pravopisu: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7950" y="1635125"/>
          <a:ext cx="5400600" cy="2448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368152"/>
                <a:gridCol w="2520280"/>
              </a:tblGrid>
              <a:tr h="422115"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zjistíme koncovky tří rodů: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2115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jsou stejné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jsou různé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7538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-í,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-í, -í </a:t>
                      </a:r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příd.jm.měkké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-ý,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-á, -é</a:t>
                      </a:r>
                    </a:p>
                    <a:p>
                      <a:pPr algn="ctr"/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příd.jm.tvrdé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-in,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cs-CZ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ina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-</a:t>
                      </a:r>
                      <a:r>
                        <a:rPr lang="cs-CZ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ino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-</a:t>
                      </a:r>
                      <a:r>
                        <a:rPr lang="cs-CZ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ův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-ova, -</a:t>
                      </a:r>
                      <a:r>
                        <a:rPr lang="cs-CZ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ovo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příd.jm.přivlastňovací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928655">
                <a:tc>
                  <a:txBody>
                    <a:bodyPr/>
                    <a:lstStyle/>
                    <a:p>
                      <a:pPr algn="ctr"/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píšeme vždy: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-í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píšeme: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-ý (y)</a:t>
                      </a:r>
                    </a:p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kromě: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1. a 5.p. mn.č.  </a:t>
                      </a:r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r.m.ž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-&gt; 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í (i)</a:t>
                      </a:r>
                    </a:p>
                    <a:p>
                      <a:pPr algn="ctr"/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7.p. mn.č. všech rodů -&gt; 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ými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Přímá spojnice se šipkou 15"/>
          <p:cNvCxnSpPr/>
          <p:nvPr/>
        </p:nvCxnSpPr>
        <p:spPr>
          <a:xfrm>
            <a:off x="2771775" y="1924050"/>
            <a:ext cx="8636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>
            <a:off x="900113" y="1924050"/>
            <a:ext cx="1871662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900113" y="2355850"/>
            <a:ext cx="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900113" y="2932113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2484438" y="2355850"/>
            <a:ext cx="1079500" cy="144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3563938" y="2355850"/>
            <a:ext cx="720725" cy="144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2339975" y="2932113"/>
            <a:ext cx="10795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3419475" y="2932113"/>
            <a:ext cx="865188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6" name="TextovéPole 40"/>
          <p:cNvSpPr txBox="1">
            <a:spLocks noChangeArrowheads="1"/>
          </p:cNvSpPr>
          <p:nvPr/>
        </p:nvSpPr>
        <p:spPr bwMode="auto">
          <a:xfrm>
            <a:off x="107950" y="4227513"/>
            <a:ext cx="2951163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příd. jméno „cizí“ -&gt; ciz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 muž (r. mužský ž.)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                                   ciz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í 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žena (r. ženský)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                                   ciz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 dítě (r. střední)</a:t>
            </a:r>
          </a:p>
        </p:txBody>
      </p:sp>
      <p:sp>
        <p:nvSpPr>
          <p:cNvPr id="19487" name="TextovéPole 42"/>
          <p:cNvSpPr txBox="1">
            <a:spLocks noChangeArrowheads="1"/>
          </p:cNvSpPr>
          <p:nvPr/>
        </p:nvSpPr>
        <p:spPr bwMode="auto">
          <a:xfrm>
            <a:off x="4427538" y="4227513"/>
            <a:ext cx="3529012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příd. jméno „modrý“ -&gt; modr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 svetr (r. mužský než.)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                                       modr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á 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planeta (r. ženský)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                                       modr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nebe (r. střední)</a:t>
            </a:r>
          </a:p>
        </p:txBody>
      </p:sp>
      <p:sp>
        <p:nvSpPr>
          <p:cNvPr id="19488" name="TextovéPole 43"/>
          <p:cNvSpPr txBox="1">
            <a:spLocks noChangeArrowheads="1"/>
          </p:cNvSpPr>
          <p:nvPr/>
        </p:nvSpPr>
        <p:spPr bwMode="auto">
          <a:xfrm>
            <a:off x="5705475" y="1635125"/>
            <a:ext cx="3405188" cy="646113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příd. jméno „sestřin“ -&gt; sestř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 penál (r. muž. než.)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                                       sestř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 halenka (r. ženský)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                                       sestř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ino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 dítě (r. střední)</a:t>
            </a:r>
          </a:p>
        </p:txBody>
      </p:sp>
      <p:sp>
        <p:nvSpPr>
          <p:cNvPr id="19489" name="TextovéPole 44"/>
          <p:cNvSpPr txBox="1">
            <a:spLocks noChangeArrowheads="1"/>
          </p:cNvSpPr>
          <p:nvPr/>
        </p:nvSpPr>
        <p:spPr bwMode="auto">
          <a:xfrm>
            <a:off x="5724128" y="2643188"/>
            <a:ext cx="3419871" cy="646331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příd. jméno „bratrův“ -&gt;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bratr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ův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pes (r. muž.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                                       bratr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taška (r. ženský)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                                       bratr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snažení (r. střední)</a:t>
            </a:r>
          </a:p>
        </p:txBody>
      </p:sp>
      <p:pic>
        <p:nvPicPr>
          <p:cNvPr id="19490" name="Picture 35" descr="MP90043309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4227513"/>
            <a:ext cx="9683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1" name="Picture 37" descr="MP90042266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3440113"/>
            <a:ext cx="12954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2" name="Picture 39" descr="nahled_modry_svet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8038" y="4156075"/>
            <a:ext cx="77946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85775"/>
            <a:ext cx="4362896" cy="5937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8.4  Co si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řekneme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388" y="1058863"/>
            <a:ext cx="2952750" cy="339725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0" scaled="1"/>
            <a:tileRect/>
          </a:gradFill>
          <a:effectLst>
            <a:outerShdw blurRad="50800" dist="50800" dir="54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Přídavná jména přivlastňovací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179388" y="1635125"/>
            <a:ext cx="4537075" cy="581025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6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600" b="1">
                <a:latin typeface="Times New Roman" pitchFamily="18" charset="0"/>
                <a:cs typeface="Times New Roman" pitchFamily="18" charset="0"/>
              </a:rPr>
              <a:t>ta, která jsou odvozena od vlastních jmen, se píší s velkým počátečním písmenem!!!</a:t>
            </a:r>
            <a:endParaRPr lang="cs-CZ" sz="1600" b="1">
              <a:solidFill>
                <a:srgbClr val="4F622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TextovéPole 5"/>
          <p:cNvSpPr txBox="1">
            <a:spLocks noChangeArrowheads="1"/>
          </p:cNvSpPr>
          <p:nvPr/>
        </p:nvSpPr>
        <p:spPr bwMode="auto">
          <a:xfrm>
            <a:off x="179512" y="2643188"/>
            <a:ext cx="4897313" cy="738664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např. Zdeněk –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deňkova košile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Rex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exova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kost                        X  bratr –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ratrův sešit 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Milena –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ilenina kamarádka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228184" y="771550"/>
            <a:ext cx="1120820" cy="338554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4800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cap="all" dirty="0">
                <a:latin typeface="Times New Roman" pitchFamily="18" charset="0"/>
                <a:cs typeface="Times New Roman" pitchFamily="18" charset="0"/>
              </a:rPr>
              <a:t>Pozor!!!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219700" y="1347788"/>
          <a:ext cx="3610744" cy="1512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5372"/>
                <a:gridCol w="1805372"/>
              </a:tblGrid>
              <a:tr h="561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podstatné jméno</a:t>
                      </a:r>
                      <a:endParaRPr lang="cs-CZ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přídavné jméno přivlastňovací</a:t>
                      </a:r>
                      <a:endParaRPr lang="cs-CZ" sz="11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18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KOMU, ČEMU?</a:t>
                      </a:r>
                      <a:endParaRPr lang="cs-CZ" sz="11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ČÍ?</a:t>
                      </a:r>
                      <a:endParaRPr lang="cs-CZ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Dej 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 sešit </a:t>
                      </a:r>
                      <a:r>
                        <a:rPr lang="cs-CZ" sz="1200" b="1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Jirkovi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Přišli i </a:t>
                      </a:r>
                      <a:r>
                        <a:rPr lang="cs-CZ" sz="1200" b="1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Jirkovi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kamarádi.</a:t>
                      </a:r>
                      <a:endParaRPr lang="cs-CZ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79513" y="3651250"/>
            <a:ext cx="4032448" cy="10160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effectLst>
            <a:outerShdw blurRad="50800" dist="50800" dir="5400000" algn="ctr" rotWithShape="0">
              <a:srgbClr val="000000">
                <a:alpha val="48000"/>
              </a:srgb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500" b="1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Pamatuj!!!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500" b="1" dirty="0">
                <a:latin typeface="Times New Roman" pitchFamily="18" charset="0"/>
                <a:cs typeface="Times New Roman" pitchFamily="18" charset="0"/>
              </a:rPr>
              <a:t>Pokud utvoříš od vlastního jména přídavné jméno tvrdé, píše se s malým počátečním písmenem.</a:t>
            </a:r>
          </a:p>
        </p:txBody>
      </p:sp>
      <p:sp>
        <p:nvSpPr>
          <p:cNvPr id="21528" name="TextovéPole 10"/>
          <p:cNvSpPr txBox="1">
            <a:spLocks noChangeArrowheads="1"/>
          </p:cNvSpPr>
          <p:nvPr/>
        </p:nvSpPr>
        <p:spPr bwMode="auto">
          <a:xfrm>
            <a:off x="4787900" y="3579813"/>
            <a:ext cx="2838450" cy="116998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např.  Martin       Martinův koláč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                    martinský koláč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  Lada        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Ladův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obrázek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ladovská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zima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  Hořice      hořické trubičky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5940425" y="3724275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940425" y="3724275"/>
            <a:ext cx="2159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867400" y="4156075"/>
            <a:ext cx="288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5867400" y="4156075"/>
            <a:ext cx="288925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5940425" y="4587875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Šipka dolů 35"/>
          <p:cNvSpPr/>
          <p:nvPr/>
        </p:nvSpPr>
        <p:spPr>
          <a:xfrm>
            <a:off x="2339975" y="2284413"/>
            <a:ext cx="215900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7" name="Šipka doprava 36"/>
          <p:cNvSpPr/>
          <p:nvPr/>
        </p:nvSpPr>
        <p:spPr>
          <a:xfrm>
            <a:off x="4356100" y="4084638"/>
            <a:ext cx="360363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21536" name="Picture 33" descr="MC900230213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3003550"/>
            <a:ext cx="10556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7" name="Picture 34" descr="MM90017248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4011613"/>
            <a:ext cx="11620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4188"/>
            <a:ext cx="4213101" cy="5937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TextovéPole 9"/>
          <p:cNvSpPr txBox="1">
            <a:spLocks noChangeArrowheads="1"/>
          </p:cNvSpPr>
          <p:nvPr/>
        </p:nvSpPr>
        <p:spPr bwMode="auto">
          <a:xfrm>
            <a:off x="395288" y="1635125"/>
            <a:ext cx="381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179388" y="1131888"/>
            <a:ext cx="4248150" cy="120015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Najdi v textu přídavná jména.</a:t>
            </a: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Caligula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byl vysoké postavy, velmi bledé pleti, značně tlustého těla, ale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šíji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a nohy měl nápadně hubené, oči a spánky vpadlé, čelo široké a vrásčité, vlas řídký, ale na temeni žádný, jinak po těle byl zarostlý.</a:t>
            </a:r>
          </a:p>
        </p:txBody>
      </p:sp>
      <p:sp>
        <p:nvSpPr>
          <p:cNvPr id="23557" name="TextovéPole 4"/>
          <p:cNvSpPr txBox="1">
            <a:spLocks noChangeArrowheads="1"/>
          </p:cNvSpPr>
          <p:nvPr/>
        </p:nvSpPr>
        <p:spPr bwMode="auto">
          <a:xfrm>
            <a:off x="5148263" y="842963"/>
            <a:ext cx="3055937" cy="157003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Urči mluvnické kategorie přídavných jmen.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 veselými kamarády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po lvích stopách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 Jardových problémech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 automobilových kolech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 vzrostlém kmeni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 hovězím mase</a:t>
            </a:r>
          </a:p>
        </p:txBody>
      </p:sp>
      <p:sp>
        <p:nvSpPr>
          <p:cNvPr id="23558" name="TextovéPole 5"/>
          <p:cNvSpPr txBox="1">
            <a:spLocks noChangeArrowheads="1"/>
          </p:cNvSpPr>
          <p:nvPr/>
        </p:nvSpPr>
        <p:spPr bwMode="auto">
          <a:xfrm>
            <a:off x="2771775" y="2571750"/>
            <a:ext cx="3530134" cy="1384995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Doplň </a:t>
            </a:r>
            <a:r>
              <a:rPr lang="cs-CZ" sz="1200" b="1" u="sng" smtClean="0">
                <a:latin typeface="Times New Roman" pitchFamily="18" charset="0"/>
                <a:cs typeface="Times New Roman" pitchFamily="18" charset="0"/>
              </a:rPr>
              <a:t>i/y, í/ý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Ezopov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__ bajky                      vos__ žihadlo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ciz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__m__ lidmi                    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podkladov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__ materiál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losos__ konzerva                   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zedníkov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__m náčiním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cirkusov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__m stanem      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Janáčkov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__ symfonie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velryb__ život                        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ořechov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__ dort</a:t>
            </a:r>
          </a:p>
        </p:txBody>
      </p:sp>
      <p:sp>
        <p:nvSpPr>
          <p:cNvPr id="23559" name="TextovéPole 7"/>
          <p:cNvSpPr txBox="1">
            <a:spLocks noChangeArrowheads="1"/>
          </p:cNvSpPr>
          <p:nvPr/>
        </p:nvSpPr>
        <p:spPr bwMode="auto">
          <a:xfrm>
            <a:off x="395288" y="3795713"/>
            <a:ext cx="2233612" cy="1187450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Od uvedených podstatných jmen utvoř přídavná jména přivlastňovací.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řidič, Rek, zahradník, Manka, rolník, hlasatel, Kája, Michal </a:t>
            </a:r>
          </a:p>
        </p:txBody>
      </p:sp>
      <p:sp>
        <p:nvSpPr>
          <p:cNvPr id="23560" name="TextovéPole 8"/>
          <p:cNvSpPr txBox="1">
            <a:spLocks noChangeArrowheads="1"/>
          </p:cNvSpPr>
          <p:nvPr/>
        </p:nvSpPr>
        <p:spPr bwMode="auto">
          <a:xfrm>
            <a:off x="6732588" y="2932113"/>
            <a:ext cx="2160587" cy="1754187"/>
          </a:xfrm>
          <a:prstGeom prst="rect">
            <a:avLst/>
          </a:prstGeom>
          <a:gradFill rotWithShape="1">
            <a:gsLst>
              <a:gs pos="0">
                <a:srgbClr val="8FDEA0"/>
              </a:gs>
              <a:gs pos="50000">
                <a:srgbClr val="BCE9C5"/>
              </a:gs>
              <a:gs pos="100000">
                <a:srgbClr val="DFF3E3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Rozhodni, zda počáteční písmeno je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velké/malé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PETROVA KYTARA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MATČINA ZAHRADA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KOSTELECKÁ UZENINA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PARDUBICKÝ PERNÍK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MARKŮV VLÁČEK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RADKOVO KOLO</a:t>
            </a:r>
          </a:p>
        </p:txBody>
      </p:sp>
      <p:pic>
        <p:nvPicPr>
          <p:cNvPr id="23561" name="Picture 10" descr="ANd9GcRBbehD5gQ0lIHCE9j7L6isakycO1jWeZrrGQrlQF9s7OAVyOBArfjwD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2500313"/>
            <a:ext cx="9810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2" descr="MC900352024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275" y="3940175"/>
            <a:ext cx="15128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4" descr="ANd9GcS8e-vxGSGv9zPVXLsV7BgDlAOxwur8XevjkqvUvtBYjchN3xoJ-fJzQ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0650" y="1708150"/>
            <a:ext cx="9144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Text Box 13"/>
          <p:cNvSpPr txBox="1">
            <a:spLocks noChangeArrowheads="1"/>
          </p:cNvSpPr>
          <p:nvPr/>
        </p:nvSpPr>
        <p:spPr bwMode="auto">
          <a:xfrm>
            <a:off x="2824163" y="46101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8"/>
              </a:rPr>
              <a:t>Testy</a:t>
            </a: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4679950" cy="5937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8.6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484188"/>
            <a:ext cx="9144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107950" y="1276350"/>
            <a:ext cx="6048375" cy="2462213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Doplň –i/-y. Vyhledej přídavná jména a urči u nich mluvnické kategorie.</a:t>
            </a:r>
          </a:p>
          <a:p>
            <a:pPr algn="just"/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Poznáš, kdo je v ukázce popisován?</a:t>
            </a:r>
          </a:p>
          <a:p>
            <a:pPr algn="just"/>
            <a:endParaRPr lang="cs-CZ" sz="14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Oblékal se po vzoru svého otce, jednoduše, jako by neměl zapotřebí zdůrazňovat v__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jimečnost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svého náčelnického postavení.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Kožen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__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loveck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__ kabát i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legginy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zkrášlovalo jen jemné červené vyšívání – důkaz šikovnosti a vkusu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indiánsk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__ch žen. Lehké mokasíny zdobily dikobraz__ bodliny. Kolem krku se mu pohupoval váček s medicínou, náhrdelník z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medvěd__ch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drápů a v dobách zakopané válečné sekyry i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nezb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tný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kalumet. Jeho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v__zbrojí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byl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ostr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__ nůž a tomahavk za pasem, ale hlavně a především: slavná dvouhlavňová ručnice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pažbou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pob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__tou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stříbrn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__m__ hřeby.</a:t>
            </a:r>
          </a:p>
        </p:txBody>
      </p:sp>
      <p:pic>
        <p:nvPicPr>
          <p:cNvPr id="25605" name="Picture 6" descr="MC900250715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50" y="3292475"/>
            <a:ext cx="205105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7" descr="MC90029376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3651250"/>
            <a:ext cx="1214438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8" descr="MC90019761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788" y="1276350"/>
            <a:ext cx="1873250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0" descr="220px-Tomakawk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00338" y="3795713"/>
            <a:ext cx="1798637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16" descr="Zobrazit obrázek v plné velikosti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1188" y="3940175"/>
            <a:ext cx="1368425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179512" y="484188"/>
            <a:ext cx="3816424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8.7 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750" y="3292475"/>
            <a:ext cx="2884488" cy="522288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express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vyjadřují vlastnosti podstatných jmen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067175" y="915988"/>
            <a:ext cx="1970088" cy="522287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grammatical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category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gramatické kategorie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95936" y="2139702"/>
            <a:ext cx="713657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04048" y="2139702"/>
            <a:ext cx="792205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číslo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084168" y="2139702"/>
            <a:ext cx="505267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pád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812360" y="2139702"/>
            <a:ext cx="931665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paradigm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vzor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948264" y="2139702"/>
            <a:ext cx="532518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750" y="1347788"/>
            <a:ext cx="1611313" cy="522287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ohebný slovní druh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39750" y="2284413"/>
            <a:ext cx="981359" cy="523220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decline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skloňují se</a:t>
            </a:r>
          </a:p>
        </p:txBody>
      </p:sp>
      <p:cxnSp>
        <p:nvCxnSpPr>
          <p:cNvPr id="23" name="Přímá spojnice se šipkou 22"/>
          <p:cNvCxnSpPr>
            <a:stCxn id="3" idx="2"/>
            <a:endCxn id="0" idx="0"/>
          </p:cNvCxnSpPr>
          <p:nvPr/>
        </p:nvCxnSpPr>
        <p:spPr>
          <a:xfrm flipH="1">
            <a:off x="4352925" y="1438275"/>
            <a:ext cx="700088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3" idx="2"/>
            <a:endCxn id="0" idx="0"/>
          </p:cNvCxnSpPr>
          <p:nvPr/>
        </p:nvCxnSpPr>
        <p:spPr>
          <a:xfrm>
            <a:off x="5053013" y="1438275"/>
            <a:ext cx="347662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3" idx="2"/>
            <a:endCxn id="0" idx="0"/>
          </p:cNvCxnSpPr>
          <p:nvPr/>
        </p:nvCxnSpPr>
        <p:spPr>
          <a:xfrm>
            <a:off x="5053013" y="1438275"/>
            <a:ext cx="1284287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3" idx="2"/>
            <a:endCxn id="0" idx="0"/>
          </p:cNvCxnSpPr>
          <p:nvPr/>
        </p:nvCxnSpPr>
        <p:spPr>
          <a:xfrm>
            <a:off x="5053013" y="1438275"/>
            <a:ext cx="2162175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3" idx="2"/>
            <a:endCxn id="0" idx="0"/>
          </p:cNvCxnSpPr>
          <p:nvPr/>
        </p:nvCxnSpPr>
        <p:spPr>
          <a:xfrm>
            <a:off x="5053013" y="1438275"/>
            <a:ext cx="3225800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75" name="Picture 2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292475"/>
            <a:ext cx="1830388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5" name="TextovéPole 27664"/>
          <p:cNvSpPr txBox="1"/>
          <p:nvPr/>
        </p:nvSpPr>
        <p:spPr>
          <a:xfrm>
            <a:off x="8027988" y="3292475"/>
            <a:ext cx="979692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dangerous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6" name="TextovéPole 27665"/>
          <p:cNvSpPr txBox="1"/>
          <p:nvPr/>
        </p:nvSpPr>
        <p:spPr>
          <a:xfrm>
            <a:off x="7885113" y="3867150"/>
            <a:ext cx="423514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big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7" name="TextovéPole 27666"/>
          <p:cNvSpPr txBox="1"/>
          <p:nvPr/>
        </p:nvSpPr>
        <p:spPr>
          <a:xfrm>
            <a:off x="8172450" y="4443413"/>
            <a:ext cx="723275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striped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8" name="TextovéPole 27667"/>
          <p:cNvSpPr txBox="1"/>
          <p:nvPr/>
        </p:nvSpPr>
        <p:spPr>
          <a:xfrm>
            <a:off x="5003800" y="4587875"/>
            <a:ext cx="522900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9" name="TextovéPole 27668"/>
          <p:cNvSpPr txBox="1"/>
          <p:nvPr/>
        </p:nvSpPr>
        <p:spPr>
          <a:xfrm>
            <a:off x="3635375" y="4732338"/>
            <a:ext cx="1000530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impressive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81" name="Picture 4" descr="C:\Program Files\Microsoft Office\MEDIA\CAGCAT10\j019553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4300" y="2859088"/>
            <a:ext cx="12954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2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775" y="1276350"/>
            <a:ext cx="11303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0" name="TextovéPole 27669"/>
          <p:cNvSpPr txBox="1"/>
          <p:nvPr/>
        </p:nvSpPr>
        <p:spPr>
          <a:xfrm>
            <a:off x="2195513" y="2066925"/>
            <a:ext cx="990977" cy="738664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tennis-ball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foot-ball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volley-ball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84" name="Picture 6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050" y="4084638"/>
            <a:ext cx="13763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1" name="TextovéPole 27670"/>
          <p:cNvSpPr txBox="1"/>
          <p:nvPr/>
        </p:nvSpPr>
        <p:spPr>
          <a:xfrm>
            <a:off x="250825" y="4732338"/>
            <a:ext cx="673582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racing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2" name="TextovéPole 27671"/>
          <p:cNvSpPr txBox="1"/>
          <p:nvPr/>
        </p:nvSpPr>
        <p:spPr>
          <a:xfrm>
            <a:off x="1116013" y="4516438"/>
            <a:ext cx="654346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sports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3" name="TextovéPole 27672"/>
          <p:cNvSpPr txBox="1"/>
          <p:nvPr/>
        </p:nvSpPr>
        <p:spPr>
          <a:xfrm>
            <a:off x="250825" y="4084638"/>
            <a:ext cx="1051891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demolished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88" name="Picture 14" descr="C:\Program Files\Microsoft Office\MEDIA\CAGCAT10\j0212701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3969576">
            <a:off x="7962900" y="517525"/>
            <a:ext cx="8604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ovéPole 40"/>
          <p:cNvSpPr txBox="1"/>
          <p:nvPr/>
        </p:nvSpPr>
        <p:spPr>
          <a:xfrm>
            <a:off x="6875463" y="700088"/>
            <a:ext cx="750462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colored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300788" y="1131888"/>
            <a:ext cx="633507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paper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019925" y="1492250"/>
            <a:ext cx="622286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flying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6400800" y="47767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8"/>
              </a:rPr>
              <a:t>Přídavná jména v angličtině</a:t>
            </a: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527050"/>
            <a:ext cx="2916238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8.8  Test znalostí</a:t>
            </a: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Calibri" pitchFamily="34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52102"/>
              </p:ext>
            </p:extLst>
          </p:nvPr>
        </p:nvGraphicFramePr>
        <p:xfrm>
          <a:off x="539552" y="1203598"/>
          <a:ext cx="6480720" cy="366904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117273"/>
                <a:gridCol w="3363447"/>
              </a:tblGrid>
              <a:tr h="1944216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Jaké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tvrzení je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nesprávné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Přídavná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 patří mezi ohebný slovní</a:t>
                      </a:r>
                    </a:p>
                    <a:p>
                      <a:pPr marL="342900" indent="-342900" algn="just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druh.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Přídavná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 jsou gramatickým slovním</a:t>
                      </a:r>
                    </a:p>
                    <a:p>
                      <a:pPr marL="342900" indent="-342900" algn="just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druhem.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Přídavná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 mají tyto vzory: mladý,</a:t>
                      </a:r>
                    </a:p>
                    <a:p>
                      <a:pPr marL="342900" indent="-342900" algn="just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jarní a otcův/matčin.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Přídavná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 se dají skloňovat.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 jaké řadě jsou zastoupeny všechny druhy příd. jmen?</a:t>
                      </a: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novými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věcmi, Jarčina blůza, jarní přírodou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cs-CZ" sz="1200" smtClean="0">
                          <a:latin typeface="Times New Roman" pitchFamily="18" charset="0"/>
                          <a:cs typeface="Times New Roman" pitchFamily="18" charset="0"/>
                        </a:rPr>
                        <a:t>/  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modrou oblohou, hezcí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psi, Honzův nápad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cizí měna, rybí tuk, ředitelova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židle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zahradní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nábytek, barevní motýli, hradní pán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724824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řada je bezchybná?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cizí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lidé, lotosový květ,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rybý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pomazánka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Jardovým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heslem,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počítačovýmy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údaji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mladými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lidmi, drzí hoši, ryzí povaha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Rexovi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kamarády, Petrovým přátelům 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Urči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mluvnické kategorie: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nekonečným příběhem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r.muž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č.j., p.2, tvrdé - mladý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r.muž.než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č.j., p.7, tvrdé - jarní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r.muž.živ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č.mn., p.7., tvrdé - mladý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/     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r.muž.než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., č.j., p.7., tvrdé - mladý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>
              <a:latin typeface="Calibri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d</a:t>
            </a:r>
          </a:p>
          <a:p>
            <a:pPr marL="228600" indent="-228600"/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Calibri" pitchFamily="34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23850" y="527050"/>
            <a:ext cx="3744094" cy="593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8.9 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1635646"/>
            <a:ext cx="8424936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 ročník (učebnice), Tobiáš, Havlíčkův Brod 2005.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 ročník (pracovní sešit), Tobiáš, Havlíčkův Brod 1999.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7. ročník (učebnice), Tobiáš, Havlíčkův Brod 2005.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7. ročník (pracovní sešit), Tobiáš, Havlíčkův Brod 2001.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O.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Veh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Lexikon římských císařů od Augusta po Justinina I., české Budějovice 2002.</a:t>
            </a:r>
          </a:p>
          <a:p>
            <a:pPr lvl="0"/>
            <a:r>
              <a:rPr lang="cs-CZ" sz="1400" u="sng" dirty="0">
                <a:latin typeface="Times New Roman" pitchFamily="18" charset="0"/>
                <a:cs typeface="Times New Roman" pitchFamily="18" charset="0"/>
                <a:hlinkClick r:id="rId2"/>
              </a:rPr>
              <a:t>http://2.bp.blogspot.com/_AB0jscEVGh4/TTbwzmIjbYI/AAAAAAAAAds/v-bfWizrwc8/s1600/caligula.jpg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u="sng" dirty="0">
                <a:latin typeface="Times New Roman" pitchFamily="18" charset="0"/>
                <a:cs typeface="Times New Roman" pitchFamily="18" charset="0"/>
                <a:hlinkClick r:id="rId3"/>
              </a:rPr>
              <a:t>http://cs.wikipedia.org/wiki/Soubor:Tomakawk.jpg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1530</Words>
  <Application>Microsoft Office PowerPoint</Application>
  <PresentationFormat>Předvádění na obrazovce (16:9)</PresentationFormat>
  <Paragraphs>215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8.1  Přídavná jména (mluvnické kategorie, pravopis)</vt:lpstr>
      <vt:lpstr>8.2  Co již víme o přídavných jménech</vt:lpstr>
      <vt:lpstr>8.3  Jaké si řekneme nové termíny a názvy?</vt:lpstr>
      <vt:lpstr>8.4  Co si řekneme nového?</vt:lpstr>
      <vt:lpstr>8.5  Procvičení a příklady</vt:lpstr>
      <vt:lpstr> 8.6  Něco navíc pro šikovné</vt:lpstr>
      <vt:lpstr>8.7  CLIL (Adjectives)</vt:lpstr>
      <vt:lpstr>8.8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192</cp:revision>
  <dcterms:created xsi:type="dcterms:W3CDTF">2010-10-18T18:21:56Z</dcterms:created>
  <dcterms:modified xsi:type="dcterms:W3CDTF">2012-01-15T15:54:54Z</dcterms:modified>
</cp:coreProperties>
</file>