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7" r:id="rId2"/>
    <p:sldId id="258" r:id="rId3"/>
    <p:sldId id="259" r:id="rId4"/>
    <p:sldId id="264" r:id="rId5"/>
    <p:sldId id="260" r:id="rId6"/>
    <p:sldId id="261" r:id="rId7"/>
    <p:sldId id="262" r:id="rId8"/>
    <p:sldId id="263" r:id="rId9"/>
    <p:sldId id="266" r:id="rId10"/>
    <p:sldId id="265" r:id="rId1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12373"/>
    <a:srgbClr val="8137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Střední styl 4 – zvýraznění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9631B5-78F2-41C9-869B-9F39066F8104}" styleName="Střední styl 3 – zvýraznění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E171933-4619-4E11-9A3F-F7608DF75F80}" styleName="Střední styl 1 – zvýraznění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D27102A9-8310-4765-A935-A1911B00CA55}" styleName="Světlý styl 1 – zvýraznění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775DCB02-9BB8-47FD-8907-85C794F793BA}" styleName="Styl s motivem 1 – zvýraznění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91" d="100"/>
          <a:sy n="91" d="100"/>
        </p:scale>
        <p:origin x="-780" y="-10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cs-CZ" smtClean="0"/>
              <a:t>Elektronická učebnice - Základní škola Děčín VI, Na Stráni 879/2, příspěvková organizace</a:t>
            </a:r>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033583E-89BF-4ECB-AA3F-75DD3E829E63}" type="datetimeFigureOut">
              <a:rPr lang="cs-CZ" smtClean="0"/>
              <a:pPr/>
              <a:t>1.4.2012</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D771979-99DB-4828-878C-66DC5CF305D5}" type="slidenum">
              <a:rPr lang="cs-CZ" smtClean="0"/>
              <a:pPr/>
              <a:t>‹#›</a:t>
            </a:fld>
            <a:endParaRPr lang="cs-CZ"/>
          </a:p>
        </p:txBody>
      </p:sp>
    </p:spTree>
    <p:extLst>
      <p:ext uri="{BB962C8B-B14F-4D97-AF65-F5344CB8AC3E}">
        <p14:creationId xmlns:p14="http://schemas.microsoft.com/office/powerpoint/2010/main" val="55917076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cs-CZ" smtClean="0"/>
              <a:t>Elektronická učebnice - Základní škola Děčín VI, Na Stráni 879/2, příspěvková organizace</a:t>
            </a: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527786-DE88-4C02-A0B7-082242F2B663}" type="datetimeFigureOut">
              <a:rPr lang="cs-CZ" smtClean="0"/>
              <a:pPr/>
              <a:t>1.4.2012</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C757F8-8F25-4CF1-88DC-C9C420F53004}" type="slidenum">
              <a:rPr lang="cs-CZ" smtClean="0"/>
              <a:pPr/>
              <a:t>‹#›</a:t>
            </a:fld>
            <a:endParaRPr lang="cs-CZ"/>
          </a:p>
        </p:txBody>
      </p:sp>
    </p:spTree>
    <p:extLst>
      <p:ext uri="{BB962C8B-B14F-4D97-AF65-F5344CB8AC3E}">
        <p14:creationId xmlns:p14="http://schemas.microsoft.com/office/powerpoint/2010/main" val="2661376821"/>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1</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2</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3</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4</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5</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6</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7</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8</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597819"/>
            <a:ext cx="7772400" cy="1102519"/>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1F946E6A-BCBB-4397-B238-D9666C12CA33}" type="datetime1">
              <a:rPr lang="cs-CZ" smtClean="0"/>
              <a:pPr/>
              <a:t>1.4.2012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984DB5B-C4F9-421B-B915-96C77EBC177D}" type="datetime1">
              <a:rPr lang="cs-CZ" smtClean="0"/>
              <a:pPr/>
              <a:t>1.4.2012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05979"/>
            <a:ext cx="2057400" cy="4388644"/>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05979"/>
            <a:ext cx="6019800" cy="4388644"/>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1027F35-795A-4B52-AF4B-8AF9D6F591C2}" type="datetime1">
              <a:rPr lang="cs-CZ" smtClean="0"/>
              <a:pPr/>
              <a:t>1.4.2012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B4B4C2E-6E06-4E9C-9D85-8F31E0E288E6}" type="datetime1">
              <a:rPr lang="cs-CZ" smtClean="0"/>
              <a:pPr/>
              <a:t>1.4.2012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3305176"/>
            <a:ext cx="7772400" cy="1021556"/>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1F4ABC8E-B95F-4149-9A9A-D11A584EB29D}" type="datetime1">
              <a:rPr lang="cs-CZ" smtClean="0"/>
              <a:pPr/>
              <a:t>1.4.2012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9A0DED4-D2BA-48CB-B2B6-1875E7FDB29C}" type="datetime1">
              <a:rPr lang="cs-CZ" smtClean="0"/>
              <a:pPr/>
              <a:t>1.4.2012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829A91E-1CCF-40B7-8986-DCBC22B998A1}" type="datetime1">
              <a:rPr lang="cs-CZ" smtClean="0"/>
              <a:pPr/>
              <a:t>1.4.2012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59ECEE0F-07E8-4FA4-BC5E-B1097BC39F9A}" type="datetime1">
              <a:rPr lang="cs-CZ" smtClean="0"/>
              <a:pPr/>
              <a:t>1.4.2012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0561AB1-11DE-4681-8765-EB93C13598AF}" type="datetime1">
              <a:rPr lang="cs-CZ" smtClean="0"/>
              <a:pPr/>
              <a:t>1.4.2012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1" y="204787"/>
            <a:ext cx="3008313" cy="871538"/>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F688AF0-EED2-4674-8E08-6CB36054DDEB}" type="datetime1">
              <a:rPr lang="cs-CZ" smtClean="0"/>
              <a:pPr/>
              <a:t>1.4.2012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3600450"/>
            <a:ext cx="5486400" cy="425054"/>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8ECB1AB8-A318-494C-B197-385F53BD80D4}" type="datetime1">
              <a:rPr lang="cs-CZ" smtClean="0"/>
              <a:pPr/>
              <a:t>1.4.2012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alpha val="70000"/>
          </a:srgbClr>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3ACAF81-B0B1-45DF-898B-A867B8150E23}" type="datetime1">
              <a:rPr lang="cs-CZ" smtClean="0"/>
              <a:pPr/>
              <a:t>1.4.2012</a:t>
            </a:fld>
            <a:endParaRPr lang="cs-CZ"/>
          </a:p>
        </p:txBody>
      </p:sp>
      <p:sp>
        <p:nvSpPr>
          <p:cNvPr id="5" name="Zástupný symbol pro zápatí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B5059B0-F0F3-4110-8E3E-B7F9093C10A3}"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mojecestina.cz/" TargetMode="External"/><Relationship Id="rId5" Type="http://schemas.openxmlformats.org/officeDocument/2006/relationships/image" Target="../media/image3.wm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prirucka.ujc.cas.cz"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6.wmf"/></Relationships>
</file>

<file path=ppt/slides/_rels/slide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hubblesite.org/"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www.magister.sk/produkt/detail/produkty-od-a-po-z/nasivin-sprej-0-05-10ml/"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654" y="506913"/>
            <a:ext cx="8496944" cy="594066"/>
          </a:xfrm>
        </p:spPr>
        <p:txBody>
          <a:bodyPr anchor="t">
            <a:normAutofit/>
          </a:bodyPr>
          <a:lstStyle/>
          <a:p>
            <a:pPr algn="l"/>
            <a:r>
              <a:rPr lang="cs-CZ" sz="2500" b="1" dirty="0">
                <a:latin typeface="Times New Roman" pitchFamily="18" charset="0"/>
                <a:cs typeface="Times New Roman" pitchFamily="18" charset="0"/>
              </a:rPr>
              <a:t>7</a:t>
            </a:r>
            <a:r>
              <a:rPr lang="cs-CZ" sz="2500" b="1" dirty="0" smtClean="0">
                <a:latin typeface="Times New Roman" pitchFamily="18" charset="0"/>
                <a:cs typeface="Times New Roman" pitchFamily="18" charset="0"/>
              </a:rPr>
              <a:t>.1 </a:t>
            </a:r>
            <a:r>
              <a:rPr lang="cs-CZ" sz="2500" b="1" dirty="0">
                <a:latin typeface="Times New Roman" pitchFamily="18" charset="0"/>
                <a:cs typeface="Times New Roman" pitchFamily="18" charset="0"/>
              </a:rPr>
              <a:t>Odchylky od pravidelného skloňování podstatných jmen </a:t>
            </a:r>
          </a:p>
        </p:txBody>
      </p:sp>
      <p:sp>
        <p:nvSpPr>
          <p:cNvPr id="24" name="TextovéPole 2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15" name="TextovéPole 14"/>
          <p:cNvSpPr txBox="1"/>
          <p:nvPr/>
        </p:nvSpPr>
        <p:spPr>
          <a:xfrm>
            <a:off x="143074" y="1059582"/>
            <a:ext cx="8774798" cy="2554545"/>
          </a:xfrm>
          <a:prstGeom prst="rect">
            <a:avLst/>
          </a:prstGeom>
          <a:noFill/>
        </p:spPr>
        <p:txBody>
          <a:bodyPr wrap="square" rtlCol="0">
            <a:spAutoFit/>
          </a:bodyPr>
          <a:lstStyle/>
          <a:p>
            <a:r>
              <a:rPr lang="cs-CZ" sz="1600" b="1" u="sng" dirty="0">
                <a:latin typeface="Times New Roman" pitchFamily="18" charset="0"/>
                <a:cs typeface="Times New Roman" pitchFamily="18" charset="0"/>
              </a:rPr>
              <a:t>Moje neslavné </a:t>
            </a:r>
            <a:r>
              <a:rPr lang="cs-CZ" sz="1600" b="1" u="sng" dirty="0" smtClean="0">
                <a:latin typeface="Times New Roman" pitchFamily="18" charset="0"/>
                <a:cs typeface="Times New Roman" pitchFamily="18" charset="0"/>
              </a:rPr>
              <a:t>nemoci</a:t>
            </a:r>
          </a:p>
          <a:p>
            <a:endParaRPr lang="cs-CZ" sz="1600" b="1" u="sng" dirty="0">
              <a:latin typeface="Times New Roman" pitchFamily="18" charset="0"/>
              <a:cs typeface="Times New Roman" pitchFamily="18" charset="0"/>
            </a:endParaRPr>
          </a:p>
          <a:p>
            <a:r>
              <a:rPr lang="cs-CZ" sz="1600" dirty="0">
                <a:latin typeface="Times New Roman" pitchFamily="18" charset="0"/>
                <a:cs typeface="Times New Roman" pitchFamily="18" charset="0"/>
              </a:rPr>
              <a:t>Už se to tak stane a já na podzim onemocním. K mým častým…………………………. (nemoc</a:t>
            </a:r>
            <a:r>
              <a:rPr lang="cs-CZ" sz="1600" dirty="0" smtClean="0">
                <a:latin typeface="Times New Roman" pitchFamily="18" charset="0"/>
                <a:cs typeface="Times New Roman" pitchFamily="18" charset="0"/>
              </a:rPr>
              <a:t>)           </a:t>
            </a:r>
            <a:r>
              <a:rPr lang="cs-CZ" sz="1600" dirty="0">
                <a:latin typeface="Times New Roman" pitchFamily="18" charset="0"/>
                <a:cs typeface="Times New Roman" pitchFamily="18" charset="0"/>
              </a:rPr>
              <a:t>patří  ……………………., rýma, ……………………….. a ……………………… Maminka je z nich vyplašená a často říká : </a:t>
            </a:r>
            <a:r>
              <a:rPr lang="cs-CZ" sz="1600" dirty="0" smtClean="0">
                <a:latin typeface="Times New Roman" pitchFamily="18" charset="0"/>
                <a:cs typeface="Times New Roman" pitchFamily="18" charset="0"/>
              </a:rPr>
              <a:t>         „Co </a:t>
            </a:r>
            <a:r>
              <a:rPr lang="cs-CZ" sz="1600" dirty="0">
                <a:latin typeface="Times New Roman" pitchFamily="18" charset="0"/>
                <a:cs typeface="Times New Roman" pitchFamily="18" charset="0"/>
              </a:rPr>
              <a:t>s těmi tvými častými ……………………………………….. (nemoc) budeme dělat?“ </a:t>
            </a:r>
            <a:endParaRPr lang="cs-CZ" sz="1600" dirty="0" smtClean="0">
              <a:latin typeface="Times New Roman" pitchFamily="18" charset="0"/>
              <a:cs typeface="Times New Roman" pitchFamily="18" charset="0"/>
            </a:endParaRPr>
          </a:p>
          <a:p>
            <a:r>
              <a:rPr lang="cs-CZ" sz="1600" dirty="0" smtClean="0">
                <a:latin typeface="Times New Roman" pitchFamily="18" charset="0"/>
                <a:cs typeface="Times New Roman" pitchFamily="18" charset="0"/>
              </a:rPr>
              <a:t>Ovšem </a:t>
            </a:r>
            <a:r>
              <a:rPr lang="cs-CZ" sz="1600" dirty="0">
                <a:latin typeface="Times New Roman" pitchFamily="18" charset="0"/>
                <a:cs typeface="Times New Roman" pitchFamily="18" charset="0"/>
              </a:rPr>
              <a:t>tatínek je v klidu a o mých………………………………………………..(nemoc) často žertuje</a:t>
            </a:r>
            <a:r>
              <a:rPr lang="cs-CZ" sz="1600" dirty="0" smtClean="0">
                <a:latin typeface="Times New Roman" pitchFamily="18" charset="0"/>
                <a:cs typeface="Times New Roman" pitchFamily="18" charset="0"/>
              </a:rPr>
              <a:t>:                             </a:t>
            </a:r>
            <a:r>
              <a:rPr lang="cs-CZ" sz="1600" dirty="0">
                <a:latin typeface="Times New Roman" pitchFamily="18" charset="0"/>
                <a:cs typeface="Times New Roman" pitchFamily="18" charset="0"/>
              </a:rPr>
              <a:t>„ </a:t>
            </a:r>
            <a:r>
              <a:rPr lang="cs-CZ" sz="1600" dirty="0" smtClean="0">
                <a:latin typeface="Times New Roman" pitchFamily="18" charset="0"/>
                <a:cs typeface="Times New Roman" pitchFamily="18" charset="0"/>
              </a:rPr>
              <a:t>Á </a:t>
            </a:r>
            <a:r>
              <a:rPr lang="cs-CZ" sz="1600" dirty="0" err="1">
                <a:latin typeface="Times New Roman" pitchFamily="18" charset="0"/>
                <a:cs typeface="Times New Roman" pitchFamily="18" charset="0"/>
              </a:rPr>
              <a:t>jéé</a:t>
            </a:r>
            <a:r>
              <a:rPr lang="cs-CZ" sz="1600" dirty="0">
                <a:latin typeface="Times New Roman" pitchFamily="18" charset="0"/>
                <a:cs typeface="Times New Roman" pitchFamily="18" charset="0"/>
              </a:rPr>
              <a:t>, našemu chlapečkovi se už zase nechce do </a:t>
            </a:r>
            <a:r>
              <a:rPr lang="cs-CZ" sz="1600" dirty="0" smtClean="0">
                <a:latin typeface="Times New Roman" pitchFamily="18" charset="0"/>
                <a:cs typeface="Times New Roman" pitchFamily="18" charset="0"/>
              </a:rPr>
              <a:t>školy.“  </a:t>
            </a:r>
            <a:endParaRPr lang="cs-CZ" sz="1600" dirty="0">
              <a:latin typeface="Times New Roman" pitchFamily="18" charset="0"/>
              <a:cs typeface="Times New Roman" pitchFamily="18" charset="0"/>
            </a:endParaRPr>
          </a:p>
          <a:p>
            <a:r>
              <a:rPr lang="cs-CZ" sz="1600" i="1" dirty="0"/>
              <a:t> </a:t>
            </a:r>
            <a:endParaRPr lang="cs-CZ" sz="1600" dirty="0"/>
          </a:p>
          <a:p>
            <a:pPr algn="just"/>
            <a:endParaRPr lang="cs-CZ" sz="1600" b="1" dirty="0">
              <a:latin typeface="Times New Roman" pitchFamily="18" charset="0"/>
              <a:cs typeface="Times New Roman" pitchFamily="18" charset="0"/>
            </a:endParaRPr>
          </a:p>
        </p:txBody>
      </p:sp>
      <p:sp>
        <p:nvSpPr>
          <p:cNvPr id="16" name="TextovéPole 15"/>
          <p:cNvSpPr txBox="1"/>
          <p:nvPr/>
        </p:nvSpPr>
        <p:spPr>
          <a:xfrm>
            <a:off x="0" y="4527947"/>
            <a:ext cx="9144000" cy="615553"/>
          </a:xfrm>
          <a:prstGeom prst="rect">
            <a:avLst/>
          </a:prstGeom>
          <a:solidFill>
            <a:schemeClr val="accent6">
              <a:lumMod val="40000"/>
              <a:lumOff val="60000"/>
            </a:schemeClr>
          </a:solidFill>
        </p:spPr>
        <p:txBody>
          <a:bodyPr wrap="square" rtlCol="0">
            <a:spAutoFit/>
          </a:bodyPr>
          <a:lstStyle/>
          <a:p>
            <a:endParaRPr lang="cs-CZ" sz="1200" b="1" dirty="0">
              <a:solidFill>
                <a:schemeClr val="accent3">
                  <a:lumMod val="50000"/>
                </a:schemeClr>
              </a:solidFill>
              <a:latin typeface="Times New Roman" pitchFamily="18" charset="0"/>
              <a:cs typeface="Times New Roman" pitchFamily="18" charset="0"/>
            </a:endParaRPr>
          </a:p>
          <a:p>
            <a:r>
              <a:rPr lang="cs-CZ" sz="1200" dirty="0" smtClean="0">
                <a:solidFill>
                  <a:schemeClr val="accent3">
                    <a:lumMod val="50000"/>
                  </a:schemeClr>
                </a:solidFill>
                <a:latin typeface="Times New Roman" pitchFamily="18" charset="0"/>
                <a:cs typeface="Times New Roman" pitchFamily="18" charset="0"/>
              </a:rPr>
              <a:t>Autor: </a:t>
            </a:r>
            <a:r>
              <a:rPr lang="cs-CZ" sz="1200" b="1" dirty="0" smtClean="0">
                <a:solidFill>
                  <a:schemeClr val="accent3">
                    <a:lumMod val="50000"/>
                  </a:schemeClr>
                </a:solidFill>
                <a:latin typeface="Times New Roman" pitchFamily="18" charset="0"/>
                <a:cs typeface="Times New Roman" pitchFamily="18" charset="0"/>
              </a:rPr>
              <a:t>Mgr. Drahomíra Párová</a:t>
            </a:r>
            <a:endParaRPr lang="cs-CZ" sz="1600" dirty="0" smtClean="0">
              <a:solidFill>
                <a:schemeClr val="accent3">
                  <a:lumMod val="50000"/>
                </a:schemeClr>
              </a:solidFill>
              <a:latin typeface="Times New Roman" pitchFamily="18" charset="0"/>
              <a:cs typeface="Times New Roman" pitchFamily="18" charset="0"/>
            </a:endParaRPr>
          </a:p>
          <a:p>
            <a:endParaRPr lang="cs-CZ" sz="1000" dirty="0"/>
          </a:p>
        </p:txBody>
      </p:sp>
      <p:pic>
        <p:nvPicPr>
          <p:cNvPr id="19" name="obrázek 5" descr="Ima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00740" y="4527947"/>
            <a:ext cx="3043260" cy="615553"/>
          </a:xfrm>
          <a:prstGeom prst="rect">
            <a:avLst/>
          </a:prstGeom>
          <a:noFill/>
          <a:ln>
            <a:noFill/>
          </a:ln>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11760" y="3147814"/>
            <a:ext cx="2160240" cy="15121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C:\Users\parova\AppData\Local\Microsoft\Windows\Temporary Internet Files\Content.IE5\F92RP6TC\MC900232137[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80112" y="2787774"/>
            <a:ext cx="2043065" cy="1791886"/>
          </a:xfrm>
          <a:prstGeom prst="rect">
            <a:avLst/>
          </a:prstGeom>
          <a:noFill/>
          <a:extLst>
            <a:ext uri="{909E8E84-426E-40DD-AFC4-6F175D3DCCD1}">
              <a14:hiddenFill xmlns:a14="http://schemas.microsoft.com/office/drawing/2010/main">
                <a:solidFill>
                  <a:srgbClr val="FFFFFF"/>
                </a:solidFill>
              </a14:hiddenFill>
            </a:ext>
          </a:extLst>
        </p:spPr>
      </p:pic>
      <p:sp>
        <p:nvSpPr>
          <p:cNvPr id="3" name="Tlačítko akce: Informace 2">
            <a:hlinkClick r:id="rId6" highlightClick="1"/>
          </p:cNvPr>
          <p:cNvSpPr/>
          <p:nvPr/>
        </p:nvSpPr>
        <p:spPr>
          <a:xfrm>
            <a:off x="8172400" y="1419622"/>
            <a:ext cx="386881" cy="382120"/>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3" name="Nadpis 1"/>
          <p:cNvSpPr txBox="1">
            <a:spLocks/>
          </p:cNvSpPr>
          <p:nvPr/>
        </p:nvSpPr>
        <p:spPr>
          <a:xfrm>
            <a:off x="11801" y="492443"/>
            <a:ext cx="2916832" cy="594066"/>
          </a:xfrm>
          <a:prstGeom prst="rect">
            <a:avLst/>
          </a:prstGeom>
        </p:spPr>
        <p:txBody>
          <a:bodyPr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smtClean="0">
                <a:latin typeface="Times New Roman" pitchFamily="18" charset="0"/>
                <a:cs typeface="Times New Roman" pitchFamily="18" charset="0"/>
              </a:rPr>
              <a:t>7.10 Anotace </a:t>
            </a:r>
            <a:endParaRPr lang="cs-CZ" sz="2500" b="1" dirty="0">
              <a:latin typeface="Times New Roman" pitchFamily="18" charset="0"/>
              <a:cs typeface="Times New Roman" pitchFamily="18" charset="0"/>
            </a:endParaRPr>
          </a:p>
        </p:txBody>
      </p:sp>
      <p:graphicFrame>
        <p:nvGraphicFramePr>
          <p:cNvPr id="4" name="Tabulka 3"/>
          <p:cNvGraphicFramePr>
            <a:graphicFrameLocks noGrp="1"/>
          </p:cNvGraphicFramePr>
          <p:nvPr>
            <p:extLst>
              <p:ext uri="{D42A27DB-BD31-4B8C-83A1-F6EECF244321}">
                <p14:modId xmlns:p14="http://schemas.microsoft.com/office/powerpoint/2010/main" val="1929990700"/>
              </p:ext>
            </p:extLst>
          </p:nvPr>
        </p:nvGraphicFramePr>
        <p:xfrm>
          <a:off x="1043608" y="1275606"/>
          <a:ext cx="7272808" cy="3524298"/>
        </p:xfrm>
        <a:graphic>
          <a:graphicData uri="http://schemas.openxmlformats.org/drawingml/2006/table">
            <a:tbl>
              <a:tblPr firstRow="1" bandRow="1">
                <a:tableStyleId>{10A1B5D5-9B99-4C35-A422-299274C87663}</a:tableStyleId>
              </a:tblPr>
              <a:tblGrid>
                <a:gridCol w="1907305"/>
                <a:gridCol w="5365503"/>
              </a:tblGrid>
              <a:tr h="545574">
                <a:tc>
                  <a:txBody>
                    <a:bodyPr/>
                    <a:lstStyle/>
                    <a:p>
                      <a:r>
                        <a:rPr lang="cs-CZ" dirty="0" smtClean="0">
                          <a:latin typeface="Times New Roman" pitchFamily="18" charset="0"/>
                          <a:cs typeface="Times New Roman" pitchFamily="18" charset="0"/>
                        </a:rPr>
                        <a:t>Autor</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Mgr. Drahomíra</a:t>
                      </a:r>
                      <a:r>
                        <a:rPr lang="cs-CZ" baseline="0" dirty="0" smtClean="0">
                          <a:latin typeface="Times New Roman" pitchFamily="18" charset="0"/>
                          <a:cs typeface="Times New Roman" pitchFamily="18" charset="0"/>
                        </a:rPr>
                        <a:t> Párová</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Období</a:t>
                      </a:r>
                      <a:endParaRPr lang="cs-CZ" dirty="0">
                        <a:latin typeface="Times New Roman" pitchFamily="18" charset="0"/>
                        <a:cs typeface="Times New Roman" pitchFamily="18" charset="0"/>
                      </a:endParaRPr>
                    </a:p>
                  </a:txBody>
                  <a:tcPr/>
                </a:tc>
                <a:tc>
                  <a:txBody>
                    <a:bodyPr/>
                    <a:lstStyle/>
                    <a:p>
                      <a:r>
                        <a:rPr lang="cs-CZ" smtClean="0">
                          <a:latin typeface="Times New Roman" pitchFamily="18" charset="0"/>
                          <a:cs typeface="Times New Roman" pitchFamily="18" charset="0"/>
                        </a:rPr>
                        <a:t>01</a:t>
                      </a:r>
                      <a:r>
                        <a:rPr lang="cs-CZ" baseline="0" smtClean="0">
                          <a:latin typeface="Times New Roman" pitchFamily="18" charset="0"/>
                          <a:cs typeface="Times New Roman" pitchFamily="18" charset="0"/>
                        </a:rPr>
                        <a:t> – 06/2012</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Ročník</a:t>
                      </a:r>
                      <a:endParaRPr lang="cs-CZ" dirty="0">
                        <a:latin typeface="Times New Roman" pitchFamily="18" charset="0"/>
                        <a:cs typeface="Times New Roman" pitchFamily="18" charset="0"/>
                      </a:endParaRPr>
                    </a:p>
                  </a:txBody>
                  <a:tcPr/>
                </a:tc>
                <a:tc>
                  <a:txBody>
                    <a:bodyPr/>
                    <a:lstStyle/>
                    <a:p>
                      <a:r>
                        <a:rPr lang="cs-CZ" baseline="0" dirty="0" smtClean="0">
                          <a:latin typeface="Times New Roman" pitchFamily="18" charset="0"/>
                          <a:cs typeface="Times New Roman" pitchFamily="18" charset="0"/>
                        </a:rPr>
                        <a:t>6. ročník </a:t>
                      </a:r>
                      <a:endParaRPr lang="cs-CZ" dirty="0">
                        <a:latin typeface="Times New Roman" pitchFamily="18" charset="0"/>
                        <a:cs typeface="Times New Roman" pitchFamily="18" charset="0"/>
                      </a:endParaRPr>
                    </a:p>
                  </a:txBody>
                  <a:tcPr/>
                </a:tc>
              </a:tr>
              <a:tr h="724386">
                <a:tc>
                  <a:txBody>
                    <a:bodyPr/>
                    <a:lstStyle/>
                    <a:p>
                      <a:r>
                        <a:rPr lang="cs-CZ" dirty="0" smtClean="0">
                          <a:latin typeface="Times New Roman" pitchFamily="18" charset="0"/>
                          <a:cs typeface="Times New Roman" pitchFamily="18" charset="0"/>
                        </a:rPr>
                        <a:t>Klíčová slova</a:t>
                      </a:r>
                      <a:endParaRPr lang="cs-CZ"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latin typeface="Times New Roman" pitchFamily="18" charset="0"/>
                          <a:cs typeface="Times New Roman" pitchFamily="18" charset="0"/>
                        </a:rPr>
                        <a:t>Podstatná jména, kategorie, životnost, rod, číslo, pád vzor, pravopis, jména pomnožná</a:t>
                      </a:r>
                      <a:r>
                        <a:rPr lang="cs-CZ" baseline="0" dirty="0" smtClean="0">
                          <a:latin typeface="Times New Roman" pitchFamily="18" charset="0"/>
                          <a:cs typeface="Times New Roman" pitchFamily="18" charset="0"/>
                        </a:rPr>
                        <a:t> a vlastní, kolísání</a:t>
                      </a:r>
                      <a:endParaRPr lang="cs-CZ" dirty="0" smtClean="0">
                        <a:latin typeface="Times New Roman" pitchFamily="18" charset="0"/>
                        <a:cs typeface="Times New Roman" pitchFamily="18" charset="0"/>
                      </a:endParaRPr>
                    </a:p>
                    <a:p>
                      <a:endParaRPr lang="cs-CZ" dirty="0">
                        <a:latin typeface="Times New Roman" pitchFamily="18" charset="0"/>
                        <a:cs typeface="Times New Roman" pitchFamily="18" charset="0"/>
                      </a:endParaRPr>
                    </a:p>
                  </a:txBody>
                  <a:tcPr/>
                </a:tc>
              </a:tr>
              <a:tr h="958020">
                <a:tc>
                  <a:txBody>
                    <a:bodyPr/>
                    <a:lstStyle/>
                    <a:p>
                      <a:r>
                        <a:rPr lang="cs-CZ" dirty="0" smtClean="0">
                          <a:latin typeface="Times New Roman" pitchFamily="18" charset="0"/>
                          <a:cs typeface="Times New Roman" pitchFamily="18" charset="0"/>
                        </a:rPr>
                        <a:t>Anotace</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Prezentace popisující odchylky</a:t>
                      </a:r>
                      <a:r>
                        <a:rPr lang="cs-CZ" baseline="0" dirty="0" smtClean="0">
                          <a:latin typeface="Times New Roman" pitchFamily="18" charset="0"/>
                          <a:cs typeface="Times New Roman" pitchFamily="18" charset="0"/>
                        </a:rPr>
                        <a:t> od pravidelného skloňování podstatných jmen</a:t>
                      </a:r>
                      <a:endParaRPr lang="cs-CZ"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3179363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92443"/>
            <a:ext cx="5040560" cy="594066"/>
          </a:xfrm>
        </p:spPr>
        <p:txBody>
          <a:bodyPr anchor="t">
            <a:normAutofit/>
          </a:bodyPr>
          <a:lstStyle/>
          <a:p>
            <a:pPr algn="l"/>
            <a:r>
              <a:rPr lang="cs-CZ" sz="2500" b="1" dirty="0">
                <a:latin typeface="Times New Roman" pitchFamily="18" charset="0"/>
                <a:cs typeface="Times New Roman" pitchFamily="18" charset="0"/>
              </a:rPr>
              <a:t>7</a:t>
            </a:r>
            <a:r>
              <a:rPr lang="cs-CZ" sz="2500" b="1" dirty="0" smtClean="0">
                <a:latin typeface="Times New Roman" pitchFamily="18" charset="0"/>
                <a:cs typeface="Times New Roman" pitchFamily="18" charset="0"/>
              </a:rPr>
              <a:t>.2 Co již víme?</a:t>
            </a:r>
            <a:endParaRPr lang="cs-CZ" sz="2500" b="1" dirty="0">
              <a:latin typeface="Times New Roman" pitchFamily="18" charset="0"/>
              <a:cs typeface="Times New Roman" pitchFamily="18" charset="0"/>
            </a:endParaRPr>
          </a:p>
        </p:txBody>
      </p:sp>
      <p:sp>
        <p:nvSpPr>
          <p:cNvPr id="16" name="TextovéPole 15"/>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3" name="Obdélník 2"/>
          <p:cNvSpPr/>
          <p:nvPr/>
        </p:nvSpPr>
        <p:spPr>
          <a:xfrm>
            <a:off x="2627784" y="555526"/>
            <a:ext cx="424847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latin typeface="Times New Roman" pitchFamily="18" charset="0"/>
                <a:cs typeface="Times New Roman" pitchFamily="18" charset="0"/>
              </a:rPr>
              <a:t>KATEGORIE PODSTATNÝCH JMEN</a:t>
            </a:r>
            <a:endParaRPr lang="cs-CZ" b="1" dirty="0">
              <a:latin typeface="Times New Roman" pitchFamily="18" charset="0"/>
              <a:cs typeface="Times New Roman" pitchFamily="18" charset="0"/>
            </a:endParaRPr>
          </a:p>
        </p:txBody>
      </p:sp>
      <p:sp>
        <p:nvSpPr>
          <p:cNvPr id="4" name="Obdélník 3"/>
          <p:cNvSpPr/>
          <p:nvPr/>
        </p:nvSpPr>
        <p:spPr>
          <a:xfrm>
            <a:off x="1763688" y="1275606"/>
            <a:ext cx="1440160"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cs-CZ" b="1" u="sng" dirty="0" smtClean="0">
                <a:latin typeface="Times New Roman" pitchFamily="18" charset="0"/>
                <a:cs typeface="Times New Roman" pitchFamily="18" charset="0"/>
              </a:rPr>
              <a:t>ČÍSLO</a:t>
            </a:r>
          </a:p>
          <a:p>
            <a:pPr algn="ctr"/>
            <a:r>
              <a:rPr lang="cs-CZ" dirty="0" smtClean="0">
                <a:latin typeface="Times New Roman" pitchFamily="18" charset="0"/>
                <a:cs typeface="Times New Roman" pitchFamily="18" charset="0"/>
              </a:rPr>
              <a:t>JEDNOTNÉ </a:t>
            </a:r>
          </a:p>
          <a:p>
            <a:pPr algn="ctr"/>
            <a:r>
              <a:rPr lang="cs-CZ" dirty="0" smtClean="0">
                <a:latin typeface="Times New Roman" pitchFamily="18" charset="0"/>
                <a:cs typeface="Times New Roman" pitchFamily="18" charset="0"/>
              </a:rPr>
              <a:t>MNOŽNÉ</a:t>
            </a:r>
            <a:endParaRPr lang="cs-CZ" dirty="0">
              <a:latin typeface="Times New Roman" pitchFamily="18" charset="0"/>
              <a:cs typeface="Times New Roman" pitchFamily="18" charset="0"/>
            </a:endParaRPr>
          </a:p>
        </p:txBody>
      </p:sp>
      <p:sp>
        <p:nvSpPr>
          <p:cNvPr id="5" name="Obdélník 4"/>
          <p:cNvSpPr/>
          <p:nvPr/>
        </p:nvSpPr>
        <p:spPr>
          <a:xfrm>
            <a:off x="204664" y="1275606"/>
            <a:ext cx="1487016" cy="13915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cs-CZ" b="1" u="sng" dirty="0" smtClean="0">
                <a:latin typeface="Times New Roman" pitchFamily="18" charset="0"/>
                <a:cs typeface="Times New Roman" pitchFamily="18" charset="0"/>
              </a:rPr>
              <a:t>ROD</a:t>
            </a:r>
          </a:p>
          <a:p>
            <a:pPr algn="ctr"/>
            <a:r>
              <a:rPr lang="cs-CZ" dirty="0" smtClean="0">
                <a:latin typeface="Times New Roman" pitchFamily="18" charset="0"/>
                <a:cs typeface="Times New Roman" pitchFamily="18" charset="0"/>
              </a:rPr>
              <a:t>MUŽSKÝ</a:t>
            </a:r>
          </a:p>
          <a:p>
            <a:pPr algn="ctr"/>
            <a:r>
              <a:rPr lang="cs-CZ" dirty="0" smtClean="0">
                <a:latin typeface="Times New Roman" pitchFamily="18" charset="0"/>
                <a:cs typeface="Times New Roman" pitchFamily="18" charset="0"/>
              </a:rPr>
              <a:t>ŽENSKÝ</a:t>
            </a:r>
          </a:p>
          <a:p>
            <a:pPr algn="ctr"/>
            <a:r>
              <a:rPr lang="cs-CZ" dirty="0" smtClean="0">
                <a:latin typeface="Times New Roman" pitchFamily="18" charset="0"/>
                <a:cs typeface="Times New Roman" pitchFamily="18" charset="0"/>
              </a:rPr>
              <a:t>STŘEDNÍ</a:t>
            </a:r>
            <a:endParaRPr lang="cs-CZ" dirty="0">
              <a:latin typeface="Times New Roman" pitchFamily="18" charset="0"/>
              <a:cs typeface="Times New Roman" pitchFamily="18" charset="0"/>
            </a:endParaRPr>
          </a:p>
        </p:txBody>
      </p:sp>
      <p:sp>
        <p:nvSpPr>
          <p:cNvPr id="6" name="Obdélník 5"/>
          <p:cNvSpPr/>
          <p:nvPr/>
        </p:nvSpPr>
        <p:spPr>
          <a:xfrm>
            <a:off x="3273730" y="1280584"/>
            <a:ext cx="2234374" cy="24699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cs-CZ" b="1" u="sng" dirty="0" smtClean="0">
                <a:latin typeface="Times New Roman" pitchFamily="18" charset="0"/>
                <a:cs typeface="Times New Roman" pitchFamily="18" charset="0"/>
              </a:rPr>
              <a:t>PÁD</a:t>
            </a:r>
          </a:p>
          <a:p>
            <a:pPr algn="ctr"/>
            <a:r>
              <a:rPr lang="cs-CZ" dirty="0" smtClean="0">
                <a:latin typeface="Times New Roman" pitchFamily="18" charset="0"/>
                <a:cs typeface="Times New Roman" pitchFamily="18" charset="0"/>
              </a:rPr>
              <a:t>1.p. kdo? co?</a:t>
            </a:r>
          </a:p>
          <a:p>
            <a:pPr algn="ctr"/>
            <a:r>
              <a:rPr lang="cs-CZ" dirty="0" smtClean="0">
                <a:latin typeface="Times New Roman" pitchFamily="18" charset="0"/>
                <a:cs typeface="Times New Roman" pitchFamily="18" charset="0"/>
              </a:rPr>
              <a:t>2.p. koho? čeho?</a:t>
            </a:r>
          </a:p>
          <a:p>
            <a:pPr algn="ctr"/>
            <a:r>
              <a:rPr lang="cs-CZ" dirty="0" smtClean="0">
                <a:latin typeface="Times New Roman" pitchFamily="18" charset="0"/>
                <a:cs typeface="Times New Roman" pitchFamily="18" charset="0"/>
              </a:rPr>
              <a:t>3.p. komu? čemu?</a:t>
            </a:r>
          </a:p>
          <a:p>
            <a:pPr algn="ctr"/>
            <a:r>
              <a:rPr lang="cs-CZ" dirty="0" smtClean="0">
                <a:latin typeface="Times New Roman" pitchFamily="18" charset="0"/>
                <a:cs typeface="Times New Roman" pitchFamily="18" charset="0"/>
              </a:rPr>
              <a:t>4. p. koho? co?</a:t>
            </a:r>
          </a:p>
          <a:p>
            <a:pPr algn="ctr"/>
            <a:r>
              <a:rPr lang="cs-CZ" dirty="0" smtClean="0">
                <a:latin typeface="Times New Roman" pitchFamily="18" charset="0"/>
                <a:cs typeface="Times New Roman" pitchFamily="18" charset="0"/>
              </a:rPr>
              <a:t>5. oslovujeme</a:t>
            </a:r>
          </a:p>
          <a:p>
            <a:pPr algn="ctr"/>
            <a:r>
              <a:rPr lang="cs-CZ" dirty="0" smtClean="0">
                <a:latin typeface="Times New Roman" pitchFamily="18" charset="0"/>
                <a:cs typeface="Times New Roman" pitchFamily="18" charset="0"/>
              </a:rPr>
              <a:t>6. p. o kom? čem?</a:t>
            </a:r>
          </a:p>
          <a:p>
            <a:pPr algn="ctr"/>
            <a:r>
              <a:rPr lang="cs-CZ" dirty="0" smtClean="0">
                <a:latin typeface="Times New Roman" pitchFamily="18" charset="0"/>
                <a:cs typeface="Times New Roman" pitchFamily="18" charset="0"/>
              </a:rPr>
              <a:t>7.p. s kým? čím?</a:t>
            </a:r>
            <a:endParaRPr lang="cs-CZ" dirty="0">
              <a:latin typeface="Times New Roman" pitchFamily="18" charset="0"/>
              <a:cs typeface="Times New Roman" pitchFamily="18" charset="0"/>
            </a:endParaRPr>
          </a:p>
        </p:txBody>
      </p:sp>
      <p:sp>
        <p:nvSpPr>
          <p:cNvPr id="7" name="Obdélník 6"/>
          <p:cNvSpPr/>
          <p:nvPr/>
        </p:nvSpPr>
        <p:spPr>
          <a:xfrm>
            <a:off x="5652120" y="1275606"/>
            <a:ext cx="3269550" cy="36674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smtClean="0">
              <a:latin typeface="Times New Roman" pitchFamily="18" charset="0"/>
              <a:cs typeface="Times New Roman" pitchFamily="18" charset="0"/>
            </a:endParaRPr>
          </a:p>
          <a:p>
            <a:pPr algn="ctr"/>
            <a:r>
              <a:rPr lang="cs-CZ" b="1" u="sng" dirty="0" smtClean="0">
                <a:latin typeface="Times New Roman" pitchFamily="18" charset="0"/>
                <a:cs typeface="Times New Roman" pitchFamily="18" charset="0"/>
              </a:rPr>
              <a:t>VZOR</a:t>
            </a:r>
          </a:p>
          <a:p>
            <a:pPr algn="ctr"/>
            <a:endParaRPr lang="cs-CZ" dirty="0" smtClean="0">
              <a:latin typeface="Times New Roman" pitchFamily="18" charset="0"/>
              <a:cs typeface="Times New Roman" pitchFamily="18" charset="0"/>
            </a:endParaRPr>
          </a:p>
          <a:p>
            <a:pPr algn="ctr"/>
            <a:endParaRPr lang="cs-CZ" dirty="0">
              <a:latin typeface="Times New Roman" pitchFamily="18" charset="0"/>
              <a:cs typeface="Times New Roman" pitchFamily="18" charset="0"/>
            </a:endParaRPr>
          </a:p>
          <a:p>
            <a:pPr algn="ctr"/>
            <a:endParaRPr lang="cs-CZ" dirty="0" smtClean="0">
              <a:latin typeface="Times New Roman" pitchFamily="18" charset="0"/>
              <a:cs typeface="Times New Roman" pitchFamily="18" charset="0"/>
            </a:endParaRPr>
          </a:p>
          <a:p>
            <a:pPr algn="ctr"/>
            <a:endParaRPr lang="cs-CZ" dirty="0">
              <a:latin typeface="Times New Roman" pitchFamily="18" charset="0"/>
              <a:cs typeface="Times New Roman" pitchFamily="18" charset="0"/>
            </a:endParaRPr>
          </a:p>
          <a:p>
            <a:pPr algn="ctr"/>
            <a:endParaRPr lang="cs-CZ" dirty="0" smtClean="0">
              <a:latin typeface="Times New Roman" pitchFamily="18" charset="0"/>
              <a:cs typeface="Times New Roman" pitchFamily="18" charset="0"/>
            </a:endParaRPr>
          </a:p>
          <a:p>
            <a:pPr algn="ctr"/>
            <a:endParaRPr lang="cs-CZ" dirty="0">
              <a:latin typeface="Times New Roman" pitchFamily="18" charset="0"/>
              <a:cs typeface="Times New Roman" pitchFamily="18" charset="0"/>
            </a:endParaRPr>
          </a:p>
          <a:p>
            <a:pPr algn="ctr"/>
            <a:endParaRPr lang="cs-CZ" dirty="0" smtClean="0">
              <a:latin typeface="Times New Roman" pitchFamily="18" charset="0"/>
              <a:cs typeface="Times New Roman" pitchFamily="18" charset="0"/>
            </a:endParaRPr>
          </a:p>
          <a:p>
            <a:pPr algn="ctr"/>
            <a:endParaRPr lang="cs-CZ" dirty="0">
              <a:latin typeface="Times New Roman" pitchFamily="18" charset="0"/>
              <a:cs typeface="Times New Roman" pitchFamily="18" charset="0"/>
            </a:endParaRPr>
          </a:p>
          <a:p>
            <a:pPr algn="ctr"/>
            <a:endParaRPr lang="cs-CZ" dirty="0" smtClean="0">
              <a:latin typeface="Times New Roman" pitchFamily="18" charset="0"/>
              <a:cs typeface="Times New Roman" pitchFamily="18" charset="0"/>
            </a:endParaRPr>
          </a:p>
          <a:p>
            <a:pPr algn="ctr"/>
            <a:endParaRPr lang="cs-CZ" dirty="0">
              <a:latin typeface="Times New Roman" pitchFamily="18" charset="0"/>
              <a:cs typeface="Times New Roman" pitchFamily="18" charset="0"/>
            </a:endParaRPr>
          </a:p>
          <a:p>
            <a:pPr algn="ctr"/>
            <a:endParaRPr lang="cs-CZ" dirty="0" smtClean="0">
              <a:latin typeface="Times New Roman" pitchFamily="18" charset="0"/>
              <a:cs typeface="Times New Roman" pitchFamily="18" charset="0"/>
            </a:endParaRPr>
          </a:p>
          <a:p>
            <a:pPr algn="ctr"/>
            <a:endParaRPr lang="cs-CZ" dirty="0">
              <a:latin typeface="Times New Roman" pitchFamily="18" charset="0"/>
              <a:cs typeface="Times New Roman" pitchFamily="18" charset="0"/>
            </a:endParaRPr>
          </a:p>
          <a:p>
            <a:pPr algn="ctr"/>
            <a:endParaRPr lang="cs-CZ" dirty="0">
              <a:latin typeface="Times New Roman" pitchFamily="18" charset="0"/>
              <a:cs typeface="Times New Roman" pitchFamily="18" charset="0"/>
            </a:endParaRPr>
          </a:p>
        </p:txBody>
      </p:sp>
      <p:sp>
        <p:nvSpPr>
          <p:cNvPr id="8" name="Zaoblený obdélník 7"/>
          <p:cNvSpPr/>
          <p:nvPr/>
        </p:nvSpPr>
        <p:spPr>
          <a:xfrm>
            <a:off x="5929595" y="1714564"/>
            <a:ext cx="2714600" cy="91440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cs-CZ" dirty="0" smtClean="0"/>
              <a:t>PÁN HRAD MUŽ STROJ PŘEDSEDA SOUDCE</a:t>
            </a:r>
            <a:endParaRPr lang="cs-CZ" dirty="0"/>
          </a:p>
        </p:txBody>
      </p:sp>
      <p:sp>
        <p:nvSpPr>
          <p:cNvPr id="9" name="Zaoblený obdélník 8"/>
          <p:cNvSpPr/>
          <p:nvPr/>
        </p:nvSpPr>
        <p:spPr>
          <a:xfrm>
            <a:off x="5929595" y="2836160"/>
            <a:ext cx="2714600" cy="91440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cs-CZ" dirty="0" smtClean="0"/>
              <a:t>ŽENA RŮŽE PÍSEŇ KOST</a:t>
            </a:r>
            <a:endParaRPr lang="cs-CZ" dirty="0"/>
          </a:p>
        </p:txBody>
      </p:sp>
      <p:sp>
        <p:nvSpPr>
          <p:cNvPr id="10" name="Zaoblený obdélník 9"/>
          <p:cNvSpPr/>
          <p:nvPr/>
        </p:nvSpPr>
        <p:spPr>
          <a:xfrm>
            <a:off x="5929595" y="3939902"/>
            <a:ext cx="2714600" cy="91440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cs-CZ" dirty="0" smtClean="0"/>
              <a:t>MĚSTO MOŘE KUŘE STAVENÍ</a:t>
            </a:r>
            <a:endParaRPr lang="cs-CZ" dirty="0"/>
          </a:p>
        </p:txBody>
      </p:sp>
      <p:pic>
        <p:nvPicPr>
          <p:cNvPr id="11" name="Obrázek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2836160"/>
            <a:ext cx="2808312" cy="2115771"/>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92443"/>
            <a:ext cx="6783958" cy="594066"/>
          </a:xfrm>
        </p:spPr>
        <p:txBody>
          <a:bodyPr anchor="t">
            <a:normAutofit/>
          </a:bodyPr>
          <a:lstStyle/>
          <a:p>
            <a:pPr algn="l"/>
            <a:r>
              <a:rPr lang="cs-CZ" sz="2500" b="1" dirty="0">
                <a:latin typeface="Times New Roman" pitchFamily="18" charset="0"/>
                <a:cs typeface="Times New Roman" pitchFamily="18" charset="0"/>
              </a:rPr>
              <a:t>7</a:t>
            </a:r>
            <a:r>
              <a:rPr lang="cs-CZ" sz="2500" b="1" dirty="0" smtClean="0">
                <a:latin typeface="Times New Roman" pitchFamily="18" charset="0"/>
                <a:cs typeface="Times New Roman" pitchFamily="18" charset="0"/>
              </a:rPr>
              <a:t>.3 Jaké si řekneme nové termíny a názvy?</a:t>
            </a:r>
            <a:endParaRPr lang="cs-CZ" sz="2500" b="1" dirty="0">
              <a:latin typeface="Times New Roman" pitchFamily="18" charset="0"/>
              <a:cs typeface="Times New Roman" pitchFamily="18" charset="0"/>
            </a:endParaRPr>
          </a:p>
        </p:txBody>
      </p:sp>
      <p:sp>
        <p:nvSpPr>
          <p:cNvPr id="18" name="TextovéPole 17"/>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3" name="Zaoblený obdélník 2"/>
          <p:cNvSpPr/>
          <p:nvPr/>
        </p:nvSpPr>
        <p:spPr>
          <a:xfrm>
            <a:off x="47064" y="915566"/>
            <a:ext cx="8280000" cy="12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cs-CZ"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a:t>
            </a:r>
            <a:r>
              <a:rPr lang="cs-CZ"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ovi</a:t>
            </a:r>
            <a:r>
              <a:rPr lang="cs-CZ"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 v 3. a 6. pádě</a:t>
            </a:r>
          </a:p>
          <a:p>
            <a:pPr algn="ctr"/>
            <a:r>
              <a:rPr lang="cs-C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U vzoru pán a muž je v řadě vlastních jmen –</a:t>
            </a:r>
            <a:r>
              <a:rPr lang="cs-CZ"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ovi</a:t>
            </a:r>
            <a:r>
              <a:rPr lang="cs-C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jen                          u posledního jména ( o básníku </a:t>
            </a:r>
            <a:r>
              <a:rPr lang="cs-CZ"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karlu</a:t>
            </a:r>
            <a:r>
              <a:rPr lang="cs-C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a:t>
            </a:r>
            <a:r>
              <a:rPr lang="cs-CZ"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jaromíru</a:t>
            </a:r>
            <a:r>
              <a:rPr lang="cs-C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Erben</a:t>
            </a:r>
            <a:r>
              <a:rPr lang="cs-CZ"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New Roman" pitchFamily="18" charset="0"/>
                <a:cs typeface="Times New Roman" pitchFamily="18" charset="0"/>
              </a:rPr>
              <a:t>ovi</a:t>
            </a:r>
            <a:r>
              <a:rPr lang="cs-C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a:t>
            </a:r>
          </a:p>
          <a:p>
            <a:pPr algn="ctr"/>
            <a:endParaRPr lang="cs-CZ"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Zaoblený obdélník 3"/>
          <p:cNvSpPr/>
          <p:nvPr/>
        </p:nvSpPr>
        <p:spPr>
          <a:xfrm>
            <a:off x="467544" y="2283718"/>
            <a:ext cx="8280000" cy="12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cs-CZ"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k</a:t>
            </a:r>
            <a:r>
              <a:rPr lang="cs-CZ"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olísání v </a:t>
            </a:r>
            <a:r>
              <a:rPr lang="cs-CZ"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6.p</a:t>
            </a:r>
            <a:r>
              <a:rPr lang="cs-CZ"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a:t>
            </a:r>
          </a:p>
          <a:p>
            <a:pPr algn="ctr"/>
            <a:r>
              <a:rPr lang="cs-C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Koncovka –</a:t>
            </a:r>
            <a:r>
              <a:rPr lang="cs-CZ"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ích</a:t>
            </a:r>
            <a:r>
              <a:rPr lang="cs-C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u zakončení na –h,-ch,-k (o dobrodruz</a:t>
            </a:r>
            <a:r>
              <a:rPr lang="cs-CZ"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New Roman" pitchFamily="18" charset="0"/>
                <a:cs typeface="Times New Roman" pitchFamily="18" charset="0"/>
              </a:rPr>
              <a:t>ích</a:t>
            </a:r>
            <a:r>
              <a:rPr lang="cs-C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o hoš</a:t>
            </a:r>
            <a:r>
              <a:rPr lang="cs-CZ"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New Roman" pitchFamily="18" charset="0"/>
                <a:cs typeface="Times New Roman" pitchFamily="18" charset="0"/>
              </a:rPr>
              <a:t>ích</a:t>
            </a:r>
            <a:r>
              <a:rPr lang="cs-C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o obláčc</a:t>
            </a:r>
            <a:r>
              <a:rPr lang="cs-CZ"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New Roman" pitchFamily="18" charset="0"/>
                <a:cs typeface="Times New Roman" pitchFamily="18" charset="0"/>
              </a:rPr>
              <a:t>ích</a:t>
            </a:r>
            <a:r>
              <a:rPr lang="cs-C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/obláčk</a:t>
            </a:r>
            <a:r>
              <a:rPr lang="cs-CZ"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New Roman" pitchFamily="18" charset="0"/>
                <a:cs typeface="Times New Roman" pitchFamily="18" charset="0"/>
              </a:rPr>
              <a:t>ách</a:t>
            </a:r>
            <a:r>
              <a:rPr lang="cs-C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balíčc</a:t>
            </a:r>
            <a:r>
              <a:rPr lang="cs-CZ"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New Roman" pitchFamily="18" charset="0"/>
                <a:cs typeface="Times New Roman" pitchFamily="18" charset="0"/>
              </a:rPr>
              <a:t>ích</a:t>
            </a:r>
            <a:r>
              <a:rPr lang="cs-C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/balíčk</a:t>
            </a:r>
            <a:r>
              <a:rPr lang="cs-CZ"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New Roman" pitchFamily="18" charset="0"/>
                <a:cs typeface="Times New Roman" pitchFamily="18" charset="0"/>
              </a:rPr>
              <a:t>ách</a:t>
            </a:r>
            <a:r>
              <a:rPr lang="cs-C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a:t>
            </a:r>
            <a:endParaRPr lang="cs-CZ"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p:txBody>
      </p:sp>
      <p:sp>
        <p:nvSpPr>
          <p:cNvPr id="5" name="Zaoblený obdélník 4"/>
          <p:cNvSpPr/>
          <p:nvPr/>
        </p:nvSpPr>
        <p:spPr>
          <a:xfrm>
            <a:off x="832611" y="3702839"/>
            <a:ext cx="8280000" cy="12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cs-CZ"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5. </a:t>
            </a:r>
            <a:r>
              <a:rPr lang="cs-CZ"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pád</a:t>
            </a:r>
          </a:p>
          <a:p>
            <a:pPr algn="ctr"/>
            <a:r>
              <a:rPr lang="cs-C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Pan správ</a:t>
            </a:r>
            <a:r>
              <a:rPr lang="cs-CZ"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New Roman" pitchFamily="18" charset="0"/>
                <a:cs typeface="Times New Roman" pitchFamily="18" charset="0"/>
              </a:rPr>
              <a:t>ce</a:t>
            </a:r>
            <a:r>
              <a:rPr lang="cs-C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 pane správ</a:t>
            </a:r>
            <a:r>
              <a:rPr lang="cs-CZ"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New Roman" pitchFamily="18" charset="0"/>
                <a:cs typeface="Times New Roman" pitchFamily="18" charset="0"/>
              </a:rPr>
              <a:t>ce</a:t>
            </a:r>
            <a:r>
              <a:rPr lang="cs-C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a:t>
            </a:r>
          </a:p>
          <a:p>
            <a:pPr algn="ctr"/>
            <a:r>
              <a:rPr lang="cs-C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Pan ot</a:t>
            </a:r>
            <a:r>
              <a:rPr lang="cs-CZ"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New Roman" pitchFamily="18" charset="0"/>
                <a:cs typeface="Times New Roman" pitchFamily="18" charset="0"/>
              </a:rPr>
              <a:t>ec</a:t>
            </a:r>
            <a:r>
              <a:rPr lang="cs-C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 pane ot</a:t>
            </a:r>
            <a:r>
              <a:rPr lang="cs-CZ"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New Roman" pitchFamily="18" charset="0"/>
                <a:cs typeface="Times New Roman" pitchFamily="18" charset="0"/>
              </a:rPr>
              <a:t>če</a:t>
            </a:r>
            <a:r>
              <a:rPr lang="cs-C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a:t>
            </a:r>
            <a:endParaRPr lang="cs-CZ"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a:p>
            <a:pPr algn="ctr"/>
            <a:endParaRPr lang="cs-CZ"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867" y="492443"/>
            <a:ext cx="4284984" cy="594066"/>
          </a:xfrm>
        </p:spPr>
        <p:txBody>
          <a:bodyPr anchor="t">
            <a:normAutofit/>
          </a:bodyPr>
          <a:lstStyle/>
          <a:p>
            <a:pPr algn="l"/>
            <a:r>
              <a:rPr lang="cs-CZ" sz="2500" b="1" dirty="0">
                <a:latin typeface="Times New Roman" pitchFamily="18" charset="0"/>
                <a:cs typeface="Times New Roman" pitchFamily="18" charset="0"/>
              </a:rPr>
              <a:t>7</a:t>
            </a:r>
            <a:r>
              <a:rPr lang="cs-CZ" sz="2500" b="1" dirty="0" smtClean="0">
                <a:latin typeface="Times New Roman" pitchFamily="18" charset="0"/>
                <a:cs typeface="Times New Roman" pitchFamily="18" charset="0"/>
              </a:rPr>
              <a:t>.4 Co si řekneme nového?</a:t>
            </a:r>
            <a:endParaRPr lang="cs-CZ" sz="2500" b="1" dirty="0">
              <a:latin typeface="Times New Roman" pitchFamily="18" charset="0"/>
              <a:cs typeface="Times New Roman" pitchFamily="18" charset="0"/>
            </a:endParaRPr>
          </a:p>
        </p:txBody>
      </p:sp>
      <p:sp>
        <p:nvSpPr>
          <p:cNvPr id="21" name="TextovéPole 20"/>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3" name="Zaoblený obdélník 2"/>
          <p:cNvSpPr/>
          <p:nvPr/>
        </p:nvSpPr>
        <p:spPr>
          <a:xfrm>
            <a:off x="107504" y="987574"/>
            <a:ext cx="8280000" cy="12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cs-CZ"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Kolísání píseň-kost</a:t>
            </a:r>
          </a:p>
          <a:p>
            <a:pPr algn="ctr"/>
            <a:r>
              <a:rPr lang="cs-CZ"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Podstatná </a:t>
            </a:r>
            <a:r>
              <a:rPr lang="cs-CZ" sz="14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jmÉnA</a:t>
            </a:r>
            <a:r>
              <a:rPr lang="cs-CZ"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a:t>
            </a:r>
            <a:r>
              <a:rPr lang="cs-CZ"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rodu ženského (</a:t>
            </a:r>
            <a:r>
              <a:rPr lang="cs-CZ"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zakončená </a:t>
            </a:r>
            <a:r>
              <a:rPr lang="cs-CZ"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v 1. p. j. č. na souhlásku) </a:t>
            </a:r>
            <a:r>
              <a:rPr lang="cs-CZ" sz="14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kolísAJÍ</a:t>
            </a:r>
            <a:r>
              <a:rPr lang="cs-CZ"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mezi </a:t>
            </a:r>
            <a:r>
              <a:rPr lang="cs-CZ"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vzorem „kost“  a </a:t>
            </a:r>
            <a:r>
              <a:rPr lang="cs-CZ"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a:t>
            </a:r>
            <a:r>
              <a:rPr lang="cs-CZ"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vzorem „píseň“. Ve 2. p. j. č. a v 1., 3., 4., 5. , 6. a 7. p. mn. č. se tak můžeme často setkat s dvojími koncovkami, tj. jak podle vzoru „kost“, tak podle vzoru „píseň</a:t>
            </a:r>
            <a:r>
              <a:rPr lang="cs-CZ"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a:t>
            </a:r>
            <a:endParaRPr lang="cs-CZ"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p:txBody>
      </p:sp>
      <p:sp>
        <p:nvSpPr>
          <p:cNvPr id="4" name="Zaoblený obdélník 3"/>
          <p:cNvSpPr/>
          <p:nvPr/>
        </p:nvSpPr>
        <p:spPr>
          <a:xfrm>
            <a:off x="432000" y="2427734"/>
            <a:ext cx="8280000" cy="12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cs-CZ"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Pomnožná jména místní</a:t>
            </a:r>
          </a:p>
          <a:p>
            <a:pPr algn="ctr"/>
            <a:r>
              <a:rPr lang="cs-CZ"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Hradčany ( </a:t>
            </a:r>
            <a:r>
              <a:rPr lang="cs-CZ" sz="14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3.p</a:t>
            </a:r>
            <a:r>
              <a:rPr lang="cs-CZ"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k Hradčanům, </a:t>
            </a:r>
            <a:r>
              <a:rPr lang="cs-CZ" sz="14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6.p</a:t>
            </a:r>
            <a:r>
              <a:rPr lang="cs-CZ"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o Hradčanech – o Neumětelích)</a:t>
            </a:r>
          </a:p>
          <a:p>
            <a:pPr algn="ctr"/>
            <a:r>
              <a:rPr lang="cs-CZ"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Vršovice (</a:t>
            </a:r>
            <a:r>
              <a:rPr lang="cs-CZ" sz="14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3.p</a:t>
            </a:r>
            <a:r>
              <a:rPr lang="cs-CZ"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k Vršovicím/-</a:t>
            </a:r>
            <a:r>
              <a:rPr lang="cs-CZ" sz="14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ům</a:t>
            </a:r>
            <a:r>
              <a:rPr lang="cs-CZ"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a:t>
            </a:r>
            <a:r>
              <a:rPr lang="cs-CZ" sz="14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6.p</a:t>
            </a:r>
            <a:r>
              <a:rPr lang="cs-CZ"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o Vršovicích, </a:t>
            </a:r>
            <a:r>
              <a:rPr lang="cs-CZ" sz="14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7.p</a:t>
            </a:r>
            <a:r>
              <a:rPr lang="cs-CZ"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Vršovicemi)</a:t>
            </a:r>
          </a:p>
          <a:p>
            <a:pPr algn="ctr"/>
            <a:r>
              <a:rPr lang="cs-CZ"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Kraslice ( </a:t>
            </a:r>
            <a:r>
              <a:rPr lang="cs-CZ" sz="14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3.p</a:t>
            </a:r>
            <a:r>
              <a:rPr lang="cs-CZ"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Kraslicím, </a:t>
            </a:r>
            <a:r>
              <a:rPr lang="cs-CZ" sz="14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6.p</a:t>
            </a:r>
            <a:r>
              <a:rPr lang="cs-CZ"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o Kraslicích, 7. p. Kraslicemi)</a:t>
            </a:r>
            <a:endParaRPr lang="cs-CZ"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p:txBody>
      </p:sp>
      <p:sp>
        <p:nvSpPr>
          <p:cNvPr id="5" name="Zaoblený obdélník 4"/>
          <p:cNvSpPr/>
          <p:nvPr/>
        </p:nvSpPr>
        <p:spPr>
          <a:xfrm>
            <a:off x="755576" y="3795886"/>
            <a:ext cx="8280000" cy="12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cs-CZ"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Vlastní jména osobní</a:t>
            </a:r>
          </a:p>
          <a:p>
            <a:r>
              <a:rPr lang="cs-CZ"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Stýblo ( pán) 3.,</a:t>
            </a:r>
            <a:r>
              <a:rPr lang="cs-CZ" sz="14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6.p</a:t>
            </a:r>
            <a:r>
              <a:rPr lang="cs-CZ"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Stýblovi, </a:t>
            </a:r>
            <a:r>
              <a:rPr lang="cs-CZ" sz="14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7.p.Stýblem</a:t>
            </a:r>
            <a:endParaRPr lang="cs-CZ"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a:p>
            <a:r>
              <a:rPr lang="cs-CZ"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Purkyně ( soudce) 3.,</a:t>
            </a:r>
            <a:r>
              <a:rPr lang="cs-CZ" sz="14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6.p</a:t>
            </a:r>
            <a:r>
              <a:rPr lang="cs-CZ"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Purkyňovi, </a:t>
            </a:r>
            <a:r>
              <a:rPr lang="cs-CZ" sz="14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7.p</a:t>
            </a:r>
            <a:r>
              <a:rPr lang="cs-CZ"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a:t>
            </a:r>
            <a:r>
              <a:rPr lang="cs-CZ" sz="14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Purkyněm</a:t>
            </a:r>
            <a:endParaRPr lang="cs-CZ"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a:p>
            <a:pPr algn="ctr"/>
            <a:endParaRPr lang="cs-CZ" dirty="0">
              <a:latin typeface="Times New Roman" pitchFamily="18" charset="0"/>
              <a:cs typeface="Times New Roman" pitchFamily="18" charset="0"/>
            </a:endParaRPr>
          </a:p>
        </p:txBody>
      </p:sp>
      <p:sp>
        <p:nvSpPr>
          <p:cNvPr id="6" name="Tlačítko akce: Informace 5">
            <a:hlinkClick r:id="rId3" action="ppaction://program" highlightClick="1"/>
          </p:cNvPr>
          <p:cNvSpPr/>
          <p:nvPr/>
        </p:nvSpPr>
        <p:spPr>
          <a:xfrm>
            <a:off x="8351040" y="1708144"/>
            <a:ext cx="684536" cy="671339"/>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TextovéPole 6"/>
          <p:cNvSpPr txBox="1"/>
          <p:nvPr/>
        </p:nvSpPr>
        <p:spPr>
          <a:xfrm>
            <a:off x="6155256" y="3732493"/>
            <a:ext cx="2880320" cy="1384995"/>
          </a:xfrm>
          <a:prstGeom prst="rect">
            <a:avLst/>
          </a:prstGeom>
          <a:solidFill>
            <a:schemeClr val="accent6">
              <a:lumMod val="40000"/>
              <a:lumOff val="60000"/>
            </a:schemeClr>
          </a:solidFill>
        </p:spPr>
        <p:txBody>
          <a:bodyPr wrap="square" rtlCol="0" anchor="b">
            <a:spAutoFit/>
          </a:bodyPr>
          <a:lstStyle/>
          <a:p>
            <a:r>
              <a:rPr lang="cs-CZ" sz="1200" b="1" dirty="0" smtClean="0">
                <a:solidFill>
                  <a:schemeClr val="accent3">
                    <a:lumMod val="50000"/>
                  </a:schemeClr>
                </a:solidFill>
                <a:latin typeface="Times New Roman" pitchFamily="18" charset="0"/>
                <a:cs typeface="Times New Roman" pitchFamily="18" charset="0"/>
              </a:rPr>
              <a:t>1.p. Kníže</a:t>
            </a:r>
          </a:p>
          <a:p>
            <a:r>
              <a:rPr lang="cs-CZ" sz="1200" b="1" dirty="0" err="1" smtClean="0">
                <a:solidFill>
                  <a:schemeClr val="accent3">
                    <a:lumMod val="50000"/>
                  </a:schemeClr>
                </a:solidFill>
                <a:latin typeface="Times New Roman" pitchFamily="18" charset="0"/>
                <a:cs typeface="Times New Roman" pitchFamily="18" charset="0"/>
              </a:rPr>
              <a:t>2.p</a:t>
            </a:r>
            <a:r>
              <a:rPr lang="cs-CZ" sz="1200" b="1" dirty="0" smtClean="0">
                <a:solidFill>
                  <a:schemeClr val="accent3">
                    <a:lumMod val="50000"/>
                  </a:schemeClr>
                </a:solidFill>
                <a:latin typeface="Times New Roman" pitchFamily="18" charset="0"/>
                <a:cs typeface="Times New Roman" pitchFamily="18" charset="0"/>
              </a:rPr>
              <a:t>. Knížete i Kníže</a:t>
            </a:r>
          </a:p>
          <a:p>
            <a:r>
              <a:rPr lang="cs-CZ" sz="1200" b="1" dirty="0" err="1" smtClean="0">
                <a:solidFill>
                  <a:schemeClr val="accent3">
                    <a:lumMod val="50000"/>
                  </a:schemeClr>
                </a:solidFill>
                <a:latin typeface="Times New Roman" pitchFamily="18" charset="0"/>
                <a:cs typeface="Times New Roman" pitchFamily="18" charset="0"/>
              </a:rPr>
              <a:t>3.p</a:t>
            </a:r>
            <a:r>
              <a:rPr lang="cs-CZ" sz="1200" b="1" dirty="0" smtClean="0">
                <a:solidFill>
                  <a:schemeClr val="accent3">
                    <a:lumMod val="50000"/>
                  </a:schemeClr>
                </a:solidFill>
                <a:latin typeface="Times New Roman" pitchFamily="18" charset="0"/>
                <a:cs typeface="Times New Roman" pitchFamily="18" charset="0"/>
              </a:rPr>
              <a:t>. </a:t>
            </a:r>
            <a:r>
              <a:rPr lang="cs-CZ" sz="1200" b="1" dirty="0" err="1" smtClean="0">
                <a:solidFill>
                  <a:schemeClr val="accent3">
                    <a:lumMod val="50000"/>
                  </a:schemeClr>
                </a:solidFill>
                <a:latin typeface="Times New Roman" pitchFamily="18" charset="0"/>
                <a:cs typeface="Times New Roman" pitchFamily="18" charset="0"/>
              </a:rPr>
              <a:t>Knížetovi</a:t>
            </a:r>
            <a:r>
              <a:rPr lang="cs-CZ" sz="1200" b="1" dirty="0" smtClean="0">
                <a:solidFill>
                  <a:schemeClr val="accent3">
                    <a:lumMod val="50000"/>
                  </a:schemeClr>
                </a:solidFill>
                <a:latin typeface="Times New Roman" pitchFamily="18" charset="0"/>
                <a:cs typeface="Times New Roman" pitchFamily="18" charset="0"/>
              </a:rPr>
              <a:t> i Knížeti i </a:t>
            </a:r>
            <a:r>
              <a:rPr lang="cs-CZ" sz="1200" b="1" dirty="0" err="1" smtClean="0">
                <a:solidFill>
                  <a:schemeClr val="accent3">
                    <a:lumMod val="50000"/>
                  </a:schemeClr>
                </a:solidFill>
                <a:latin typeface="Times New Roman" pitchFamily="18" charset="0"/>
                <a:cs typeface="Times New Roman" pitchFamily="18" charset="0"/>
              </a:rPr>
              <a:t>Knížovi</a:t>
            </a:r>
            <a:endParaRPr lang="cs-CZ" sz="1200" b="1" dirty="0" smtClean="0">
              <a:solidFill>
                <a:schemeClr val="accent3">
                  <a:lumMod val="50000"/>
                </a:schemeClr>
              </a:solidFill>
              <a:latin typeface="Times New Roman" pitchFamily="18" charset="0"/>
              <a:cs typeface="Times New Roman" pitchFamily="18" charset="0"/>
            </a:endParaRPr>
          </a:p>
          <a:p>
            <a:r>
              <a:rPr lang="cs-CZ" sz="1200" b="1" dirty="0" err="1" smtClean="0">
                <a:solidFill>
                  <a:schemeClr val="accent3">
                    <a:lumMod val="50000"/>
                  </a:schemeClr>
                </a:solidFill>
                <a:latin typeface="Times New Roman" pitchFamily="18" charset="0"/>
                <a:cs typeface="Times New Roman" pitchFamily="18" charset="0"/>
              </a:rPr>
              <a:t>4.p</a:t>
            </a:r>
            <a:r>
              <a:rPr lang="cs-CZ" sz="1200" b="1" dirty="0" smtClean="0">
                <a:solidFill>
                  <a:schemeClr val="accent3">
                    <a:lumMod val="50000"/>
                  </a:schemeClr>
                </a:solidFill>
                <a:latin typeface="Times New Roman" pitchFamily="18" charset="0"/>
                <a:cs typeface="Times New Roman" pitchFamily="18" charset="0"/>
              </a:rPr>
              <a:t>. Knížete i Kníže</a:t>
            </a:r>
          </a:p>
          <a:p>
            <a:r>
              <a:rPr lang="cs-CZ" sz="1200" b="1" dirty="0" err="1" smtClean="0">
                <a:solidFill>
                  <a:schemeClr val="accent3">
                    <a:lumMod val="50000"/>
                  </a:schemeClr>
                </a:solidFill>
                <a:latin typeface="Times New Roman" pitchFamily="18" charset="0"/>
                <a:cs typeface="Times New Roman" pitchFamily="18" charset="0"/>
              </a:rPr>
              <a:t>6.p</a:t>
            </a:r>
            <a:r>
              <a:rPr lang="cs-CZ" sz="1200" b="1" dirty="0">
                <a:solidFill>
                  <a:schemeClr val="accent3">
                    <a:lumMod val="50000"/>
                  </a:schemeClr>
                </a:solidFill>
                <a:latin typeface="Times New Roman" pitchFamily="18" charset="0"/>
                <a:cs typeface="Times New Roman" pitchFamily="18" charset="0"/>
              </a:rPr>
              <a:t>. </a:t>
            </a:r>
            <a:r>
              <a:rPr lang="cs-CZ" sz="1200" b="1" dirty="0" err="1" smtClean="0">
                <a:solidFill>
                  <a:schemeClr val="accent3">
                    <a:lumMod val="50000"/>
                  </a:schemeClr>
                </a:solidFill>
                <a:latin typeface="Times New Roman" pitchFamily="18" charset="0"/>
                <a:cs typeface="Times New Roman" pitchFamily="18" charset="0"/>
              </a:rPr>
              <a:t>Knížetovi</a:t>
            </a:r>
            <a:r>
              <a:rPr lang="cs-CZ" sz="1200" b="1" dirty="0" smtClean="0">
                <a:solidFill>
                  <a:schemeClr val="accent3">
                    <a:lumMod val="50000"/>
                  </a:schemeClr>
                </a:solidFill>
                <a:latin typeface="Times New Roman" pitchFamily="18" charset="0"/>
                <a:cs typeface="Times New Roman" pitchFamily="18" charset="0"/>
              </a:rPr>
              <a:t> </a:t>
            </a:r>
            <a:r>
              <a:rPr lang="cs-CZ" sz="1200" b="1" dirty="0">
                <a:solidFill>
                  <a:schemeClr val="accent3">
                    <a:lumMod val="50000"/>
                  </a:schemeClr>
                </a:solidFill>
                <a:latin typeface="Times New Roman" pitchFamily="18" charset="0"/>
                <a:cs typeface="Times New Roman" pitchFamily="18" charset="0"/>
              </a:rPr>
              <a:t>i Knížeti i </a:t>
            </a:r>
            <a:r>
              <a:rPr lang="cs-CZ" sz="1200" b="1" dirty="0" err="1" smtClean="0">
                <a:solidFill>
                  <a:schemeClr val="accent3">
                    <a:lumMod val="50000"/>
                  </a:schemeClr>
                </a:solidFill>
                <a:latin typeface="Times New Roman" pitchFamily="18" charset="0"/>
                <a:cs typeface="Times New Roman" pitchFamily="18" charset="0"/>
              </a:rPr>
              <a:t>Knížovi</a:t>
            </a:r>
            <a:endParaRPr lang="cs-CZ" sz="1200" b="1" dirty="0" smtClean="0">
              <a:solidFill>
                <a:schemeClr val="accent3">
                  <a:lumMod val="50000"/>
                </a:schemeClr>
              </a:solidFill>
              <a:latin typeface="Times New Roman" pitchFamily="18" charset="0"/>
              <a:cs typeface="Times New Roman" pitchFamily="18" charset="0"/>
            </a:endParaRPr>
          </a:p>
          <a:p>
            <a:r>
              <a:rPr lang="cs-CZ" sz="1200" b="1" dirty="0" smtClean="0">
                <a:solidFill>
                  <a:schemeClr val="accent3">
                    <a:lumMod val="50000"/>
                  </a:schemeClr>
                </a:solidFill>
                <a:latin typeface="Times New Roman" pitchFamily="18" charset="0"/>
                <a:cs typeface="Times New Roman" pitchFamily="18" charset="0"/>
              </a:rPr>
              <a:t>7.p. Knížetem i </a:t>
            </a:r>
            <a:r>
              <a:rPr lang="cs-CZ" sz="1200" b="1" dirty="0" err="1" smtClean="0">
                <a:solidFill>
                  <a:schemeClr val="accent3">
                    <a:lumMod val="50000"/>
                  </a:schemeClr>
                </a:solidFill>
                <a:latin typeface="Times New Roman" pitchFamily="18" charset="0"/>
                <a:cs typeface="Times New Roman" pitchFamily="18" charset="0"/>
              </a:rPr>
              <a:t>Knížem</a:t>
            </a:r>
            <a:endParaRPr lang="cs-CZ" sz="1200" b="1" dirty="0">
              <a:solidFill>
                <a:schemeClr val="accent3">
                  <a:lumMod val="50000"/>
                </a:schemeClr>
              </a:solidFill>
              <a:latin typeface="Times New Roman" pitchFamily="18" charset="0"/>
              <a:cs typeface="Times New Roman" pitchFamily="18" charset="0"/>
            </a:endParaRPr>
          </a:p>
          <a:p>
            <a:endParaRPr lang="cs-CZ" sz="1200" b="1" dirty="0" smtClean="0">
              <a:solidFill>
                <a:schemeClr val="accent3">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138" y="492443"/>
            <a:ext cx="3996952" cy="594066"/>
          </a:xfrm>
        </p:spPr>
        <p:txBody>
          <a:bodyPr anchor="t">
            <a:normAutofit/>
          </a:bodyPr>
          <a:lstStyle/>
          <a:p>
            <a:pPr algn="l"/>
            <a:r>
              <a:rPr lang="cs-CZ" sz="2500" b="1" dirty="0">
                <a:latin typeface="Times New Roman" pitchFamily="18" charset="0"/>
                <a:cs typeface="Times New Roman" pitchFamily="18" charset="0"/>
              </a:rPr>
              <a:t>7</a:t>
            </a:r>
            <a:r>
              <a:rPr lang="cs-CZ" sz="2500" b="1" dirty="0" smtClean="0">
                <a:latin typeface="Times New Roman" pitchFamily="18" charset="0"/>
                <a:cs typeface="Times New Roman" pitchFamily="18" charset="0"/>
              </a:rPr>
              <a:t>.5 Procvičení a příklady</a:t>
            </a:r>
            <a:endParaRPr lang="cs-CZ" sz="2500" b="1" dirty="0">
              <a:latin typeface="Times New Roman" pitchFamily="18" charset="0"/>
              <a:cs typeface="Times New Roman" pitchFamily="18" charset="0"/>
            </a:endParaRPr>
          </a:p>
        </p:txBody>
      </p:sp>
      <p:sp>
        <p:nvSpPr>
          <p:cNvPr id="10" name="TextovéPole 9"/>
          <p:cNvSpPr txBox="1"/>
          <p:nvPr/>
        </p:nvSpPr>
        <p:spPr>
          <a:xfrm>
            <a:off x="395536" y="1635646"/>
            <a:ext cx="3816424" cy="369332"/>
          </a:xfrm>
          <a:prstGeom prst="rect">
            <a:avLst/>
          </a:prstGeom>
          <a:noFill/>
        </p:spPr>
        <p:txBody>
          <a:bodyPr wrap="square" rtlCol="0">
            <a:spAutoFit/>
          </a:bodyPr>
          <a:lstStyle/>
          <a:p>
            <a:endParaRPr lang="cs-CZ" dirty="0"/>
          </a:p>
        </p:txBody>
      </p:sp>
      <p:sp>
        <p:nvSpPr>
          <p:cNvPr id="16" name="TextovéPole 15"/>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3" name="TextovéPole 2"/>
          <p:cNvSpPr txBox="1"/>
          <p:nvPr/>
        </p:nvSpPr>
        <p:spPr>
          <a:xfrm>
            <a:off x="107505" y="2330706"/>
            <a:ext cx="4944841" cy="1169551"/>
          </a:xfrm>
          <a:prstGeom prst="rect">
            <a:avLst/>
          </a:prstGeom>
          <a:solidFill>
            <a:schemeClr val="accent1">
              <a:lumMod val="40000"/>
              <a:lumOff val="60000"/>
            </a:schemeClr>
          </a:solidFill>
          <a:ln>
            <a:solidFill>
              <a:srgbClr val="C00000"/>
            </a:solidFill>
          </a:ln>
        </p:spPr>
        <p:txBody>
          <a:bodyPr wrap="square" rtlCol="0">
            <a:spAutoFit/>
          </a:bodyPr>
          <a:lstStyle/>
          <a:p>
            <a:r>
              <a:rPr lang="cs-CZ" sz="1400" b="1" u="sng" dirty="0" smtClean="0">
                <a:solidFill>
                  <a:schemeClr val="accent3">
                    <a:lumMod val="50000"/>
                  </a:schemeClr>
                </a:solidFill>
                <a:latin typeface="Times New Roman" pitchFamily="18" charset="0"/>
                <a:cs typeface="Times New Roman" pitchFamily="18" charset="0"/>
              </a:rPr>
              <a:t>Podstatná jména v závorkách užij ve správném tvaru:</a:t>
            </a:r>
          </a:p>
          <a:p>
            <a:r>
              <a:rPr lang="cs-CZ" sz="1400" b="1" dirty="0" smtClean="0">
                <a:solidFill>
                  <a:schemeClr val="accent3">
                    <a:lumMod val="50000"/>
                  </a:schemeClr>
                </a:solidFill>
                <a:latin typeface="Times New Roman" pitchFamily="18" charset="0"/>
                <a:cs typeface="Times New Roman" pitchFamily="18" charset="0"/>
              </a:rPr>
              <a:t>Na (chodníky) je třeba udržovat čistotu. Učni pracují na (soustruh). Na (vrchy) v okolí rozkvétaly jabloně. Vrcholy hor byly skryty v (obláčky). Chlapec seděl před domem                na (schůdky). Na obou (závodníci) byla již patrná únava. </a:t>
            </a:r>
          </a:p>
        </p:txBody>
      </p:sp>
      <p:sp>
        <p:nvSpPr>
          <p:cNvPr id="4" name="TextovéPole 3"/>
          <p:cNvSpPr txBox="1"/>
          <p:nvPr/>
        </p:nvSpPr>
        <p:spPr>
          <a:xfrm>
            <a:off x="107505" y="3656379"/>
            <a:ext cx="4944842" cy="1169551"/>
          </a:xfrm>
          <a:prstGeom prst="rect">
            <a:avLst/>
          </a:prstGeom>
          <a:solidFill>
            <a:schemeClr val="accent1">
              <a:lumMod val="60000"/>
              <a:lumOff val="40000"/>
            </a:schemeClr>
          </a:solidFill>
          <a:ln>
            <a:solidFill>
              <a:srgbClr val="C00000"/>
            </a:solidFill>
          </a:ln>
        </p:spPr>
        <p:txBody>
          <a:bodyPr wrap="square" rtlCol="0">
            <a:spAutoFit/>
          </a:bodyPr>
          <a:lstStyle/>
          <a:p>
            <a:r>
              <a:rPr lang="cs-CZ" sz="1400" b="1" u="sng" dirty="0" smtClean="0">
                <a:solidFill>
                  <a:schemeClr val="accent3">
                    <a:lumMod val="50000"/>
                  </a:schemeClr>
                </a:solidFill>
                <a:latin typeface="Times New Roman" pitchFamily="18" charset="0"/>
                <a:cs typeface="Times New Roman" pitchFamily="18" charset="0"/>
              </a:rPr>
              <a:t>Uveď výrazy v závorkách ve správných tvarech množného čísla. </a:t>
            </a:r>
          </a:p>
          <a:p>
            <a:r>
              <a:rPr lang="cs-CZ" sz="1400" b="1" u="sng" dirty="0" smtClean="0">
                <a:solidFill>
                  <a:schemeClr val="accent3">
                    <a:lumMod val="50000"/>
                  </a:schemeClr>
                </a:solidFill>
                <a:latin typeface="Times New Roman" pitchFamily="18" charset="0"/>
                <a:cs typeface="Times New Roman" pitchFamily="18" charset="0"/>
              </a:rPr>
              <a:t>Na pomoc si můžeš vzít Slovník spisovné češtiny.</a:t>
            </a:r>
          </a:p>
          <a:p>
            <a:endParaRPr lang="cs-CZ" sz="1400" b="1" u="sng" dirty="0" smtClean="0">
              <a:solidFill>
                <a:schemeClr val="accent3">
                  <a:lumMod val="50000"/>
                </a:schemeClr>
              </a:solidFill>
              <a:latin typeface="Times New Roman" pitchFamily="18" charset="0"/>
              <a:cs typeface="Times New Roman" pitchFamily="18" charset="0"/>
            </a:endParaRPr>
          </a:p>
          <a:p>
            <a:r>
              <a:rPr lang="cs-CZ" sz="1400" b="1" dirty="0">
                <a:solidFill>
                  <a:schemeClr val="accent3">
                    <a:lumMod val="50000"/>
                  </a:schemeClr>
                </a:solidFill>
                <a:latin typeface="Times New Roman" pitchFamily="18" charset="0"/>
                <a:cs typeface="Times New Roman" pitchFamily="18" charset="0"/>
              </a:rPr>
              <a:t>k</a:t>
            </a:r>
            <a:r>
              <a:rPr lang="cs-CZ" sz="1400" b="1" dirty="0" smtClean="0">
                <a:solidFill>
                  <a:schemeClr val="accent3">
                    <a:lumMod val="50000"/>
                  </a:schemeClr>
                </a:solidFill>
                <a:latin typeface="Times New Roman" pitchFamily="18" charset="0"/>
                <a:cs typeface="Times New Roman" pitchFamily="18" charset="0"/>
              </a:rPr>
              <a:t> (část), o (oběť),  o (velmoc), bez (myš), loď, čtvrť, s (noc)</a:t>
            </a:r>
          </a:p>
        </p:txBody>
      </p:sp>
      <p:sp>
        <p:nvSpPr>
          <p:cNvPr id="5" name="TextovéPole 4"/>
          <p:cNvSpPr txBox="1"/>
          <p:nvPr/>
        </p:nvSpPr>
        <p:spPr>
          <a:xfrm>
            <a:off x="5215854" y="543676"/>
            <a:ext cx="3338466" cy="954107"/>
          </a:xfrm>
          <a:prstGeom prst="rect">
            <a:avLst/>
          </a:prstGeom>
          <a:solidFill>
            <a:srgbClr val="92D050"/>
          </a:solidFill>
          <a:ln>
            <a:solidFill>
              <a:srgbClr val="C00000"/>
            </a:solidFill>
          </a:ln>
        </p:spPr>
        <p:txBody>
          <a:bodyPr wrap="square" rtlCol="0">
            <a:spAutoFit/>
          </a:bodyPr>
          <a:lstStyle/>
          <a:p>
            <a:r>
              <a:rPr lang="cs-CZ" sz="1400" b="1" u="sng" dirty="0" smtClean="0">
                <a:solidFill>
                  <a:schemeClr val="accent3">
                    <a:lumMod val="50000"/>
                  </a:schemeClr>
                </a:solidFill>
                <a:latin typeface="Times New Roman" pitchFamily="18" charset="0"/>
                <a:cs typeface="Times New Roman" pitchFamily="18" charset="0"/>
              </a:rPr>
              <a:t>Užijte tyto výrazy v </a:t>
            </a:r>
            <a:r>
              <a:rPr lang="cs-CZ" sz="1400" b="1" u="sng" dirty="0" err="1" smtClean="0">
                <a:solidFill>
                  <a:schemeClr val="accent3">
                    <a:lumMod val="50000"/>
                  </a:schemeClr>
                </a:solidFill>
                <a:latin typeface="Times New Roman" pitchFamily="18" charset="0"/>
                <a:cs typeface="Times New Roman" pitchFamily="18" charset="0"/>
              </a:rPr>
              <a:t>5.pádě</a:t>
            </a:r>
            <a:r>
              <a:rPr lang="cs-CZ" sz="1400" b="1" dirty="0" smtClean="0">
                <a:solidFill>
                  <a:schemeClr val="accent3">
                    <a:lumMod val="50000"/>
                  </a:schemeClr>
                </a:solidFill>
                <a:latin typeface="Times New Roman" pitchFamily="18" charset="0"/>
                <a:cs typeface="Times New Roman" pitchFamily="18" charset="0"/>
              </a:rPr>
              <a:t>.</a:t>
            </a:r>
          </a:p>
          <a:p>
            <a:r>
              <a:rPr lang="cs-CZ" sz="1400" b="1" dirty="0">
                <a:solidFill>
                  <a:schemeClr val="accent3">
                    <a:lumMod val="50000"/>
                  </a:schemeClr>
                </a:solidFill>
                <a:latin typeface="Times New Roman" pitchFamily="18" charset="0"/>
                <a:cs typeface="Times New Roman" pitchFamily="18" charset="0"/>
              </a:rPr>
              <a:t>p</a:t>
            </a:r>
            <a:r>
              <a:rPr lang="cs-CZ" sz="1400" b="1" dirty="0" smtClean="0">
                <a:solidFill>
                  <a:schemeClr val="accent3">
                    <a:lumMod val="50000"/>
                  </a:schemeClr>
                </a:solidFill>
                <a:latin typeface="Times New Roman" pitchFamily="18" charset="0"/>
                <a:cs typeface="Times New Roman" pitchFamily="18" charset="0"/>
              </a:rPr>
              <a:t>an poslanec, pan správce, milý otec, drahý chlapec, pan soudce, pan obhájce, pan průvodce</a:t>
            </a:r>
          </a:p>
        </p:txBody>
      </p:sp>
      <p:sp>
        <p:nvSpPr>
          <p:cNvPr id="6" name="TextovéPole 5"/>
          <p:cNvSpPr txBox="1"/>
          <p:nvPr/>
        </p:nvSpPr>
        <p:spPr>
          <a:xfrm>
            <a:off x="5194061" y="2097391"/>
            <a:ext cx="3847717" cy="1384995"/>
          </a:xfrm>
          <a:prstGeom prst="rect">
            <a:avLst/>
          </a:prstGeom>
          <a:ln>
            <a:solidFill>
              <a:srgbClr val="C00000"/>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cs-CZ" sz="1400" b="1" u="sng" dirty="0" smtClean="0">
                <a:solidFill>
                  <a:schemeClr val="accent3">
                    <a:lumMod val="50000"/>
                  </a:schemeClr>
                </a:solidFill>
                <a:latin typeface="Times New Roman" pitchFamily="18" charset="0"/>
                <a:cs typeface="Times New Roman" pitchFamily="18" charset="0"/>
              </a:rPr>
              <a:t>Do vět doplň příjmení</a:t>
            </a:r>
          </a:p>
          <a:p>
            <a:r>
              <a:rPr lang="cs-CZ" sz="1400" b="1" dirty="0" smtClean="0">
                <a:solidFill>
                  <a:schemeClr val="accent3">
                    <a:lumMod val="50000"/>
                  </a:schemeClr>
                </a:solidFill>
                <a:latin typeface="Times New Roman" pitchFamily="18" charset="0"/>
                <a:cs typeface="Times New Roman" pitchFamily="18" charset="0"/>
              </a:rPr>
              <a:t>Zeptejte se pana (Váňa). Přihlášku odevzdejte panu (Hromádko). Potkali jsme pana (</a:t>
            </a:r>
            <a:r>
              <a:rPr lang="cs-CZ" sz="1400" b="1" dirty="0" err="1" smtClean="0">
                <a:solidFill>
                  <a:schemeClr val="accent3">
                    <a:lumMod val="50000"/>
                  </a:schemeClr>
                </a:solidFill>
                <a:latin typeface="Times New Roman" pitchFamily="18" charset="0"/>
                <a:cs typeface="Times New Roman" pitchFamily="18" charset="0"/>
              </a:rPr>
              <a:t>Hemele</a:t>
            </a:r>
            <a:r>
              <a:rPr lang="cs-CZ" sz="1400" b="1" dirty="0" smtClean="0">
                <a:solidFill>
                  <a:schemeClr val="accent3">
                    <a:lumMod val="50000"/>
                  </a:schemeClr>
                </a:solidFill>
                <a:latin typeface="Times New Roman" pitchFamily="18" charset="0"/>
                <a:cs typeface="Times New Roman" pitchFamily="18" charset="0"/>
              </a:rPr>
              <a:t>). Děkuji vám, pane (Mádlo). S uznáním mluvili o panu (Neděle). Jednali jsme o tom s panem         (Hrabě).</a:t>
            </a:r>
          </a:p>
        </p:txBody>
      </p:sp>
      <p:sp>
        <p:nvSpPr>
          <p:cNvPr id="7" name="TextovéPole 6"/>
          <p:cNvSpPr txBox="1"/>
          <p:nvPr/>
        </p:nvSpPr>
        <p:spPr>
          <a:xfrm>
            <a:off x="107505" y="1050741"/>
            <a:ext cx="4944842" cy="954107"/>
          </a:xfrm>
          <a:prstGeom prst="rect">
            <a:avLst/>
          </a:prstGeom>
          <a:solidFill>
            <a:schemeClr val="accent1">
              <a:lumMod val="20000"/>
              <a:lumOff val="80000"/>
            </a:schemeClr>
          </a:solidFill>
          <a:ln>
            <a:solidFill>
              <a:schemeClr val="accent4"/>
            </a:solidFill>
          </a:ln>
        </p:spPr>
        <p:txBody>
          <a:bodyPr wrap="square" rtlCol="0">
            <a:spAutoFit/>
          </a:bodyPr>
          <a:lstStyle/>
          <a:p>
            <a:r>
              <a:rPr lang="cs-CZ" sz="1400" b="1" u="sng" dirty="0" smtClean="0">
                <a:solidFill>
                  <a:schemeClr val="accent3">
                    <a:lumMod val="50000"/>
                  </a:schemeClr>
                </a:solidFill>
                <a:latin typeface="Times New Roman" pitchFamily="18" charset="0"/>
                <a:cs typeface="Times New Roman" pitchFamily="18" charset="0"/>
              </a:rPr>
              <a:t>Užij správné tvary v závorkách:</a:t>
            </a:r>
          </a:p>
          <a:p>
            <a:r>
              <a:rPr lang="cs-CZ" sz="1400" b="1" dirty="0">
                <a:solidFill>
                  <a:schemeClr val="accent3">
                    <a:lumMod val="50000"/>
                  </a:schemeClr>
                </a:solidFill>
                <a:latin typeface="Times New Roman" pitchFamily="18" charset="0"/>
                <a:cs typeface="Times New Roman" pitchFamily="18" charset="0"/>
              </a:rPr>
              <a:t>o</a:t>
            </a:r>
            <a:r>
              <a:rPr lang="cs-CZ" sz="1400" b="1" dirty="0" smtClean="0">
                <a:solidFill>
                  <a:schemeClr val="accent3">
                    <a:lumMod val="50000"/>
                  </a:schemeClr>
                </a:solidFill>
                <a:latin typeface="Times New Roman" pitchFamily="18" charset="0"/>
                <a:cs typeface="Times New Roman" pitchFamily="18" charset="0"/>
              </a:rPr>
              <a:t> ( spisovatel Karel Václav Rais), k ( básník Josef Václav Sládek), o ( lékař Miroslav Vaněček), k (předseda Ota </a:t>
            </a:r>
            <a:r>
              <a:rPr lang="cs-CZ" sz="1400" b="1" dirty="0" err="1" smtClean="0">
                <a:solidFill>
                  <a:schemeClr val="accent3">
                    <a:lumMod val="50000"/>
                  </a:schemeClr>
                </a:solidFill>
                <a:latin typeface="Times New Roman" pitchFamily="18" charset="0"/>
                <a:cs typeface="Times New Roman" pitchFamily="18" charset="0"/>
              </a:rPr>
              <a:t>Vachuda</a:t>
            </a:r>
            <a:r>
              <a:rPr lang="cs-CZ" sz="1400" b="1" dirty="0" smtClean="0">
                <a:solidFill>
                  <a:schemeClr val="accent3">
                    <a:lumMod val="50000"/>
                  </a:schemeClr>
                </a:solidFill>
                <a:latin typeface="Times New Roman" pitchFamily="18" charset="0"/>
                <a:cs typeface="Times New Roman" pitchFamily="18" charset="0"/>
              </a:rPr>
              <a:t>),  o ( pan Eda Pšenička)</a:t>
            </a:r>
          </a:p>
        </p:txBody>
      </p:sp>
      <p:sp>
        <p:nvSpPr>
          <p:cNvPr id="8" name="TextovéPole 7"/>
          <p:cNvSpPr txBox="1"/>
          <p:nvPr/>
        </p:nvSpPr>
        <p:spPr>
          <a:xfrm>
            <a:off x="5166405" y="3715140"/>
            <a:ext cx="3508581" cy="1384995"/>
          </a:xfrm>
          <a:prstGeom prst="rect">
            <a:avLst/>
          </a:prstGeom>
          <a:ln>
            <a:solidFill>
              <a:srgbClr val="C00000"/>
            </a:solidFill>
          </a:ln>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cs-CZ" sz="1400" b="1" u="sng" dirty="0" smtClean="0">
                <a:solidFill>
                  <a:schemeClr val="accent3">
                    <a:lumMod val="50000"/>
                  </a:schemeClr>
                </a:solidFill>
                <a:latin typeface="Times New Roman" pitchFamily="18" charset="0"/>
                <a:cs typeface="Times New Roman" pitchFamily="18" charset="0"/>
              </a:rPr>
              <a:t>Jména obcí postupně doplňuj do tvarů.</a:t>
            </a:r>
          </a:p>
          <a:p>
            <a:r>
              <a:rPr lang="cs-CZ" sz="1400" b="1" u="sng" dirty="0" smtClean="0">
                <a:solidFill>
                  <a:schemeClr val="accent3">
                    <a:lumMod val="50000"/>
                  </a:schemeClr>
                </a:solidFill>
                <a:latin typeface="Times New Roman" pitchFamily="18" charset="0"/>
                <a:cs typeface="Times New Roman" pitchFamily="18" charset="0"/>
              </a:rPr>
              <a:t>Podmokly – </a:t>
            </a:r>
            <a:r>
              <a:rPr lang="cs-CZ" sz="1400" b="1" u="sng" dirty="0" err="1" smtClean="0">
                <a:solidFill>
                  <a:schemeClr val="accent3">
                    <a:lumMod val="50000"/>
                  </a:schemeClr>
                </a:solidFill>
                <a:latin typeface="Times New Roman" pitchFamily="18" charset="0"/>
                <a:cs typeface="Times New Roman" pitchFamily="18" charset="0"/>
              </a:rPr>
              <a:t>Chrochvice</a:t>
            </a:r>
            <a:r>
              <a:rPr lang="cs-CZ" sz="1400" b="1" u="sng" dirty="0" smtClean="0">
                <a:solidFill>
                  <a:schemeClr val="accent3">
                    <a:lumMod val="50000"/>
                  </a:schemeClr>
                </a:solidFill>
                <a:latin typeface="Times New Roman" pitchFamily="18" charset="0"/>
                <a:cs typeface="Times New Roman" pitchFamily="18" charset="0"/>
              </a:rPr>
              <a:t> </a:t>
            </a:r>
          </a:p>
          <a:p>
            <a:r>
              <a:rPr lang="cs-CZ" sz="1400" b="1" dirty="0" smtClean="0">
                <a:solidFill>
                  <a:schemeClr val="accent3">
                    <a:lumMod val="50000"/>
                  </a:schemeClr>
                </a:solidFill>
                <a:latin typeface="Times New Roman" pitchFamily="18" charset="0"/>
                <a:cs typeface="Times New Roman" pitchFamily="18" charset="0"/>
              </a:rPr>
              <a:t>Otcova rodná obec jsou… Odstěhovali jsme se do … Blížili jsme se k … Navštívili jsme … Otec často vypráví o … S … jsme se neradi loučili.</a:t>
            </a:r>
          </a:p>
        </p:txBody>
      </p:sp>
      <p:pic>
        <p:nvPicPr>
          <p:cNvPr id="1026" name="Picture 2" descr="C:\Users\parova\AppData\Local\Microsoft\Windows\Temporary Internet Files\Content.IE5\VGMHWT1L\MC90021215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52320" y="1275606"/>
            <a:ext cx="1390389" cy="107166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parova\AppData\Local\Microsoft\Windows\Temporary Internet Files\Content.IE5\UAS54BL2\MC90010103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58099" y="3217721"/>
            <a:ext cx="804355" cy="87731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92443"/>
            <a:ext cx="4284984" cy="594066"/>
          </a:xfrm>
        </p:spPr>
        <p:txBody>
          <a:bodyPr>
            <a:normAutofit/>
          </a:bodyPr>
          <a:lstStyle/>
          <a:p>
            <a:pPr algn="l"/>
            <a:r>
              <a:rPr lang="cs-CZ" sz="2500" b="1" dirty="0">
                <a:latin typeface="Times New Roman" pitchFamily="18" charset="0"/>
                <a:cs typeface="Times New Roman" pitchFamily="18" charset="0"/>
              </a:rPr>
              <a:t>7</a:t>
            </a:r>
            <a:r>
              <a:rPr lang="cs-CZ" sz="2500" b="1" dirty="0" smtClean="0">
                <a:latin typeface="Times New Roman" pitchFamily="18" charset="0"/>
                <a:cs typeface="Times New Roman" pitchFamily="18" charset="0"/>
              </a:rPr>
              <a:t>.6 Něco navíc pro šikovné</a:t>
            </a:r>
            <a:endParaRPr lang="cs-CZ" sz="2500" b="1" dirty="0">
              <a:latin typeface="Times New Roman" pitchFamily="18" charset="0"/>
              <a:cs typeface="Times New Roman" pitchFamily="18" charset="0"/>
            </a:endParaRPr>
          </a:p>
        </p:txBody>
      </p:sp>
      <p:sp>
        <p:nvSpPr>
          <p:cNvPr id="16" name="TextovéPole 15"/>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3" name="TextovéPole 2"/>
          <p:cNvSpPr txBox="1"/>
          <p:nvPr/>
        </p:nvSpPr>
        <p:spPr>
          <a:xfrm>
            <a:off x="107504" y="1000490"/>
            <a:ext cx="8856984" cy="4154984"/>
          </a:xfrm>
          <a:prstGeom prst="rect">
            <a:avLst/>
          </a:prstGeom>
          <a:ln>
            <a:solidFill>
              <a:srgbClr val="C00000"/>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cs-CZ" sz="1200" b="1" dirty="0">
                <a:latin typeface="Times New Roman" pitchFamily="18" charset="0"/>
                <a:cs typeface="Times New Roman" pitchFamily="18" charset="0"/>
              </a:rPr>
              <a:t>Představ si, že jsi </a:t>
            </a:r>
            <a:r>
              <a:rPr lang="cs-CZ" sz="1200" b="1" dirty="0" smtClean="0">
                <a:latin typeface="Times New Roman" pitchFamily="18" charset="0"/>
                <a:cs typeface="Times New Roman" pitchFamily="18" charset="0"/>
              </a:rPr>
              <a:t>učitel, </a:t>
            </a:r>
            <a:r>
              <a:rPr lang="cs-CZ" sz="1200" b="1" dirty="0">
                <a:latin typeface="Times New Roman" pitchFamily="18" charset="0"/>
                <a:cs typeface="Times New Roman" pitchFamily="18" charset="0"/>
              </a:rPr>
              <a:t>který opravuje chyby po žákovi. Pokud nalezneš chybu v určení pádu, chybu škrtni a nadepiš správné řešení.</a:t>
            </a:r>
            <a:endParaRPr lang="cs-CZ" sz="1200" dirty="0">
              <a:latin typeface="Times New Roman" pitchFamily="18" charset="0"/>
              <a:cs typeface="Times New Roman" pitchFamily="18" charset="0"/>
            </a:endParaRPr>
          </a:p>
          <a:p>
            <a:r>
              <a:rPr lang="cs-CZ" sz="1200" dirty="0">
                <a:latin typeface="Times New Roman" pitchFamily="18" charset="0"/>
                <a:cs typeface="Times New Roman" pitchFamily="18" charset="0"/>
              </a:rPr>
              <a:t> </a:t>
            </a:r>
          </a:p>
          <a:p>
            <a:r>
              <a:rPr lang="cs-CZ" sz="1200" dirty="0">
                <a:latin typeface="Times New Roman" pitchFamily="18" charset="0"/>
                <a:cs typeface="Times New Roman" pitchFamily="18" charset="0"/>
              </a:rPr>
              <a:t>novinářem – 7. p. j. č.                 bez svetru– 4. p. j. č.                     Mirkovi – 3. p. j. č.</a:t>
            </a:r>
          </a:p>
          <a:p>
            <a:r>
              <a:rPr lang="cs-CZ" sz="1200" dirty="0">
                <a:latin typeface="Times New Roman" pitchFamily="18" charset="0"/>
                <a:cs typeface="Times New Roman" pitchFamily="18" charset="0"/>
              </a:rPr>
              <a:t> </a:t>
            </a:r>
          </a:p>
          <a:p>
            <a:r>
              <a:rPr lang="cs-CZ" sz="1200" dirty="0">
                <a:latin typeface="Times New Roman" pitchFamily="18" charset="0"/>
                <a:cs typeface="Times New Roman" pitchFamily="18" charset="0"/>
              </a:rPr>
              <a:t>gól – 1. p. j. č.                             k bratrovi – 6. p. j. č                      holubům – 3. p. m. č.</a:t>
            </a:r>
          </a:p>
          <a:p>
            <a:r>
              <a:rPr lang="cs-CZ" sz="1200" dirty="0">
                <a:latin typeface="Times New Roman" pitchFamily="18" charset="0"/>
                <a:cs typeface="Times New Roman" pitchFamily="18" charset="0"/>
              </a:rPr>
              <a:t> </a:t>
            </a:r>
          </a:p>
          <a:p>
            <a:r>
              <a:rPr lang="cs-CZ" sz="1200" dirty="0">
                <a:latin typeface="Times New Roman" pitchFamily="18" charset="0"/>
                <a:cs typeface="Times New Roman" pitchFamily="18" charset="0"/>
              </a:rPr>
              <a:t>strojníka – 2. p. j. č.                    malíčku– 2. p. j. č.                         sloni – 1. p. m. č.   </a:t>
            </a:r>
          </a:p>
          <a:p>
            <a:r>
              <a:rPr lang="cs-CZ" sz="1200" b="1" dirty="0">
                <a:latin typeface="Times New Roman" pitchFamily="18" charset="0"/>
                <a:cs typeface="Times New Roman" pitchFamily="18" charset="0"/>
              </a:rPr>
              <a:t> </a:t>
            </a:r>
            <a:endParaRPr lang="cs-CZ" sz="1200" dirty="0">
              <a:latin typeface="Times New Roman" pitchFamily="18" charset="0"/>
              <a:cs typeface="Times New Roman" pitchFamily="18" charset="0"/>
            </a:endParaRPr>
          </a:p>
          <a:p>
            <a:r>
              <a:rPr lang="cs-CZ" sz="1200" b="1" dirty="0">
                <a:latin typeface="Times New Roman" pitchFamily="18" charset="0"/>
                <a:cs typeface="Times New Roman" pitchFamily="18" charset="0"/>
              </a:rPr>
              <a:t>Na každý řádek se zatoulalo jedno nebo více slov, které tam nepatří (jsou jiného rodu než mužského). Najdi je a škrtni.</a:t>
            </a:r>
            <a:endParaRPr lang="cs-CZ" sz="1200" dirty="0">
              <a:latin typeface="Times New Roman" pitchFamily="18" charset="0"/>
              <a:cs typeface="Times New Roman" pitchFamily="18" charset="0"/>
            </a:endParaRPr>
          </a:p>
          <a:p>
            <a:r>
              <a:rPr lang="cs-CZ" sz="1200" dirty="0">
                <a:latin typeface="Times New Roman" pitchFamily="18" charset="0"/>
                <a:cs typeface="Times New Roman" pitchFamily="18" charset="0"/>
              </a:rPr>
              <a:t> </a:t>
            </a:r>
          </a:p>
          <a:p>
            <a:r>
              <a:rPr lang="cs-CZ" sz="1200" dirty="0">
                <a:latin typeface="Times New Roman" pitchFamily="18" charset="0"/>
                <a:cs typeface="Times New Roman" pitchFamily="18" charset="0"/>
              </a:rPr>
              <a:t>a) Španěl, kolečko, les, pytlák, myši, únor, lavice, sedmikráska, vesničan, tkaničky</a:t>
            </a:r>
          </a:p>
          <a:p>
            <a:r>
              <a:rPr lang="cs-CZ" sz="1200" dirty="0">
                <a:latin typeface="Times New Roman" pitchFamily="18" charset="0"/>
                <a:cs typeface="Times New Roman" pitchFamily="18" charset="0"/>
              </a:rPr>
              <a:t>b) kokršpaněl, ucho, opilec, včela, motýl, jazyk, knihovník, pepř, váza, výr</a:t>
            </a:r>
          </a:p>
          <a:p>
            <a:r>
              <a:rPr lang="cs-CZ" sz="1200" dirty="0">
                <a:latin typeface="Times New Roman" pitchFamily="18" charset="0"/>
                <a:cs typeface="Times New Roman" pitchFamily="18" charset="0"/>
              </a:rPr>
              <a:t>c) ulice, paprsky, loket, tenista, kurt, zábradlí, dokument, mlynář, sýr</a:t>
            </a:r>
          </a:p>
          <a:p>
            <a:r>
              <a:rPr lang="cs-CZ" sz="1200" b="1" dirty="0">
                <a:latin typeface="Times New Roman" pitchFamily="18" charset="0"/>
                <a:cs typeface="Times New Roman" pitchFamily="18" charset="0"/>
              </a:rPr>
              <a:t> </a:t>
            </a:r>
            <a:endParaRPr lang="cs-CZ" sz="1200" dirty="0">
              <a:latin typeface="Times New Roman" pitchFamily="18" charset="0"/>
              <a:cs typeface="Times New Roman" pitchFamily="18" charset="0"/>
            </a:endParaRPr>
          </a:p>
          <a:p>
            <a:r>
              <a:rPr lang="cs-CZ" sz="1200" b="1" dirty="0">
                <a:latin typeface="Times New Roman" pitchFamily="18" charset="0"/>
                <a:cs typeface="Times New Roman" pitchFamily="18" charset="0"/>
              </a:rPr>
              <a:t>Napiš pět takových vět, aby v každé bylo alespoň 1 podstatné jméno mužského rodu. Toto podstatné jméno ve větě podtrhni.</a:t>
            </a:r>
            <a:endParaRPr lang="cs-CZ" sz="1200" dirty="0">
              <a:latin typeface="Times New Roman" pitchFamily="18" charset="0"/>
              <a:cs typeface="Times New Roman" pitchFamily="18" charset="0"/>
            </a:endParaRPr>
          </a:p>
          <a:p>
            <a:r>
              <a:rPr lang="cs-CZ" sz="1200" b="1" dirty="0">
                <a:latin typeface="Times New Roman" pitchFamily="18" charset="0"/>
                <a:cs typeface="Times New Roman" pitchFamily="18" charset="0"/>
              </a:rPr>
              <a:t> </a:t>
            </a:r>
            <a:endParaRPr lang="cs-CZ" sz="1200" dirty="0">
              <a:latin typeface="Times New Roman" pitchFamily="18" charset="0"/>
              <a:cs typeface="Times New Roman" pitchFamily="18" charset="0"/>
            </a:endParaRPr>
          </a:p>
          <a:p>
            <a:r>
              <a:rPr lang="cs-CZ" sz="1200" dirty="0">
                <a:latin typeface="Times New Roman" pitchFamily="18" charset="0"/>
                <a:cs typeface="Times New Roman" pitchFamily="18" charset="0"/>
              </a:rPr>
              <a:t>1.___________________________________________________________________________</a:t>
            </a:r>
          </a:p>
          <a:p>
            <a:r>
              <a:rPr lang="cs-CZ" sz="1200" dirty="0">
                <a:latin typeface="Times New Roman" pitchFamily="18" charset="0"/>
                <a:cs typeface="Times New Roman" pitchFamily="18" charset="0"/>
              </a:rPr>
              <a:t>2.___________________________________________________________________________</a:t>
            </a:r>
          </a:p>
          <a:p>
            <a:r>
              <a:rPr lang="cs-CZ" sz="1200" dirty="0">
                <a:latin typeface="Times New Roman" pitchFamily="18" charset="0"/>
                <a:cs typeface="Times New Roman" pitchFamily="18" charset="0"/>
              </a:rPr>
              <a:t>3.___________________________________________________________________________</a:t>
            </a:r>
          </a:p>
          <a:p>
            <a:r>
              <a:rPr lang="cs-CZ" sz="1200" dirty="0">
                <a:latin typeface="Times New Roman" pitchFamily="18" charset="0"/>
                <a:cs typeface="Times New Roman" pitchFamily="18" charset="0"/>
              </a:rPr>
              <a:t>4</a:t>
            </a:r>
            <a:r>
              <a:rPr lang="cs-CZ" sz="1200" dirty="0" smtClean="0">
                <a:latin typeface="Times New Roman" pitchFamily="18" charset="0"/>
                <a:cs typeface="Times New Roman" pitchFamily="18" charset="0"/>
              </a:rPr>
              <a:t>.___________________________________________________________________________</a:t>
            </a:r>
          </a:p>
          <a:p>
            <a:r>
              <a:rPr lang="cs-CZ" sz="1200" dirty="0" smtClean="0">
                <a:latin typeface="Times New Roman" pitchFamily="18" charset="0"/>
                <a:cs typeface="Times New Roman" pitchFamily="18" charset="0"/>
              </a:rPr>
              <a:t>5.___________________________________________________________________________</a:t>
            </a:r>
            <a:endParaRPr lang="cs-CZ" sz="1200" dirty="0">
              <a:latin typeface="Times New Roman" pitchFamily="18" charset="0"/>
              <a:cs typeface="Times New Roman" pitchFamily="18" charset="0"/>
            </a:endParaRPr>
          </a:p>
        </p:txBody>
      </p:sp>
      <p:pic>
        <p:nvPicPr>
          <p:cNvPr id="1026" name="Picture 2" descr="C:\Users\parova\AppData\Local\Microsoft\Windows\Temporary Internet Files\Content.IE5\ZD55OD5L\MC90027924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6336" y="1196276"/>
            <a:ext cx="1185070" cy="130346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595" y="492443"/>
            <a:ext cx="2448272" cy="594066"/>
          </a:xfrm>
        </p:spPr>
        <p:txBody>
          <a:bodyPr anchor="t">
            <a:normAutofit/>
          </a:bodyPr>
          <a:lstStyle/>
          <a:p>
            <a:pPr algn="l"/>
            <a:r>
              <a:rPr lang="cs-CZ" sz="2500" b="1" dirty="0">
                <a:latin typeface="Times New Roman" pitchFamily="18" charset="0"/>
                <a:cs typeface="Times New Roman" pitchFamily="18" charset="0"/>
              </a:rPr>
              <a:t>7</a:t>
            </a:r>
            <a:r>
              <a:rPr lang="cs-CZ" sz="2500" b="1" dirty="0" smtClean="0">
                <a:latin typeface="Times New Roman" pitchFamily="18" charset="0"/>
                <a:cs typeface="Times New Roman" pitchFamily="18" charset="0"/>
              </a:rPr>
              <a:t>.7 </a:t>
            </a:r>
            <a:r>
              <a:rPr lang="cs-CZ" sz="2500" dirty="0" smtClean="0">
                <a:latin typeface="Times New Roman" pitchFamily="18" charset="0"/>
                <a:cs typeface="Times New Roman" pitchFamily="18" charset="0"/>
              </a:rPr>
              <a:t>CLIL</a:t>
            </a:r>
            <a:endParaRPr lang="cs-CZ" sz="2500" dirty="0">
              <a:latin typeface="Times New Roman" pitchFamily="18" charset="0"/>
              <a:cs typeface="Times New Roman" pitchFamily="18" charset="0"/>
            </a:endParaRPr>
          </a:p>
        </p:txBody>
      </p:sp>
      <p:sp>
        <p:nvSpPr>
          <p:cNvPr id="17" name="TextovéPole 16"/>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Czech </a:t>
            </a:r>
            <a:r>
              <a:rPr lang="cs-CZ" sz="1600" b="1" dirty="0" err="1" smtClean="0">
                <a:solidFill>
                  <a:schemeClr val="accent3">
                    <a:lumMod val="50000"/>
                  </a:schemeClr>
                </a:solidFill>
                <a:latin typeface="Times New Roman" pitchFamily="18" charset="0"/>
                <a:cs typeface="Times New Roman" pitchFamily="18" charset="0"/>
              </a:rPr>
              <a:t>language</a:t>
            </a:r>
            <a:r>
              <a:rPr lang="cs-CZ" sz="1600" b="1" dirty="0" smtClean="0">
                <a:solidFill>
                  <a:schemeClr val="accent3">
                    <a:lumMod val="50000"/>
                  </a:schemeClr>
                </a:solidFill>
                <a:latin typeface="Times New Roman" pitchFamily="18" charset="0"/>
                <a:cs typeface="Times New Roman" pitchFamily="18" charset="0"/>
              </a:rPr>
              <a:t> and </a:t>
            </a:r>
            <a:r>
              <a:rPr lang="cs-CZ" sz="1600" b="1" dirty="0" err="1" smtClean="0">
                <a:solidFill>
                  <a:schemeClr val="accent3">
                    <a:lumMod val="50000"/>
                  </a:schemeClr>
                </a:solidFill>
                <a:latin typeface="Times New Roman" pitchFamily="18" charset="0"/>
                <a:cs typeface="Times New Roman" pitchFamily="18" charset="0"/>
              </a:rPr>
              <a:t>literature</a:t>
            </a:r>
            <a:endParaRPr lang="cs-CZ" sz="1600" b="1" dirty="0" smtClean="0">
              <a:solidFill>
                <a:schemeClr val="accent3">
                  <a:lumMod val="50000"/>
                </a:schemeClr>
              </a:solidFill>
              <a:latin typeface="Times New Roman" pitchFamily="18" charset="0"/>
              <a:cs typeface="Times New Roman" pitchFamily="18" charset="0"/>
            </a:endParaRPr>
          </a:p>
          <a:p>
            <a:endParaRPr lang="cs-CZ" sz="1000" dirty="0">
              <a:latin typeface="Times New Roman" pitchFamily="18" charset="0"/>
              <a:cs typeface="Times New Roman" pitchFamily="18" charset="0"/>
            </a:endParaRPr>
          </a:p>
        </p:txBody>
      </p:sp>
      <p:sp>
        <p:nvSpPr>
          <p:cNvPr id="3" name="Obdélník 2"/>
          <p:cNvSpPr/>
          <p:nvPr/>
        </p:nvSpPr>
        <p:spPr>
          <a:xfrm>
            <a:off x="1403648" y="627534"/>
            <a:ext cx="7056784" cy="4401205"/>
          </a:xfrm>
          <a:prstGeom prst="rect">
            <a:avLst/>
          </a:prstGeom>
        </p:spPr>
        <p:txBody>
          <a:bodyPr wrap="square">
            <a:spAutoFit/>
          </a:bodyPr>
          <a:lstStyle/>
          <a:p>
            <a:r>
              <a:rPr lang="en-US" sz="2000" b="1" dirty="0" smtClean="0">
                <a:latin typeface="Times New Roman" pitchFamily="18" charset="0"/>
                <a:cs typeface="Times New Roman" pitchFamily="18" charset="0"/>
              </a:rPr>
              <a:t>NOUN</a:t>
            </a:r>
          </a:p>
          <a:p>
            <a:r>
              <a:rPr lang="en-US" sz="2000" b="1" dirty="0" smtClean="0">
                <a:latin typeface="Times New Roman" pitchFamily="18" charset="0"/>
                <a:cs typeface="Times New Roman" pitchFamily="18" charset="0"/>
              </a:rPr>
              <a:t>In linguistics, a noun is a member of a large, open lexical category whose members can occur as the main word in the subject of a clause, the object of a verb, or the object of a preposition (or put more simply, a noun is a word used to name a person, animal, place, thing or abstract idea).</a:t>
            </a:r>
          </a:p>
          <a:p>
            <a:r>
              <a:rPr lang="en-US" sz="2000" b="1" dirty="0" smtClean="0">
                <a:latin typeface="Times New Roman" pitchFamily="18" charset="0"/>
                <a:cs typeface="Times New Roman" pitchFamily="18" charset="0"/>
              </a:rPr>
              <a:t>Lexical categories are defined in terms of how their members combine with other kinds of expressions. The syntactic rules for nouns differ from language to language. In English, nouns may be defined as those words which can occur with articles and attributive adjectives and can function as the head of a noun phrase.</a:t>
            </a:r>
          </a:p>
          <a:p>
            <a:r>
              <a:rPr lang="en-US" sz="2000" b="1" dirty="0" smtClean="0">
                <a:latin typeface="Times New Roman" pitchFamily="18" charset="0"/>
                <a:cs typeface="Times New Roman" pitchFamily="18" charset="0"/>
              </a:rPr>
              <a:t>In traditional English grammar, the noun is one of the eight parts of speech</a:t>
            </a:r>
            <a:r>
              <a:rPr lang="en-US" sz="1600" b="1" dirty="0" smtClean="0"/>
              <a:t>.</a:t>
            </a:r>
            <a:endParaRPr lang="en-US" sz="1600" b="1" dirty="0">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1801" y="492443"/>
            <a:ext cx="2916832" cy="594066"/>
          </a:xfrm>
        </p:spPr>
        <p:txBody>
          <a:bodyPr anchor="t">
            <a:normAutofit/>
          </a:bodyPr>
          <a:lstStyle/>
          <a:p>
            <a:pPr algn="l"/>
            <a:r>
              <a:rPr lang="cs-CZ" sz="2500" b="1" dirty="0">
                <a:latin typeface="Times New Roman" pitchFamily="18" charset="0"/>
                <a:cs typeface="Times New Roman" pitchFamily="18" charset="0"/>
              </a:rPr>
              <a:t>7</a:t>
            </a:r>
            <a:r>
              <a:rPr lang="cs-CZ" sz="2500" b="1" dirty="0" smtClean="0">
                <a:latin typeface="Times New Roman" pitchFamily="18" charset="0"/>
                <a:cs typeface="Times New Roman" pitchFamily="18" charset="0"/>
              </a:rPr>
              <a:t>.8 Test znalostí</a:t>
            </a:r>
            <a:endParaRPr lang="cs-CZ" sz="2500" b="1" dirty="0">
              <a:latin typeface="Times New Roman" pitchFamily="18" charset="0"/>
              <a:cs typeface="Times New Roman" pitchFamily="18" charset="0"/>
            </a:endParaRPr>
          </a:p>
        </p:txBody>
      </p:sp>
      <p:sp>
        <p:nvSpPr>
          <p:cNvPr id="11" name="TextovéPole 10">
            <a:hlinkClick r:id="rId3"/>
          </p:cNvPr>
          <p:cNvSpPr txBox="1"/>
          <p:nvPr/>
        </p:nvSpPr>
        <p:spPr>
          <a:xfrm>
            <a:off x="6516216" y="3867895"/>
            <a:ext cx="2304256" cy="461665"/>
          </a:xfrm>
          <a:prstGeom prst="rect">
            <a:avLst/>
          </a:prstGeom>
          <a:noFill/>
        </p:spPr>
        <p:txBody>
          <a:bodyPr wrap="square" rtlCol="0">
            <a:spAutoFit/>
          </a:bodyPr>
          <a:lstStyle/>
          <a:p>
            <a:endParaRPr lang="cs-CZ" sz="1200" dirty="0" smtClean="0"/>
          </a:p>
          <a:p>
            <a:endParaRPr lang="cs-CZ" sz="1200" dirty="0"/>
          </a:p>
        </p:txBody>
      </p:sp>
      <p:sp>
        <p:nvSpPr>
          <p:cNvPr id="13" name="TextovéPole 12"/>
          <p:cNvSpPr txBox="1"/>
          <p:nvPr/>
        </p:nvSpPr>
        <p:spPr>
          <a:xfrm>
            <a:off x="7092280" y="1203598"/>
            <a:ext cx="1440160" cy="246221"/>
          </a:xfrm>
          <a:prstGeom prst="rect">
            <a:avLst/>
          </a:prstGeom>
          <a:noFill/>
        </p:spPr>
        <p:txBody>
          <a:bodyPr wrap="square" rtlCol="0">
            <a:spAutoFit/>
          </a:bodyPr>
          <a:lstStyle/>
          <a:p>
            <a:pPr algn="ctr"/>
            <a:r>
              <a:rPr lang="cs-CZ" sz="1000" b="1" dirty="0" smtClean="0">
                <a:solidFill>
                  <a:srgbClr val="813763"/>
                </a:solidFill>
                <a:latin typeface="Times New Roman" pitchFamily="18" charset="0"/>
                <a:cs typeface="Times New Roman" pitchFamily="18" charset="0"/>
              </a:rPr>
              <a:t>Správné odpovědi:</a:t>
            </a:r>
            <a:endParaRPr lang="cs-CZ" sz="1000" b="1" dirty="0">
              <a:solidFill>
                <a:srgbClr val="813763"/>
              </a:solidFill>
              <a:latin typeface="Times New Roman" pitchFamily="18" charset="0"/>
              <a:cs typeface="Times New Roman" pitchFamily="18" charset="0"/>
            </a:endParaRPr>
          </a:p>
        </p:txBody>
      </p:sp>
      <p:graphicFrame>
        <p:nvGraphicFramePr>
          <p:cNvPr id="15" name="Tabulka 14"/>
          <p:cNvGraphicFramePr>
            <a:graphicFrameLocks noGrp="1"/>
          </p:cNvGraphicFramePr>
          <p:nvPr>
            <p:extLst>
              <p:ext uri="{D42A27DB-BD31-4B8C-83A1-F6EECF244321}">
                <p14:modId xmlns:p14="http://schemas.microsoft.com/office/powerpoint/2010/main" val="153252505"/>
              </p:ext>
            </p:extLst>
          </p:nvPr>
        </p:nvGraphicFramePr>
        <p:xfrm>
          <a:off x="755576" y="1059582"/>
          <a:ext cx="6336704" cy="3627120"/>
        </p:xfrm>
        <a:graphic>
          <a:graphicData uri="http://schemas.openxmlformats.org/drawingml/2006/table">
            <a:tbl>
              <a:tblPr bandRow="1">
                <a:tableStyleId>{775DCB02-9BB8-47FD-8907-85C794F793BA}</a:tableStyleId>
              </a:tblPr>
              <a:tblGrid>
                <a:gridCol w="3048000"/>
                <a:gridCol w="3288704"/>
              </a:tblGrid>
              <a:tr h="370840">
                <a:tc>
                  <a:txBody>
                    <a:bodyPr/>
                    <a:lstStyle/>
                    <a:p>
                      <a:pPr marL="0" indent="0" algn="l">
                        <a:buNone/>
                      </a:pPr>
                      <a:r>
                        <a:rPr lang="cs-CZ" sz="1600" dirty="0" smtClean="0">
                          <a:latin typeface="Times New Roman" pitchFamily="18" charset="0"/>
                          <a:cs typeface="Times New Roman" pitchFamily="18" charset="0"/>
                        </a:rPr>
                        <a:t>1. Který</a:t>
                      </a:r>
                      <a:r>
                        <a:rPr lang="cs-CZ" sz="1600" baseline="0" dirty="0" smtClean="0">
                          <a:latin typeface="Times New Roman" pitchFamily="18" charset="0"/>
                          <a:cs typeface="Times New Roman" pitchFamily="18" charset="0"/>
                        </a:rPr>
                        <a:t> </a:t>
                      </a:r>
                      <a:r>
                        <a:rPr lang="cs-CZ" sz="1600" baseline="0" dirty="0" smtClean="0">
                          <a:latin typeface="Times New Roman" pitchFamily="18" charset="0"/>
                          <a:cs typeface="Times New Roman" pitchFamily="18" charset="0"/>
                        </a:rPr>
                        <a:t>z uvedených tvarů je správný</a:t>
                      </a:r>
                      <a:r>
                        <a:rPr lang="cs-CZ" sz="1600" dirty="0" smtClean="0">
                          <a:latin typeface="Times New Roman" pitchFamily="18" charset="0"/>
                          <a:cs typeface="Times New Roman" pitchFamily="18" charset="0"/>
                        </a:rPr>
                        <a:t>?</a:t>
                      </a:r>
                    </a:p>
                    <a:p>
                      <a:pPr marL="342900" indent="-342900" algn="l"/>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a/  o Karlovi Hynkovi Máchovi</a:t>
                      </a:r>
                    </a:p>
                    <a:p>
                      <a:pPr marL="342900" indent="-342900" algn="l"/>
                      <a:r>
                        <a:rPr lang="cs-CZ" sz="1200" dirty="0" smtClean="0">
                          <a:latin typeface="Times New Roman" pitchFamily="18" charset="0"/>
                          <a:cs typeface="Times New Roman" pitchFamily="18" charset="0"/>
                        </a:rPr>
                        <a:t>b/  o Karlu Hynku Máchovi</a:t>
                      </a:r>
                    </a:p>
                    <a:p>
                      <a:pPr marL="342900" indent="-342900" algn="l"/>
                      <a:r>
                        <a:rPr lang="cs-CZ" sz="1200" dirty="0" smtClean="0">
                          <a:latin typeface="Times New Roman" pitchFamily="18" charset="0"/>
                          <a:cs typeface="Times New Roman" pitchFamily="18" charset="0"/>
                        </a:rPr>
                        <a:t>c/  o Karlovi Hynku Máchovi</a:t>
                      </a:r>
                    </a:p>
                    <a:p>
                      <a:pPr marL="342900" indent="-342900" algn="l"/>
                      <a:r>
                        <a:rPr lang="cs-CZ" sz="1200" dirty="0" smtClean="0">
                          <a:latin typeface="Times New Roman" pitchFamily="18" charset="0"/>
                          <a:cs typeface="Times New Roman" pitchFamily="18" charset="0"/>
                        </a:rPr>
                        <a:t>d/  o Karlu</a:t>
                      </a:r>
                      <a:r>
                        <a:rPr lang="cs-CZ" sz="1200" baseline="0" dirty="0" smtClean="0">
                          <a:latin typeface="Times New Roman" pitchFamily="18" charset="0"/>
                          <a:cs typeface="Times New Roman" pitchFamily="18" charset="0"/>
                        </a:rPr>
                        <a:t> Hynku Máchovi</a:t>
                      </a:r>
                      <a:endParaRPr lang="cs-CZ" sz="1200" dirty="0" smtClean="0">
                        <a:latin typeface="Times New Roman" pitchFamily="18" charset="0"/>
                        <a:cs typeface="Times New Roman" pitchFamily="18" charset="0"/>
                      </a:endParaRPr>
                    </a:p>
                    <a:p>
                      <a:endParaRPr lang="cs-CZ" dirty="0">
                        <a:latin typeface="Times New Roman" pitchFamily="18" charset="0"/>
                        <a:cs typeface="Times New Roman" pitchFamily="18" charset="0"/>
                      </a:endParaRPr>
                    </a:p>
                  </a:txBody>
                  <a:tcPr/>
                </a:tc>
                <a:tc>
                  <a:txBody>
                    <a:bodyPr/>
                    <a:lstStyle/>
                    <a:p>
                      <a:pPr marL="0" indent="0" algn="l">
                        <a:buNone/>
                      </a:pPr>
                      <a:r>
                        <a:rPr lang="cs-CZ" sz="1600" dirty="0" smtClean="0">
                          <a:latin typeface="Times New Roman" pitchFamily="18" charset="0"/>
                          <a:cs typeface="Times New Roman" pitchFamily="18" charset="0"/>
                        </a:rPr>
                        <a:t>3. Vyber </a:t>
                      </a:r>
                      <a:r>
                        <a:rPr lang="cs-CZ" sz="1600" dirty="0" smtClean="0">
                          <a:latin typeface="Times New Roman" pitchFamily="18" charset="0"/>
                          <a:cs typeface="Times New Roman" pitchFamily="18" charset="0"/>
                        </a:rPr>
                        <a:t>správné oslovení:</a:t>
                      </a:r>
                    </a:p>
                    <a:p>
                      <a:pPr marL="342900" indent="-342900" algn="l">
                        <a:buAutoNum type="arabicPeriod" startAt="3"/>
                      </a:pPr>
                      <a:endParaRPr lang="cs-CZ" sz="1600" dirty="0" smtClean="0">
                        <a:latin typeface="Times New Roman" pitchFamily="18" charset="0"/>
                        <a:cs typeface="Times New Roman" pitchFamily="18" charset="0"/>
                      </a:endParaRPr>
                    </a:p>
                    <a:p>
                      <a:pPr marL="0" indent="0" algn="l">
                        <a:buNone/>
                      </a:pPr>
                      <a:endParaRPr lang="cs-CZ" sz="16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a/  </a:t>
                      </a:r>
                      <a:r>
                        <a:rPr lang="cs-CZ" sz="1200" dirty="0" smtClean="0">
                          <a:latin typeface="Times New Roman" pitchFamily="18" charset="0"/>
                          <a:cs typeface="Times New Roman" pitchFamily="18" charset="0"/>
                        </a:rPr>
                        <a:t> pane </a:t>
                      </a:r>
                      <a:r>
                        <a:rPr lang="cs-CZ" sz="1200" dirty="0" err="1" smtClean="0">
                          <a:latin typeface="Times New Roman" pitchFamily="18" charset="0"/>
                          <a:cs typeface="Times New Roman" pitchFamily="18" charset="0"/>
                        </a:rPr>
                        <a:t>soudec</a:t>
                      </a: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b/ </a:t>
                      </a:r>
                      <a:r>
                        <a:rPr lang="cs-CZ" sz="1200" dirty="0" smtClean="0">
                          <a:latin typeface="Times New Roman" pitchFamily="18" charset="0"/>
                          <a:cs typeface="Times New Roman" pitchFamily="18" charset="0"/>
                        </a:rPr>
                        <a:t>  </a:t>
                      </a:r>
                      <a:r>
                        <a:rPr lang="cs-CZ" sz="1200" dirty="0" smtClean="0">
                          <a:latin typeface="Times New Roman" pitchFamily="18" charset="0"/>
                          <a:cs typeface="Times New Roman" pitchFamily="18" charset="0"/>
                        </a:rPr>
                        <a:t>pane </a:t>
                      </a:r>
                      <a:r>
                        <a:rPr lang="cs-CZ" sz="1200" dirty="0" err="1" smtClean="0">
                          <a:latin typeface="Times New Roman" pitchFamily="18" charset="0"/>
                          <a:cs typeface="Times New Roman" pitchFamily="18" charset="0"/>
                        </a:rPr>
                        <a:t>soudče</a:t>
                      </a: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c/  </a:t>
                      </a:r>
                      <a:r>
                        <a:rPr lang="cs-CZ" sz="1200" dirty="0" smtClean="0">
                          <a:latin typeface="Times New Roman" pitchFamily="18" charset="0"/>
                          <a:cs typeface="Times New Roman" pitchFamily="18" charset="0"/>
                        </a:rPr>
                        <a:t> pane </a:t>
                      </a:r>
                      <a:r>
                        <a:rPr lang="cs-CZ" sz="1200" dirty="0" smtClean="0">
                          <a:latin typeface="Times New Roman" pitchFamily="18" charset="0"/>
                          <a:cs typeface="Times New Roman" pitchFamily="18" charset="0"/>
                        </a:rPr>
                        <a:t>soudce</a:t>
                      </a:r>
                    </a:p>
                    <a:p>
                      <a:pPr marL="342900" indent="-342900" algn="l"/>
                      <a:r>
                        <a:rPr lang="cs-CZ" sz="1200" dirty="0" smtClean="0">
                          <a:latin typeface="Times New Roman" pitchFamily="18" charset="0"/>
                          <a:cs typeface="Times New Roman" pitchFamily="18" charset="0"/>
                        </a:rPr>
                        <a:t>d/ </a:t>
                      </a:r>
                      <a:r>
                        <a:rPr lang="cs-CZ" sz="1200" dirty="0" smtClean="0">
                          <a:latin typeface="Times New Roman" pitchFamily="18" charset="0"/>
                          <a:cs typeface="Times New Roman" pitchFamily="18" charset="0"/>
                        </a:rPr>
                        <a:t>  pane </a:t>
                      </a:r>
                      <a:r>
                        <a:rPr lang="cs-CZ" sz="1200" dirty="0" err="1" smtClean="0">
                          <a:latin typeface="Times New Roman" pitchFamily="18" charset="0"/>
                          <a:cs typeface="Times New Roman" pitchFamily="18" charset="0"/>
                        </a:rPr>
                        <a:t>soudeče</a:t>
                      </a:r>
                      <a:endParaRPr lang="cs-CZ" sz="1200" dirty="0" smtClean="0">
                        <a:latin typeface="Times New Roman" pitchFamily="18" charset="0"/>
                        <a:cs typeface="Times New Roman" pitchFamily="18" charset="0"/>
                      </a:endParaRPr>
                    </a:p>
                    <a:p>
                      <a:pPr marL="342900" indent="-342900" algn="l"/>
                      <a:endParaRPr lang="cs-CZ" dirty="0">
                        <a:latin typeface="Times New Roman" pitchFamily="18" charset="0"/>
                        <a:cs typeface="Times New Roman" pitchFamily="18" charset="0"/>
                      </a:endParaRPr>
                    </a:p>
                  </a:txBody>
                  <a:tcPr/>
                </a:tc>
              </a:tr>
              <a:tr h="370840">
                <a:tc>
                  <a:txBody>
                    <a:bodyPr/>
                    <a:lstStyle/>
                    <a:p>
                      <a:pPr marL="0" indent="0" algn="l">
                        <a:buNone/>
                      </a:pPr>
                      <a:r>
                        <a:rPr lang="cs-CZ" sz="1600" dirty="0" smtClean="0">
                          <a:latin typeface="Times New Roman" pitchFamily="18" charset="0"/>
                          <a:cs typeface="Times New Roman" pitchFamily="18" charset="0"/>
                        </a:rPr>
                        <a:t>2. Urči</a:t>
                      </a:r>
                      <a:r>
                        <a:rPr lang="cs-CZ" sz="1600" baseline="0" dirty="0" smtClean="0">
                          <a:latin typeface="Times New Roman" pitchFamily="18" charset="0"/>
                          <a:cs typeface="Times New Roman" pitchFamily="18" charset="0"/>
                        </a:rPr>
                        <a:t> </a:t>
                      </a:r>
                      <a:r>
                        <a:rPr lang="cs-CZ" sz="1600" baseline="0" dirty="0" smtClean="0">
                          <a:latin typeface="Times New Roman" pitchFamily="18" charset="0"/>
                          <a:cs typeface="Times New Roman" pitchFamily="18" charset="0"/>
                        </a:rPr>
                        <a:t>chybný tvar:</a:t>
                      </a:r>
                    </a:p>
                    <a:p>
                      <a:pPr marL="342900" indent="-342900" algn="l">
                        <a:buAutoNum type="arabicPeriod" startAt="2"/>
                      </a:pPr>
                      <a:endParaRPr lang="cs-CZ" sz="1600" dirty="0" smtClean="0">
                        <a:latin typeface="Times New Roman" pitchFamily="18" charset="0"/>
                        <a:cs typeface="Times New Roman" pitchFamily="18" charset="0"/>
                      </a:endParaRPr>
                    </a:p>
                    <a:p>
                      <a:pPr marL="0" indent="0" algn="l">
                        <a:buNone/>
                      </a:pP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a/ </a:t>
                      </a:r>
                      <a:r>
                        <a:rPr lang="cs-CZ" sz="1200" dirty="0" smtClean="0">
                          <a:latin typeface="Times New Roman" pitchFamily="18" charset="0"/>
                          <a:cs typeface="Times New Roman" pitchFamily="18" charset="0"/>
                        </a:rPr>
                        <a:t> k </a:t>
                      </a:r>
                      <a:r>
                        <a:rPr lang="cs-CZ" sz="1200" dirty="0" smtClean="0">
                          <a:latin typeface="Times New Roman" pitchFamily="18" charset="0"/>
                          <a:cs typeface="Times New Roman" pitchFamily="18" charset="0"/>
                        </a:rPr>
                        <a:t>panu</a:t>
                      </a:r>
                      <a:r>
                        <a:rPr lang="cs-CZ" sz="1200" baseline="0" dirty="0" smtClean="0">
                          <a:latin typeface="Times New Roman" pitchFamily="18" charset="0"/>
                          <a:cs typeface="Times New Roman" pitchFamily="18" charset="0"/>
                        </a:rPr>
                        <a:t> Knížeti</a:t>
                      </a: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b/ </a:t>
                      </a:r>
                      <a:r>
                        <a:rPr lang="cs-CZ" sz="1200" dirty="0" smtClean="0">
                          <a:latin typeface="Times New Roman" pitchFamily="18" charset="0"/>
                          <a:cs typeface="Times New Roman" pitchFamily="18" charset="0"/>
                        </a:rPr>
                        <a:t> k </a:t>
                      </a:r>
                      <a:r>
                        <a:rPr lang="cs-CZ" sz="1200" dirty="0" smtClean="0">
                          <a:latin typeface="Times New Roman" pitchFamily="18" charset="0"/>
                          <a:cs typeface="Times New Roman" pitchFamily="18" charset="0"/>
                        </a:rPr>
                        <a:t>panu </a:t>
                      </a:r>
                      <a:r>
                        <a:rPr lang="cs-CZ" sz="1200" dirty="0" err="1" smtClean="0">
                          <a:latin typeface="Times New Roman" pitchFamily="18" charset="0"/>
                          <a:cs typeface="Times New Roman" pitchFamily="18" charset="0"/>
                        </a:rPr>
                        <a:t>Knížetovi</a:t>
                      </a: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c/ </a:t>
                      </a:r>
                      <a:r>
                        <a:rPr lang="cs-CZ" sz="1200" dirty="0" smtClean="0">
                          <a:latin typeface="Times New Roman" pitchFamily="18" charset="0"/>
                          <a:cs typeface="Times New Roman" pitchFamily="18" charset="0"/>
                        </a:rPr>
                        <a:t> k </a:t>
                      </a:r>
                      <a:r>
                        <a:rPr lang="cs-CZ" sz="1200" dirty="0" smtClean="0">
                          <a:latin typeface="Times New Roman" pitchFamily="18" charset="0"/>
                          <a:cs typeface="Times New Roman" pitchFamily="18" charset="0"/>
                        </a:rPr>
                        <a:t>panu </a:t>
                      </a:r>
                      <a:r>
                        <a:rPr lang="cs-CZ" sz="1200" dirty="0" err="1" smtClean="0">
                          <a:latin typeface="Times New Roman" pitchFamily="18" charset="0"/>
                          <a:cs typeface="Times New Roman" pitchFamily="18" charset="0"/>
                        </a:rPr>
                        <a:t>Knížovi</a:t>
                      </a: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d/ </a:t>
                      </a:r>
                      <a:r>
                        <a:rPr lang="cs-CZ" sz="1200" dirty="0" smtClean="0">
                          <a:latin typeface="Times New Roman" pitchFamily="18" charset="0"/>
                          <a:cs typeface="Times New Roman" pitchFamily="18" charset="0"/>
                        </a:rPr>
                        <a:t> k </a:t>
                      </a:r>
                      <a:r>
                        <a:rPr lang="cs-CZ" sz="1200" dirty="0" smtClean="0">
                          <a:latin typeface="Times New Roman" pitchFamily="18" charset="0"/>
                          <a:cs typeface="Times New Roman" pitchFamily="18" charset="0"/>
                        </a:rPr>
                        <a:t>panu </a:t>
                      </a:r>
                      <a:r>
                        <a:rPr lang="cs-CZ" sz="1200" dirty="0" err="1" smtClean="0">
                          <a:latin typeface="Times New Roman" pitchFamily="18" charset="0"/>
                          <a:cs typeface="Times New Roman" pitchFamily="18" charset="0"/>
                        </a:rPr>
                        <a:t>Knížti</a:t>
                      </a:r>
                      <a:endParaRPr lang="cs-CZ" sz="1200" dirty="0" smtClean="0">
                        <a:latin typeface="Times New Roman" pitchFamily="18" charset="0"/>
                        <a:cs typeface="Times New Roman" pitchFamily="18" charset="0"/>
                      </a:endParaRPr>
                    </a:p>
                    <a:p>
                      <a:endParaRPr lang="cs-CZ"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600" dirty="0" smtClean="0">
                          <a:latin typeface="Times New Roman" pitchFamily="18" charset="0"/>
                          <a:cs typeface="Times New Roman" pitchFamily="18" charset="0"/>
                        </a:rPr>
                        <a:t>4. Která</a:t>
                      </a:r>
                      <a:r>
                        <a:rPr lang="cs-CZ" sz="1600" baseline="0" dirty="0" smtClean="0">
                          <a:latin typeface="Times New Roman" pitchFamily="18" charset="0"/>
                          <a:cs typeface="Times New Roman" pitchFamily="18" charset="0"/>
                        </a:rPr>
                        <a:t> </a:t>
                      </a:r>
                      <a:r>
                        <a:rPr lang="cs-CZ" sz="1600" baseline="0" dirty="0" smtClean="0">
                          <a:latin typeface="Times New Roman" pitchFamily="18" charset="0"/>
                          <a:cs typeface="Times New Roman" pitchFamily="18" charset="0"/>
                        </a:rPr>
                        <a:t>řada slov je ve správných tvarech?</a:t>
                      </a:r>
                      <a:endParaRPr lang="cs-CZ" sz="16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cs-CZ" sz="16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a/  o Hradčanech, bez Kraslic, k Benátkám</a:t>
                      </a:r>
                    </a:p>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b/ </a:t>
                      </a:r>
                      <a:r>
                        <a:rPr lang="cs-CZ" sz="1200" dirty="0" smtClean="0">
                          <a:latin typeface="Times New Roman" pitchFamily="18" charset="0"/>
                          <a:cs typeface="Times New Roman" pitchFamily="18" charset="0"/>
                        </a:rPr>
                        <a:t> o </a:t>
                      </a:r>
                      <a:r>
                        <a:rPr lang="cs-CZ" sz="1200" dirty="0" err="1" smtClean="0">
                          <a:latin typeface="Times New Roman" pitchFamily="18" charset="0"/>
                          <a:cs typeface="Times New Roman" pitchFamily="18" charset="0"/>
                        </a:rPr>
                        <a:t>Hradčanách</a:t>
                      </a:r>
                      <a:r>
                        <a:rPr lang="cs-CZ" sz="1200" dirty="0" smtClean="0">
                          <a:latin typeface="Times New Roman" pitchFamily="18" charset="0"/>
                          <a:cs typeface="Times New Roman" pitchFamily="18" charset="0"/>
                        </a:rPr>
                        <a:t>, bez Kraslicí, k Benátkám</a:t>
                      </a:r>
                    </a:p>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c/ </a:t>
                      </a:r>
                      <a:r>
                        <a:rPr lang="cs-CZ" sz="1200" dirty="0" smtClean="0">
                          <a:latin typeface="Times New Roman" pitchFamily="18" charset="0"/>
                          <a:cs typeface="Times New Roman" pitchFamily="18" charset="0"/>
                        </a:rPr>
                        <a:t> o Hradčanech</a:t>
                      </a:r>
                      <a:r>
                        <a:rPr lang="cs-CZ" sz="1200" dirty="0" smtClean="0">
                          <a:latin typeface="Times New Roman" pitchFamily="18" charset="0"/>
                          <a:cs typeface="Times New Roman" pitchFamily="18" charset="0"/>
                        </a:rPr>
                        <a:t>, bez Kraslic,</a:t>
                      </a:r>
                      <a:r>
                        <a:rPr lang="cs-CZ" sz="1200" baseline="0" dirty="0" smtClean="0">
                          <a:latin typeface="Times New Roman" pitchFamily="18" charset="0"/>
                          <a:cs typeface="Times New Roman" pitchFamily="18" charset="0"/>
                        </a:rPr>
                        <a:t> k </a:t>
                      </a:r>
                      <a:r>
                        <a:rPr lang="cs-CZ" sz="1200" baseline="0" dirty="0" err="1" smtClean="0">
                          <a:latin typeface="Times New Roman" pitchFamily="18" charset="0"/>
                          <a:cs typeface="Times New Roman" pitchFamily="18" charset="0"/>
                        </a:rPr>
                        <a:t>Benátkům</a:t>
                      </a:r>
                      <a:endParaRPr lang="cs-CZ" sz="1200" baseline="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baseline="0" dirty="0" smtClean="0">
                          <a:latin typeface="Times New Roman" pitchFamily="18" charset="0"/>
                          <a:cs typeface="Times New Roman" pitchFamily="18" charset="0"/>
                        </a:rPr>
                        <a:t>d/ </a:t>
                      </a:r>
                      <a:r>
                        <a:rPr lang="cs-CZ" sz="1200" baseline="0" dirty="0" smtClean="0">
                          <a:latin typeface="Times New Roman" pitchFamily="18" charset="0"/>
                          <a:cs typeface="Times New Roman" pitchFamily="18" charset="0"/>
                        </a:rPr>
                        <a:t> o </a:t>
                      </a:r>
                      <a:r>
                        <a:rPr lang="cs-CZ" sz="1200" baseline="0" dirty="0" err="1" smtClean="0">
                          <a:latin typeface="Times New Roman" pitchFamily="18" charset="0"/>
                          <a:cs typeface="Times New Roman" pitchFamily="18" charset="0"/>
                        </a:rPr>
                        <a:t>Hradčanách</a:t>
                      </a:r>
                      <a:r>
                        <a:rPr lang="cs-CZ" sz="1200" baseline="0" dirty="0" smtClean="0">
                          <a:latin typeface="Times New Roman" pitchFamily="18" charset="0"/>
                          <a:cs typeface="Times New Roman" pitchFamily="18" charset="0"/>
                        </a:rPr>
                        <a:t>, bez Kraslicí, k </a:t>
                      </a:r>
                      <a:r>
                        <a:rPr lang="cs-CZ" sz="1200" baseline="0" dirty="0" err="1" smtClean="0">
                          <a:latin typeface="Times New Roman" pitchFamily="18" charset="0"/>
                          <a:cs typeface="Times New Roman" pitchFamily="18" charset="0"/>
                        </a:rPr>
                        <a:t>Benátkům</a:t>
                      </a:r>
                      <a:endParaRPr lang="cs-CZ" sz="1200" dirty="0" smtClean="0">
                        <a:latin typeface="Times New Roman" pitchFamily="18" charset="0"/>
                        <a:cs typeface="Times New Roman" pitchFamily="18" charset="0"/>
                      </a:endParaRPr>
                    </a:p>
                    <a:p>
                      <a:endParaRPr lang="cs-CZ" sz="1600" dirty="0">
                        <a:latin typeface="Times New Roman" pitchFamily="18" charset="0"/>
                        <a:cs typeface="Times New Roman" pitchFamily="18" charset="0"/>
                      </a:endParaRPr>
                    </a:p>
                  </a:txBody>
                  <a:tcPr/>
                </a:tc>
              </a:tr>
            </a:tbl>
          </a:graphicData>
        </a:graphic>
      </p:graphicFrame>
      <p:sp>
        <p:nvSpPr>
          <p:cNvPr id="16" name="TextovéPole 15"/>
          <p:cNvSpPr txBox="1"/>
          <p:nvPr/>
        </p:nvSpPr>
        <p:spPr>
          <a:xfrm>
            <a:off x="7596336" y="1419622"/>
            <a:ext cx="504056" cy="1200329"/>
          </a:xfrm>
          <a:prstGeom prst="rect">
            <a:avLst/>
          </a:prstGeom>
          <a:noFill/>
        </p:spPr>
        <p:txBody>
          <a:bodyPr wrap="square" rtlCol="0">
            <a:spAutoFit/>
          </a:bodyPr>
          <a:lstStyle/>
          <a:p>
            <a:pPr marL="228600" indent="-228600">
              <a:buAutoNum type="arabicPeriod"/>
            </a:pPr>
            <a:endParaRPr lang="cs-CZ" sz="1200" dirty="0" smtClean="0">
              <a:latin typeface="Times New Roman" pitchFamily="18" charset="0"/>
              <a:cs typeface="Times New Roman" pitchFamily="18" charset="0"/>
            </a:endParaRPr>
          </a:p>
          <a:p>
            <a:pPr marL="228600" indent="-228600">
              <a:buAutoNum type="arabicPeriod"/>
            </a:pPr>
            <a:r>
              <a:rPr lang="cs-CZ" sz="1200" dirty="0">
                <a:latin typeface="Times New Roman" pitchFamily="18" charset="0"/>
                <a:cs typeface="Times New Roman" pitchFamily="18" charset="0"/>
              </a:rPr>
              <a:t>b</a:t>
            </a:r>
            <a:endParaRPr lang="cs-CZ" sz="1200" dirty="0" smtClean="0">
              <a:latin typeface="Times New Roman" pitchFamily="18" charset="0"/>
              <a:cs typeface="Times New Roman" pitchFamily="18" charset="0"/>
            </a:endParaRPr>
          </a:p>
          <a:p>
            <a:pPr marL="228600" indent="-228600">
              <a:buAutoNum type="arabicPeriod"/>
            </a:pPr>
            <a:r>
              <a:rPr lang="cs-CZ" sz="1200" dirty="0">
                <a:latin typeface="Times New Roman" pitchFamily="18" charset="0"/>
                <a:cs typeface="Times New Roman" pitchFamily="18" charset="0"/>
              </a:rPr>
              <a:t>d</a:t>
            </a:r>
            <a:endParaRPr lang="cs-CZ" sz="1200" dirty="0" smtClean="0">
              <a:latin typeface="Times New Roman" pitchFamily="18" charset="0"/>
              <a:cs typeface="Times New Roman" pitchFamily="18" charset="0"/>
            </a:endParaRPr>
          </a:p>
          <a:p>
            <a:pPr marL="228600" indent="-228600">
              <a:buAutoNum type="arabicPeriod"/>
            </a:pPr>
            <a:r>
              <a:rPr lang="cs-CZ" sz="1200" dirty="0">
                <a:latin typeface="Times New Roman" pitchFamily="18" charset="0"/>
                <a:cs typeface="Times New Roman" pitchFamily="18" charset="0"/>
              </a:rPr>
              <a:t>c</a:t>
            </a:r>
            <a:endParaRPr lang="cs-CZ" sz="1200" dirty="0" smtClean="0">
              <a:latin typeface="Times New Roman" pitchFamily="18" charset="0"/>
              <a:cs typeface="Times New Roman" pitchFamily="18" charset="0"/>
            </a:endParaRPr>
          </a:p>
          <a:p>
            <a:pPr marL="228600" indent="-228600">
              <a:buAutoNum type="arabicPeriod"/>
            </a:pPr>
            <a:r>
              <a:rPr lang="cs-CZ" sz="1200" dirty="0">
                <a:latin typeface="Times New Roman" pitchFamily="18" charset="0"/>
                <a:cs typeface="Times New Roman" pitchFamily="18" charset="0"/>
              </a:rPr>
              <a:t>a</a:t>
            </a:r>
            <a:endParaRPr lang="cs-CZ" sz="1200" dirty="0" smtClean="0">
              <a:latin typeface="Times New Roman" pitchFamily="18" charset="0"/>
              <a:cs typeface="Times New Roman" pitchFamily="18" charset="0"/>
            </a:endParaRPr>
          </a:p>
          <a:p>
            <a:pPr marL="228600" indent="-228600"/>
            <a:endParaRPr lang="cs-CZ" sz="1200" dirty="0">
              <a:latin typeface="Times New Roman" pitchFamily="18" charset="0"/>
              <a:cs typeface="Times New Roman" pitchFamily="18" charset="0"/>
            </a:endParaRPr>
          </a:p>
        </p:txBody>
      </p:sp>
      <p:sp>
        <p:nvSpPr>
          <p:cNvPr id="17" name="TextovéPole 16"/>
          <p:cNvSpPr txBox="1"/>
          <p:nvPr/>
        </p:nvSpPr>
        <p:spPr>
          <a:xfrm>
            <a:off x="7532712" y="4236318"/>
            <a:ext cx="1440160" cy="307777"/>
          </a:xfrm>
          <a:prstGeom prst="rect">
            <a:avLst/>
          </a:prstGeom>
          <a:noFill/>
        </p:spPr>
        <p:txBody>
          <a:bodyPr wrap="square" rtlCol="0">
            <a:spAutoFit/>
          </a:bodyPr>
          <a:lstStyle/>
          <a:p>
            <a:r>
              <a:rPr lang="cs-CZ" sz="1400" dirty="0" smtClean="0">
                <a:solidFill>
                  <a:srgbClr val="813763"/>
                </a:solidFill>
                <a:latin typeface="Times New Roman" pitchFamily="18" charset="0"/>
                <a:cs typeface="Times New Roman" pitchFamily="18" charset="0"/>
              </a:rPr>
              <a:t>Test  na známku</a:t>
            </a:r>
            <a:endParaRPr lang="cs-CZ" sz="1400" dirty="0">
              <a:solidFill>
                <a:srgbClr val="813763"/>
              </a:solidFill>
              <a:latin typeface="Times New Roman" pitchFamily="18" charset="0"/>
              <a:cs typeface="Times New Roman" pitchFamily="18" charset="0"/>
            </a:endParaRPr>
          </a:p>
        </p:txBody>
      </p:sp>
      <p:sp>
        <p:nvSpPr>
          <p:cNvPr id="14" name="TextovéPole 1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0" fill="hold"/>
                                        <p:tgtEl>
                                          <p:spTgt spid="16"/>
                                        </p:tgtEl>
                                        <p:attrNameLst>
                                          <p:attrName>ppt_x</p:attrName>
                                        </p:attrNameLst>
                                      </p:cBhvr>
                                      <p:tavLst>
                                        <p:tav tm="0">
                                          <p:val>
                                            <p:strVal val="#ppt_x"/>
                                          </p:val>
                                        </p:tav>
                                        <p:tav tm="100000">
                                          <p:val>
                                            <p:strVal val="#ppt_x"/>
                                          </p:val>
                                        </p:tav>
                                      </p:tavLst>
                                    </p:anim>
                                    <p:anim calcmode="lin" valueType="num">
                                      <p:cBhvr additive="base">
                                        <p:cTn id="8" dur="5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11801"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3" name="Nadpis 1"/>
          <p:cNvSpPr txBox="1">
            <a:spLocks/>
          </p:cNvSpPr>
          <p:nvPr/>
        </p:nvSpPr>
        <p:spPr>
          <a:xfrm>
            <a:off x="11800" y="492443"/>
            <a:ext cx="4416184" cy="594066"/>
          </a:xfrm>
          <a:prstGeom prst="rect">
            <a:avLst/>
          </a:prstGeom>
        </p:spPr>
        <p:txBody>
          <a:bodyPr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smtClean="0">
                <a:latin typeface="Times New Roman" pitchFamily="18" charset="0"/>
                <a:cs typeface="Times New Roman" pitchFamily="18" charset="0"/>
              </a:rPr>
              <a:t>7.9 Použité zdroje a citace</a:t>
            </a:r>
            <a:endParaRPr lang="cs-CZ" sz="2500" b="1" dirty="0">
              <a:latin typeface="Times New Roman" pitchFamily="18" charset="0"/>
              <a:cs typeface="Times New Roman" pitchFamily="18" charset="0"/>
            </a:endParaRPr>
          </a:p>
        </p:txBody>
      </p:sp>
      <p:sp>
        <p:nvSpPr>
          <p:cNvPr id="4" name="TextovéPole 3"/>
          <p:cNvSpPr txBox="1"/>
          <p:nvPr/>
        </p:nvSpPr>
        <p:spPr>
          <a:xfrm>
            <a:off x="11801" y="948009"/>
            <a:ext cx="9132199" cy="830997"/>
          </a:xfrm>
          <a:prstGeom prst="rect">
            <a:avLst/>
          </a:prstGeom>
          <a:noFill/>
        </p:spPr>
        <p:txBody>
          <a:bodyPr wrap="square" rtlCol="0">
            <a:spAutoFit/>
          </a:bodyPr>
          <a:lstStyle/>
          <a:p>
            <a:r>
              <a:rPr lang="cs-CZ" sz="1200" dirty="0" smtClean="0">
                <a:latin typeface="Times New Roman" pitchFamily="18" charset="0"/>
                <a:cs typeface="Times New Roman" pitchFamily="18" charset="0"/>
              </a:rPr>
              <a:t>Český jazyk pro 6. ročník základní školy a pro odpovídající ročník víceletých gymnázií, Vlastimil Styblík, Marie Čechová, Přemysl Hauser, Eva </a:t>
            </a:r>
            <a:r>
              <a:rPr lang="cs-CZ" sz="1200" dirty="0" err="1" smtClean="0">
                <a:latin typeface="Times New Roman" pitchFamily="18" charset="0"/>
                <a:cs typeface="Times New Roman" pitchFamily="18" charset="0"/>
              </a:rPr>
              <a:t>Honšová</a:t>
            </a:r>
            <a:r>
              <a:rPr lang="cs-CZ" sz="1200" dirty="0" smtClean="0">
                <a:latin typeface="Times New Roman" pitchFamily="18" charset="0"/>
                <a:cs typeface="Times New Roman" pitchFamily="18" charset="0"/>
              </a:rPr>
              <a:t>, </a:t>
            </a:r>
            <a:r>
              <a:rPr lang="cs-CZ" sz="1200" dirty="0" err="1" smtClean="0">
                <a:latin typeface="Times New Roman" pitchFamily="18" charset="0"/>
                <a:cs typeface="Times New Roman" pitchFamily="18" charset="0"/>
              </a:rPr>
              <a:t>SPN</a:t>
            </a:r>
            <a:r>
              <a:rPr lang="cs-CZ" sz="1200" dirty="0" smtClean="0">
                <a:latin typeface="Times New Roman" pitchFamily="18" charset="0"/>
                <a:cs typeface="Times New Roman" pitchFamily="18" charset="0"/>
              </a:rPr>
              <a:t> a.s. Praha 2001  slide 7.3,4,5</a:t>
            </a:r>
          </a:p>
          <a:p>
            <a:endParaRPr lang="cs-CZ" sz="1200" dirty="0" smtClean="0">
              <a:latin typeface="Times New Roman" pitchFamily="18" charset="0"/>
              <a:cs typeface="Times New Roman" pitchFamily="18" charset="0"/>
            </a:endParaRPr>
          </a:p>
          <a:p>
            <a:r>
              <a:rPr lang="cs-CZ" sz="1200" dirty="0">
                <a:solidFill>
                  <a:schemeClr val="accent3">
                    <a:lumMod val="50000"/>
                  </a:schemeClr>
                </a:solidFill>
                <a:latin typeface="Times New Roman" pitchFamily="18" charset="0"/>
                <a:cs typeface="Times New Roman" pitchFamily="18" charset="0"/>
                <a:hlinkClick r:id="rId2"/>
              </a:rPr>
              <a:t>http://www.magister.</a:t>
            </a:r>
            <a:r>
              <a:rPr lang="cs-CZ" sz="1200" dirty="0" err="1">
                <a:solidFill>
                  <a:schemeClr val="accent3">
                    <a:lumMod val="50000"/>
                  </a:schemeClr>
                </a:solidFill>
                <a:latin typeface="Times New Roman" pitchFamily="18" charset="0"/>
                <a:cs typeface="Times New Roman" pitchFamily="18" charset="0"/>
                <a:hlinkClick r:id="rId2"/>
              </a:rPr>
              <a:t>sk</a:t>
            </a:r>
            <a:r>
              <a:rPr lang="cs-CZ" sz="1200" dirty="0">
                <a:solidFill>
                  <a:schemeClr val="accent3">
                    <a:lumMod val="50000"/>
                  </a:schemeClr>
                </a:solidFill>
                <a:latin typeface="Times New Roman" pitchFamily="18" charset="0"/>
                <a:cs typeface="Times New Roman" pitchFamily="18" charset="0"/>
                <a:hlinkClick r:id="rId2"/>
              </a:rPr>
              <a:t>/produkt/detail/produkty-od-a-po-z/</a:t>
            </a:r>
            <a:r>
              <a:rPr lang="cs-CZ" sz="1200" dirty="0" err="1">
                <a:solidFill>
                  <a:schemeClr val="accent3">
                    <a:lumMod val="50000"/>
                  </a:schemeClr>
                </a:solidFill>
                <a:latin typeface="Times New Roman" pitchFamily="18" charset="0"/>
                <a:cs typeface="Times New Roman" pitchFamily="18" charset="0"/>
                <a:hlinkClick r:id="rId2"/>
              </a:rPr>
              <a:t>nasivin</a:t>
            </a:r>
            <a:r>
              <a:rPr lang="cs-CZ" sz="1200" dirty="0">
                <a:solidFill>
                  <a:schemeClr val="accent3">
                    <a:lumMod val="50000"/>
                  </a:schemeClr>
                </a:solidFill>
                <a:latin typeface="Times New Roman" pitchFamily="18" charset="0"/>
                <a:cs typeface="Times New Roman" pitchFamily="18" charset="0"/>
                <a:hlinkClick r:id="rId2"/>
              </a:rPr>
              <a:t>-sprej-0-05-10ml</a:t>
            </a:r>
            <a:r>
              <a:rPr lang="cs-CZ" sz="1200" dirty="0" smtClean="0">
                <a:solidFill>
                  <a:schemeClr val="accent3">
                    <a:lumMod val="50000"/>
                  </a:schemeClr>
                </a:solidFill>
                <a:latin typeface="Times New Roman" pitchFamily="18" charset="0"/>
                <a:cs typeface="Times New Roman" pitchFamily="18" charset="0"/>
                <a:hlinkClick r:id="rId2"/>
              </a:rPr>
              <a:t>/</a:t>
            </a:r>
            <a:r>
              <a:rPr lang="cs-CZ" sz="1200" dirty="0" smtClean="0">
                <a:solidFill>
                  <a:schemeClr val="accent3">
                    <a:lumMod val="50000"/>
                  </a:schemeClr>
                </a:solidFill>
                <a:latin typeface="Times New Roman" pitchFamily="18" charset="0"/>
                <a:cs typeface="Times New Roman" pitchFamily="18" charset="0"/>
              </a:rPr>
              <a:t> slide 7.1</a:t>
            </a:r>
          </a:p>
        </p:txBody>
      </p:sp>
    </p:spTree>
    <p:extLst>
      <p:ext uri="{BB962C8B-B14F-4D97-AF65-F5344CB8AC3E}">
        <p14:creationId xmlns:p14="http://schemas.microsoft.com/office/powerpoint/2010/main" val="213728295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6">
            <a:lumMod val="40000"/>
            <a:lumOff val="60000"/>
          </a:schemeClr>
        </a:solidFill>
      </a:spPr>
      <a:bodyPr wrap="square" rtlCol="0">
        <a:spAutoFit/>
      </a:bodyPr>
      <a:lstStyle>
        <a:defPPr>
          <a:defRPr sz="1200" b="1" dirty="0" smtClean="0">
            <a:solidFill>
              <a:schemeClr val="accent3">
                <a:lumMod val="50000"/>
              </a:schemeClr>
            </a:solidFill>
          </a:defRPr>
        </a:defPPr>
      </a:lstStyle>
    </a:txDef>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2783</TotalTime>
  <Words>1304</Words>
  <Application>Microsoft Office PowerPoint</Application>
  <PresentationFormat>Předvádění na obrazovce (16:9)</PresentationFormat>
  <Paragraphs>183</Paragraphs>
  <Slides>10</Slides>
  <Notes>8</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sady Office</vt:lpstr>
      <vt:lpstr>7.1 Odchylky od pravidelného skloňování podstatných jmen </vt:lpstr>
      <vt:lpstr>7.2 Co již víme?</vt:lpstr>
      <vt:lpstr>7.3 Jaké si řekneme nové termíny a názvy?</vt:lpstr>
      <vt:lpstr>7.4 Co si řekneme nového?</vt:lpstr>
      <vt:lpstr>7.5 Procvičení a příklady</vt:lpstr>
      <vt:lpstr>7.6 Něco navíc pro šikovné</vt:lpstr>
      <vt:lpstr>7.7 CLIL</vt:lpstr>
      <vt:lpstr>7.8 Test znalostí</vt:lpstr>
      <vt:lpstr>Prezentace aplikace PowerPoint</vt:lpstr>
      <vt:lpstr>Prezentace aplikace PowerPoint</vt:lpstr>
    </vt:vector>
  </TitlesOfParts>
  <Company>Základní škla Děčín VI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prusa</dc:creator>
  <cp:lastModifiedBy>hercogova</cp:lastModifiedBy>
  <cp:revision>180</cp:revision>
  <dcterms:created xsi:type="dcterms:W3CDTF">2010-10-18T18:21:56Z</dcterms:created>
  <dcterms:modified xsi:type="dcterms:W3CDTF">2012-04-01T12:27:29Z</dcterms:modified>
</cp:coreProperties>
</file>