
<file path=[Content_Types].xml><?xml version="1.0" encoding="utf-8"?>
<Types xmlns="http://schemas.openxmlformats.org/package/2006/content-types">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7" r:id="rId2"/>
    <p:sldId id="258" r:id="rId3"/>
    <p:sldId id="259" r:id="rId4"/>
    <p:sldId id="264" r:id="rId5"/>
    <p:sldId id="260" r:id="rId6"/>
    <p:sldId id="261" r:id="rId7"/>
    <p:sldId id="262" r:id="rId8"/>
    <p:sldId id="263" r:id="rId9"/>
    <p:sldId id="265" r:id="rId10"/>
    <p:sldId id="266" r:id="rId1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13763"/>
    <a:srgbClr val="5123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Střední styl 4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9631B5-78F2-41C9-869B-9F39066F8104}" styleName="Střední styl 3 – zvýraznění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E171933-4619-4E11-9A3F-F7608DF75F80}" styleName="Střední styl 1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D27102A9-8310-4765-A935-A1911B00CA55}" styleName="Světlý styl 1 – zvýraznění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300" y="-8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cs-CZ" smtClean="0"/>
              <a:t>Elektronická učebnice - Základní škola Děčín VI, Na Stráni 879/2, příspěvková organizace</a:t>
            </a:r>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033583E-89BF-4ECB-AA3F-75DD3E829E63}" type="datetimeFigureOut">
              <a:rPr lang="cs-CZ" smtClean="0"/>
              <a:pPr/>
              <a:t>20.9.2012</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D771979-99DB-4828-878C-66DC5CF305D5}" type="slidenum">
              <a:rPr lang="cs-CZ" smtClean="0"/>
              <a:pPr/>
              <a:t>‹#›</a:t>
            </a:fld>
            <a:endParaRPr lang="cs-CZ"/>
          </a:p>
        </p:txBody>
      </p:sp>
    </p:spTree>
    <p:extLst>
      <p:ext uri="{BB962C8B-B14F-4D97-AF65-F5344CB8AC3E}">
        <p14:creationId xmlns:p14="http://schemas.microsoft.com/office/powerpoint/2010/main" val="55917076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cs-CZ" smtClean="0"/>
              <a:t>Elektronická učebnice - Základní škola Děčín VI, Na Stráni 879/2, příspěvková organizace</a:t>
            </a: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527786-DE88-4C02-A0B7-082242F2B663}" type="datetimeFigureOut">
              <a:rPr lang="cs-CZ" smtClean="0"/>
              <a:pPr/>
              <a:t>20.9.2012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C757F8-8F25-4CF1-88DC-C9C420F53004}" type="slidenum">
              <a:rPr lang="cs-CZ" smtClean="0"/>
              <a:pPr/>
              <a:t>‹#›</a:t>
            </a:fld>
            <a:endParaRPr lang="cs-CZ"/>
          </a:p>
        </p:txBody>
      </p:sp>
    </p:spTree>
    <p:extLst>
      <p:ext uri="{BB962C8B-B14F-4D97-AF65-F5344CB8AC3E}">
        <p14:creationId xmlns:p14="http://schemas.microsoft.com/office/powerpoint/2010/main" val="2661376821"/>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1</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2</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3</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4</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5</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6</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7</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8</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597819"/>
            <a:ext cx="7772400" cy="1102519"/>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1F946E6A-BCBB-4397-B238-D9666C12CA33}" type="datetime1">
              <a:rPr lang="cs-CZ" smtClean="0"/>
              <a:pPr/>
              <a:t>20.9.2012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984DB5B-C4F9-421B-B915-96C77EBC177D}" type="datetime1">
              <a:rPr lang="cs-CZ" smtClean="0"/>
              <a:pPr/>
              <a:t>20.9.2012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05979"/>
            <a:ext cx="2057400" cy="4388644"/>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05979"/>
            <a:ext cx="6019800" cy="4388644"/>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1027F35-795A-4B52-AF4B-8AF9D6F591C2}" type="datetime1">
              <a:rPr lang="cs-CZ" smtClean="0"/>
              <a:pPr/>
              <a:t>20.9.2012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B4B4C2E-6E06-4E9C-9D85-8F31E0E288E6}" type="datetime1">
              <a:rPr lang="cs-CZ" smtClean="0"/>
              <a:pPr/>
              <a:t>20.9.2012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3305176"/>
            <a:ext cx="7772400" cy="1021556"/>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F4ABC8E-B95F-4149-9A9A-D11A584EB29D}" type="datetime1">
              <a:rPr lang="cs-CZ" smtClean="0"/>
              <a:pPr/>
              <a:t>20.9.2012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9A0DED4-D2BA-48CB-B2B6-1875E7FDB29C}" type="datetime1">
              <a:rPr lang="cs-CZ" smtClean="0"/>
              <a:pPr/>
              <a:t>20.9.2012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829A91E-1CCF-40B7-8986-DCBC22B998A1}" type="datetime1">
              <a:rPr lang="cs-CZ" smtClean="0"/>
              <a:pPr/>
              <a:t>20.9.2012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59ECEE0F-07E8-4FA4-BC5E-B1097BC39F9A}" type="datetime1">
              <a:rPr lang="cs-CZ" smtClean="0"/>
              <a:pPr/>
              <a:t>20.9.2012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0561AB1-11DE-4681-8765-EB93C13598AF}" type="datetime1">
              <a:rPr lang="cs-CZ" smtClean="0"/>
              <a:pPr/>
              <a:t>20.9.2012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1" y="204787"/>
            <a:ext cx="3008313" cy="871538"/>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F688AF0-EED2-4674-8E08-6CB36054DDEB}" type="datetime1">
              <a:rPr lang="cs-CZ" smtClean="0"/>
              <a:pPr/>
              <a:t>20.9.2012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3600450"/>
            <a:ext cx="5486400" cy="425054"/>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8ECB1AB8-A318-494C-B197-385F53BD80D4}" type="datetime1">
              <a:rPr lang="cs-CZ" smtClean="0"/>
              <a:pPr/>
              <a:t>20.9.2012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alpha val="70000"/>
          </a:srgbClr>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3ACAF81-B0B1-45DF-898B-A867B8150E23}" type="datetime1">
              <a:rPr lang="cs-CZ" smtClean="0"/>
              <a:pPr/>
              <a:t>20.9.2012</a:t>
            </a:fld>
            <a:endParaRPr lang="cs-CZ"/>
          </a:p>
        </p:txBody>
      </p:sp>
      <p:sp>
        <p:nvSpPr>
          <p:cNvPr id="5" name="Zástupný symbol pro zápatí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B5059B0-F0F3-4110-8E3E-B7F9093C10A3}"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wmf"/><Relationship Id="rId5" Type="http://schemas.openxmlformats.org/officeDocument/2006/relationships/image" Target="../media/image2.wmf"/><Relationship Id="rId4" Type="http://schemas.openxmlformats.org/officeDocument/2006/relationships/hyperlink" Target="http://cs.wikipedia.org/wiki/Morf%C3%A9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wmf"/></Relationships>
</file>

<file path=ppt/slides/_rels/slide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hubblesit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9.gif"/></Relationships>
</file>

<file path=ppt/slides/_rels/slide8.xml.rels><?xml version="1.0" encoding="UTF-8" standalone="yes"?>
<Relationships xmlns="http://schemas.openxmlformats.org/package/2006/relationships"><Relationship Id="rId3" Type="http://schemas.openxmlformats.org/officeDocument/2006/relationships/hyperlink" Target="http://hubblesite.org/"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www.helpforenglish.cz/article/2008042902-william-blake-the-sick-rose"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514" y="492443"/>
            <a:ext cx="6296677" cy="594066"/>
          </a:xfrm>
        </p:spPr>
        <p:txBody>
          <a:bodyPr>
            <a:noAutofit/>
          </a:bodyPr>
          <a:lstStyle/>
          <a:p>
            <a:pPr algn="l"/>
            <a:r>
              <a:rPr lang="cs-CZ" sz="2500" b="1" dirty="0" smtClean="0">
                <a:latin typeface="Times New Roman" pitchFamily="18" charset="0"/>
                <a:cs typeface="Times New Roman" pitchFamily="18" charset="0"/>
              </a:rPr>
              <a:t>60.1 Pravopis související se stavbou slova</a:t>
            </a:r>
            <a:endParaRPr lang="cs-CZ" sz="2500" b="1" dirty="0">
              <a:latin typeface="Times New Roman" pitchFamily="18" charset="0"/>
              <a:cs typeface="Times New Roman" pitchFamily="18" charset="0"/>
            </a:endParaRPr>
          </a:p>
        </p:txBody>
      </p:sp>
      <p:sp>
        <p:nvSpPr>
          <p:cNvPr id="24" name="TextovéPole 2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10" name="TextovéPole 9"/>
          <p:cNvSpPr txBox="1"/>
          <p:nvPr/>
        </p:nvSpPr>
        <p:spPr>
          <a:xfrm>
            <a:off x="0" y="4527947"/>
            <a:ext cx="9144000" cy="615553"/>
          </a:xfrm>
          <a:prstGeom prst="rect">
            <a:avLst/>
          </a:prstGeom>
          <a:solidFill>
            <a:schemeClr val="accent6">
              <a:lumMod val="40000"/>
              <a:lumOff val="60000"/>
            </a:schemeClr>
          </a:solidFill>
        </p:spPr>
        <p:txBody>
          <a:bodyPr wrap="square" rtlCol="0">
            <a:spAutoFit/>
          </a:bodyPr>
          <a:lstStyle/>
          <a:p>
            <a:endParaRPr lang="cs-CZ" sz="1200" b="1" dirty="0">
              <a:solidFill>
                <a:schemeClr val="accent3">
                  <a:lumMod val="50000"/>
                </a:schemeClr>
              </a:solidFill>
            </a:endParaRPr>
          </a:p>
          <a:p>
            <a:r>
              <a:rPr lang="cs-CZ" sz="1200" dirty="0" smtClean="0">
                <a:solidFill>
                  <a:schemeClr val="accent3">
                    <a:lumMod val="50000"/>
                  </a:schemeClr>
                </a:solidFill>
                <a:latin typeface="Times New Roman" pitchFamily="18" charset="0"/>
                <a:cs typeface="Times New Roman" pitchFamily="18" charset="0"/>
              </a:rPr>
              <a:t>Autor: </a:t>
            </a:r>
            <a:r>
              <a:rPr lang="cs-CZ" sz="1200" b="1" dirty="0" smtClean="0">
                <a:solidFill>
                  <a:schemeClr val="accent3">
                    <a:lumMod val="50000"/>
                  </a:schemeClr>
                </a:solidFill>
                <a:latin typeface="Times New Roman" pitchFamily="18" charset="0"/>
                <a:cs typeface="Times New Roman" pitchFamily="18" charset="0"/>
              </a:rPr>
              <a:t> Mgr. Zuzana Kadlecová</a:t>
            </a:r>
          </a:p>
          <a:p>
            <a:endParaRPr lang="cs-CZ" sz="1000" dirty="0">
              <a:latin typeface="Times New Roman" pitchFamily="18" charset="0"/>
              <a:cs typeface="Times New Roman" pitchFamily="18" charset="0"/>
            </a:endParaRPr>
          </a:p>
        </p:txBody>
      </p:sp>
      <p:pic>
        <p:nvPicPr>
          <p:cNvPr id="11" name="obrázek 5" descr="Image"/>
          <p:cNvPicPr/>
          <p:nvPr/>
        </p:nvPicPr>
        <p:blipFill>
          <a:blip r:embed="rId3">
            <a:extLst>
              <a:ext uri="{28A0092B-C50C-407E-A947-70E740481C1C}">
                <a14:useLocalDpi xmlns:a14="http://schemas.microsoft.com/office/drawing/2010/main" val="0"/>
              </a:ext>
            </a:extLst>
          </a:blip>
          <a:srcRect/>
          <a:stretch>
            <a:fillRect/>
          </a:stretch>
        </p:blipFill>
        <p:spPr bwMode="auto">
          <a:xfrm>
            <a:off x="6090981" y="4550290"/>
            <a:ext cx="2978785" cy="570865"/>
          </a:xfrm>
          <a:prstGeom prst="rect">
            <a:avLst/>
          </a:prstGeom>
          <a:noFill/>
          <a:ln>
            <a:noFill/>
          </a:ln>
        </p:spPr>
      </p:pic>
      <p:sp>
        <p:nvSpPr>
          <p:cNvPr id="3" name="TextovéPole 2"/>
          <p:cNvSpPr txBox="1"/>
          <p:nvPr/>
        </p:nvSpPr>
        <p:spPr>
          <a:xfrm>
            <a:off x="7812360" y="4153655"/>
            <a:ext cx="1008609" cy="276999"/>
          </a:xfrm>
          <a:prstGeom prst="rect">
            <a:avLst/>
          </a:prstGeom>
          <a:noFill/>
        </p:spPr>
        <p:txBody>
          <a:bodyPr wrap="none" rtlCol="0">
            <a:spAutoFit/>
          </a:bodyPr>
          <a:lstStyle/>
          <a:p>
            <a:r>
              <a:rPr lang="cs-CZ" sz="1200" b="1" dirty="0" smtClean="0">
                <a:solidFill>
                  <a:schemeClr val="accent3">
                    <a:lumMod val="50000"/>
                  </a:schemeClr>
                </a:solidFill>
                <a:latin typeface="Times New Roman" pitchFamily="18" charset="0"/>
                <a:cs typeface="Times New Roman" pitchFamily="18" charset="0"/>
                <a:hlinkClick r:id="rId4"/>
              </a:rPr>
              <a:t>Stavba slova</a:t>
            </a:r>
            <a:endParaRPr lang="cs-CZ" sz="1200" b="1" dirty="0" smtClean="0">
              <a:solidFill>
                <a:schemeClr val="accent3">
                  <a:lumMod val="50000"/>
                </a:schemeClr>
              </a:solidFill>
              <a:latin typeface="Times New Roman" pitchFamily="18" charset="0"/>
              <a:cs typeface="Times New Roman" pitchFamily="18" charset="0"/>
            </a:endParaRPr>
          </a:p>
        </p:txBody>
      </p:sp>
      <p:sp>
        <p:nvSpPr>
          <p:cNvPr id="4" name="TextovéPole 3"/>
          <p:cNvSpPr txBox="1"/>
          <p:nvPr/>
        </p:nvSpPr>
        <p:spPr>
          <a:xfrm>
            <a:off x="323527" y="1389468"/>
            <a:ext cx="5431359" cy="338554"/>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cs-CZ" sz="1600" b="1" dirty="0" smtClean="0">
                <a:latin typeface="Times New Roman" pitchFamily="18" charset="0"/>
                <a:cs typeface="Times New Roman" pitchFamily="18" charset="0"/>
              </a:rPr>
              <a:t>V češtině vzniká velké množství slov tzv. ODVOZOVÁNÍM.</a:t>
            </a:r>
          </a:p>
        </p:txBody>
      </p:sp>
      <p:sp>
        <p:nvSpPr>
          <p:cNvPr id="5" name="TextovéPole 4"/>
          <p:cNvSpPr txBox="1"/>
          <p:nvPr/>
        </p:nvSpPr>
        <p:spPr>
          <a:xfrm>
            <a:off x="1959967" y="2272580"/>
            <a:ext cx="4148443" cy="307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cs-CZ" sz="1400" b="1" dirty="0" smtClean="0">
                <a:latin typeface="Times New Roman" pitchFamily="18" charset="0"/>
                <a:cs typeface="Times New Roman" pitchFamily="18" charset="0"/>
              </a:rPr>
              <a:t>Vymysli co nejvíce slov příbuzných ke slovu HRAD.</a:t>
            </a:r>
          </a:p>
        </p:txBody>
      </p:sp>
      <p:pic>
        <p:nvPicPr>
          <p:cNvPr id="1029" name="Picture 5" descr="C:\Users\Zuzka\AppData\Local\Microsoft\Windows\Temporary Internet Files\Content.IE5\XV0TSTSR\MC900203472[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0357" y="2067693"/>
            <a:ext cx="1558970" cy="2085961"/>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Zuzka\AppData\Local\Microsoft\Windows\Temporary Internet Files\Content.IE5\02XXIA51\MC900298283[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090981" y="1125319"/>
            <a:ext cx="577901" cy="866851"/>
          </a:xfrm>
          <a:prstGeom prst="rect">
            <a:avLst/>
          </a:prstGeom>
          <a:noFill/>
          <a:extLst>
            <a:ext uri="{909E8E84-426E-40DD-AFC4-6F175D3DCCD1}">
              <a14:hiddenFill xmlns:a14="http://schemas.microsoft.com/office/drawing/2010/main">
                <a:solidFill>
                  <a:srgbClr val="FFFFFF"/>
                </a:solidFill>
              </a14:hiddenFill>
            </a:ext>
          </a:extLst>
        </p:spPr>
      </p:pic>
      <p:sp>
        <p:nvSpPr>
          <p:cNvPr id="6" name="TextovéPole 5"/>
          <p:cNvSpPr txBox="1"/>
          <p:nvPr/>
        </p:nvSpPr>
        <p:spPr>
          <a:xfrm>
            <a:off x="6935015" y="689964"/>
            <a:ext cx="2016224" cy="95410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cs-CZ" sz="1400" b="1" dirty="0" smtClean="0">
                <a:latin typeface="Times New Roman" pitchFamily="18" charset="0"/>
                <a:cs typeface="Times New Roman" pitchFamily="18" charset="0"/>
              </a:rPr>
              <a:t>Jakými dalšími způsoby vedle odvozování obohacujeme naši slovní zásobu?</a:t>
            </a:r>
          </a:p>
        </p:txBody>
      </p:sp>
      <p:sp>
        <p:nvSpPr>
          <p:cNvPr id="7" name="TextovéPole 6"/>
          <p:cNvSpPr txBox="1"/>
          <p:nvPr/>
        </p:nvSpPr>
        <p:spPr>
          <a:xfrm>
            <a:off x="6935015" y="2426470"/>
            <a:ext cx="2015295" cy="646331"/>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pPr marL="171450" indent="-171450">
              <a:buFontTx/>
              <a:buChar char="-"/>
            </a:pPr>
            <a:r>
              <a:rPr lang="cs-CZ" sz="1200" b="1" dirty="0">
                <a:latin typeface="Times New Roman" pitchFamily="18" charset="0"/>
                <a:cs typeface="Times New Roman" pitchFamily="18" charset="0"/>
              </a:rPr>
              <a:t>s</a:t>
            </a:r>
            <a:r>
              <a:rPr lang="cs-CZ" sz="1200" b="1" dirty="0" smtClean="0">
                <a:latin typeface="Times New Roman" pitchFamily="18" charset="0"/>
                <a:cs typeface="Times New Roman" pitchFamily="18" charset="0"/>
              </a:rPr>
              <a:t>kládání</a:t>
            </a:r>
          </a:p>
          <a:p>
            <a:pPr marL="171450" indent="-171450">
              <a:buFontTx/>
              <a:buChar char="-"/>
            </a:pPr>
            <a:r>
              <a:rPr lang="cs-CZ" sz="1200" b="1" dirty="0">
                <a:latin typeface="Times New Roman" pitchFamily="18" charset="0"/>
                <a:cs typeface="Times New Roman" pitchFamily="18" charset="0"/>
              </a:rPr>
              <a:t>z</a:t>
            </a:r>
            <a:r>
              <a:rPr lang="cs-CZ" sz="1200" b="1" dirty="0" smtClean="0">
                <a:latin typeface="Times New Roman" pitchFamily="18" charset="0"/>
                <a:cs typeface="Times New Roman" pitchFamily="18" charset="0"/>
              </a:rPr>
              <a:t>kracování</a:t>
            </a:r>
          </a:p>
          <a:p>
            <a:pPr marL="171450" indent="-171450">
              <a:buFontTx/>
              <a:buChar char="-"/>
            </a:pPr>
            <a:r>
              <a:rPr lang="cs-CZ" sz="1200" b="1" dirty="0">
                <a:latin typeface="Times New Roman" pitchFamily="18" charset="0"/>
                <a:cs typeface="Times New Roman" pitchFamily="18" charset="0"/>
              </a:rPr>
              <a:t>p</a:t>
            </a:r>
            <a:r>
              <a:rPr lang="cs-CZ" sz="1200" b="1" dirty="0" smtClean="0">
                <a:latin typeface="Times New Roman" pitchFamily="18" charset="0"/>
                <a:cs typeface="Times New Roman" pitchFamily="18" charset="0"/>
              </a:rPr>
              <a:t>řejímání z cizích jazyků</a:t>
            </a:r>
          </a:p>
        </p:txBody>
      </p:sp>
      <p:sp>
        <p:nvSpPr>
          <p:cNvPr id="8" name="Šipka dolů 7"/>
          <p:cNvSpPr/>
          <p:nvPr/>
        </p:nvSpPr>
        <p:spPr>
          <a:xfrm>
            <a:off x="7756358" y="1775774"/>
            <a:ext cx="373537" cy="511983"/>
          </a:xfrm>
          <a:prstGeom prst="downArrow">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cs-CZ"/>
          </a:p>
        </p:txBody>
      </p:sp>
      <p:sp>
        <p:nvSpPr>
          <p:cNvPr id="9" name="Šipka dolů 8"/>
          <p:cNvSpPr/>
          <p:nvPr/>
        </p:nvSpPr>
        <p:spPr>
          <a:xfrm>
            <a:off x="3998236" y="2777571"/>
            <a:ext cx="484632" cy="648072"/>
          </a:xfrm>
          <a:prstGeom prst="down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cs-CZ"/>
          </a:p>
        </p:txBody>
      </p:sp>
      <p:sp>
        <p:nvSpPr>
          <p:cNvPr id="12" name="TextovéPole 11"/>
          <p:cNvSpPr txBox="1"/>
          <p:nvPr/>
        </p:nvSpPr>
        <p:spPr>
          <a:xfrm>
            <a:off x="1949883" y="3668716"/>
            <a:ext cx="6704079" cy="307777"/>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lang="cs-CZ" sz="1400" b="1" dirty="0">
                <a:latin typeface="Times New Roman" pitchFamily="18" charset="0"/>
                <a:cs typeface="Times New Roman" pitchFamily="18" charset="0"/>
              </a:rPr>
              <a:t>h</a:t>
            </a:r>
            <a:r>
              <a:rPr lang="cs-CZ" sz="1400" b="1" dirty="0" smtClean="0">
                <a:latin typeface="Times New Roman" pitchFamily="18" charset="0"/>
                <a:cs typeface="Times New Roman" pitchFamily="18" charset="0"/>
              </a:rPr>
              <a:t>radba, zahrada, zahrádka, předzahrádka, zahradník, zahradnictví, zahradnický,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nodeType="withEffect">
                                  <p:stCondLst>
                                    <p:cond delay="0"/>
                                  </p:stCondLst>
                                  <p:childTnLst>
                                    <p:set>
                                      <p:cBhvr>
                                        <p:cTn id="14" dur="1" fill="hold">
                                          <p:stCondLst>
                                            <p:cond delay="0"/>
                                          </p:stCondLst>
                                        </p:cTn>
                                        <p:tgtEl>
                                          <p:spTgt spid="1029"/>
                                        </p:tgtEl>
                                        <p:attrNameLst>
                                          <p:attrName>style.visibility</p:attrName>
                                        </p:attrNameLst>
                                      </p:cBhvr>
                                      <p:to>
                                        <p:strVal val="visible"/>
                                      </p:to>
                                    </p:set>
                                    <p:animEffect transition="in" filter="barn(inVertical)">
                                      <p:cBhvr>
                                        <p:cTn id="15" dur="500"/>
                                        <p:tgtEl>
                                          <p:spTgt spid="1029"/>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inVertical)">
                                      <p:cBhvr>
                                        <p:cTn id="20" dur="500"/>
                                        <p:tgtEl>
                                          <p:spTgt spid="9"/>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barn(inVertical)">
                                      <p:cBhvr>
                                        <p:cTn id="23" dur="5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1031"/>
                                        </p:tgtEl>
                                        <p:attrNameLst>
                                          <p:attrName>style.visibility</p:attrName>
                                        </p:attrNameLst>
                                      </p:cBhvr>
                                      <p:to>
                                        <p:strVal val="visible"/>
                                      </p:to>
                                    </p:set>
                                    <p:animEffect transition="in" filter="barn(inVertical)">
                                      <p:cBhvr>
                                        <p:cTn id="28" dur="500"/>
                                        <p:tgtEl>
                                          <p:spTgt spid="1031"/>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barn(inVertical)">
                                      <p:cBhvr>
                                        <p:cTn id="31" dur="500"/>
                                        <p:tgtEl>
                                          <p:spTgt spid="6"/>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barn(inVertical)">
                                      <p:cBhvr>
                                        <p:cTn id="36" dur="500"/>
                                        <p:tgtEl>
                                          <p:spTgt spid="8"/>
                                        </p:tgtEl>
                                      </p:cBhvr>
                                    </p:animEffect>
                                  </p:childTnLst>
                                </p:cTn>
                              </p:par>
                              <p:par>
                                <p:cTn id="37" presetID="16" presetClass="entr" presetSubtype="21" fill="hold" grpId="0" nodeType="with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barn(inVertical)">
                                      <p:cBhvr>
                                        <p:cTn id="3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3" name="Nadpis 1"/>
          <p:cNvSpPr txBox="1">
            <a:spLocks/>
          </p:cNvSpPr>
          <p:nvPr/>
        </p:nvSpPr>
        <p:spPr>
          <a:xfrm>
            <a:off x="20150" y="498603"/>
            <a:ext cx="3831769" cy="594066"/>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60.10 Anotace</a:t>
            </a:r>
            <a:endParaRPr lang="cs-CZ" sz="2500" b="1" dirty="0">
              <a:latin typeface="Times New Roman" pitchFamily="18" charset="0"/>
              <a:cs typeface="Times New Roman" pitchFamily="18" charset="0"/>
            </a:endParaRPr>
          </a:p>
        </p:txBody>
      </p:sp>
      <p:graphicFrame>
        <p:nvGraphicFramePr>
          <p:cNvPr id="4" name="Tabulka 3"/>
          <p:cNvGraphicFramePr>
            <a:graphicFrameLocks noGrp="1"/>
          </p:cNvGraphicFramePr>
          <p:nvPr>
            <p:extLst>
              <p:ext uri="{D42A27DB-BD31-4B8C-83A1-F6EECF244321}">
                <p14:modId xmlns:p14="http://schemas.microsoft.com/office/powerpoint/2010/main" val="503002623"/>
              </p:ext>
            </p:extLst>
          </p:nvPr>
        </p:nvGraphicFramePr>
        <p:xfrm>
          <a:off x="1043608" y="1275606"/>
          <a:ext cx="7272808" cy="3249978"/>
        </p:xfrm>
        <a:graphic>
          <a:graphicData uri="http://schemas.openxmlformats.org/drawingml/2006/table">
            <a:tbl>
              <a:tblPr firstRow="1" bandRow="1">
                <a:tableStyleId>{10A1B5D5-9B99-4C35-A422-299274C87663}</a:tableStyleId>
              </a:tblPr>
              <a:tblGrid>
                <a:gridCol w="1907305"/>
                <a:gridCol w="5365503"/>
              </a:tblGrid>
              <a:tr h="545574">
                <a:tc>
                  <a:txBody>
                    <a:bodyPr/>
                    <a:lstStyle/>
                    <a:p>
                      <a:r>
                        <a:rPr lang="cs-CZ" dirty="0" smtClean="0">
                          <a:latin typeface="Times New Roman" pitchFamily="18" charset="0"/>
                          <a:cs typeface="Times New Roman" pitchFamily="18" charset="0"/>
                        </a:rPr>
                        <a:t>Autor</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Mgr. Zuzana Kadlecová</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Období</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07</a:t>
                      </a:r>
                      <a:r>
                        <a:rPr lang="cs-CZ" baseline="0" dirty="0" smtClean="0">
                          <a:latin typeface="Times New Roman" pitchFamily="18" charset="0"/>
                          <a:cs typeface="Times New Roman" pitchFamily="18" charset="0"/>
                        </a:rPr>
                        <a:t> – 12/2012</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Ročník</a:t>
                      </a:r>
                      <a:endParaRPr lang="cs-CZ" dirty="0">
                        <a:latin typeface="Times New Roman" pitchFamily="18" charset="0"/>
                        <a:cs typeface="Times New Roman" pitchFamily="18" charset="0"/>
                      </a:endParaRPr>
                    </a:p>
                  </a:txBody>
                  <a:tcPr/>
                </a:tc>
                <a:tc>
                  <a:txBody>
                    <a:bodyPr/>
                    <a:lstStyle/>
                    <a:p>
                      <a:pPr algn="just"/>
                      <a:r>
                        <a:rPr lang="cs-CZ" dirty="0" smtClean="0">
                          <a:latin typeface="Times New Roman" pitchFamily="18" charset="0"/>
                          <a:cs typeface="Times New Roman" pitchFamily="18" charset="0"/>
                        </a:rPr>
                        <a:t>6. – 9.</a:t>
                      </a:r>
                      <a:r>
                        <a:rPr lang="cs-CZ" baseline="0" dirty="0" smtClean="0">
                          <a:latin typeface="Times New Roman" pitchFamily="18" charset="0"/>
                          <a:cs typeface="Times New Roman" pitchFamily="18" charset="0"/>
                        </a:rPr>
                        <a:t> ročník</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Klíčová slova</a:t>
                      </a:r>
                      <a:endParaRPr lang="cs-CZ" dirty="0">
                        <a:latin typeface="Times New Roman" pitchFamily="18" charset="0"/>
                        <a:cs typeface="Times New Roman" pitchFamily="18" charset="0"/>
                      </a:endParaRPr>
                    </a:p>
                  </a:txBody>
                  <a:tcPr/>
                </a:tc>
                <a:tc>
                  <a:txBody>
                    <a:bodyPr/>
                    <a:lstStyle/>
                    <a:p>
                      <a:pPr algn="just"/>
                      <a:r>
                        <a:rPr lang="cs-CZ" dirty="0" smtClean="0">
                          <a:latin typeface="Times New Roman" pitchFamily="18" charset="0"/>
                          <a:cs typeface="Times New Roman" pitchFamily="18" charset="0"/>
                        </a:rPr>
                        <a:t>Stavba slova, zdvojené souhlásky, skupiny </a:t>
                      </a:r>
                      <a:r>
                        <a:rPr lang="cs-CZ" dirty="0" err="1" smtClean="0">
                          <a:latin typeface="Times New Roman" pitchFamily="18" charset="0"/>
                          <a:cs typeface="Times New Roman" pitchFamily="18" charset="0"/>
                        </a:rPr>
                        <a:t>bě</a:t>
                      </a:r>
                      <a:r>
                        <a:rPr lang="cs-CZ" dirty="0" smtClean="0">
                          <a:latin typeface="Times New Roman" pitchFamily="18" charset="0"/>
                          <a:cs typeface="Times New Roman" pitchFamily="18" charset="0"/>
                        </a:rPr>
                        <a:t>/</a:t>
                      </a:r>
                      <a:r>
                        <a:rPr lang="cs-CZ" dirty="0" err="1" smtClean="0">
                          <a:latin typeface="Times New Roman" pitchFamily="18" charset="0"/>
                          <a:cs typeface="Times New Roman" pitchFamily="18" charset="0"/>
                        </a:rPr>
                        <a:t>bje</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pě</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vě</a:t>
                      </a:r>
                      <a:r>
                        <a:rPr lang="cs-CZ" dirty="0" smtClean="0">
                          <a:latin typeface="Times New Roman" pitchFamily="18" charset="0"/>
                          <a:cs typeface="Times New Roman" pitchFamily="18" charset="0"/>
                        </a:rPr>
                        <a:t>/</a:t>
                      </a:r>
                      <a:r>
                        <a:rPr lang="cs-CZ" dirty="0" err="1" smtClean="0">
                          <a:latin typeface="Times New Roman" pitchFamily="18" charset="0"/>
                          <a:cs typeface="Times New Roman" pitchFamily="18" charset="0"/>
                        </a:rPr>
                        <a:t>vje</a:t>
                      </a:r>
                      <a:r>
                        <a:rPr lang="cs-CZ" dirty="0" smtClean="0">
                          <a:latin typeface="Times New Roman" pitchFamily="18" charset="0"/>
                          <a:cs typeface="Times New Roman" pitchFamily="18" charset="0"/>
                        </a:rPr>
                        <a:t>,</a:t>
                      </a:r>
                      <a:r>
                        <a:rPr lang="cs-CZ" baseline="0" dirty="0" smtClean="0">
                          <a:latin typeface="Times New Roman" pitchFamily="18" charset="0"/>
                          <a:cs typeface="Times New Roman" pitchFamily="18" charset="0"/>
                        </a:rPr>
                        <a:t> mě/mně, předpony s-, z-, </a:t>
                      </a:r>
                      <a:r>
                        <a:rPr lang="cs-CZ" baseline="0" dirty="0" err="1" smtClean="0">
                          <a:latin typeface="Times New Roman" pitchFamily="18" charset="0"/>
                          <a:cs typeface="Times New Roman" pitchFamily="18" charset="0"/>
                        </a:rPr>
                        <a:t>vz</a:t>
                      </a:r>
                      <a:r>
                        <a:rPr lang="cs-CZ" baseline="0" dirty="0" smtClean="0">
                          <a:latin typeface="Times New Roman" pitchFamily="18" charset="0"/>
                          <a:cs typeface="Times New Roman" pitchFamily="18" charset="0"/>
                        </a:rPr>
                        <a:t>-, psaní ú/ů.</a:t>
                      </a:r>
                      <a:endParaRPr lang="cs-CZ" dirty="0">
                        <a:latin typeface="Times New Roman" pitchFamily="18" charset="0"/>
                        <a:cs typeface="Times New Roman" pitchFamily="18" charset="0"/>
                      </a:endParaRPr>
                    </a:p>
                  </a:txBody>
                  <a:tcPr/>
                </a:tc>
              </a:tr>
              <a:tr h="958020">
                <a:tc>
                  <a:txBody>
                    <a:bodyPr/>
                    <a:lstStyle/>
                    <a:p>
                      <a:r>
                        <a:rPr lang="cs-CZ" dirty="0" smtClean="0">
                          <a:latin typeface="Times New Roman" pitchFamily="18" charset="0"/>
                          <a:cs typeface="Times New Roman" pitchFamily="18" charset="0"/>
                        </a:rPr>
                        <a:t>Anotace</a:t>
                      </a:r>
                      <a:endParaRPr lang="cs-CZ" dirty="0">
                        <a:latin typeface="Times New Roman" pitchFamily="18" charset="0"/>
                        <a:cs typeface="Times New Roman" pitchFamily="18" charset="0"/>
                      </a:endParaRPr>
                    </a:p>
                  </a:txBody>
                  <a:tcPr/>
                </a:tc>
                <a:tc>
                  <a:txBody>
                    <a:bodyPr/>
                    <a:lstStyle/>
                    <a:p>
                      <a:pPr algn="just"/>
                      <a:r>
                        <a:rPr lang="cs-CZ" dirty="0" smtClean="0">
                          <a:latin typeface="Times New Roman" pitchFamily="18" charset="0"/>
                          <a:cs typeface="Times New Roman" pitchFamily="18" charset="0"/>
                        </a:rPr>
                        <a:t>Prezentace popisující</a:t>
                      </a:r>
                      <a:r>
                        <a:rPr lang="cs-CZ" baseline="0" dirty="0" smtClean="0">
                          <a:latin typeface="Times New Roman" pitchFamily="18" charset="0"/>
                          <a:cs typeface="Times New Roman" pitchFamily="18" charset="0"/>
                        </a:rPr>
                        <a:t> stavbu slova a pravopis s ní související.</a:t>
                      </a:r>
                      <a:endParaRPr lang="cs-CZ"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656030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92443"/>
            <a:ext cx="5508104" cy="594066"/>
          </a:xfrm>
        </p:spPr>
        <p:txBody>
          <a:bodyPr>
            <a:normAutofit/>
          </a:bodyPr>
          <a:lstStyle/>
          <a:p>
            <a:pPr algn="l"/>
            <a:r>
              <a:rPr lang="cs-CZ" sz="2500" b="1" dirty="0" smtClean="0">
                <a:latin typeface="Times New Roman" pitchFamily="18" charset="0"/>
                <a:cs typeface="Times New Roman" pitchFamily="18" charset="0"/>
              </a:rPr>
              <a:t>60.2 Co již víme?</a:t>
            </a:r>
            <a:endParaRPr lang="cs-CZ" sz="2500" b="1" dirty="0">
              <a:latin typeface="Times New Roman" pitchFamily="18" charset="0"/>
              <a:cs typeface="Times New Roman" pitchFamily="18" charset="0"/>
            </a:endParaRPr>
          </a:p>
        </p:txBody>
      </p:sp>
      <p:sp>
        <p:nvSpPr>
          <p:cNvPr id="16" name="TextovéPole 15"/>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3" name="TextovéPole 2"/>
          <p:cNvSpPr txBox="1"/>
          <p:nvPr/>
        </p:nvSpPr>
        <p:spPr>
          <a:xfrm>
            <a:off x="135529" y="1347614"/>
            <a:ext cx="8900967" cy="1077218"/>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cs-CZ" sz="1600" b="1" u="sng" dirty="0" smtClean="0">
                <a:latin typeface="Times New Roman" pitchFamily="18" charset="0"/>
                <a:cs typeface="Times New Roman" pitchFamily="18" charset="0"/>
              </a:rPr>
              <a:t>kořen</a:t>
            </a:r>
            <a:r>
              <a:rPr lang="cs-CZ" sz="1600" b="1" dirty="0" smtClean="0">
                <a:latin typeface="Times New Roman" pitchFamily="18" charset="0"/>
                <a:cs typeface="Times New Roman" pitchFamily="18" charset="0"/>
              </a:rPr>
              <a:t> </a:t>
            </a:r>
            <a:r>
              <a:rPr lang="cs-CZ" sz="1600" b="1" dirty="0">
                <a:latin typeface="Times New Roman" pitchFamily="18" charset="0"/>
                <a:cs typeface="Times New Roman" pitchFamily="18" charset="0"/>
              </a:rPr>
              <a:t>= </a:t>
            </a:r>
            <a:r>
              <a:rPr lang="cs-CZ" sz="1600" b="1" dirty="0" smtClean="0">
                <a:latin typeface="Times New Roman" pitchFamily="18" charset="0"/>
                <a:cs typeface="Times New Roman" pitchFamily="18" charset="0"/>
              </a:rPr>
              <a:t>část </a:t>
            </a:r>
            <a:r>
              <a:rPr lang="cs-CZ" sz="1600" b="1" dirty="0">
                <a:latin typeface="Times New Roman" pitchFamily="18" charset="0"/>
                <a:cs typeface="Times New Roman" pitchFamily="18" charset="0"/>
              </a:rPr>
              <a:t>slova, kterou mají společnou všechna slova příbuzná</a:t>
            </a:r>
            <a:endParaRPr lang="cs-CZ" sz="1600" dirty="0">
              <a:latin typeface="Times New Roman" pitchFamily="18" charset="0"/>
              <a:cs typeface="Times New Roman" pitchFamily="18" charset="0"/>
            </a:endParaRPr>
          </a:p>
          <a:p>
            <a:r>
              <a:rPr lang="cs-CZ" sz="1600" b="1" u="sng" dirty="0">
                <a:latin typeface="Times New Roman" pitchFamily="18" charset="0"/>
                <a:cs typeface="Times New Roman" pitchFamily="18" charset="0"/>
              </a:rPr>
              <a:t>předpona</a:t>
            </a:r>
            <a:r>
              <a:rPr lang="cs-CZ" sz="1600" b="1" dirty="0">
                <a:latin typeface="Times New Roman" pitchFamily="18" charset="0"/>
                <a:cs typeface="Times New Roman" pitchFamily="18" charset="0"/>
              </a:rPr>
              <a:t> = část slova před kořenem</a:t>
            </a:r>
            <a:endParaRPr lang="cs-CZ" sz="1600" dirty="0">
              <a:latin typeface="Times New Roman" pitchFamily="18" charset="0"/>
              <a:cs typeface="Times New Roman" pitchFamily="18" charset="0"/>
            </a:endParaRPr>
          </a:p>
          <a:p>
            <a:r>
              <a:rPr lang="cs-CZ" sz="1600" b="1" u="sng" dirty="0">
                <a:latin typeface="Times New Roman" pitchFamily="18" charset="0"/>
                <a:cs typeface="Times New Roman" pitchFamily="18" charset="0"/>
              </a:rPr>
              <a:t>přípona</a:t>
            </a:r>
            <a:r>
              <a:rPr lang="cs-CZ" sz="1600" b="1" dirty="0">
                <a:latin typeface="Times New Roman" pitchFamily="18" charset="0"/>
                <a:cs typeface="Times New Roman" pitchFamily="18" charset="0"/>
              </a:rPr>
              <a:t> = část slova za kořenem</a:t>
            </a:r>
            <a:endParaRPr lang="cs-CZ" sz="1600" dirty="0">
              <a:latin typeface="Times New Roman" pitchFamily="18" charset="0"/>
              <a:cs typeface="Times New Roman" pitchFamily="18" charset="0"/>
            </a:endParaRPr>
          </a:p>
          <a:p>
            <a:r>
              <a:rPr lang="cs-CZ" sz="1600" b="1" u="sng" dirty="0">
                <a:latin typeface="Times New Roman" pitchFamily="18" charset="0"/>
                <a:cs typeface="Times New Roman" pitchFamily="18" charset="0"/>
              </a:rPr>
              <a:t>koncovka</a:t>
            </a:r>
            <a:r>
              <a:rPr lang="cs-CZ" sz="1600" b="1" dirty="0">
                <a:latin typeface="Times New Roman" pitchFamily="18" charset="0"/>
                <a:cs typeface="Times New Roman" pitchFamily="18" charset="0"/>
              </a:rPr>
              <a:t> = koncová část slova </a:t>
            </a:r>
            <a:r>
              <a:rPr lang="cs-CZ" sz="1600" dirty="0">
                <a:latin typeface="Times New Roman" pitchFamily="18" charset="0"/>
                <a:cs typeface="Times New Roman" pitchFamily="18" charset="0"/>
              </a:rPr>
              <a:t>(je na konci), </a:t>
            </a:r>
            <a:r>
              <a:rPr lang="cs-CZ" sz="1600" b="1" dirty="0">
                <a:latin typeface="Times New Roman" pitchFamily="18" charset="0"/>
                <a:cs typeface="Times New Roman" pitchFamily="18" charset="0"/>
              </a:rPr>
              <a:t>která se mění při ohýbání </a:t>
            </a:r>
            <a:r>
              <a:rPr lang="cs-CZ" sz="1600" dirty="0">
                <a:latin typeface="Times New Roman" pitchFamily="18" charset="0"/>
                <a:cs typeface="Times New Roman" pitchFamily="18" charset="0"/>
              </a:rPr>
              <a:t>(tj. při </a:t>
            </a:r>
            <a:r>
              <a:rPr lang="cs-CZ" sz="1600" dirty="0" smtClean="0">
                <a:latin typeface="Times New Roman" pitchFamily="18" charset="0"/>
                <a:cs typeface="Times New Roman" pitchFamily="18" charset="0"/>
              </a:rPr>
              <a:t>skloňování, </a:t>
            </a:r>
            <a:r>
              <a:rPr lang="cs-CZ" sz="1600" dirty="0">
                <a:latin typeface="Times New Roman" pitchFamily="18" charset="0"/>
                <a:cs typeface="Times New Roman" pitchFamily="18" charset="0"/>
              </a:rPr>
              <a:t>či časování</a:t>
            </a:r>
            <a:r>
              <a:rPr lang="cs-CZ" sz="1600" dirty="0" smtClean="0">
                <a:latin typeface="Times New Roman" pitchFamily="18" charset="0"/>
                <a:cs typeface="Times New Roman" pitchFamily="18" charset="0"/>
              </a:rPr>
              <a:t>)</a:t>
            </a:r>
            <a:endParaRPr lang="cs-CZ" sz="1600" dirty="0">
              <a:latin typeface="Times New Roman" pitchFamily="18" charset="0"/>
              <a:cs typeface="Times New Roman" pitchFamily="18" charset="0"/>
            </a:endParaRPr>
          </a:p>
        </p:txBody>
      </p:sp>
      <p:sp>
        <p:nvSpPr>
          <p:cNvPr id="4" name="TextovéPole 3"/>
          <p:cNvSpPr txBox="1"/>
          <p:nvPr/>
        </p:nvSpPr>
        <p:spPr>
          <a:xfrm>
            <a:off x="4211960" y="787599"/>
            <a:ext cx="1690463" cy="338554"/>
          </a:xfrm>
          <a:prstGeom prst="rect">
            <a:avLst/>
          </a:prstGeom>
        </p:spPr>
        <p:style>
          <a:lnRef idx="0">
            <a:schemeClr val="accent2"/>
          </a:lnRef>
          <a:fillRef idx="3">
            <a:schemeClr val="accent2"/>
          </a:fillRef>
          <a:effectRef idx="3">
            <a:schemeClr val="accent2"/>
          </a:effectRef>
          <a:fontRef idx="minor">
            <a:schemeClr val="lt1"/>
          </a:fontRef>
        </p:style>
        <p:txBody>
          <a:bodyPr wrap="none" rtlCol="0">
            <a:spAutoFit/>
          </a:bodyPr>
          <a:lstStyle/>
          <a:p>
            <a:r>
              <a:rPr lang="cs-CZ" sz="1600" b="1" dirty="0" smtClean="0">
                <a:latin typeface="Times New Roman" pitchFamily="18" charset="0"/>
                <a:cs typeface="Times New Roman" pitchFamily="18" charset="0"/>
              </a:rPr>
              <a:t>STAVBA SLOVA</a:t>
            </a:r>
          </a:p>
        </p:txBody>
      </p:sp>
      <p:sp>
        <p:nvSpPr>
          <p:cNvPr id="5" name="TextovéPole 4"/>
          <p:cNvSpPr txBox="1"/>
          <p:nvPr/>
        </p:nvSpPr>
        <p:spPr>
          <a:xfrm>
            <a:off x="1547664" y="2906529"/>
            <a:ext cx="2196179" cy="338554"/>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lang="cs-CZ" sz="1600" b="1" dirty="0" smtClean="0">
                <a:latin typeface="Times New Roman" pitchFamily="18" charset="0"/>
                <a:cs typeface="Times New Roman" pitchFamily="18" charset="0"/>
              </a:rPr>
              <a:t>ZA  /  HRÁD  /  K  /   A</a:t>
            </a:r>
          </a:p>
        </p:txBody>
      </p:sp>
      <p:sp>
        <p:nvSpPr>
          <p:cNvPr id="6" name="TextovéPole 5"/>
          <p:cNvSpPr txBox="1"/>
          <p:nvPr/>
        </p:nvSpPr>
        <p:spPr>
          <a:xfrm>
            <a:off x="395535" y="3253698"/>
            <a:ext cx="816249" cy="276999"/>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cs-CZ" sz="1200" b="1" dirty="0" smtClean="0">
                <a:latin typeface="Times New Roman" pitchFamily="18" charset="0"/>
                <a:cs typeface="Times New Roman" pitchFamily="18" charset="0"/>
              </a:rPr>
              <a:t>předpona</a:t>
            </a:r>
          </a:p>
        </p:txBody>
      </p:sp>
      <p:sp>
        <p:nvSpPr>
          <p:cNvPr id="7" name="TextovéPole 6"/>
          <p:cNvSpPr txBox="1"/>
          <p:nvPr/>
        </p:nvSpPr>
        <p:spPr>
          <a:xfrm>
            <a:off x="1752352" y="3664385"/>
            <a:ext cx="569387" cy="276999"/>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cs-CZ" sz="1200" b="1" dirty="0" smtClean="0">
                <a:latin typeface="Times New Roman" pitchFamily="18" charset="0"/>
                <a:cs typeface="Times New Roman" pitchFamily="18" charset="0"/>
              </a:rPr>
              <a:t>kořen</a:t>
            </a:r>
          </a:p>
        </p:txBody>
      </p:sp>
      <p:sp>
        <p:nvSpPr>
          <p:cNvPr id="8" name="TextovéPole 7"/>
          <p:cNvSpPr txBox="1"/>
          <p:nvPr/>
        </p:nvSpPr>
        <p:spPr>
          <a:xfrm>
            <a:off x="2941418" y="3664385"/>
            <a:ext cx="705642" cy="276999"/>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cs-CZ" sz="1200" b="1" dirty="0" smtClean="0">
                <a:latin typeface="Times New Roman" pitchFamily="18" charset="0"/>
                <a:cs typeface="Times New Roman" pitchFamily="18" charset="0"/>
              </a:rPr>
              <a:t>přípona</a:t>
            </a:r>
          </a:p>
        </p:txBody>
      </p:sp>
      <p:sp>
        <p:nvSpPr>
          <p:cNvPr id="9" name="TextovéPole 8"/>
          <p:cNvSpPr txBox="1"/>
          <p:nvPr/>
        </p:nvSpPr>
        <p:spPr>
          <a:xfrm>
            <a:off x="4131799" y="3245494"/>
            <a:ext cx="816249" cy="276999"/>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cs-CZ" sz="1200" b="1" dirty="0" smtClean="0">
                <a:latin typeface="Times New Roman" pitchFamily="18" charset="0"/>
                <a:cs typeface="Times New Roman" pitchFamily="18" charset="0"/>
              </a:rPr>
              <a:t>koncovka</a:t>
            </a:r>
          </a:p>
        </p:txBody>
      </p:sp>
      <p:cxnSp>
        <p:nvCxnSpPr>
          <p:cNvPr id="13" name="Přímá spojnice se šipkou 12"/>
          <p:cNvCxnSpPr>
            <a:endCxn id="7" idx="0"/>
          </p:cNvCxnSpPr>
          <p:nvPr/>
        </p:nvCxnSpPr>
        <p:spPr>
          <a:xfrm flipH="1">
            <a:off x="2037046" y="3245083"/>
            <a:ext cx="284693" cy="4193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endCxn id="8" idx="0"/>
          </p:cNvCxnSpPr>
          <p:nvPr/>
        </p:nvCxnSpPr>
        <p:spPr>
          <a:xfrm>
            <a:off x="3059832" y="3253698"/>
            <a:ext cx="234407" cy="4106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Přímá spojnice se šipkou 17"/>
          <p:cNvCxnSpPr>
            <a:stCxn id="5" idx="3"/>
            <a:endCxn id="9" idx="0"/>
          </p:cNvCxnSpPr>
          <p:nvPr/>
        </p:nvCxnSpPr>
        <p:spPr>
          <a:xfrm>
            <a:off x="3743843" y="3075806"/>
            <a:ext cx="796081" cy="1696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a:stCxn id="5" idx="1"/>
            <a:endCxn id="6" idx="0"/>
          </p:cNvCxnSpPr>
          <p:nvPr/>
        </p:nvCxnSpPr>
        <p:spPr>
          <a:xfrm flipH="1">
            <a:off x="803660" y="3075806"/>
            <a:ext cx="744004" cy="1778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TextovéPole 20"/>
          <p:cNvSpPr txBox="1"/>
          <p:nvPr/>
        </p:nvSpPr>
        <p:spPr>
          <a:xfrm>
            <a:off x="7485878" y="643442"/>
            <a:ext cx="1478610" cy="276999"/>
          </a:xfrm>
          <a:prstGeom prst="rect">
            <a:avLst/>
          </a:prstGeom>
          <a:noFill/>
        </p:spPr>
        <p:txBody>
          <a:bodyPr wrap="none" rtlCol="0">
            <a:spAutoFit/>
          </a:bodyPr>
          <a:lstStyle/>
          <a:p>
            <a:r>
              <a:rPr lang="cs-CZ" sz="1200" b="1" dirty="0" smtClean="0">
                <a:latin typeface="Times New Roman" pitchFamily="18" charset="0"/>
                <a:cs typeface="Times New Roman" pitchFamily="18" charset="0"/>
              </a:rPr>
              <a:t>Také viz DUM ČJ4.</a:t>
            </a:r>
          </a:p>
        </p:txBody>
      </p:sp>
      <p:pic>
        <p:nvPicPr>
          <p:cNvPr id="2050" name="Picture 2" descr="C:\Users\Zuzka\AppData\Local\Microsoft\Windows\Temporary Internet Files\Content.IE5\VATL7VW5\MP900448283[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02423" y="2706696"/>
            <a:ext cx="2197969" cy="1465312"/>
          </a:xfrm>
          <a:prstGeom prst="rect">
            <a:avLst/>
          </a:prstGeom>
          <a:noFill/>
          <a:extLst>
            <a:ext uri="{909E8E84-426E-40DD-AFC4-6F175D3DCCD1}">
              <a14:hiddenFill xmlns:a14="http://schemas.microsoft.com/office/drawing/2010/main">
                <a:solidFill>
                  <a:srgbClr val="FFFFFF"/>
                </a:solidFill>
              </a14:hiddenFill>
            </a:ext>
          </a:extLst>
        </p:spPr>
      </p:pic>
      <p:sp>
        <p:nvSpPr>
          <p:cNvPr id="22" name="TextovéPole 21"/>
          <p:cNvSpPr txBox="1"/>
          <p:nvPr/>
        </p:nvSpPr>
        <p:spPr>
          <a:xfrm>
            <a:off x="2199853" y="4510598"/>
            <a:ext cx="5635220" cy="46166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cs-CZ" sz="1200" b="1" dirty="0" smtClean="0">
                <a:latin typeface="Times New Roman" pitchFamily="18" charset="0"/>
                <a:cs typeface="Times New Roman" pitchFamily="18" charset="0"/>
              </a:rPr>
              <a:t>Pokus se takto rozčlenit následující slova: </a:t>
            </a:r>
          </a:p>
          <a:p>
            <a:r>
              <a:rPr lang="cs-CZ" sz="1200" b="1" dirty="0" smtClean="0">
                <a:latin typeface="Times New Roman" pitchFamily="18" charset="0"/>
                <a:cs typeface="Times New Roman" pitchFamily="18" charset="0"/>
              </a:rPr>
              <a:t>NEVYROVNANOU, SROZUMITELNÝ, NEHYBNOSTMI, NEJNEJASNĚJŠÍM.</a:t>
            </a:r>
          </a:p>
        </p:txBody>
      </p:sp>
      <p:pic>
        <p:nvPicPr>
          <p:cNvPr id="2051" name="Picture 3" descr="C:\Users\Zuzka\AppData\Local\Microsoft\Windows\Temporary Internet Files\Content.IE5\EUKZGBHN\MC900441902[2].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3447" y="3931096"/>
            <a:ext cx="904429" cy="106869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fade">
                                      <p:cBhvr>
                                        <p:cTn id="28" dur="1000"/>
                                        <p:tgtEl>
                                          <p:spTgt spid="20"/>
                                        </p:tgtEl>
                                      </p:cBhvr>
                                    </p:animEffect>
                                    <p:anim calcmode="lin" valueType="num">
                                      <p:cBhvr>
                                        <p:cTn id="29" dur="1000" fill="hold"/>
                                        <p:tgtEl>
                                          <p:spTgt spid="20"/>
                                        </p:tgtEl>
                                        <p:attrNameLst>
                                          <p:attrName>ppt_x</p:attrName>
                                        </p:attrNameLst>
                                      </p:cBhvr>
                                      <p:tavLst>
                                        <p:tav tm="0">
                                          <p:val>
                                            <p:strVal val="#ppt_x"/>
                                          </p:val>
                                        </p:tav>
                                        <p:tav tm="100000">
                                          <p:val>
                                            <p:strVal val="#ppt_x"/>
                                          </p:val>
                                        </p:tav>
                                      </p:tavLst>
                                    </p:anim>
                                    <p:anim calcmode="lin" valueType="num">
                                      <p:cBhvr>
                                        <p:cTn id="30" dur="1000" fill="hold"/>
                                        <p:tgtEl>
                                          <p:spTgt spid="20"/>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1000"/>
                                        <p:tgtEl>
                                          <p:spTgt spid="6"/>
                                        </p:tgtEl>
                                      </p:cBhvr>
                                    </p:animEffect>
                                    <p:anim calcmode="lin" valueType="num">
                                      <p:cBhvr>
                                        <p:cTn id="34" dur="1000" fill="hold"/>
                                        <p:tgtEl>
                                          <p:spTgt spid="6"/>
                                        </p:tgtEl>
                                        <p:attrNameLst>
                                          <p:attrName>ppt_x</p:attrName>
                                        </p:attrNameLst>
                                      </p:cBhvr>
                                      <p:tavLst>
                                        <p:tav tm="0">
                                          <p:val>
                                            <p:strVal val="#ppt_x"/>
                                          </p:val>
                                        </p:tav>
                                        <p:tav tm="100000">
                                          <p:val>
                                            <p:strVal val="#ppt_x"/>
                                          </p:val>
                                        </p:tav>
                                      </p:tavLst>
                                    </p:anim>
                                    <p:anim calcmode="lin" valueType="num">
                                      <p:cBhvr>
                                        <p:cTn id="35" dur="1000" fill="hold"/>
                                        <p:tgtEl>
                                          <p:spTgt spid="6"/>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1000"/>
                                        <p:tgtEl>
                                          <p:spTgt spid="13"/>
                                        </p:tgtEl>
                                      </p:cBhvr>
                                    </p:animEffect>
                                    <p:anim calcmode="lin" valueType="num">
                                      <p:cBhvr>
                                        <p:cTn id="39" dur="1000" fill="hold"/>
                                        <p:tgtEl>
                                          <p:spTgt spid="13"/>
                                        </p:tgtEl>
                                        <p:attrNameLst>
                                          <p:attrName>ppt_x</p:attrName>
                                        </p:attrNameLst>
                                      </p:cBhvr>
                                      <p:tavLst>
                                        <p:tav tm="0">
                                          <p:val>
                                            <p:strVal val="#ppt_x"/>
                                          </p:val>
                                        </p:tav>
                                        <p:tav tm="100000">
                                          <p:val>
                                            <p:strVal val="#ppt_x"/>
                                          </p:val>
                                        </p:tav>
                                      </p:tavLst>
                                    </p:anim>
                                    <p:anim calcmode="lin" valueType="num">
                                      <p:cBhvr>
                                        <p:cTn id="40" dur="1000" fill="hold"/>
                                        <p:tgtEl>
                                          <p:spTgt spid="13"/>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1000"/>
                                        <p:tgtEl>
                                          <p:spTgt spid="7"/>
                                        </p:tgtEl>
                                      </p:cBhvr>
                                    </p:animEffect>
                                    <p:anim calcmode="lin" valueType="num">
                                      <p:cBhvr>
                                        <p:cTn id="44" dur="1000" fill="hold"/>
                                        <p:tgtEl>
                                          <p:spTgt spid="7"/>
                                        </p:tgtEl>
                                        <p:attrNameLst>
                                          <p:attrName>ppt_x</p:attrName>
                                        </p:attrNameLst>
                                      </p:cBhvr>
                                      <p:tavLst>
                                        <p:tav tm="0">
                                          <p:val>
                                            <p:strVal val="#ppt_x"/>
                                          </p:val>
                                        </p:tav>
                                        <p:tav tm="100000">
                                          <p:val>
                                            <p:strVal val="#ppt_x"/>
                                          </p:val>
                                        </p:tav>
                                      </p:tavLst>
                                    </p:anim>
                                    <p:anim calcmode="lin" valueType="num">
                                      <p:cBhvr>
                                        <p:cTn id="45" dur="1000" fill="hold"/>
                                        <p:tgtEl>
                                          <p:spTgt spid="7"/>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fade">
                                      <p:cBhvr>
                                        <p:cTn id="48" dur="1000"/>
                                        <p:tgtEl>
                                          <p:spTgt spid="15"/>
                                        </p:tgtEl>
                                      </p:cBhvr>
                                    </p:animEffect>
                                    <p:anim calcmode="lin" valueType="num">
                                      <p:cBhvr>
                                        <p:cTn id="49" dur="1000" fill="hold"/>
                                        <p:tgtEl>
                                          <p:spTgt spid="15"/>
                                        </p:tgtEl>
                                        <p:attrNameLst>
                                          <p:attrName>ppt_x</p:attrName>
                                        </p:attrNameLst>
                                      </p:cBhvr>
                                      <p:tavLst>
                                        <p:tav tm="0">
                                          <p:val>
                                            <p:strVal val="#ppt_x"/>
                                          </p:val>
                                        </p:tav>
                                        <p:tav tm="100000">
                                          <p:val>
                                            <p:strVal val="#ppt_x"/>
                                          </p:val>
                                        </p:tav>
                                      </p:tavLst>
                                    </p:anim>
                                    <p:anim calcmode="lin" valueType="num">
                                      <p:cBhvr>
                                        <p:cTn id="50" dur="1000" fill="hold"/>
                                        <p:tgtEl>
                                          <p:spTgt spid="15"/>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8"/>
                                        </p:tgtEl>
                                        <p:attrNameLst>
                                          <p:attrName>style.visibility</p:attrName>
                                        </p:attrNameLst>
                                      </p:cBhvr>
                                      <p:to>
                                        <p:strVal val="visible"/>
                                      </p:to>
                                    </p:set>
                                    <p:animEffect transition="in" filter="fade">
                                      <p:cBhvr>
                                        <p:cTn id="53" dur="1000"/>
                                        <p:tgtEl>
                                          <p:spTgt spid="8"/>
                                        </p:tgtEl>
                                      </p:cBhvr>
                                    </p:animEffect>
                                    <p:anim calcmode="lin" valueType="num">
                                      <p:cBhvr>
                                        <p:cTn id="54" dur="1000" fill="hold"/>
                                        <p:tgtEl>
                                          <p:spTgt spid="8"/>
                                        </p:tgtEl>
                                        <p:attrNameLst>
                                          <p:attrName>ppt_x</p:attrName>
                                        </p:attrNameLst>
                                      </p:cBhvr>
                                      <p:tavLst>
                                        <p:tav tm="0">
                                          <p:val>
                                            <p:strVal val="#ppt_x"/>
                                          </p:val>
                                        </p:tav>
                                        <p:tav tm="100000">
                                          <p:val>
                                            <p:strVal val="#ppt_x"/>
                                          </p:val>
                                        </p:tav>
                                      </p:tavLst>
                                    </p:anim>
                                    <p:anim calcmode="lin" valueType="num">
                                      <p:cBhvr>
                                        <p:cTn id="55" dur="1000" fill="hold"/>
                                        <p:tgtEl>
                                          <p:spTgt spid="8"/>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fade">
                                      <p:cBhvr>
                                        <p:cTn id="58" dur="1000"/>
                                        <p:tgtEl>
                                          <p:spTgt spid="18"/>
                                        </p:tgtEl>
                                      </p:cBhvr>
                                    </p:animEffect>
                                    <p:anim calcmode="lin" valueType="num">
                                      <p:cBhvr>
                                        <p:cTn id="59" dur="1000" fill="hold"/>
                                        <p:tgtEl>
                                          <p:spTgt spid="18"/>
                                        </p:tgtEl>
                                        <p:attrNameLst>
                                          <p:attrName>ppt_x</p:attrName>
                                        </p:attrNameLst>
                                      </p:cBhvr>
                                      <p:tavLst>
                                        <p:tav tm="0">
                                          <p:val>
                                            <p:strVal val="#ppt_x"/>
                                          </p:val>
                                        </p:tav>
                                        <p:tav tm="100000">
                                          <p:val>
                                            <p:strVal val="#ppt_x"/>
                                          </p:val>
                                        </p:tav>
                                      </p:tavLst>
                                    </p:anim>
                                    <p:anim calcmode="lin" valueType="num">
                                      <p:cBhvr>
                                        <p:cTn id="60" dur="1000" fill="hold"/>
                                        <p:tgtEl>
                                          <p:spTgt spid="18"/>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9"/>
                                        </p:tgtEl>
                                        <p:attrNameLst>
                                          <p:attrName>style.visibility</p:attrName>
                                        </p:attrNameLst>
                                      </p:cBhvr>
                                      <p:to>
                                        <p:strVal val="visible"/>
                                      </p:to>
                                    </p:set>
                                    <p:animEffect transition="in" filter="fade">
                                      <p:cBhvr>
                                        <p:cTn id="63" dur="1000"/>
                                        <p:tgtEl>
                                          <p:spTgt spid="9"/>
                                        </p:tgtEl>
                                      </p:cBhvr>
                                    </p:animEffect>
                                    <p:anim calcmode="lin" valueType="num">
                                      <p:cBhvr>
                                        <p:cTn id="64" dur="1000" fill="hold"/>
                                        <p:tgtEl>
                                          <p:spTgt spid="9"/>
                                        </p:tgtEl>
                                        <p:attrNameLst>
                                          <p:attrName>ppt_x</p:attrName>
                                        </p:attrNameLst>
                                      </p:cBhvr>
                                      <p:tavLst>
                                        <p:tav tm="0">
                                          <p:val>
                                            <p:strVal val="#ppt_x"/>
                                          </p:val>
                                        </p:tav>
                                        <p:tav tm="100000">
                                          <p:val>
                                            <p:strVal val="#ppt_x"/>
                                          </p:val>
                                        </p:tav>
                                      </p:tavLst>
                                    </p:anim>
                                    <p:anim calcmode="lin" valueType="num">
                                      <p:cBhvr>
                                        <p:cTn id="65" dur="1000" fill="hold"/>
                                        <p:tgtEl>
                                          <p:spTgt spid="9"/>
                                        </p:tgtEl>
                                        <p:attrNameLst>
                                          <p:attrName>ppt_y</p:attrName>
                                        </p:attrNameLst>
                                      </p:cBhvr>
                                      <p:tavLst>
                                        <p:tav tm="0">
                                          <p:val>
                                            <p:strVal val="#ppt_y+.1"/>
                                          </p:val>
                                        </p:tav>
                                        <p:tav tm="100000">
                                          <p:val>
                                            <p:strVal val="#ppt_y"/>
                                          </p:val>
                                        </p:tav>
                                      </p:tavLst>
                                    </p:anim>
                                  </p:childTnLst>
                                </p:cTn>
                              </p:par>
                              <p:par>
                                <p:cTn id="66" presetID="42" presetClass="entr" presetSubtype="0" fill="hold" nodeType="withEffect">
                                  <p:stCondLst>
                                    <p:cond delay="0"/>
                                  </p:stCondLst>
                                  <p:childTnLst>
                                    <p:set>
                                      <p:cBhvr>
                                        <p:cTn id="67" dur="1" fill="hold">
                                          <p:stCondLst>
                                            <p:cond delay="0"/>
                                          </p:stCondLst>
                                        </p:cTn>
                                        <p:tgtEl>
                                          <p:spTgt spid="2050"/>
                                        </p:tgtEl>
                                        <p:attrNameLst>
                                          <p:attrName>style.visibility</p:attrName>
                                        </p:attrNameLst>
                                      </p:cBhvr>
                                      <p:to>
                                        <p:strVal val="visible"/>
                                      </p:to>
                                    </p:set>
                                    <p:animEffect transition="in" filter="fade">
                                      <p:cBhvr>
                                        <p:cTn id="68" dur="1000"/>
                                        <p:tgtEl>
                                          <p:spTgt spid="2050"/>
                                        </p:tgtEl>
                                      </p:cBhvr>
                                    </p:animEffect>
                                    <p:anim calcmode="lin" valueType="num">
                                      <p:cBhvr>
                                        <p:cTn id="69" dur="1000" fill="hold"/>
                                        <p:tgtEl>
                                          <p:spTgt spid="2050"/>
                                        </p:tgtEl>
                                        <p:attrNameLst>
                                          <p:attrName>ppt_x</p:attrName>
                                        </p:attrNameLst>
                                      </p:cBhvr>
                                      <p:tavLst>
                                        <p:tav tm="0">
                                          <p:val>
                                            <p:strVal val="#ppt_x"/>
                                          </p:val>
                                        </p:tav>
                                        <p:tav tm="100000">
                                          <p:val>
                                            <p:strVal val="#ppt_x"/>
                                          </p:val>
                                        </p:tav>
                                      </p:tavLst>
                                    </p:anim>
                                    <p:anim calcmode="lin" valueType="num">
                                      <p:cBhvr>
                                        <p:cTn id="70"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nodeType="clickEffect">
                                  <p:stCondLst>
                                    <p:cond delay="0"/>
                                  </p:stCondLst>
                                  <p:childTnLst>
                                    <p:set>
                                      <p:cBhvr>
                                        <p:cTn id="74" dur="1" fill="hold">
                                          <p:stCondLst>
                                            <p:cond delay="0"/>
                                          </p:stCondLst>
                                        </p:cTn>
                                        <p:tgtEl>
                                          <p:spTgt spid="2051"/>
                                        </p:tgtEl>
                                        <p:attrNameLst>
                                          <p:attrName>style.visibility</p:attrName>
                                        </p:attrNameLst>
                                      </p:cBhvr>
                                      <p:to>
                                        <p:strVal val="visible"/>
                                      </p:to>
                                    </p:set>
                                    <p:animEffect transition="in" filter="fade">
                                      <p:cBhvr>
                                        <p:cTn id="75" dur="1000"/>
                                        <p:tgtEl>
                                          <p:spTgt spid="2051"/>
                                        </p:tgtEl>
                                      </p:cBhvr>
                                    </p:animEffect>
                                    <p:anim calcmode="lin" valueType="num">
                                      <p:cBhvr>
                                        <p:cTn id="76" dur="1000" fill="hold"/>
                                        <p:tgtEl>
                                          <p:spTgt spid="2051"/>
                                        </p:tgtEl>
                                        <p:attrNameLst>
                                          <p:attrName>ppt_x</p:attrName>
                                        </p:attrNameLst>
                                      </p:cBhvr>
                                      <p:tavLst>
                                        <p:tav tm="0">
                                          <p:val>
                                            <p:strVal val="#ppt_x"/>
                                          </p:val>
                                        </p:tav>
                                        <p:tav tm="100000">
                                          <p:val>
                                            <p:strVal val="#ppt_x"/>
                                          </p:val>
                                        </p:tav>
                                      </p:tavLst>
                                    </p:anim>
                                    <p:anim calcmode="lin" valueType="num">
                                      <p:cBhvr>
                                        <p:cTn id="77" dur="1000" fill="hold"/>
                                        <p:tgtEl>
                                          <p:spTgt spid="2051"/>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42" presetClass="entr" presetSubtype="0" fill="hold" grpId="0" nodeType="clickEffect">
                                  <p:stCondLst>
                                    <p:cond delay="0"/>
                                  </p:stCondLst>
                                  <p:childTnLst>
                                    <p:set>
                                      <p:cBhvr>
                                        <p:cTn id="81" dur="1" fill="hold">
                                          <p:stCondLst>
                                            <p:cond delay="0"/>
                                          </p:stCondLst>
                                        </p:cTn>
                                        <p:tgtEl>
                                          <p:spTgt spid="22"/>
                                        </p:tgtEl>
                                        <p:attrNameLst>
                                          <p:attrName>style.visibility</p:attrName>
                                        </p:attrNameLst>
                                      </p:cBhvr>
                                      <p:to>
                                        <p:strVal val="visible"/>
                                      </p:to>
                                    </p:set>
                                    <p:animEffect transition="in" filter="fade">
                                      <p:cBhvr>
                                        <p:cTn id="82" dur="1000"/>
                                        <p:tgtEl>
                                          <p:spTgt spid="22"/>
                                        </p:tgtEl>
                                      </p:cBhvr>
                                    </p:animEffect>
                                    <p:anim calcmode="lin" valueType="num">
                                      <p:cBhvr>
                                        <p:cTn id="83" dur="1000" fill="hold"/>
                                        <p:tgtEl>
                                          <p:spTgt spid="22"/>
                                        </p:tgtEl>
                                        <p:attrNameLst>
                                          <p:attrName>ppt_x</p:attrName>
                                        </p:attrNameLst>
                                      </p:cBhvr>
                                      <p:tavLst>
                                        <p:tav tm="0">
                                          <p:val>
                                            <p:strVal val="#ppt_x"/>
                                          </p:val>
                                        </p:tav>
                                        <p:tav tm="100000">
                                          <p:val>
                                            <p:strVal val="#ppt_x"/>
                                          </p:val>
                                        </p:tav>
                                      </p:tavLst>
                                    </p:anim>
                                    <p:anim calcmode="lin" valueType="num">
                                      <p:cBhvr>
                                        <p:cTn id="84"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42" presetClass="entr" presetSubtype="0" fill="hold" grpId="0" nodeType="clickEffect">
                                  <p:stCondLst>
                                    <p:cond delay="0"/>
                                  </p:stCondLst>
                                  <p:childTnLst>
                                    <p:set>
                                      <p:cBhvr>
                                        <p:cTn id="88" dur="1" fill="hold">
                                          <p:stCondLst>
                                            <p:cond delay="0"/>
                                          </p:stCondLst>
                                        </p:cTn>
                                        <p:tgtEl>
                                          <p:spTgt spid="21"/>
                                        </p:tgtEl>
                                        <p:attrNameLst>
                                          <p:attrName>style.visibility</p:attrName>
                                        </p:attrNameLst>
                                      </p:cBhvr>
                                      <p:to>
                                        <p:strVal val="visible"/>
                                      </p:to>
                                    </p:set>
                                    <p:animEffect transition="in" filter="fade">
                                      <p:cBhvr>
                                        <p:cTn id="89" dur="1000"/>
                                        <p:tgtEl>
                                          <p:spTgt spid="21"/>
                                        </p:tgtEl>
                                      </p:cBhvr>
                                    </p:animEffect>
                                    <p:anim calcmode="lin" valueType="num">
                                      <p:cBhvr>
                                        <p:cTn id="90" dur="1000" fill="hold"/>
                                        <p:tgtEl>
                                          <p:spTgt spid="21"/>
                                        </p:tgtEl>
                                        <p:attrNameLst>
                                          <p:attrName>ppt_x</p:attrName>
                                        </p:attrNameLst>
                                      </p:cBhvr>
                                      <p:tavLst>
                                        <p:tav tm="0">
                                          <p:val>
                                            <p:strVal val="#ppt_x"/>
                                          </p:val>
                                        </p:tav>
                                        <p:tav tm="100000">
                                          <p:val>
                                            <p:strVal val="#ppt_x"/>
                                          </p:val>
                                        </p:tav>
                                      </p:tavLst>
                                    </p:anim>
                                    <p:anim calcmode="lin" valueType="num">
                                      <p:cBhvr>
                                        <p:cTn id="91"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21" grpId="0"/>
      <p:bldP spid="2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83518"/>
            <a:ext cx="6351910" cy="594066"/>
          </a:xfrm>
        </p:spPr>
        <p:txBody>
          <a:bodyPr>
            <a:normAutofit/>
          </a:bodyPr>
          <a:lstStyle/>
          <a:p>
            <a:pPr algn="l"/>
            <a:r>
              <a:rPr lang="cs-CZ" sz="2500" b="1" dirty="0" smtClean="0">
                <a:latin typeface="Times New Roman" pitchFamily="18" charset="0"/>
                <a:cs typeface="Times New Roman" pitchFamily="18" charset="0"/>
              </a:rPr>
              <a:t>60.3 Jaké si řekneme nové termíny a názvy?</a:t>
            </a:r>
            <a:endParaRPr lang="cs-CZ" sz="2500" b="1" dirty="0">
              <a:latin typeface="Times New Roman" pitchFamily="18" charset="0"/>
              <a:cs typeface="Times New Roman" pitchFamily="18" charset="0"/>
            </a:endParaRPr>
          </a:p>
        </p:txBody>
      </p:sp>
      <p:sp>
        <p:nvSpPr>
          <p:cNvPr id="18" name="TextovéPole 17"/>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3" name="Mrak 2"/>
          <p:cNvSpPr/>
          <p:nvPr/>
        </p:nvSpPr>
        <p:spPr>
          <a:xfrm>
            <a:off x="395536" y="1232281"/>
            <a:ext cx="3024336" cy="914400"/>
          </a:xfrm>
          <a:prstGeom prst="cloud">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cs-CZ" sz="1600" b="1" dirty="0" smtClean="0">
                <a:solidFill>
                  <a:schemeClr val="tx1"/>
                </a:solidFill>
                <a:latin typeface="Times New Roman" pitchFamily="18" charset="0"/>
                <a:cs typeface="Times New Roman" pitchFamily="18" charset="0"/>
              </a:rPr>
              <a:t>Pravopis související se stavbou slova</a:t>
            </a:r>
            <a:endParaRPr lang="cs-CZ" sz="1600" b="1" dirty="0">
              <a:solidFill>
                <a:schemeClr val="tx1"/>
              </a:solidFill>
              <a:latin typeface="Times New Roman" pitchFamily="18" charset="0"/>
              <a:cs typeface="Times New Roman" pitchFamily="18" charset="0"/>
            </a:endParaRPr>
          </a:p>
        </p:txBody>
      </p:sp>
      <p:sp>
        <p:nvSpPr>
          <p:cNvPr id="4" name="TextovéPole 3"/>
          <p:cNvSpPr txBox="1"/>
          <p:nvPr/>
        </p:nvSpPr>
        <p:spPr>
          <a:xfrm>
            <a:off x="4572000" y="1076021"/>
            <a:ext cx="4160113" cy="1323439"/>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pPr marL="228600" lvl="0" indent="-228600">
              <a:buFont typeface="+mj-lt"/>
              <a:buAutoNum type="arabicPeriod"/>
            </a:pPr>
            <a:r>
              <a:rPr lang="cs-CZ" sz="1600" b="1" dirty="0">
                <a:latin typeface="Times New Roman" pitchFamily="18" charset="0"/>
                <a:cs typeface="Times New Roman" pitchFamily="18" charset="0"/>
              </a:rPr>
              <a:t>z</a:t>
            </a:r>
            <a:r>
              <a:rPr lang="cs-CZ" sz="1600" b="1" dirty="0" smtClean="0">
                <a:latin typeface="Times New Roman" pitchFamily="18" charset="0"/>
                <a:cs typeface="Times New Roman" pitchFamily="18" charset="0"/>
              </a:rPr>
              <a:t>dvojené </a:t>
            </a:r>
            <a:r>
              <a:rPr lang="cs-CZ" sz="1600" b="1" dirty="0">
                <a:latin typeface="Times New Roman" pitchFamily="18" charset="0"/>
                <a:cs typeface="Times New Roman" pitchFamily="18" charset="0"/>
              </a:rPr>
              <a:t>souhlásky</a:t>
            </a:r>
          </a:p>
          <a:p>
            <a:pPr marL="228600" lvl="0" indent="-228600">
              <a:buFont typeface="+mj-lt"/>
              <a:buAutoNum type="arabicPeriod"/>
            </a:pPr>
            <a:r>
              <a:rPr lang="cs-CZ" sz="1600" b="1" dirty="0">
                <a:latin typeface="Times New Roman" pitchFamily="18" charset="0"/>
                <a:cs typeface="Times New Roman" pitchFamily="18" charset="0"/>
              </a:rPr>
              <a:t>s</a:t>
            </a:r>
            <a:r>
              <a:rPr lang="cs-CZ" sz="1600" b="1" dirty="0" smtClean="0">
                <a:latin typeface="Times New Roman" pitchFamily="18" charset="0"/>
                <a:cs typeface="Times New Roman" pitchFamily="18" charset="0"/>
              </a:rPr>
              <a:t>kupiny </a:t>
            </a:r>
            <a:r>
              <a:rPr lang="cs-CZ" sz="1600" b="1" i="1" dirty="0" err="1">
                <a:latin typeface="Times New Roman" pitchFamily="18" charset="0"/>
                <a:cs typeface="Times New Roman" pitchFamily="18" charset="0"/>
              </a:rPr>
              <a:t>bě</a:t>
            </a:r>
            <a:r>
              <a:rPr lang="cs-CZ" sz="1600" b="1" i="1" dirty="0">
                <a:latin typeface="Times New Roman" pitchFamily="18" charset="0"/>
                <a:cs typeface="Times New Roman" pitchFamily="18" charset="0"/>
              </a:rPr>
              <a:t>/</a:t>
            </a:r>
            <a:r>
              <a:rPr lang="cs-CZ" sz="1600" b="1" i="1" dirty="0" err="1">
                <a:latin typeface="Times New Roman" pitchFamily="18" charset="0"/>
                <a:cs typeface="Times New Roman" pitchFamily="18" charset="0"/>
              </a:rPr>
              <a:t>bje</a:t>
            </a:r>
            <a:r>
              <a:rPr lang="cs-CZ" sz="1600" b="1" i="1" dirty="0">
                <a:latin typeface="Times New Roman" pitchFamily="18" charset="0"/>
                <a:cs typeface="Times New Roman" pitchFamily="18" charset="0"/>
              </a:rPr>
              <a:t>, </a:t>
            </a:r>
            <a:r>
              <a:rPr lang="cs-CZ" sz="1600" b="1" i="1" dirty="0" err="1">
                <a:latin typeface="Times New Roman" pitchFamily="18" charset="0"/>
                <a:cs typeface="Times New Roman" pitchFamily="18" charset="0"/>
              </a:rPr>
              <a:t>pě</a:t>
            </a:r>
            <a:r>
              <a:rPr lang="cs-CZ" sz="1600" b="1" i="1" dirty="0">
                <a:latin typeface="Times New Roman" pitchFamily="18" charset="0"/>
                <a:cs typeface="Times New Roman" pitchFamily="18" charset="0"/>
              </a:rPr>
              <a:t>, </a:t>
            </a:r>
            <a:r>
              <a:rPr lang="cs-CZ" sz="1600" b="1" i="1" dirty="0" err="1">
                <a:latin typeface="Times New Roman" pitchFamily="18" charset="0"/>
                <a:cs typeface="Times New Roman" pitchFamily="18" charset="0"/>
              </a:rPr>
              <a:t>vě</a:t>
            </a:r>
            <a:r>
              <a:rPr lang="cs-CZ" sz="1600" b="1" i="1" dirty="0">
                <a:latin typeface="Times New Roman" pitchFamily="18" charset="0"/>
                <a:cs typeface="Times New Roman" pitchFamily="18" charset="0"/>
              </a:rPr>
              <a:t>/</a:t>
            </a:r>
            <a:r>
              <a:rPr lang="cs-CZ" sz="1600" b="1" i="1" dirty="0" err="1">
                <a:latin typeface="Times New Roman" pitchFamily="18" charset="0"/>
                <a:cs typeface="Times New Roman" pitchFamily="18" charset="0"/>
              </a:rPr>
              <a:t>vje</a:t>
            </a:r>
            <a:r>
              <a:rPr lang="cs-CZ" sz="1600" b="1" i="1" dirty="0">
                <a:latin typeface="Times New Roman" pitchFamily="18" charset="0"/>
                <a:cs typeface="Times New Roman" pitchFamily="18" charset="0"/>
              </a:rPr>
              <a:t>, mě/mně</a:t>
            </a:r>
            <a:endParaRPr lang="cs-CZ" sz="1600" b="1" dirty="0">
              <a:latin typeface="Times New Roman" pitchFamily="18" charset="0"/>
              <a:cs typeface="Times New Roman" pitchFamily="18" charset="0"/>
            </a:endParaRPr>
          </a:p>
          <a:p>
            <a:pPr marL="228600" lvl="0" indent="-228600">
              <a:buFont typeface="+mj-lt"/>
              <a:buAutoNum type="arabicPeriod"/>
            </a:pPr>
            <a:r>
              <a:rPr lang="cs-CZ" sz="1600" b="1" dirty="0">
                <a:latin typeface="Times New Roman" pitchFamily="18" charset="0"/>
                <a:cs typeface="Times New Roman" pitchFamily="18" charset="0"/>
              </a:rPr>
              <a:t>s</a:t>
            </a:r>
            <a:r>
              <a:rPr lang="cs-CZ" sz="1600" b="1" dirty="0" smtClean="0">
                <a:latin typeface="Times New Roman" pitchFamily="18" charset="0"/>
                <a:cs typeface="Times New Roman" pitchFamily="18" charset="0"/>
              </a:rPr>
              <a:t>amohláska </a:t>
            </a:r>
            <a:r>
              <a:rPr lang="cs-CZ" sz="1600" b="1" i="1" dirty="0">
                <a:latin typeface="Times New Roman" pitchFamily="18" charset="0"/>
                <a:cs typeface="Times New Roman" pitchFamily="18" charset="0"/>
              </a:rPr>
              <a:t>ú/ů</a:t>
            </a:r>
            <a:endParaRPr lang="cs-CZ" sz="1600" b="1" dirty="0">
              <a:latin typeface="Times New Roman" pitchFamily="18" charset="0"/>
              <a:cs typeface="Times New Roman" pitchFamily="18" charset="0"/>
            </a:endParaRPr>
          </a:p>
          <a:p>
            <a:pPr marL="228600" lvl="0" indent="-228600">
              <a:buFont typeface="+mj-lt"/>
              <a:buAutoNum type="arabicPeriod"/>
            </a:pPr>
            <a:r>
              <a:rPr lang="cs-CZ" sz="1600" b="1" dirty="0">
                <a:latin typeface="Times New Roman" pitchFamily="18" charset="0"/>
                <a:cs typeface="Times New Roman" pitchFamily="18" charset="0"/>
              </a:rPr>
              <a:t>p</a:t>
            </a:r>
            <a:r>
              <a:rPr lang="cs-CZ" sz="1600" b="1" dirty="0" smtClean="0">
                <a:latin typeface="Times New Roman" pitchFamily="18" charset="0"/>
                <a:cs typeface="Times New Roman" pitchFamily="18" charset="0"/>
              </a:rPr>
              <a:t>ředpony </a:t>
            </a:r>
            <a:r>
              <a:rPr lang="cs-CZ" sz="1600" b="1" i="1" dirty="0">
                <a:latin typeface="Times New Roman" pitchFamily="18" charset="0"/>
                <a:cs typeface="Times New Roman" pitchFamily="18" charset="0"/>
              </a:rPr>
              <a:t>s- (se-), z- (ze-), </a:t>
            </a:r>
            <a:r>
              <a:rPr lang="cs-CZ" sz="1600" b="1" i="1" dirty="0" err="1">
                <a:latin typeface="Times New Roman" pitchFamily="18" charset="0"/>
                <a:cs typeface="Times New Roman" pitchFamily="18" charset="0"/>
              </a:rPr>
              <a:t>vz</a:t>
            </a:r>
            <a:r>
              <a:rPr lang="cs-CZ" sz="1600" b="1" i="1" dirty="0">
                <a:latin typeface="Times New Roman" pitchFamily="18" charset="0"/>
                <a:cs typeface="Times New Roman" pitchFamily="18" charset="0"/>
              </a:rPr>
              <a:t>- (</a:t>
            </a:r>
            <a:r>
              <a:rPr lang="cs-CZ" sz="1600" b="1" i="1" dirty="0" err="1">
                <a:latin typeface="Times New Roman" pitchFamily="18" charset="0"/>
                <a:cs typeface="Times New Roman" pitchFamily="18" charset="0"/>
              </a:rPr>
              <a:t>vze</a:t>
            </a:r>
            <a:r>
              <a:rPr lang="cs-CZ" sz="1600" b="1" i="1" dirty="0">
                <a:latin typeface="Times New Roman" pitchFamily="18" charset="0"/>
                <a:cs typeface="Times New Roman" pitchFamily="18" charset="0"/>
              </a:rPr>
              <a:t>-)</a:t>
            </a:r>
            <a:endParaRPr lang="cs-CZ" sz="1600" b="1" dirty="0">
              <a:latin typeface="Times New Roman" pitchFamily="18" charset="0"/>
              <a:cs typeface="Times New Roman" pitchFamily="18" charset="0"/>
            </a:endParaRPr>
          </a:p>
          <a:p>
            <a:pPr marL="228600" lvl="0" indent="-228600">
              <a:buFont typeface="+mj-lt"/>
              <a:buAutoNum type="arabicPeriod"/>
            </a:pPr>
            <a:r>
              <a:rPr lang="cs-CZ" sz="1600" b="1" dirty="0">
                <a:latin typeface="Times New Roman" pitchFamily="18" charset="0"/>
                <a:cs typeface="Times New Roman" pitchFamily="18" charset="0"/>
              </a:rPr>
              <a:t>p</a:t>
            </a:r>
            <a:r>
              <a:rPr lang="cs-CZ" sz="1600" b="1" dirty="0" smtClean="0">
                <a:latin typeface="Times New Roman" pitchFamily="18" charset="0"/>
                <a:cs typeface="Times New Roman" pitchFamily="18" charset="0"/>
              </a:rPr>
              <a:t>ravopis </a:t>
            </a:r>
            <a:r>
              <a:rPr lang="cs-CZ" sz="1600" b="1" i="1" dirty="0">
                <a:latin typeface="Times New Roman" pitchFamily="18" charset="0"/>
                <a:cs typeface="Times New Roman" pitchFamily="18" charset="0"/>
              </a:rPr>
              <a:t>i/í, y/ý</a:t>
            </a:r>
            <a:r>
              <a:rPr lang="cs-CZ" sz="1600" b="1" dirty="0">
                <a:latin typeface="Times New Roman" pitchFamily="18" charset="0"/>
                <a:cs typeface="Times New Roman" pitchFamily="18" charset="0"/>
              </a:rPr>
              <a:t> po obojetných </a:t>
            </a:r>
            <a:r>
              <a:rPr lang="cs-CZ" sz="1600" b="1" dirty="0" smtClean="0">
                <a:latin typeface="Times New Roman" pitchFamily="18" charset="0"/>
                <a:cs typeface="Times New Roman" pitchFamily="18" charset="0"/>
              </a:rPr>
              <a:t>souhláskách</a:t>
            </a:r>
            <a:endParaRPr lang="cs-CZ" sz="1600" b="1" dirty="0">
              <a:latin typeface="Times New Roman" pitchFamily="18" charset="0"/>
              <a:cs typeface="Times New Roman" pitchFamily="18" charset="0"/>
            </a:endParaRPr>
          </a:p>
        </p:txBody>
      </p:sp>
      <p:sp>
        <p:nvSpPr>
          <p:cNvPr id="5" name="TextovéPole 4"/>
          <p:cNvSpPr txBox="1"/>
          <p:nvPr/>
        </p:nvSpPr>
        <p:spPr>
          <a:xfrm>
            <a:off x="7812360" y="2533796"/>
            <a:ext cx="1225720" cy="276999"/>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lang="cs-CZ" sz="1200" b="1" dirty="0" smtClean="0">
                <a:latin typeface="Times New Roman" pitchFamily="18" charset="0"/>
                <a:cs typeface="Times New Roman" pitchFamily="18" charset="0"/>
              </a:rPr>
              <a:t>Viz DUM ČJ54.</a:t>
            </a:r>
          </a:p>
        </p:txBody>
      </p:sp>
      <p:cxnSp>
        <p:nvCxnSpPr>
          <p:cNvPr id="9" name="Přímá spojnice se šipkou 8"/>
          <p:cNvCxnSpPr>
            <a:stCxn id="4" idx="2"/>
            <a:endCxn id="5" idx="1"/>
          </p:cNvCxnSpPr>
          <p:nvPr/>
        </p:nvCxnSpPr>
        <p:spPr>
          <a:xfrm>
            <a:off x="6652057" y="2399460"/>
            <a:ext cx="1160303" cy="27283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Šipka doprava 9"/>
          <p:cNvSpPr/>
          <p:nvPr/>
        </p:nvSpPr>
        <p:spPr>
          <a:xfrm>
            <a:off x="3635896" y="1539640"/>
            <a:ext cx="648072" cy="242316"/>
          </a:xfrm>
          <a:prstGeom prst="righ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cs-CZ"/>
          </a:p>
        </p:txBody>
      </p:sp>
      <p:sp>
        <p:nvSpPr>
          <p:cNvPr id="12" name="Mrak 11"/>
          <p:cNvSpPr/>
          <p:nvPr/>
        </p:nvSpPr>
        <p:spPr>
          <a:xfrm>
            <a:off x="1007604" y="2461705"/>
            <a:ext cx="1800200" cy="815699"/>
          </a:xfrm>
          <a:prstGeom prst="cloud">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cs-CZ" sz="1200" b="1" dirty="0" smtClean="0">
                <a:solidFill>
                  <a:schemeClr val="tx1"/>
                </a:solidFill>
                <a:latin typeface="Times New Roman" pitchFamily="18" charset="0"/>
                <a:cs typeface="Times New Roman" pitchFamily="18" charset="0"/>
              </a:rPr>
              <a:t>ZDVOJENÉ SOUHLÁSKY</a:t>
            </a:r>
            <a:endParaRPr lang="cs-CZ" sz="1200" b="1" dirty="0">
              <a:solidFill>
                <a:schemeClr val="tx1"/>
              </a:solidFill>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0528" y="3507854"/>
            <a:ext cx="5759450" cy="1366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TextovéPole 14"/>
          <p:cNvSpPr txBox="1"/>
          <p:nvPr/>
        </p:nvSpPr>
        <p:spPr>
          <a:xfrm>
            <a:off x="3604124" y="2869554"/>
            <a:ext cx="3528392" cy="646331"/>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just"/>
            <a:r>
              <a:rPr lang="cs-CZ" sz="1200" b="1" dirty="0">
                <a:latin typeface="Times New Roman" pitchFamily="18" charset="0"/>
                <a:cs typeface="Times New Roman" pitchFamily="18" charset="0"/>
              </a:rPr>
              <a:t>P</a:t>
            </a:r>
            <a:r>
              <a:rPr lang="cs-CZ" sz="1200" b="1" dirty="0" smtClean="0">
                <a:latin typeface="Times New Roman" pitchFamily="18" charset="0"/>
                <a:cs typeface="Times New Roman" pitchFamily="18" charset="0"/>
              </a:rPr>
              <a:t>řídavná </a:t>
            </a:r>
            <a:r>
              <a:rPr lang="cs-CZ" sz="1200" b="1" dirty="0">
                <a:latin typeface="Times New Roman" pitchFamily="18" charset="0"/>
                <a:cs typeface="Times New Roman" pitchFamily="18" charset="0"/>
              </a:rPr>
              <a:t>jména odvozená od názvů zvířat mají </a:t>
            </a:r>
            <a:r>
              <a:rPr lang="cs-CZ" sz="1200" b="1" dirty="0" smtClean="0">
                <a:latin typeface="Times New Roman" pitchFamily="18" charset="0"/>
                <a:cs typeface="Times New Roman" pitchFamily="18" charset="0"/>
              </a:rPr>
              <a:t>pouze koncovku </a:t>
            </a:r>
            <a:r>
              <a:rPr lang="cs-CZ" sz="1200" b="1" i="1" dirty="0">
                <a:latin typeface="Times New Roman" pitchFamily="18" charset="0"/>
                <a:cs typeface="Times New Roman" pitchFamily="18" charset="0"/>
              </a:rPr>
              <a:t>–í</a:t>
            </a:r>
            <a:r>
              <a:rPr lang="cs-CZ" sz="1200" b="1" dirty="0">
                <a:latin typeface="Times New Roman" pitchFamily="18" charset="0"/>
                <a:cs typeface="Times New Roman" pitchFamily="18" charset="0"/>
              </a:rPr>
              <a:t> / -</a:t>
            </a:r>
            <a:r>
              <a:rPr lang="cs-CZ" sz="1200" b="1" i="1" dirty="0">
                <a:latin typeface="Times New Roman" pitchFamily="18" charset="0"/>
                <a:cs typeface="Times New Roman" pitchFamily="18" charset="0"/>
              </a:rPr>
              <a:t>ý </a:t>
            </a:r>
            <a:r>
              <a:rPr lang="cs-CZ" sz="1200" b="1" dirty="0">
                <a:latin typeface="Times New Roman" pitchFamily="18" charset="0"/>
                <a:cs typeface="Times New Roman" pitchFamily="18" charset="0"/>
              </a:rPr>
              <a:t>(píšeme jedno </a:t>
            </a:r>
            <a:r>
              <a:rPr lang="cs-CZ" sz="1200" b="1" i="1" dirty="0">
                <a:latin typeface="Times New Roman" pitchFamily="18" charset="0"/>
                <a:cs typeface="Times New Roman" pitchFamily="18" charset="0"/>
              </a:rPr>
              <a:t>–n-</a:t>
            </a:r>
            <a:r>
              <a:rPr lang="cs-CZ" sz="1200" b="1" dirty="0" smtClean="0">
                <a:latin typeface="Times New Roman" pitchFamily="18" charset="0"/>
                <a:cs typeface="Times New Roman" pitchFamily="18" charset="0"/>
              </a:rPr>
              <a:t>)</a:t>
            </a:r>
            <a:r>
              <a:rPr lang="cs-CZ" sz="1200" b="1" dirty="0">
                <a:latin typeface="Times New Roman" pitchFamily="18" charset="0"/>
                <a:cs typeface="Times New Roman" pitchFamily="18" charset="0"/>
              </a:rPr>
              <a:t>.</a:t>
            </a:r>
          </a:p>
          <a:p>
            <a:pPr algn="just"/>
            <a:r>
              <a:rPr lang="cs-CZ" sz="1200" dirty="0" smtClean="0">
                <a:latin typeface="Times New Roman" pitchFamily="18" charset="0"/>
                <a:cs typeface="Times New Roman" pitchFamily="18" charset="0"/>
              </a:rPr>
              <a:t>krocan</a:t>
            </a:r>
            <a:r>
              <a:rPr lang="cs-CZ" sz="1200" u="sng" dirty="0" smtClean="0">
                <a:latin typeface="Times New Roman" pitchFamily="18" charset="0"/>
                <a:cs typeface="Times New Roman" pitchFamily="18" charset="0"/>
              </a:rPr>
              <a:t>í</a:t>
            </a:r>
            <a:r>
              <a:rPr lang="cs-CZ" sz="1200" dirty="0">
                <a:latin typeface="Times New Roman" pitchFamily="18" charset="0"/>
                <a:cs typeface="Times New Roman" pitchFamily="18" charset="0"/>
              </a:rPr>
              <a:t>, jelen</a:t>
            </a:r>
            <a:r>
              <a:rPr lang="cs-CZ" sz="1200" u="sng" dirty="0">
                <a:latin typeface="Times New Roman" pitchFamily="18" charset="0"/>
                <a:cs typeface="Times New Roman" pitchFamily="18" charset="0"/>
              </a:rPr>
              <a:t>í</a:t>
            </a:r>
            <a:r>
              <a:rPr lang="cs-CZ" sz="1200" dirty="0">
                <a:latin typeface="Times New Roman" pitchFamily="18" charset="0"/>
                <a:cs typeface="Times New Roman" pitchFamily="18" charset="0"/>
              </a:rPr>
              <a:t>, havran</a:t>
            </a:r>
            <a:r>
              <a:rPr lang="cs-CZ" sz="1200" u="sng" dirty="0">
                <a:latin typeface="Times New Roman" pitchFamily="18" charset="0"/>
                <a:cs typeface="Times New Roman" pitchFamily="18" charset="0"/>
              </a:rPr>
              <a:t>í</a:t>
            </a:r>
            <a:r>
              <a:rPr lang="cs-CZ" sz="1200" dirty="0">
                <a:latin typeface="Times New Roman" pitchFamily="18" charset="0"/>
                <a:cs typeface="Times New Roman" pitchFamily="18" charset="0"/>
              </a:rPr>
              <a:t> , vran</a:t>
            </a:r>
            <a:r>
              <a:rPr lang="cs-CZ" sz="1200" u="sng" dirty="0">
                <a:latin typeface="Times New Roman" pitchFamily="18" charset="0"/>
                <a:cs typeface="Times New Roman" pitchFamily="18" charset="0"/>
              </a:rPr>
              <a:t>ý</a:t>
            </a:r>
            <a:r>
              <a:rPr lang="cs-CZ" sz="1200" dirty="0">
                <a:latin typeface="Times New Roman" pitchFamily="18" charset="0"/>
                <a:cs typeface="Times New Roman" pitchFamily="18" charset="0"/>
              </a:rPr>
              <a:t> </a:t>
            </a:r>
          </a:p>
        </p:txBody>
      </p:sp>
      <p:sp>
        <p:nvSpPr>
          <p:cNvPr id="16" name="TextovéPole 15"/>
          <p:cNvSpPr txBox="1"/>
          <p:nvPr/>
        </p:nvSpPr>
        <p:spPr>
          <a:xfrm>
            <a:off x="4572000" y="3636000"/>
            <a:ext cx="4248472" cy="646331"/>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cs-CZ" sz="1200" b="1" dirty="0">
                <a:latin typeface="Times New Roman" pitchFamily="18" charset="0"/>
                <a:cs typeface="Times New Roman" pitchFamily="18" charset="0"/>
              </a:rPr>
              <a:t>raný </a:t>
            </a:r>
            <a:r>
              <a:rPr lang="cs-CZ" sz="1200" dirty="0">
                <a:latin typeface="Times New Roman" pitchFamily="18" charset="0"/>
                <a:cs typeface="Times New Roman" pitchFamily="18" charset="0"/>
              </a:rPr>
              <a:t>(=časný)	rané brambory, raný salát, raná gotika</a:t>
            </a:r>
            <a:r>
              <a:rPr lang="cs-CZ" sz="1200" b="1" dirty="0">
                <a:latin typeface="Times New Roman" pitchFamily="18" charset="0"/>
                <a:cs typeface="Times New Roman" pitchFamily="18" charset="0"/>
              </a:rPr>
              <a:t>		</a:t>
            </a:r>
            <a:r>
              <a:rPr lang="cs-CZ" sz="1200" b="1" dirty="0" smtClean="0">
                <a:latin typeface="Times New Roman" pitchFamily="18" charset="0"/>
                <a:cs typeface="Times New Roman" pitchFamily="18" charset="0"/>
              </a:rPr>
              <a:t>                        X</a:t>
            </a:r>
            <a:endParaRPr lang="cs-CZ" sz="1200" b="1" dirty="0">
              <a:latin typeface="Times New Roman" pitchFamily="18" charset="0"/>
              <a:cs typeface="Times New Roman" pitchFamily="18" charset="0"/>
            </a:endParaRPr>
          </a:p>
          <a:p>
            <a:r>
              <a:rPr lang="cs-CZ" sz="1200" b="1" dirty="0" err="1" smtClean="0">
                <a:latin typeface="Times New Roman" pitchFamily="18" charset="0"/>
                <a:cs typeface="Times New Roman" pitchFamily="18" charset="0"/>
              </a:rPr>
              <a:t>ranný</a:t>
            </a:r>
            <a:r>
              <a:rPr lang="cs-CZ" sz="1200" b="1" dirty="0" smtClean="0">
                <a:latin typeface="Times New Roman" pitchFamily="18" charset="0"/>
                <a:cs typeface="Times New Roman" pitchFamily="18" charset="0"/>
              </a:rPr>
              <a:t> </a:t>
            </a:r>
            <a:r>
              <a:rPr lang="cs-CZ" sz="1200" b="1" dirty="0">
                <a:latin typeface="Times New Roman" pitchFamily="18" charset="0"/>
                <a:cs typeface="Times New Roman" pitchFamily="18" charset="0"/>
              </a:rPr>
              <a:t>/ ranní </a:t>
            </a:r>
            <a:r>
              <a:rPr lang="cs-CZ" sz="1200" dirty="0">
                <a:latin typeface="Times New Roman" pitchFamily="18" charset="0"/>
                <a:cs typeface="Times New Roman" pitchFamily="18" charset="0"/>
              </a:rPr>
              <a:t>(odvozeno od slova </a:t>
            </a:r>
            <a:r>
              <a:rPr lang="cs-CZ" sz="1200" i="1" dirty="0">
                <a:latin typeface="Times New Roman" pitchFamily="18" charset="0"/>
                <a:cs typeface="Times New Roman" pitchFamily="18" charset="0"/>
              </a:rPr>
              <a:t>ráno</a:t>
            </a:r>
            <a:r>
              <a:rPr lang="cs-CZ" sz="1200" dirty="0">
                <a:latin typeface="Times New Roman" pitchFamily="18" charset="0"/>
                <a:cs typeface="Times New Roman" pitchFamily="18" charset="0"/>
              </a:rPr>
              <a:t>)  ranní rosa, ranní noviny</a:t>
            </a:r>
            <a:endParaRPr lang="cs-CZ" sz="1200" b="1" dirty="0" smtClean="0">
              <a:solidFill>
                <a:schemeClr val="accent3">
                  <a:lumMod val="50000"/>
                </a:schemeClr>
              </a:solidFill>
              <a:latin typeface="Times New Roman" pitchFamily="18" charset="0"/>
              <a:cs typeface="Times New Roman" pitchFamily="18" charset="0"/>
            </a:endParaRPr>
          </a:p>
        </p:txBody>
      </p:sp>
      <p:sp>
        <p:nvSpPr>
          <p:cNvPr id="17" name="TextovéPole 16"/>
          <p:cNvSpPr txBox="1"/>
          <p:nvPr/>
        </p:nvSpPr>
        <p:spPr>
          <a:xfrm>
            <a:off x="3583548" y="4354089"/>
            <a:ext cx="3003194" cy="276999"/>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cs-CZ" sz="1200" b="1" dirty="0">
                <a:latin typeface="Times New Roman" pitchFamily="18" charset="0"/>
                <a:cs typeface="Times New Roman" pitchFamily="18" charset="0"/>
              </a:rPr>
              <a:t>V žádném českém slově nepíšeme dvě </a:t>
            </a:r>
            <a:r>
              <a:rPr lang="cs-CZ" sz="1200" b="1" i="1" dirty="0">
                <a:latin typeface="Times New Roman" pitchFamily="18" charset="0"/>
                <a:cs typeface="Times New Roman" pitchFamily="18" charset="0"/>
              </a:rPr>
              <a:t>–</a:t>
            </a:r>
            <a:r>
              <a:rPr lang="cs-CZ" sz="1200" b="1" i="1" dirty="0" err="1">
                <a:latin typeface="Times New Roman" pitchFamily="18" charset="0"/>
                <a:cs typeface="Times New Roman" pitchFamily="18" charset="0"/>
              </a:rPr>
              <a:t>ss</a:t>
            </a:r>
            <a:r>
              <a:rPr lang="cs-CZ" sz="1200" b="1" i="1" dirty="0">
                <a:latin typeface="Times New Roman" pitchFamily="18" charset="0"/>
                <a:cs typeface="Times New Roman" pitchFamily="18" charset="0"/>
              </a:rPr>
              <a:t>-</a:t>
            </a:r>
            <a:r>
              <a:rPr lang="cs-CZ" sz="1200" b="1" dirty="0">
                <a:latin typeface="Times New Roman" pitchFamily="18" charset="0"/>
                <a:cs typeface="Times New Roman" pitchFamily="18" charset="0"/>
              </a:rPr>
              <a:t> </a:t>
            </a:r>
            <a:r>
              <a:rPr lang="cs-CZ" sz="1200" b="1" dirty="0" smtClean="0">
                <a:latin typeface="Times New Roman" pitchFamily="18" charset="0"/>
                <a:cs typeface="Times New Roman" pitchFamily="18" charset="0"/>
              </a:rPr>
              <a:t>.</a:t>
            </a:r>
            <a:endParaRPr lang="cs-CZ" sz="1200" b="1" dirty="0" smtClean="0">
              <a:solidFill>
                <a:schemeClr val="accent3">
                  <a:lumMod val="50000"/>
                </a:schemeClr>
              </a:solidFill>
              <a:latin typeface="Times New Roman" pitchFamily="18" charset="0"/>
              <a:cs typeface="Times New Roman" pitchFamily="18" charset="0"/>
            </a:endParaRPr>
          </a:p>
        </p:txBody>
      </p:sp>
      <p:sp>
        <p:nvSpPr>
          <p:cNvPr id="19" name="TextovéPole 18"/>
          <p:cNvSpPr txBox="1"/>
          <p:nvPr/>
        </p:nvSpPr>
        <p:spPr>
          <a:xfrm>
            <a:off x="4080072" y="4736191"/>
            <a:ext cx="4740400" cy="276999"/>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cs-CZ" sz="1200" dirty="0" smtClean="0">
                <a:latin typeface="Times New Roman" pitchFamily="18" charset="0"/>
                <a:cs typeface="Times New Roman" pitchFamily="18" charset="0"/>
              </a:rPr>
              <a:t>Pozor na </a:t>
            </a:r>
            <a:r>
              <a:rPr lang="cs-CZ" sz="1200" dirty="0">
                <a:latin typeface="Times New Roman" pitchFamily="18" charset="0"/>
                <a:cs typeface="Times New Roman" pitchFamily="18" charset="0"/>
              </a:rPr>
              <a:t>dvojice slov typu: </a:t>
            </a:r>
            <a:r>
              <a:rPr lang="cs-CZ" sz="1200" b="1" dirty="0">
                <a:latin typeface="Times New Roman" pitchFamily="18" charset="0"/>
                <a:cs typeface="Times New Roman" pitchFamily="18" charset="0"/>
              </a:rPr>
              <a:t>po</a:t>
            </a:r>
            <a:r>
              <a:rPr lang="cs-CZ" sz="1200" b="1" u="sng" dirty="0">
                <a:latin typeface="Times New Roman" pitchFamily="18" charset="0"/>
                <a:cs typeface="Times New Roman" pitchFamily="18" charset="0"/>
              </a:rPr>
              <a:t>dd</a:t>
            </a:r>
            <a:r>
              <a:rPr lang="cs-CZ" sz="1200" b="1" dirty="0">
                <a:latin typeface="Times New Roman" pitchFamily="18" charset="0"/>
                <a:cs typeface="Times New Roman" pitchFamily="18" charset="0"/>
              </a:rPr>
              <a:t>aný – podaný, ne</a:t>
            </a:r>
            <a:r>
              <a:rPr lang="cs-CZ" sz="1200" b="1" u="sng" dirty="0">
                <a:latin typeface="Times New Roman" pitchFamily="18" charset="0"/>
                <a:cs typeface="Times New Roman" pitchFamily="18" charset="0"/>
              </a:rPr>
              <a:t>jj</a:t>
            </a:r>
            <a:r>
              <a:rPr lang="cs-CZ" sz="1200" b="1" dirty="0">
                <a:latin typeface="Times New Roman" pitchFamily="18" charset="0"/>
                <a:cs typeface="Times New Roman" pitchFamily="18" charset="0"/>
              </a:rPr>
              <a:t>asnější – </a:t>
            </a:r>
            <a:r>
              <a:rPr lang="cs-CZ" sz="1200" b="1" dirty="0" smtClean="0">
                <a:latin typeface="Times New Roman" pitchFamily="18" charset="0"/>
                <a:cs typeface="Times New Roman" pitchFamily="18" charset="0"/>
              </a:rPr>
              <a:t>nejasnější.</a:t>
            </a:r>
            <a:endParaRPr lang="cs-CZ" sz="1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92443"/>
            <a:ext cx="4284984" cy="594066"/>
          </a:xfrm>
        </p:spPr>
        <p:txBody>
          <a:bodyPr>
            <a:normAutofit/>
          </a:bodyPr>
          <a:lstStyle/>
          <a:p>
            <a:pPr algn="l"/>
            <a:r>
              <a:rPr lang="cs-CZ" sz="2500" b="1" dirty="0" smtClean="0">
                <a:latin typeface="Times New Roman" pitchFamily="18" charset="0"/>
                <a:cs typeface="Times New Roman" pitchFamily="18" charset="0"/>
              </a:rPr>
              <a:t>60.4 Co si řekneme nového?</a:t>
            </a:r>
            <a:endParaRPr lang="cs-CZ" sz="2500" b="1" dirty="0">
              <a:latin typeface="Times New Roman" pitchFamily="18" charset="0"/>
              <a:cs typeface="Times New Roman" pitchFamily="18" charset="0"/>
            </a:endParaRPr>
          </a:p>
        </p:txBody>
      </p:sp>
      <p:sp>
        <p:nvSpPr>
          <p:cNvPr id="21" name="TextovéPole 20"/>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3" name="Mrak 2"/>
          <p:cNvSpPr/>
          <p:nvPr/>
        </p:nvSpPr>
        <p:spPr>
          <a:xfrm>
            <a:off x="248757" y="1059582"/>
            <a:ext cx="2825757" cy="890987"/>
          </a:xfrm>
          <a:prstGeom prst="cloud">
            <a:avLst/>
          </a:prstGeom>
        </p:spPr>
        <p:style>
          <a:lnRef idx="3">
            <a:schemeClr val="lt1"/>
          </a:lnRef>
          <a:fillRef idx="1">
            <a:schemeClr val="accent5"/>
          </a:fillRef>
          <a:effectRef idx="1">
            <a:schemeClr val="accent5"/>
          </a:effectRef>
          <a:fontRef idx="minor">
            <a:schemeClr val="lt1"/>
          </a:fontRef>
        </p:style>
        <p:txBody>
          <a:bodyPr rtlCol="0" anchor="ctr"/>
          <a:lstStyle/>
          <a:p>
            <a:pPr lvl="0" algn="ctr"/>
            <a:r>
              <a:rPr lang="cs-CZ" sz="1200" b="1" cap="all" dirty="0">
                <a:solidFill>
                  <a:schemeClr val="tx1"/>
                </a:solidFill>
                <a:latin typeface="Times New Roman" pitchFamily="18" charset="0"/>
                <a:cs typeface="Times New Roman" pitchFamily="18" charset="0"/>
              </a:rPr>
              <a:t>Skupiny </a:t>
            </a:r>
            <a:r>
              <a:rPr lang="cs-CZ" sz="1200" b="1" i="1" cap="all" dirty="0" err="1">
                <a:solidFill>
                  <a:schemeClr val="tx1"/>
                </a:solidFill>
                <a:latin typeface="Times New Roman" pitchFamily="18" charset="0"/>
                <a:cs typeface="Times New Roman" pitchFamily="18" charset="0"/>
              </a:rPr>
              <a:t>bě</a:t>
            </a:r>
            <a:r>
              <a:rPr lang="cs-CZ" sz="1200" b="1" i="1" cap="all" dirty="0">
                <a:solidFill>
                  <a:schemeClr val="tx1"/>
                </a:solidFill>
                <a:latin typeface="Times New Roman" pitchFamily="18" charset="0"/>
                <a:cs typeface="Times New Roman" pitchFamily="18" charset="0"/>
              </a:rPr>
              <a:t>/</a:t>
            </a:r>
            <a:r>
              <a:rPr lang="cs-CZ" sz="1200" b="1" i="1" cap="all" dirty="0" err="1">
                <a:solidFill>
                  <a:schemeClr val="tx1"/>
                </a:solidFill>
                <a:latin typeface="Times New Roman" pitchFamily="18" charset="0"/>
                <a:cs typeface="Times New Roman" pitchFamily="18" charset="0"/>
              </a:rPr>
              <a:t>bje</a:t>
            </a:r>
            <a:r>
              <a:rPr lang="cs-CZ" sz="1200" b="1" i="1" cap="all" dirty="0">
                <a:solidFill>
                  <a:schemeClr val="tx1"/>
                </a:solidFill>
                <a:latin typeface="Times New Roman" pitchFamily="18" charset="0"/>
                <a:cs typeface="Times New Roman" pitchFamily="18" charset="0"/>
              </a:rPr>
              <a:t>, </a:t>
            </a:r>
            <a:r>
              <a:rPr lang="cs-CZ" sz="1200" b="1" i="1" cap="all" dirty="0" err="1">
                <a:solidFill>
                  <a:schemeClr val="tx1"/>
                </a:solidFill>
                <a:latin typeface="Times New Roman" pitchFamily="18" charset="0"/>
                <a:cs typeface="Times New Roman" pitchFamily="18" charset="0"/>
              </a:rPr>
              <a:t>pě</a:t>
            </a:r>
            <a:r>
              <a:rPr lang="cs-CZ" sz="1200" b="1" i="1" cap="all" dirty="0">
                <a:solidFill>
                  <a:schemeClr val="tx1"/>
                </a:solidFill>
                <a:latin typeface="Times New Roman" pitchFamily="18" charset="0"/>
                <a:cs typeface="Times New Roman" pitchFamily="18" charset="0"/>
              </a:rPr>
              <a:t>, </a:t>
            </a:r>
            <a:r>
              <a:rPr lang="cs-CZ" sz="1200" b="1" i="1" cap="all" dirty="0" err="1">
                <a:solidFill>
                  <a:schemeClr val="tx1"/>
                </a:solidFill>
                <a:latin typeface="Times New Roman" pitchFamily="18" charset="0"/>
                <a:cs typeface="Times New Roman" pitchFamily="18" charset="0"/>
              </a:rPr>
              <a:t>vě</a:t>
            </a:r>
            <a:r>
              <a:rPr lang="cs-CZ" sz="1200" b="1" i="1" cap="all" dirty="0">
                <a:solidFill>
                  <a:schemeClr val="tx1"/>
                </a:solidFill>
                <a:latin typeface="Times New Roman" pitchFamily="18" charset="0"/>
                <a:cs typeface="Times New Roman" pitchFamily="18" charset="0"/>
              </a:rPr>
              <a:t>/</a:t>
            </a:r>
            <a:r>
              <a:rPr lang="cs-CZ" sz="1200" b="1" i="1" cap="all" dirty="0" err="1">
                <a:solidFill>
                  <a:schemeClr val="tx1"/>
                </a:solidFill>
                <a:latin typeface="Times New Roman" pitchFamily="18" charset="0"/>
                <a:cs typeface="Times New Roman" pitchFamily="18" charset="0"/>
              </a:rPr>
              <a:t>vje</a:t>
            </a:r>
            <a:r>
              <a:rPr lang="cs-CZ" sz="1200" b="1" i="1" cap="all" dirty="0">
                <a:solidFill>
                  <a:schemeClr val="tx1"/>
                </a:solidFill>
                <a:latin typeface="Times New Roman" pitchFamily="18" charset="0"/>
                <a:cs typeface="Times New Roman" pitchFamily="18" charset="0"/>
              </a:rPr>
              <a:t>, mě/mně</a:t>
            </a:r>
            <a:endParaRPr lang="cs-CZ" sz="1200" cap="all" dirty="0">
              <a:solidFill>
                <a:schemeClr val="tx1"/>
              </a:solidFill>
              <a:latin typeface="Times New Roman" pitchFamily="18" charset="0"/>
              <a:cs typeface="Times New Roman" pitchFamily="18" charset="0"/>
            </a:endParaRPr>
          </a:p>
        </p:txBody>
      </p:sp>
      <p:sp>
        <p:nvSpPr>
          <p:cNvPr id="4" name="TextovéPole 3"/>
          <p:cNvSpPr txBox="1"/>
          <p:nvPr/>
        </p:nvSpPr>
        <p:spPr>
          <a:xfrm>
            <a:off x="224111" y="2088000"/>
            <a:ext cx="3267769" cy="83099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cs-CZ" sz="1200" b="1" u="sng" dirty="0" err="1">
                <a:latin typeface="Times New Roman" pitchFamily="18" charset="0"/>
                <a:cs typeface="Times New Roman" pitchFamily="18" charset="0"/>
              </a:rPr>
              <a:t>bje</a:t>
            </a:r>
            <a:r>
              <a:rPr lang="cs-CZ" sz="1200" b="1" u="sng" dirty="0">
                <a:latin typeface="Times New Roman" pitchFamily="18" charset="0"/>
                <a:cs typeface="Times New Roman" pitchFamily="18" charset="0"/>
              </a:rPr>
              <a:t>, </a:t>
            </a:r>
            <a:r>
              <a:rPr lang="cs-CZ" sz="1200" b="1" u="sng" dirty="0" err="1">
                <a:latin typeface="Times New Roman" pitchFamily="18" charset="0"/>
                <a:cs typeface="Times New Roman" pitchFamily="18" charset="0"/>
              </a:rPr>
              <a:t>vje</a:t>
            </a:r>
            <a:r>
              <a:rPr lang="cs-CZ" sz="1200" b="1" dirty="0">
                <a:latin typeface="Times New Roman" pitchFamily="18" charset="0"/>
                <a:cs typeface="Times New Roman" pitchFamily="18" charset="0"/>
              </a:rPr>
              <a:t>	</a:t>
            </a:r>
            <a:endParaRPr lang="cs-CZ" sz="1200" b="1" dirty="0" smtClean="0">
              <a:latin typeface="Times New Roman" pitchFamily="18" charset="0"/>
              <a:cs typeface="Times New Roman" pitchFamily="18" charset="0"/>
            </a:endParaRPr>
          </a:p>
          <a:p>
            <a:pPr algn="just"/>
            <a:r>
              <a:rPr lang="cs-CZ" sz="1200" b="1" dirty="0" smtClean="0">
                <a:latin typeface="Times New Roman" pitchFamily="18" charset="0"/>
                <a:cs typeface="Times New Roman" pitchFamily="18" charset="0"/>
              </a:rPr>
              <a:t>píšeme </a:t>
            </a:r>
            <a:r>
              <a:rPr lang="cs-CZ" sz="1200" b="1" dirty="0">
                <a:latin typeface="Times New Roman" pitchFamily="18" charset="0"/>
                <a:cs typeface="Times New Roman" pitchFamily="18" charset="0"/>
              </a:rPr>
              <a:t>tam, kde se setkává předpona </a:t>
            </a:r>
            <a:r>
              <a:rPr lang="cs-CZ" sz="1200" b="1" i="1" dirty="0">
                <a:latin typeface="Times New Roman" pitchFamily="18" charset="0"/>
                <a:cs typeface="Times New Roman" pitchFamily="18" charset="0"/>
              </a:rPr>
              <a:t>ob-</a:t>
            </a:r>
            <a:r>
              <a:rPr lang="cs-CZ" sz="1200" b="1" dirty="0">
                <a:latin typeface="Times New Roman" pitchFamily="18" charset="0"/>
                <a:cs typeface="Times New Roman" pitchFamily="18" charset="0"/>
              </a:rPr>
              <a:t> nebo </a:t>
            </a:r>
            <a:r>
              <a:rPr lang="cs-CZ" sz="1200" b="1" i="1" dirty="0">
                <a:latin typeface="Times New Roman" pitchFamily="18" charset="0"/>
                <a:cs typeface="Times New Roman" pitchFamily="18" charset="0"/>
              </a:rPr>
              <a:t>v-</a:t>
            </a:r>
            <a:r>
              <a:rPr lang="cs-CZ" sz="1200" b="1" dirty="0">
                <a:latin typeface="Times New Roman" pitchFamily="18" charset="0"/>
                <a:cs typeface="Times New Roman" pitchFamily="18" charset="0"/>
              </a:rPr>
              <a:t> s kořenem </a:t>
            </a:r>
            <a:r>
              <a:rPr lang="cs-CZ" sz="1200" b="1" dirty="0" smtClean="0">
                <a:latin typeface="Times New Roman" pitchFamily="18" charset="0"/>
                <a:cs typeface="Times New Roman" pitchFamily="18" charset="0"/>
              </a:rPr>
              <a:t>slova začínajícím </a:t>
            </a:r>
            <a:r>
              <a:rPr lang="cs-CZ" sz="1200" b="1" dirty="0">
                <a:latin typeface="Times New Roman" pitchFamily="18" charset="0"/>
                <a:cs typeface="Times New Roman" pitchFamily="18" charset="0"/>
              </a:rPr>
              <a:t>na -</a:t>
            </a:r>
            <a:r>
              <a:rPr lang="cs-CZ" sz="1200" b="1" i="1" dirty="0" smtClean="0">
                <a:latin typeface="Times New Roman" pitchFamily="18" charset="0"/>
                <a:cs typeface="Times New Roman" pitchFamily="18" charset="0"/>
              </a:rPr>
              <a:t>je-</a:t>
            </a:r>
            <a:endParaRPr lang="cs-CZ" sz="1200" b="1" dirty="0">
              <a:latin typeface="Times New Roman" pitchFamily="18" charset="0"/>
              <a:cs typeface="Times New Roman" pitchFamily="18" charset="0"/>
            </a:endParaRPr>
          </a:p>
          <a:p>
            <a:pPr algn="just"/>
            <a:r>
              <a:rPr lang="cs-CZ" sz="1200" dirty="0" smtClean="0">
                <a:latin typeface="Times New Roman" pitchFamily="18" charset="0"/>
                <a:cs typeface="Times New Roman" pitchFamily="18" charset="0"/>
              </a:rPr>
              <a:t>objet</a:t>
            </a:r>
            <a:r>
              <a:rPr lang="cs-CZ" sz="1200" dirty="0">
                <a:latin typeface="Times New Roman" pitchFamily="18" charset="0"/>
                <a:cs typeface="Times New Roman" pitchFamily="18" charset="0"/>
              </a:rPr>
              <a:t>, </a:t>
            </a:r>
            <a:r>
              <a:rPr lang="cs-CZ" sz="1200" dirty="0" smtClean="0">
                <a:latin typeface="Times New Roman" pitchFamily="18" charset="0"/>
                <a:cs typeface="Times New Roman" pitchFamily="18" charset="0"/>
              </a:rPr>
              <a:t>vjet</a:t>
            </a:r>
            <a:endParaRPr lang="cs-CZ" sz="1200" dirty="0">
              <a:latin typeface="Times New Roman" pitchFamily="18" charset="0"/>
              <a:cs typeface="Times New Roman" pitchFamily="18" charset="0"/>
            </a:endParaRPr>
          </a:p>
        </p:txBody>
      </p:sp>
      <p:sp>
        <p:nvSpPr>
          <p:cNvPr id="5" name="TextovéPole 4"/>
          <p:cNvSpPr txBox="1"/>
          <p:nvPr/>
        </p:nvSpPr>
        <p:spPr>
          <a:xfrm>
            <a:off x="230728" y="3075806"/>
            <a:ext cx="2664295" cy="64633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cs-CZ" sz="1200" b="1" u="sng" dirty="0" err="1">
                <a:latin typeface="Times New Roman" pitchFamily="18" charset="0"/>
                <a:cs typeface="Times New Roman" pitchFamily="18" charset="0"/>
              </a:rPr>
              <a:t>bě</a:t>
            </a:r>
            <a:r>
              <a:rPr lang="cs-CZ" sz="1200" b="1" u="sng" dirty="0">
                <a:latin typeface="Times New Roman" pitchFamily="18" charset="0"/>
                <a:cs typeface="Times New Roman" pitchFamily="18" charset="0"/>
              </a:rPr>
              <a:t>, </a:t>
            </a:r>
            <a:r>
              <a:rPr lang="cs-CZ" sz="1200" b="1" u="sng" dirty="0" err="1">
                <a:latin typeface="Times New Roman" pitchFamily="18" charset="0"/>
                <a:cs typeface="Times New Roman" pitchFamily="18" charset="0"/>
              </a:rPr>
              <a:t>vě</a:t>
            </a:r>
            <a:r>
              <a:rPr lang="cs-CZ" sz="1200" b="1" dirty="0">
                <a:latin typeface="Times New Roman" pitchFamily="18" charset="0"/>
                <a:cs typeface="Times New Roman" pitchFamily="18" charset="0"/>
              </a:rPr>
              <a:t>	</a:t>
            </a:r>
            <a:endParaRPr lang="cs-CZ" sz="1200" b="1" dirty="0" smtClean="0">
              <a:latin typeface="Times New Roman" pitchFamily="18" charset="0"/>
              <a:cs typeface="Times New Roman" pitchFamily="18" charset="0"/>
            </a:endParaRPr>
          </a:p>
          <a:p>
            <a:r>
              <a:rPr lang="cs-CZ" sz="1200" b="1" dirty="0" smtClean="0">
                <a:latin typeface="Times New Roman" pitchFamily="18" charset="0"/>
                <a:cs typeface="Times New Roman" pitchFamily="18" charset="0"/>
              </a:rPr>
              <a:t>píšeme </a:t>
            </a:r>
            <a:r>
              <a:rPr lang="cs-CZ" sz="1200" b="1" dirty="0">
                <a:latin typeface="Times New Roman" pitchFamily="18" charset="0"/>
                <a:cs typeface="Times New Roman" pitchFamily="18" charset="0"/>
              </a:rPr>
              <a:t>v ostatních </a:t>
            </a:r>
            <a:r>
              <a:rPr lang="cs-CZ" sz="1200" b="1" dirty="0" smtClean="0">
                <a:latin typeface="Times New Roman" pitchFamily="18" charset="0"/>
                <a:cs typeface="Times New Roman" pitchFamily="18" charset="0"/>
              </a:rPr>
              <a:t>případech</a:t>
            </a:r>
            <a:endParaRPr lang="cs-CZ" sz="1200" dirty="0">
              <a:latin typeface="Times New Roman" pitchFamily="18" charset="0"/>
              <a:cs typeface="Times New Roman" pitchFamily="18" charset="0"/>
            </a:endParaRPr>
          </a:p>
          <a:p>
            <a:r>
              <a:rPr lang="cs-CZ" sz="1200" dirty="0" smtClean="0">
                <a:latin typeface="Times New Roman" pitchFamily="18" charset="0"/>
                <a:cs typeface="Times New Roman" pitchFamily="18" charset="0"/>
              </a:rPr>
              <a:t>oběh</a:t>
            </a:r>
            <a:r>
              <a:rPr lang="cs-CZ" sz="1200" dirty="0">
                <a:latin typeface="Times New Roman" pitchFamily="18" charset="0"/>
                <a:cs typeface="Times New Roman" pitchFamily="18" charset="0"/>
              </a:rPr>
              <a:t>, </a:t>
            </a:r>
            <a:r>
              <a:rPr lang="cs-CZ" sz="1200" dirty="0" smtClean="0">
                <a:latin typeface="Times New Roman" pitchFamily="18" charset="0"/>
                <a:cs typeface="Times New Roman" pitchFamily="18" charset="0"/>
              </a:rPr>
              <a:t>výběh</a:t>
            </a:r>
            <a:endParaRPr lang="cs-CZ" sz="1200" dirty="0">
              <a:latin typeface="Times New Roman" pitchFamily="18" charset="0"/>
              <a:cs typeface="Times New Roman" pitchFamily="18" charset="0"/>
            </a:endParaRPr>
          </a:p>
        </p:txBody>
      </p:sp>
      <p:sp>
        <p:nvSpPr>
          <p:cNvPr id="6" name="TextovéPole 5"/>
          <p:cNvSpPr txBox="1"/>
          <p:nvPr/>
        </p:nvSpPr>
        <p:spPr>
          <a:xfrm>
            <a:off x="224111" y="3939902"/>
            <a:ext cx="2664295" cy="46166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cs-CZ" sz="1200" b="1" u="sng" dirty="0" err="1">
                <a:latin typeface="Times New Roman" pitchFamily="18" charset="0"/>
                <a:cs typeface="Times New Roman" pitchFamily="18" charset="0"/>
              </a:rPr>
              <a:t>pě</a:t>
            </a:r>
            <a:r>
              <a:rPr lang="cs-CZ" sz="1200" b="1" dirty="0">
                <a:latin typeface="Times New Roman" pitchFamily="18" charset="0"/>
                <a:cs typeface="Times New Roman" pitchFamily="18" charset="0"/>
              </a:rPr>
              <a:t>		</a:t>
            </a:r>
            <a:endParaRPr lang="cs-CZ" sz="1200" b="1" dirty="0" smtClean="0">
              <a:latin typeface="Times New Roman" pitchFamily="18" charset="0"/>
              <a:cs typeface="Times New Roman" pitchFamily="18" charset="0"/>
            </a:endParaRPr>
          </a:p>
          <a:p>
            <a:r>
              <a:rPr lang="cs-CZ" sz="1200" b="1" dirty="0" smtClean="0">
                <a:latin typeface="Times New Roman" pitchFamily="18" charset="0"/>
                <a:cs typeface="Times New Roman" pitchFamily="18" charset="0"/>
              </a:rPr>
              <a:t>žádné </a:t>
            </a:r>
            <a:r>
              <a:rPr lang="cs-CZ" sz="1200" b="1" dirty="0">
                <a:latin typeface="Times New Roman" pitchFamily="18" charset="0"/>
                <a:cs typeface="Times New Roman" pitchFamily="18" charset="0"/>
              </a:rPr>
              <a:t>české slovo nepíšeme s </a:t>
            </a:r>
            <a:r>
              <a:rPr lang="cs-CZ" sz="1200" b="1" i="1" dirty="0" err="1">
                <a:latin typeface="Times New Roman" pitchFamily="18" charset="0"/>
                <a:cs typeface="Times New Roman" pitchFamily="18" charset="0"/>
              </a:rPr>
              <a:t>pje</a:t>
            </a:r>
            <a:endParaRPr lang="cs-CZ" sz="1200" dirty="0">
              <a:latin typeface="Times New Roman" pitchFamily="18" charset="0"/>
              <a:cs typeface="Times New Roman" pitchFamily="18" charset="0"/>
            </a:endParaRPr>
          </a:p>
        </p:txBody>
      </p:sp>
      <p:sp>
        <p:nvSpPr>
          <p:cNvPr id="7" name="TextovéPole 6"/>
          <p:cNvSpPr txBox="1"/>
          <p:nvPr/>
        </p:nvSpPr>
        <p:spPr>
          <a:xfrm>
            <a:off x="224111" y="4587555"/>
            <a:ext cx="3243123" cy="46166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cs-CZ" sz="1200" b="1" u="sng" dirty="0">
                <a:latin typeface="Times New Roman" pitchFamily="18" charset="0"/>
                <a:cs typeface="Times New Roman" pitchFamily="18" charset="0"/>
              </a:rPr>
              <a:t>m</a:t>
            </a:r>
            <a:r>
              <a:rPr lang="cs-CZ" sz="1200" b="1" u="sng" dirty="0" smtClean="0">
                <a:latin typeface="Times New Roman" pitchFamily="18" charset="0"/>
                <a:cs typeface="Times New Roman" pitchFamily="18" charset="0"/>
              </a:rPr>
              <a:t>ě, mně</a:t>
            </a:r>
            <a:r>
              <a:rPr lang="cs-CZ" sz="1200" b="1" dirty="0">
                <a:latin typeface="Times New Roman" pitchFamily="18" charset="0"/>
                <a:cs typeface="Times New Roman" pitchFamily="18" charset="0"/>
              </a:rPr>
              <a:t>	</a:t>
            </a:r>
            <a:endParaRPr lang="cs-CZ" sz="1200" b="1" dirty="0" smtClean="0">
              <a:latin typeface="Times New Roman" pitchFamily="18" charset="0"/>
              <a:cs typeface="Times New Roman" pitchFamily="18" charset="0"/>
            </a:endParaRPr>
          </a:p>
          <a:p>
            <a:r>
              <a:rPr lang="cs-CZ" sz="1200" b="1" dirty="0" smtClean="0">
                <a:latin typeface="Times New Roman" pitchFamily="18" charset="0"/>
                <a:cs typeface="Times New Roman" pitchFamily="18" charset="0"/>
              </a:rPr>
              <a:t>řekneme </a:t>
            </a:r>
            <a:r>
              <a:rPr lang="cs-CZ" sz="1200" b="1" dirty="0">
                <a:latin typeface="Times New Roman" pitchFamily="18" charset="0"/>
                <a:cs typeface="Times New Roman" pitchFamily="18" charset="0"/>
              </a:rPr>
              <a:t>si jiný tvar slova nebo slovo </a:t>
            </a:r>
            <a:r>
              <a:rPr lang="cs-CZ" sz="1200" b="1" dirty="0" smtClean="0">
                <a:latin typeface="Times New Roman" pitchFamily="18" charset="0"/>
                <a:cs typeface="Times New Roman" pitchFamily="18" charset="0"/>
              </a:rPr>
              <a:t>příbuzné</a:t>
            </a:r>
            <a:endParaRPr lang="cs-CZ" sz="1200" b="1" dirty="0" smtClean="0">
              <a:solidFill>
                <a:schemeClr val="accent3">
                  <a:lumMod val="50000"/>
                </a:schemeClr>
              </a:solidFill>
            </a:endParaRPr>
          </a:p>
        </p:txBody>
      </p:sp>
      <p:sp>
        <p:nvSpPr>
          <p:cNvPr id="8" name="TextovéPole 7"/>
          <p:cNvSpPr txBox="1"/>
          <p:nvPr/>
        </p:nvSpPr>
        <p:spPr>
          <a:xfrm>
            <a:off x="4211960" y="705057"/>
            <a:ext cx="1067536" cy="276999"/>
          </a:xfrm>
          <a:prstGeom prst="rect">
            <a:avLst/>
          </a:prstGeom>
        </p:spPr>
        <p:style>
          <a:lnRef idx="3">
            <a:schemeClr val="lt1"/>
          </a:lnRef>
          <a:fillRef idx="1">
            <a:schemeClr val="accent2"/>
          </a:fillRef>
          <a:effectRef idx="1">
            <a:schemeClr val="accent2"/>
          </a:effectRef>
          <a:fontRef idx="minor">
            <a:schemeClr val="lt1"/>
          </a:fontRef>
        </p:style>
        <p:txBody>
          <a:bodyPr wrap="none" rtlCol="0">
            <a:spAutoFit/>
          </a:bodyPr>
          <a:lstStyle/>
          <a:p>
            <a:pPr algn="ctr"/>
            <a:r>
              <a:rPr lang="cs-CZ" sz="1200" b="1" dirty="0" smtClean="0">
                <a:solidFill>
                  <a:schemeClr val="tx1"/>
                </a:solidFill>
                <a:latin typeface="Times New Roman" pitchFamily="18" charset="0"/>
                <a:cs typeface="Times New Roman" pitchFamily="18" charset="0"/>
              </a:rPr>
              <a:t>PAMATUJ!!!</a:t>
            </a:r>
          </a:p>
        </p:txBody>
      </p:sp>
      <p:sp>
        <p:nvSpPr>
          <p:cNvPr id="9" name="TextovéPole 8"/>
          <p:cNvSpPr txBox="1"/>
          <p:nvPr/>
        </p:nvSpPr>
        <p:spPr>
          <a:xfrm>
            <a:off x="3598848" y="1131590"/>
            <a:ext cx="878767" cy="1015663"/>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lang="cs-CZ" sz="1200" b="1" dirty="0">
                <a:latin typeface="Times New Roman" pitchFamily="18" charset="0"/>
                <a:cs typeface="Times New Roman" pitchFamily="18" charset="0"/>
              </a:rPr>
              <a:t>z</a:t>
            </a:r>
            <a:r>
              <a:rPr lang="cs-CZ" sz="1200" b="1" dirty="0" smtClean="0">
                <a:latin typeface="Times New Roman" pitchFamily="18" charset="0"/>
                <a:cs typeface="Times New Roman" pitchFamily="18" charset="0"/>
              </a:rPr>
              <a:t>apomněl</a:t>
            </a:r>
          </a:p>
          <a:p>
            <a:r>
              <a:rPr lang="cs-CZ" sz="1200" b="1" dirty="0">
                <a:latin typeface="Times New Roman" pitchFamily="18" charset="0"/>
                <a:cs typeface="Times New Roman" pitchFamily="18" charset="0"/>
              </a:rPr>
              <a:t>p</a:t>
            </a:r>
            <a:r>
              <a:rPr lang="cs-CZ" sz="1200" b="1" dirty="0" smtClean="0">
                <a:latin typeface="Times New Roman" pitchFamily="18" charset="0"/>
                <a:cs typeface="Times New Roman" pitchFamily="18" charset="0"/>
              </a:rPr>
              <a:t>řipomněl</a:t>
            </a:r>
          </a:p>
          <a:p>
            <a:r>
              <a:rPr lang="cs-CZ" sz="1200" b="1" dirty="0">
                <a:latin typeface="Times New Roman" pitchFamily="18" charset="0"/>
                <a:cs typeface="Times New Roman" pitchFamily="18" charset="0"/>
              </a:rPr>
              <a:t>v</a:t>
            </a:r>
            <a:r>
              <a:rPr lang="cs-CZ" sz="1200" b="1" dirty="0" smtClean="0">
                <a:latin typeface="Times New Roman" pitchFamily="18" charset="0"/>
                <a:cs typeface="Times New Roman" pitchFamily="18" charset="0"/>
              </a:rPr>
              <a:t>zpomněl</a:t>
            </a:r>
          </a:p>
          <a:p>
            <a:r>
              <a:rPr lang="cs-CZ" sz="1200" b="1" dirty="0">
                <a:latin typeface="Times New Roman" pitchFamily="18" charset="0"/>
                <a:cs typeface="Times New Roman" pitchFamily="18" charset="0"/>
              </a:rPr>
              <a:t>p</a:t>
            </a:r>
            <a:r>
              <a:rPr lang="cs-CZ" sz="1200" b="1" dirty="0" smtClean="0">
                <a:latin typeface="Times New Roman" pitchFamily="18" charset="0"/>
                <a:cs typeface="Times New Roman" pitchFamily="18" charset="0"/>
              </a:rPr>
              <a:t>omněnka</a:t>
            </a:r>
          </a:p>
          <a:p>
            <a:r>
              <a:rPr lang="cs-CZ" sz="1200" b="1" dirty="0" smtClean="0">
                <a:latin typeface="Times New Roman" pitchFamily="18" charset="0"/>
                <a:cs typeface="Times New Roman" pitchFamily="18" charset="0"/>
              </a:rPr>
              <a:t>domněnka</a:t>
            </a:r>
          </a:p>
        </p:txBody>
      </p:sp>
      <p:sp>
        <p:nvSpPr>
          <p:cNvPr id="10" name="TextovéPole 9"/>
          <p:cNvSpPr txBox="1"/>
          <p:nvPr/>
        </p:nvSpPr>
        <p:spPr>
          <a:xfrm>
            <a:off x="4644008" y="1137106"/>
            <a:ext cx="1500732" cy="276999"/>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lang="cs-CZ" sz="1200" b="1" dirty="0">
                <a:latin typeface="Times New Roman" pitchFamily="18" charset="0"/>
                <a:cs typeface="Times New Roman" pitchFamily="18" charset="0"/>
              </a:rPr>
              <a:t>t</a:t>
            </a:r>
            <a:r>
              <a:rPr lang="cs-CZ" sz="1200" b="1" dirty="0" smtClean="0">
                <a:latin typeface="Times New Roman" pitchFamily="18" charset="0"/>
                <a:cs typeface="Times New Roman" pitchFamily="18" charset="0"/>
              </a:rPr>
              <a:t>amější (tam + -</a:t>
            </a:r>
            <a:r>
              <a:rPr lang="cs-CZ" sz="1200" b="1" dirty="0" err="1" smtClean="0">
                <a:latin typeface="Times New Roman" pitchFamily="18" charset="0"/>
                <a:cs typeface="Times New Roman" pitchFamily="18" charset="0"/>
              </a:rPr>
              <a:t>ější</a:t>
            </a:r>
            <a:r>
              <a:rPr lang="cs-CZ" sz="1200" b="1" dirty="0" smtClean="0">
                <a:latin typeface="Times New Roman" pitchFamily="18" charset="0"/>
                <a:cs typeface="Times New Roman" pitchFamily="18" charset="0"/>
              </a:rPr>
              <a:t>)</a:t>
            </a:r>
          </a:p>
        </p:txBody>
      </p:sp>
      <p:sp>
        <p:nvSpPr>
          <p:cNvPr id="11" name="TextovéPole 10"/>
          <p:cNvSpPr txBox="1"/>
          <p:nvPr/>
        </p:nvSpPr>
        <p:spPr>
          <a:xfrm>
            <a:off x="4644008" y="1627403"/>
            <a:ext cx="1500732" cy="64633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cs-CZ" sz="1200" b="1" dirty="0">
                <a:latin typeface="Times New Roman" pitchFamily="18" charset="0"/>
                <a:cs typeface="Times New Roman" pitchFamily="18" charset="0"/>
              </a:rPr>
              <a:t>z</a:t>
            </a:r>
            <a:r>
              <a:rPr lang="cs-CZ" sz="1200" b="1" dirty="0" smtClean="0">
                <a:latin typeface="Times New Roman" pitchFamily="18" charset="0"/>
                <a:cs typeface="Times New Roman" pitchFamily="18" charset="0"/>
              </a:rPr>
              <a:t>ájmeno JÁ:</a:t>
            </a:r>
          </a:p>
          <a:p>
            <a:r>
              <a:rPr lang="cs-CZ" sz="1200" b="1" dirty="0" smtClean="0">
                <a:latin typeface="Times New Roman" pitchFamily="18" charset="0"/>
                <a:cs typeface="Times New Roman" pitchFamily="18" charset="0"/>
              </a:rPr>
              <a:t>mě    </a:t>
            </a:r>
            <a:r>
              <a:rPr lang="cs-CZ" sz="1200" b="1" dirty="0">
                <a:latin typeface="Times New Roman" pitchFamily="18" charset="0"/>
                <a:cs typeface="Times New Roman" pitchFamily="18" charset="0"/>
              </a:rPr>
              <a:t>-  2. a </a:t>
            </a:r>
            <a:r>
              <a:rPr lang="cs-CZ" sz="1200" b="1" dirty="0" smtClean="0">
                <a:latin typeface="Times New Roman" pitchFamily="18" charset="0"/>
                <a:cs typeface="Times New Roman" pitchFamily="18" charset="0"/>
              </a:rPr>
              <a:t>4. pád</a:t>
            </a:r>
            <a:endParaRPr lang="cs-CZ" sz="1200" b="1" dirty="0">
              <a:latin typeface="Times New Roman" pitchFamily="18" charset="0"/>
              <a:cs typeface="Times New Roman" pitchFamily="18" charset="0"/>
            </a:endParaRPr>
          </a:p>
          <a:p>
            <a:r>
              <a:rPr lang="cs-CZ" sz="1200" b="1" dirty="0" smtClean="0">
                <a:latin typeface="Times New Roman" pitchFamily="18" charset="0"/>
                <a:cs typeface="Times New Roman" pitchFamily="18" charset="0"/>
              </a:rPr>
              <a:t>mně  </a:t>
            </a:r>
            <a:r>
              <a:rPr lang="cs-CZ" sz="1200" b="1" dirty="0">
                <a:latin typeface="Times New Roman" pitchFamily="18" charset="0"/>
                <a:cs typeface="Times New Roman" pitchFamily="18" charset="0"/>
              </a:rPr>
              <a:t>-   3. a 6</a:t>
            </a:r>
            <a:r>
              <a:rPr lang="cs-CZ" sz="1200" b="1" dirty="0" smtClean="0">
                <a:latin typeface="Times New Roman" pitchFamily="18" charset="0"/>
                <a:cs typeface="Times New Roman" pitchFamily="18" charset="0"/>
              </a:rPr>
              <a:t>. pád</a:t>
            </a:r>
          </a:p>
        </p:txBody>
      </p:sp>
      <p:sp>
        <p:nvSpPr>
          <p:cNvPr id="12" name="Mrak 11"/>
          <p:cNvSpPr/>
          <p:nvPr/>
        </p:nvSpPr>
        <p:spPr>
          <a:xfrm>
            <a:off x="6372200" y="555526"/>
            <a:ext cx="2520280" cy="858580"/>
          </a:xfrm>
          <a:prstGeom prst="cloud">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cs-CZ" sz="1200" b="1" cap="all" dirty="0" smtClean="0">
                <a:solidFill>
                  <a:schemeClr val="tx1"/>
                </a:solidFill>
                <a:latin typeface="Times New Roman" pitchFamily="18" charset="0"/>
                <a:cs typeface="Times New Roman" pitchFamily="18" charset="0"/>
              </a:rPr>
              <a:t>Samohláska </a:t>
            </a:r>
            <a:r>
              <a:rPr lang="cs-CZ" sz="1200" b="1" i="1" cap="all" dirty="0">
                <a:solidFill>
                  <a:schemeClr val="tx1"/>
                </a:solidFill>
                <a:latin typeface="Times New Roman" pitchFamily="18" charset="0"/>
                <a:cs typeface="Times New Roman" pitchFamily="18" charset="0"/>
              </a:rPr>
              <a:t>ú /ů</a:t>
            </a:r>
          </a:p>
        </p:txBody>
      </p:sp>
      <p:sp>
        <p:nvSpPr>
          <p:cNvPr id="13" name="TextovéPole 12"/>
          <p:cNvSpPr txBox="1"/>
          <p:nvPr/>
        </p:nvSpPr>
        <p:spPr>
          <a:xfrm>
            <a:off x="6488906" y="1505075"/>
            <a:ext cx="2408480" cy="461665"/>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r>
              <a:rPr lang="cs-CZ" sz="1200" b="1" u="sng" dirty="0" smtClean="0">
                <a:latin typeface="Times New Roman" pitchFamily="18" charset="0"/>
                <a:cs typeface="Times New Roman" pitchFamily="18" charset="0"/>
              </a:rPr>
              <a:t>ů</a:t>
            </a:r>
          </a:p>
          <a:p>
            <a:r>
              <a:rPr lang="cs-CZ" sz="1200" b="1" dirty="0" smtClean="0">
                <a:latin typeface="Times New Roman" pitchFamily="18" charset="0"/>
                <a:cs typeface="Times New Roman" pitchFamily="18" charset="0"/>
              </a:rPr>
              <a:t>píšeme uprostřed a na konci slova</a:t>
            </a:r>
            <a:endParaRPr lang="cs-CZ" sz="1200" b="1" dirty="0" smtClean="0">
              <a:solidFill>
                <a:schemeClr val="accent3">
                  <a:lumMod val="50000"/>
                </a:schemeClr>
              </a:solidFill>
              <a:latin typeface="Times New Roman" pitchFamily="18" charset="0"/>
              <a:cs typeface="Times New Roman" pitchFamily="18" charset="0"/>
            </a:endParaRPr>
          </a:p>
        </p:txBody>
      </p:sp>
      <p:sp>
        <p:nvSpPr>
          <p:cNvPr id="14" name="TextovéPole 13"/>
          <p:cNvSpPr txBox="1"/>
          <p:nvPr/>
        </p:nvSpPr>
        <p:spPr>
          <a:xfrm>
            <a:off x="6349795" y="2127039"/>
            <a:ext cx="2686700" cy="156966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cs-CZ" sz="1200" b="1" u="sng" dirty="0">
                <a:latin typeface="Times New Roman" pitchFamily="18" charset="0"/>
                <a:cs typeface="Times New Roman" pitchFamily="18" charset="0"/>
              </a:rPr>
              <a:t>ú</a:t>
            </a:r>
            <a:endParaRPr lang="cs-CZ" sz="1200" b="1" u="sng" dirty="0" smtClean="0">
              <a:latin typeface="Times New Roman" pitchFamily="18" charset="0"/>
              <a:cs typeface="Times New Roman" pitchFamily="18" charset="0"/>
            </a:endParaRPr>
          </a:p>
          <a:p>
            <a:pPr algn="just"/>
            <a:r>
              <a:rPr lang="cs-CZ" sz="1200" b="1" dirty="0">
                <a:latin typeface="Times New Roman" pitchFamily="18" charset="0"/>
                <a:cs typeface="Times New Roman" pitchFamily="18" charset="0"/>
              </a:rPr>
              <a:t>p</a:t>
            </a:r>
            <a:r>
              <a:rPr lang="cs-CZ" sz="1200" b="1" dirty="0" smtClean="0">
                <a:latin typeface="Times New Roman" pitchFamily="18" charset="0"/>
                <a:cs typeface="Times New Roman" pitchFamily="18" charset="0"/>
              </a:rPr>
              <a:t>íšeme: </a:t>
            </a:r>
          </a:p>
          <a:p>
            <a:pPr algn="just"/>
            <a:r>
              <a:rPr lang="cs-CZ" sz="1200" b="1" dirty="0" smtClean="0">
                <a:latin typeface="Times New Roman" pitchFamily="18" charset="0"/>
                <a:cs typeface="Times New Roman" pitchFamily="18" charset="0"/>
              </a:rPr>
              <a:t>- na začátku slov (úkol, únik)</a:t>
            </a:r>
          </a:p>
          <a:p>
            <a:pPr algn="just"/>
            <a:r>
              <a:rPr lang="cs-CZ" sz="1200" b="1" dirty="0" smtClean="0">
                <a:latin typeface="Times New Roman" pitchFamily="18" charset="0"/>
                <a:cs typeface="Times New Roman" pitchFamily="18" charset="0"/>
              </a:rPr>
              <a:t> - na začátku kořene slova (zúčastnit se, trojúhelník)</a:t>
            </a:r>
          </a:p>
          <a:p>
            <a:pPr algn="just"/>
            <a:r>
              <a:rPr lang="cs-CZ" sz="1200" b="1" dirty="0" smtClean="0">
                <a:latin typeface="Times New Roman" pitchFamily="18" charset="0"/>
                <a:cs typeface="Times New Roman" pitchFamily="18" charset="0"/>
              </a:rPr>
              <a:t>- v citoslovcích (bú, vrkú)</a:t>
            </a:r>
          </a:p>
          <a:p>
            <a:pPr algn="just"/>
            <a:r>
              <a:rPr lang="cs-CZ" sz="1200" b="1" dirty="0" smtClean="0">
                <a:latin typeface="Times New Roman" pitchFamily="18" charset="0"/>
                <a:cs typeface="Times New Roman" pitchFamily="18" charset="0"/>
              </a:rPr>
              <a:t>- v některých přejatých slovech (túra,  múza)</a:t>
            </a:r>
          </a:p>
        </p:txBody>
      </p:sp>
      <p:sp>
        <p:nvSpPr>
          <p:cNvPr id="15" name="Mrak 14"/>
          <p:cNvSpPr/>
          <p:nvPr/>
        </p:nvSpPr>
        <p:spPr>
          <a:xfrm>
            <a:off x="3598848" y="2503498"/>
            <a:ext cx="2545892" cy="914400"/>
          </a:xfrm>
          <a:prstGeom prst="cloud">
            <a:avLst/>
          </a:prstGeom>
        </p:spPr>
        <p:style>
          <a:lnRef idx="3">
            <a:schemeClr val="lt1"/>
          </a:lnRef>
          <a:fillRef idx="1">
            <a:schemeClr val="accent5"/>
          </a:fillRef>
          <a:effectRef idx="1">
            <a:schemeClr val="accent5"/>
          </a:effectRef>
          <a:fontRef idx="minor">
            <a:schemeClr val="lt1"/>
          </a:fontRef>
        </p:style>
        <p:txBody>
          <a:bodyPr rtlCol="0" anchor="ctr"/>
          <a:lstStyle/>
          <a:p>
            <a:pPr lvl="0" algn="ctr"/>
            <a:r>
              <a:rPr lang="cs-CZ" sz="1200" b="1" cap="all" dirty="0">
                <a:solidFill>
                  <a:schemeClr val="tx1"/>
                </a:solidFill>
                <a:latin typeface="Times New Roman" pitchFamily="18" charset="0"/>
                <a:cs typeface="Times New Roman" pitchFamily="18" charset="0"/>
              </a:rPr>
              <a:t>Předpony </a:t>
            </a:r>
            <a:r>
              <a:rPr lang="cs-CZ" sz="1200" b="1" i="1" cap="all" dirty="0">
                <a:solidFill>
                  <a:schemeClr val="tx1"/>
                </a:solidFill>
                <a:latin typeface="Times New Roman" pitchFamily="18" charset="0"/>
                <a:cs typeface="Times New Roman" pitchFamily="18" charset="0"/>
              </a:rPr>
              <a:t>s- (se-), z- (ze-), </a:t>
            </a:r>
            <a:r>
              <a:rPr lang="cs-CZ" sz="1200" b="1" i="1" cap="all" dirty="0" err="1">
                <a:solidFill>
                  <a:schemeClr val="tx1"/>
                </a:solidFill>
                <a:latin typeface="Times New Roman" pitchFamily="18" charset="0"/>
                <a:cs typeface="Times New Roman" pitchFamily="18" charset="0"/>
              </a:rPr>
              <a:t>vz</a:t>
            </a:r>
            <a:r>
              <a:rPr lang="cs-CZ" sz="1200" b="1" i="1" cap="all" dirty="0">
                <a:solidFill>
                  <a:schemeClr val="tx1"/>
                </a:solidFill>
                <a:latin typeface="Times New Roman" pitchFamily="18" charset="0"/>
                <a:cs typeface="Times New Roman" pitchFamily="18" charset="0"/>
              </a:rPr>
              <a:t>- (</a:t>
            </a:r>
            <a:r>
              <a:rPr lang="cs-CZ" sz="1200" b="1" i="1" cap="all" dirty="0" err="1">
                <a:solidFill>
                  <a:schemeClr val="tx1"/>
                </a:solidFill>
                <a:latin typeface="Times New Roman" pitchFamily="18" charset="0"/>
                <a:cs typeface="Times New Roman" pitchFamily="18" charset="0"/>
              </a:rPr>
              <a:t>vze</a:t>
            </a:r>
            <a:r>
              <a:rPr lang="cs-CZ" sz="1200" b="1" i="1" cap="all" dirty="0">
                <a:solidFill>
                  <a:schemeClr val="tx1"/>
                </a:solidFill>
                <a:latin typeface="Times New Roman" pitchFamily="18" charset="0"/>
                <a:cs typeface="Times New Roman" pitchFamily="18" charset="0"/>
              </a:rPr>
              <a:t>-)</a:t>
            </a:r>
            <a:endParaRPr lang="cs-CZ" sz="1200" cap="all" dirty="0">
              <a:solidFill>
                <a:schemeClr val="tx1"/>
              </a:solidFill>
              <a:latin typeface="Times New Roman" pitchFamily="18" charset="0"/>
              <a:cs typeface="Times New Roman" pitchFamily="18" charset="0"/>
            </a:endParaRPr>
          </a:p>
        </p:txBody>
      </p:sp>
      <p:sp>
        <p:nvSpPr>
          <p:cNvPr id="16" name="TextovéPole 15"/>
          <p:cNvSpPr txBox="1"/>
          <p:nvPr/>
        </p:nvSpPr>
        <p:spPr>
          <a:xfrm>
            <a:off x="3132000" y="3596429"/>
            <a:ext cx="3116706" cy="83099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cs-CZ" sz="1200" b="1" u="sng" dirty="0" smtClean="0">
                <a:latin typeface="Times New Roman" pitchFamily="18" charset="0"/>
                <a:cs typeface="Times New Roman" pitchFamily="18" charset="0"/>
              </a:rPr>
              <a:t>s-</a:t>
            </a:r>
          </a:p>
          <a:p>
            <a:r>
              <a:rPr lang="cs-CZ" sz="1200" b="1" dirty="0" smtClean="0">
                <a:latin typeface="Times New Roman" pitchFamily="18" charset="0"/>
                <a:cs typeface="Times New Roman" pitchFamily="18" charset="0"/>
              </a:rPr>
              <a:t>směr </a:t>
            </a:r>
            <a:r>
              <a:rPr lang="cs-CZ" sz="1200" b="1" dirty="0">
                <a:latin typeface="Times New Roman" pitchFamily="18" charset="0"/>
                <a:cs typeface="Times New Roman" pitchFamily="18" charset="0"/>
              </a:rPr>
              <a:t>dohromady  </a:t>
            </a:r>
            <a:r>
              <a:rPr lang="cs-CZ" sz="1200" dirty="0">
                <a:latin typeface="Times New Roman" pitchFamily="18" charset="0"/>
                <a:cs typeface="Times New Roman" pitchFamily="18" charset="0"/>
              </a:rPr>
              <a:t>(slepit, sbor, </a:t>
            </a:r>
            <a:r>
              <a:rPr lang="cs-CZ" sz="1200" dirty="0" smtClean="0">
                <a:latin typeface="Times New Roman" pitchFamily="18" charset="0"/>
                <a:cs typeface="Times New Roman" pitchFamily="18" charset="0"/>
              </a:rPr>
              <a:t>smíchat)</a:t>
            </a:r>
            <a:endParaRPr lang="cs-CZ" sz="1200" dirty="0">
              <a:latin typeface="Times New Roman" pitchFamily="18" charset="0"/>
              <a:cs typeface="Times New Roman" pitchFamily="18" charset="0"/>
            </a:endParaRPr>
          </a:p>
          <a:p>
            <a:r>
              <a:rPr lang="cs-CZ" sz="1200" b="1" dirty="0" smtClean="0">
                <a:latin typeface="Times New Roman" pitchFamily="18" charset="0"/>
                <a:cs typeface="Times New Roman" pitchFamily="18" charset="0"/>
              </a:rPr>
              <a:t>směr </a:t>
            </a:r>
            <a:r>
              <a:rPr lang="cs-CZ" sz="1200" b="1" dirty="0">
                <a:latin typeface="Times New Roman" pitchFamily="18" charset="0"/>
                <a:cs typeface="Times New Roman" pitchFamily="18" charset="0"/>
              </a:rPr>
              <a:t>shora dolů </a:t>
            </a:r>
            <a:r>
              <a:rPr lang="cs-CZ" sz="1200" dirty="0">
                <a:latin typeface="Times New Roman" pitchFamily="18" charset="0"/>
                <a:cs typeface="Times New Roman" pitchFamily="18" charset="0"/>
              </a:rPr>
              <a:t>(sestoupit, shodit, snést</a:t>
            </a:r>
            <a:r>
              <a:rPr lang="cs-CZ" sz="1200" dirty="0" smtClean="0">
                <a:latin typeface="Times New Roman" pitchFamily="18" charset="0"/>
                <a:cs typeface="Times New Roman" pitchFamily="18" charset="0"/>
              </a:rPr>
              <a:t>)</a:t>
            </a:r>
            <a:r>
              <a:rPr lang="cs-CZ" sz="1200" dirty="0">
                <a:latin typeface="Times New Roman" pitchFamily="18" charset="0"/>
                <a:cs typeface="Times New Roman" pitchFamily="18" charset="0"/>
              </a:rPr>
              <a:t>	</a:t>
            </a:r>
          </a:p>
          <a:p>
            <a:r>
              <a:rPr lang="cs-CZ" sz="1200" b="1" dirty="0" smtClean="0">
                <a:latin typeface="Times New Roman" pitchFamily="18" charset="0"/>
                <a:cs typeface="Times New Roman" pitchFamily="18" charset="0"/>
              </a:rPr>
              <a:t>směrem </a:t>
            </a:r>
            <a:r>
              <a:rPr lang="cs-CZ" sz="1200" b="1" dirty="0">
                <a:latin typeface="Times New Roman" pitchFamily="18" charset="0"/>
                <a:cs typeface="Times New Roman" pitchFamily="18" charset="0"/>
              </a:rPr>
              <a:t>z povrchu pryč </a:t>
            </a:r>
            <a:r>
              <a:rPr lang="cs-CZ" sz="1200" dirty="0">
                <a:latin typeface="Times New Roman" pitchFamily="18" charset="0"/>
                <a:cs typeface="Times New Roman" pitchFamily="18" charset="0"/>
              </a:rPr>
              <a:t>(smést, setřít, smazat</a:t>
            </a:r>
            <a:r>
              <a:rPr lang="cs-CZ" sz="1200" dirty="0" smtClean="0"/>
              <a:t>)</a:t>
            </a:r>
            <a:endParaRPr lang="cs-CZ" sz="1200" dirty="0"/>
          </a:p>
        </p:txBody>
      </p:sp>
      <p:sp>
        <p:nvSpPr>
          <p:cNvPr id="17" name="TextovéPole 16"/>
          <p:cNvSpPr txBox="1"/>
          <p:nvPr/>
        </p:nvSpPr>
        <p:spPr>
          <a:xfrm>
            <a:off x="3707904" y="4601140"/>
            <a:ext cx="2898999" cy="461665"/>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r>
              <a:rPr lang="cs-CZ" sz="1200" b="1" u="sng" dirty="0" err="1">
                <a:latin typeface="Times New Roman" pitchFamily="18" charset="0"/>
                <a:cs typeface="Times New Roman" pitchFamily="18" charset="0"/>
              </a:rPr>
              <a:t>vz</a:t>
            </a:r>
            <a:r>
              <a:rPr lang="cs-CZ" sz="1200" b="1" u="sng" dirty="0">
                <a:latin typeface="Times New Roman" pitchFamily="18" charset="0"/>
                <a:cs typeface="Times New Roman" pitchFamily="18" charset="0"/>
              </a:rPr>
              <a:t>- </a:t>
            </a:r>
            <a:r>
              <a:rPr lang="cs-CZ" sz="1200" b="1" dirty="0">
                <a:latin typeface="Times New Roman" pitchFamily="18" charset="0"/>
                <a:cs typeface="Times New Roman" pitchFamily="18" charset="0"/>
              </a:rPr>
              <a:t>	</a:t>
            </a:r>
            <a:endParaRPr lang="cs-CZ" sz="1200" b="1" dirty="0" smtClean="0">
              <a:latin typeface="Times New Roman" pitchFamily="18" charset="0"/>
              <a:cs typeface="Times New Roman" pitchFamily="18" charset="0"/>
            </a:endParaRPr>
          </a:p>
          <a:p>
            <a:r>
              <a:rPr lang="cs-CZ" sz="1200" b="1" dirty="0" smtClean="0">
                <a:latin typeface="Times New Roman" pitchFamily="18" charset="0"/>
                <a:cs typeface="Times New Roman" pitchFamily="18" charset="0"/>
              </a:rPr>
              <a:t>směr </a:t>
            </a:r>
            <a:r>
              <a:rPr lang="cs-CZ" sz="1200" b="1" dirty="0">
                <a:latin typeface="Times New Roman" pitchFamily="18" charset="0"/>
                <a:cs typeface="Times New Roman" pitchFamily="18" charset="0"/>
              </a:rPr>
              <a:t>vzhůru </a:t>
            </a:r>
            <a:r>
              <a:rPr lang="cs-CZ" sz="1200" dirty="0">
                <a:latin typeface="Times New Roman" pitchFamily="18" charset="0"/>
                <a:cs typeface="Times New Roman" pitchFamily="18" charset="0"/>
              </a:rPr>
              <a:t>(vzpínat se, vzplát, vztyčit </a:t>
            </a:r>
            <a:r>
              <a:rPr lang="cs-CZ" sz="1200" dirty="0" smtClean="0">
                <a:latin typeface="Times New Roman" pitchFamily="18" charset="0"/>
                <a:cs typeface="Times New Roman" pitchFamily="18" charset="0"/>
              </a:rPr>
              <a:t>se)</a:t>
            </a:r>
            <a:endParaRPr lang="cs-CZ" sz="1200" b="1" dirty="0" smtClean="0">
              <a:solidFill>
                <a:schemeClr val="accent3">
                  <a:lumMod val="50000"/>
                </a:schemeClr>
              </a:solidFill>
              <a:latin typeface="Times New Roman" pitchFamily="18" charset="0"/>
              <a:cs typeface="Times New Roman" pitchFamily="18" charset="0"/>
            </a:endParaRPr>
          </a:p>
        </p:txBody>
      </p:sp>
      <p:sp>
        <p:nvSpPr>
          <p:cNvPr id="18" name="TextovéPole 17"/>
          <p:cNvSpPr txBox="1"/>
          <p:nvPr/>
        </p:nvSpPr>
        <p:spPr>
          <a:xfrm>
            <a:off x="6728994" y="4011927"/>
            <a:ext cx="2307501" cy="1015663"/>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cs-CZ" sz="1200" b="1" u="sng" dirty="0">
                <a:latin typeface="Times New Roman" pitchFamily="18" charset="0"/>
                <a:cs typeface="Times New Roman" pitchFamily="18" charset="0"/>
              </a:rPr>
              <a:t>z- </a:t>
            </a:r>
            <a:r>
              <a:rPr lang="cs-CZ" sz="1200" b="1" dirty="0">
                <a:latin typeface="Times New Roman" pitchFamily="18" charset="0"/>
                <a:cs typeface="Times New Roman" pitchFamily="18" charset="0"/>
              </a:rPr>
              <a:t>	</a:t>
            </a:r>
            <a:endParaRPr lang="cs-CZ" sz="1200" b="1" dirty="0" smtClean="0">
              <a:latin typeface="Times New Roman" pitchFamily="18" charset="0"/>
              <a:cs typeface="Times New Roman" pitchFamily="18" charset="0"/>
            </a:endParaRPr>
          </a:p>
          <a:p>
            <a:pPr algn="just"/>
            <a:r>
              <a:rPr lang="cs-CZ" sz="1200" b="1" dirty="0" smtClean="0">
                <a:latin typeface="Times New Roman" pitchFamily="18" charset="0"/>
                <a:cs typeface="Times New Roman" pitchFamily="18" charset="0"/>
              </a:rPr>
              <a:t>vyjádření </a:t>
            </a:r>
            <a:r>
              <a:rPr lang="cs-CZ" sz="1200" b="1" dirty="0">
                <a:latin typeface="Times New Roman" pitchFamily="18" charset="0"/>
                <a:cs typeface="Times New Roman" pitchFamily="18" charset="0"/>
              </a:rPr>
              <a:t>změny </a:t>
            </a:r>
            <a:r>
              <a:rPr lang="cs-CZ" sz="1200" dirty="0">
                <a:latin typeface="Times New Roman" pitchFamily="18" charset="0"/>
                <a:cs typeface="Times New Roman" pitchFamily="18" charset="0"/>
              </a:rPr>
              <a:t>(změnit, zrušit, zmodrat)	</a:t>
            </a:r>
          </a:p>
          <a:p>
            <a:pPr algn="just"/>
            <a:r>
              <a:rPr lang="cs-CZ" sz="1200" b="1" dirty="0" smtClean="0">
                <a:latin typeface="Times New Roman" pitchFamily="18" charset="0"/>
                <a:cs typeface="Times New Roman" pitchFamily="18" charset="0"/>
              </a:rPr>
              <a:t>v</a:t>
            </a:r>
            <a:r>
              <a:rPr lang="cs-CZ" sz="1200" b="1" dirty="0">
                <a:latin typeface="Times New Roman" pitchFamily="18" charset="0"/>
                <a:cs typeface="Times New Roman" pitchFamily="18" charset="0"/>
              </a:rPr>
              <a:t> ostatních </a:t>
            </a:r>
            <a:r>
              <a:rPr lang="cs-CZ" sz="1200" b="1" dirty="0" smtClean="0">
                <a:latin typeface="Times New Roman" pitchFamily="18" charset="0"/>
                <a:cs typeface="Times New Roman" pitchFamily="18" charset="0"/>
              </a:rPr>
              <a:t>případech </a:t>
            </a:r>
            <a:r>
              <a:rPr lang="cs-CZ" sz="1200" dirty="0" smtClean="0">
                <a:latin typeface="Times New Roman" pitchFamily="18" charset="0"/>
                <a:cs typeface="Times New Roman" pitchFamily="18" charset="0"/>
              </a:rPr>
              <a:t>(zmást, zpozorovat)</a:t>
            </a:r>
            <a:endParaRPr lang="cs-CZ" sz="12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inVertical)">
                                      <p:cBhvr>
                                        <p:cTn id="18" dur="500"/>
                                        <p:tgtEl>
                                          <p:spTgt spid="6"/>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barn(inVertical)">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barn(inVertical)">
                                      <p:cBhvr>
                                        <p:cTn id="26" dur="500"/>
                                        <p:tgtEl>
                                          <p:spTgt spid="8"/>
                                        </p:tgtEl>
                                      </p:cBhvr>
                                    </p:animEffect>
                                  </p:childTnLst>
                                </p:cTn>
                              </p:par>
                              <p:par>
                                <p:cTn id="27" presetID="16" presetClass="entr" presetSubtype="21"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barn(inVertical)">
                                      <p:cBhvr>
                                        <p:cTn id="29" dur="500"/>
                                        <p:tgtEl>
                                          <p:spTgt spid="9"/>
                                        </p:tgtEl>
                                      </p:cBhvr>
                                    </p:animEffect>
                                  </p:childTnLst>
                                </p:cTn>
                              </p:par>
                              <p:par>
                                <p:cTn id="30" presetID="16" presetClass="entr" presetSubtype="21" fill="hold" grpId="0" nodeType="with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arn(inVertical)">
                                      <p:cBhvr>
                                        <p:cTn id="32" dur="500"/>
                                        <p:tgtEl>
                                          <p:spTgt spid="10"/>
                                        </p:tgtEl>
                                      </p:cBhvr>
                                    </p:animEffect>
                                  </p:childTnLst>
                                </p:cTn>
                              </p:par>
                              <p:par>
                                <p:cTn id="33" presetID="16" presetClass="entr" presetSubtype="21"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barn(inVertical)">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barn(inVertical)">
                                      <p:cBhvr>
                                        <p:cTn id="40" dur="500"/>
                                        <p:tgtEl>
                                          <p:spTgt spid="15"/>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barn(inVertical)">
                                      <p:cBhvr>
                                        <p:cTn id="45" dur="500"/>
                                        <p:tgtEl>
                                          <p:spTgt spid="16"/>
                                        </p:tgtEl>
                                      </p:cBhvr>
                                    </p:animEffect>
                                  </p:childTnLst>
                                </p:cTn>
                              </p:par>
                              <p:par>
                                <p:cTn id="46" presetID="16" presetClass="entr" presetSubtype="21" fill="hold" grpId="0" nodeType="with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barn(inVertical)">
                                      <p:cBhvr>
                                        <p:cTn id="48" dur="500"/>
                                        <p:tgtEl>
                                          <p:spTgt spid="17"/>
                                        </p:tgtEl>
                                      </p:cBhvr>
                                    </p:animEffect>
                                  </p:childTnLst>
                                </p:cTn>
                              </p:par>
                              <p:par>
                                <p:cTn id="49" presetID="16" presetClass="entr" presetSubtype="21" fill="hold" grpId="0" nodeType="with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barn(inVertical)">
                                      <p:cBhvr>
                                        <p:cTn id="51" dur="500"/>
                                        <p:tgtEl>
                                          <p:spTgt spid="18"/>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grpId="0" nodeType="click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barn(inVertical)">
                                      <p:cBhvr>
                                        <p:cTn id="56" dur="500"/>
                                        <p:tgtEl>
                                          <p:spTgt spid="12"/>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Effect transition="in" filter="barn(inVertical)">
                                      <p:cBhvr>
                                        <p:cTn id="61" dur="500"/>
                                        <p:tgtEl>
                                          <p:spTgt spid="13"/>
                                        </p:tgtEl>
                                      </p:cBhvr>
                                    </p:animEffect>
                                  </p:childTnLst>
                                </p:cTn>
                              </p:par>
                              <p:par>
                                <p:cTn id="62" presetID="16" presetClass="entr" presetSubtype="21" fill="hold" grpId="0" nodeType="withEffect">
                                  <p:stCondLst>
                                    <p:cond delay="0"/>
                                  </p:stCondLst>
                                  <p:childTnLst>
                                    <p:set>
                                      <p:cBhvr>
                                        <p:cTn id="63" dur="1" fill="hold">
                                          <p:stCondLst>
                                            <p:cond delay="0"/>
                                          </p:stCondLst>
                                        </p:cTn>
                                        <p:tgtEl>
                                          <p:spTgt spid="14"/>
                                        </p:tgtEl>
                                        <p:attrNameLst>
                                          <p:attrName>style.visibility</p:attrName>
                                        </p:attrNameLst>
                                      </p:cBhvr>
                                      <p:to>
                                        <p:strVal val="visible"/>
                                      </p:to>
                                    </p:set>
                                    <p:animEffect transition="in" filter="barn(inVertical)">
                                      <p:cBhvr>
                                        <p:cTn id="6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99491"/>
            <a:ext cx="3996952" cy="594066"/>
          </a:xfrm>
        </p:spPr>
        <p:txBody>
          <a:bodyPr>
            <a:normAutofit/>
          </a:bodyPr>
          <a:lstStyle/>
          <a:p>
            <a:pPr algn="l"/>
            <a:r>
              <a:rPr lang="cs-CZ" sz="2500" b="1" dirty="0" smtClean="0">
                <a:latin typeface="Times New Roman" pitchFamily="18" charset="0"/>
                <a:cs typeface="Times New Roman" pitchFamily="18" charset="0"/>
              </a:rPr>
              <a:t>60.5 Procvičení a příklady</a:t>
            </a:r>
            <a:endParaRPr lang="cs-CZ" sz="2500" b="1" dirty="0">
              <a:latin typeface="Times New Roman" pitchFamily="18" charset="0"/>
              <a:cs typeface="Times New Roman" pitchFamily="18" charset="0"/>
            </a:endParaRPr>
          </a:p>
        </p:txBody>
      </p:sp>
      <p:sp>
        <p:nvSpPr>
          <p:cNvPr id="16" name="TextovéPole 15"/>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3" name="TextovéPole 2"/>
          <p:cNvSpPr txBox="1"/>
          <p:nvPr/>
        </p:nvSpPr>
        <p:spPr>
          <a:xfrm>
            <a:off x="130491" y="1182341"/>
            <a:ext cx="5472608" cy="1200329"/>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cs-CZ" sz="1200" b="1" dirty="0" smtClean="0">
                <a:solidFill>
                  <a:schemeClr val="tx1"/>
                </a:solidFill>
                <a:latin typeface="Times New Roman" pitchFamily="18" charset="0"/>
                <a:cs typeface="Times New Roman" pitchFamily="18" charset="0"/>
              </a:rPr>
              <a:t>Pozor také na střídání souhlásek v zakončení přídavných jmen rodu mužského životného!!!</a:t>
            </a:r>
          </a:p>
          <a:p>
            <a:endParaRPr lang="cs-CZ" sz="1200" b="1" dirty="0">
              <a:solidFill>
                <a:schemeClr val="tx1"/>
              </a:solidFill>
              <a:latin typeface="Times New Roman" pitchFamily="18" charset="0"/>
              <a:cs typeface="Times New Roman" pitchFamily="18" charset="0"/>
            </a:endParaRPr>
          </a:p>
          <a:p>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ský</a:t>
            </a:r>
            <a:r>
              <a:rPr lang="cs-CZ" sz="1200" b="1" dirty="0" smtClean="0">
                <a:solidFill>
                  <a:schemeClr val="tx1"/>
                </a:solidFill>
                <a:latin typeface="Times New Roman" pitchFamily="18" charset="0"/>
                <a:cs typeface="Times New Roman" pitchFamily="18" charset="0"/>
              </a:rPr>
              <a:t> – </a:t>
            </a:r>
            <a:r>
              <a:rPr lang="cs-CZ" sz="1200" b="1" dirty="0" err="1" smtClean="0">
                <a:solidFill>
                  <a:schemeClr val="tx1"/>
                </a:solidFill>
                <a:latin typeface="Times New Roman" pitchFamily="18" charset="0"/>
                <a:cs typeface="Times New Roman" pitchFamily="18" charset="0"/>
              </a:rPr>
              <a:t>ští</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cký</a:t>
            </a:r>
            <a:r>
              <a:rPr lang="cs-CZ" sz="1200" b="1" dirty="0" smtClean="0">
                <a:solidFill>
                  <a:schemeClr val="tx1"/>
                </a:solidFill>
                <a:latin typeface="Times New Roman" pitchFamily="18" charset="0"/>
                <a:cs typeface="Times New Roman" pitchFamily="18" charset="0"/>
              </a:rPr>
              <a:t> – </a:t>
            </a:r>
            <a:r>
              <a:rPr lang="cs-CZ" sz="1200" b="1" dirty="0" err="1" smtClean="0">
                <a:solidFill>
                  <a:schemeClr val="tx1"/>
                </a:solidFill>
                <a:latin typeface="Times New Roman" pitchFamily="18" charset="0"/>
                <a:cs typeface="Times New Roman" pitchFamily="18" charset="0"/>
              </a:rPr>
              <a:t>čtí</a:t>
            </a:r>
            <a:r>
              <a:rPr lang="cs-CZ" sz="1200" b="1" dirty="0" smtClean="0">
                <a:solidFill>
                  <a:schemeClr val="tx1"/>
                </a:solidFill>
                <a:latin typeface="Times New Roman" pitchFamily="18" charset="0"/>
                <a:cs typeface="Times New Roman" pitchFamily="18" charset="0"/>
              </a:rPr>
              <a:t>                                        </a:t>
            </a:r>
            <a:r>
              <a:rPr lang="cs-CZ" sz="1200" b="1" dirty="0" err="1" smtClean="0">
                <a:solidFill>
                  <a:schemeClr val="tx1"/>
                </a:solidFill>
                <a:latin typeface="Times New Roman" pitchFamily="18" charset="0"/>
                <a:cs typeface="Times New Roman" pitchFamily="18" charset="0"/>
              </a:rPr>
              <a:t>ký</a:t>
            </a:r>
            <a:r>
              <a:rPr lang="cs-CZ" sz="1200" b="1" dirty="0" smtClean="0">
                <a:solidFill>
                  <a:schemeClr val="tx1"/>
                </a:solidFill>
                <a:latin typeface="Times New Roman" pitchFamily="18" charset="0"/>
                <a:cs typeface="Times New Roman" pitchFamily="18" charset="0"/>
              </a:rPr>
              <a:t> - </a:t>
            </a:r>
            <a:r>
              <a:rPr lang="cs-CZ" sz="1200" b="1" dirty="0" err="1" smtClean="0">
                <a:solidFill>
                  <a:schemeClr val="tx1"/>
                </a:solidFill>
                <a:latin typeface="Times New Roman" pitchFamily="18" charset="0"/>
                <a:cs typeface="Times New Roman" pitchFamily="18" charset="0"/>
              </a:rPr>
              <a:t>cí</a:t>
            </a:r>
            <a:endParaRPr lang="cs-CZ" sz="1200" b="1" dirty="0" smtClean="0">
              <a:latin typeface="Times New Roman" pitchFamily="18" charset="0"/>
              <a:cs typeface="Times New Roman" pitchFamily="18" charset="0"/>
            </a:endParaRPr>
          </a:p>
          <a:p>
            <a:r>
              <a:rPr lang="cs-CZ" sz="1200" b="1" i="1" dirty="0">
                <a:solidFill>
                  <a:schemeClr val="tx1"/>
                </a:solidFill>
                <a:latin typeface="Times New Roman" pitchFamily="18" charset="0"/>
                <a:cs typeface="Times New Roman" pitchFamily="18" charset="0"/>
              </a:rPr>
              <a:t>č</a:t>
            </a:r>
            <a:r>
              <a:rPr lang="cs-CZ" sz="1200" b="1" i="1" dirty="0" smtClean="0">
                <a:solidFill>
                  <a:schemeClr val="tx1"/>
                </a:solidFill>
                <a:latin typeface="Times New Roman" pitchFamily="18" charset="0"/>
                <a:cs typeface="Times New Roman" pitchFamily="18" charset="0"/>
              </a:rPr>
              <a:t>eský – čeští                     německý – němečtí                         hezký – hezcí</a:t>
            </a:r>
          </a:p>
          <a:p>
            <a:r>
              <a:rPr lang="cs-CZ" sz="1200" b="1" i="1" dirty="0" smtClean="0">
                <a:solidFill>
                  <a:schemeClr val="tx1"/>
                </a:solidFill>
                <a:latin typeface="Times New Roman" pitchFamily="18" charset="0"/>
                <a:cs typeface="Times New Roman" pitchFamily="18" charset="0"/>
              </a:rPr>
              <a:t> (j. č. – mn. </a:t>
            </a:r>
            <a:r>
              <a:rPr lang="cs-CZ" sz="1200" b="1" i="1" dirty="0">
                <a:solidFill>
                  <a:schemeClr val="tx1"/>
                </a:solidFill>
                <a:latin typeface="Times New Roman" pitchFamily="18" charset="0"/>
                <a:cs typeface="Times New Roman" pitchFamily="18" charset="0"/>
              </a:rPr>
              <a:t>č</a:t>
            </a:r>
            <a:r>
              <a:rPr lang="cs-CZ" sz="1200" b="1" i="1" dirty="0" smtClean="0">
                <a:solidFill>
                  <a:schemeClr val="tx1"/>
                </a:solidFill>
                <a:latin typeface="Times New Roman" pitchFamily="18" charset="0"/>
                <a:cs typeface="Times New Roman" pitchFamily="18" charset="0"/>
              </a:rPr>
              <a:t>.)</a:t>
            </a:r>
          </a:p>
        </p:txBody>
      </p:sp>
      <p:sp>
        <p:nvSpPr>
          <p:cNvPr id="4" name="TextovéPole 3"/>
          <p:cNvSpPr txBox="1"/>
          <p:nvPr/>
        </p:nvSpPr>
        <p:spPr>
          <a:xfrm>
            <a:off x="130491" y="2715766"/>
            <a:ext cx="5150906" cy="2246769"/>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just"/>
            <a:r>
              <a:rPr lang="cs-CZ" sz="1400" b="1" u="sng" dirty="0" smtClean="0">
                <a:latin typeface="Times New Roman" pitchFamily="18" charset="0"/>
                <a:cs typeface="Times New Roman" pitchFamily="18" charset="0"/>
              </a:rPr>
              <a:t>Doplň:</a:t>
            </a:r>
          </a:p>
          <a:p>
            <a:pPr algn="just"/>
            <a:r>
              <a:rPr lang="cs-CZ" sz="1400" b="1" dirty="0" err="1" smtClean="0">
                <a:latin typeface="Times New Roman" pitchFamily="18" charset="0"/>
                <a:cs typeface="Times New Roman" pitchFamily="18" charset="0"/>
              </a:rPr>
              <a:t>Oke</a:t>
            </a:r>
            <a:r>
              <a:rPr lang="cs-CZ" sz="1400" b="1" dirty="0" smtClean="0">
                <a:latin typeface="Times New Roman" pitchFamily="18" charset="0"/>
                <a:cs typeface="Times New Roman" pitchFamily="18" charset="0"/>
              </a:rPr>
              <a:t>__í </a:t>
            </a:r>
            <a:r>
              <a:rPr lang="cs-CZ" sz="1400" b="1" dirty="0">
                <a:latin typeface="Times New Roman" pitchFamily="18" charset="0"/>
                <a:cs typeface="Times New Roman" pitchFamily="18" charset="0"/>
              </a:rPr>
              <a:t>rám, </a:t>
            </a:r>
            <a:r>
              <a:rPr lang="cs-CZ" sz="1400" b="1" dirty="0" err="1" smtClean="0">
                <a:latin typeface="Times New Roman" pitchFamily="18" charset="0"/>
                <a:cs typeface="Times New Roman" pitchFamily="18" charset="0"/>
              </a:rPr>
              <a:t>byli__ý</a:t>
            </a:r>
            <a:r>
              <a:rPr lang="cs-CZ" sz="1400" b="1" dirty="0" smtClean="0">
                <a:latin typeface="Times New Roman" pitchFamily="18" charset="0"/>
                <a:cs typeface="Times New Roman" pitchFamily="18" charset="0"/>
              </a:rPr>
              <a:t> </a:t>
            </a:r>
            <a:r>
              <a:rPr lang="cs-CZ" sz="1400" b="1" dirty="0">
                <a:latin typeface="Times New Roman" pitchFamily="18" charset="0"/>
                <a:cs typeface="Times New Roman" pitchFamily="18" charset="0"/>
              </a:rPr>
              <a:t>čaj, </a:t>
            </a:r>
            <a:r>
              <a:rPr lang="cs-CZ" sz="1400" b="1" dirty="0" err="1" smtClean="0">
                <a:latin typeface="Times New Roman" pitchFamily="18" charset="0"/>
                <a:cs typeface="Times New Roman" pitchFamily="18" charset="0"/>
              </a:rPr>
              <a:t>slu</a:t>
            </a:r>
            <a:r>
              <a:rPr lang="cs-CZ" sz="1400" b="1" dirty="0" smtClean="0">
                <a:latin typeface="Times New Roman" pitchFamily="18" charset="0"/>
                <a:cs typeface="Times New Roman" pitchFamily="18" charset="0"/>
              </a:rPr>
              <a:t>__é </a:t>
            </a:r>
            <a:r>
              <a:rPr lang="cs-CZ" sz="1400" b="1" dirty="0">
                <a:latin typeface="Times New Roman" pitchFamily="18" charset="0"/>
                <a:cs typeface="Times New Roman" pitchFamily="18" charset="0"/>
              </a:rPr>
              <a:t>dny, </a:t>
            </a:r>
            <a:r>
              <a:rPr lang="cs-CZ" sz="1400" b="1" dirty="0" err="1" smtClean="0">
                <a:latin typeface="Times New Roman" pitchFamily="18" charset="0"/>
                <a:cs typeface="Times New Roman" pitchFamily="18" charset="0"/>
              </a:rPr>
              <a:t>tule__í</a:t>
            </a:r>
            <a:r>
              <a:rPr lang="cs-CZ" sz="1400" b="1" dirty="0" smtClean="0">
                <a:latin typeface="Times New Roman" pitchFamily="18" charset="0"/>
                <a:cs typeface="Times New Roman" pitchFamily="18" charset="0"/>
              </a:rPr>
              <a:t> </a:t>
            </a:r>
            <a:r>
              <a:rPr lang="cs-CZ" sz="1400" b="1" dirty="0">
                <a:latin typeface="Times New Roman" pitchFamily="18" charset="0"/>
                <a:cs typeface="Times New Roman" pitchFamily="18" charset="0"/>
              </a:rPr>
              <a:t>křik, </a:t>
            </a:r>
            <a:r>
              <a:rPr lang="cs-CZ" sz="1400" b="1" dirty="0" err="1" smtClean="0">
                <a:latin typeface="Times New Roman" pitchFamily="18" charset="0"/>
                <a:cs typeface="Times New Roman" pitchFamily="18" charset="0"/>
              </a:rPr>
              <a:t>plátě</a:t>
            </a:r>
            <a:r>
              <a:rPr lang="cs-CZ" sz="1400" b="1" dirty="0" smtClean="0">
                <a:latin typeface="Times New Roman" pitchFamily="18" charset="0"/>
                <a:cs typeface="Times New Roman" pitchFamily="18" charset="0"/>
              </a:rPr>
              <a:t>__é šaty, </a:t>
            </a:r>
            <a:r>
              <a:rPr lang="cs-CZ" sz="1400" b="1" dirty="0" err="1" smtClean="0">
                <a:latin typeface="Times New Roman" pitchFamily="18" charset="0"/>
                <a:cs typeface="Times New Roman" pitchFamily="18" charset="0"/>
              </a:rPr>
              <a:t>ra</a:t>
            </a:r>
            <a:r>
              <a:rPr lang="cs-CZ" sz="1400" b="1" dirty="0" smtClean="0">
                <a:latin typeface="Times New Roman" pitchFamily="18" charset="0"/>
                <a:cs typeface="Times New Roman" pitchFamily="18" charset="0"/>
              </a:rPr>
              <a:t>__é </a:t>
            </a:r>
            <a:r>
              <a:rPr lang="cs-CZ" sz="1400" b="1" dirty="0">
                <a:latin typeface="Times New Roman" pitchFamily="18" charset="0"/>
                <a:cs typeface="Times New Roman" pitchFamily="18" charset="0"/>
              </a:rPr>
              <a:t>dětství, </a:t>
            </a:r>
            <a:r>
              <a:rPr lang="cs-CZ" sz="1400" b="1" dirty="0" err="1" smtClean="0">
                <a:latin typeface="Times New Roman" pitchFamily="18" charset="0"/>
                <a:cs typeface="Times New Roman" pitchFamily="18" charset="0"/>
              </a:rPr>
              <a:t>vra__ý</a:t>
            </a:r>
            <a:r>
              <a:rPr lang="cs-CZ" sz="1400" b="1" dirty="0" smtClean="0">
                <a:latin typeface="Times New Roman" pitchFamily="18" charset="0"/>
                <a:cs typeface="Times New Roman" pitchFamily="18" charset="0"/>
              </a:rPr>
              <a:t> </a:t>
            </a:r>
            <a:r>
              <a:rPr lang="cs-CZ" sz="1400" b="1" dirty="0">
                <a:latin typeface="Times New Roman" pitchFamily="18" charset="0"/>
                <a:cs typeface="Times New Roman" pitchFamily="18" charset="0"/>
              </a:rPr>
              <a:t>kůň, </a:t>
            </a:r>
            <a:r>
              <a:rPr lang="cs-CZ" sz="1400" b="1" dirty="0" err="1" smtClean="0">
                <a:latin typeface="Times New Roman" pitchFamily="18" charset="0"/>
                <a:cs typeface="Times New Roman" pitchFamily="18" charset="0"/>
              </a:rPr>
              <a:t>ce</a:t>
            </a:r>
            <a:r>
              <a:rPr lang="cs-CZ" sz="1400" b="1" dirty="0" smtClean="0">
                <a:latin typeface="Times New Roman" pitchFamily="18" charset="0"/>
                <a:cs typeface="Times New Roman" pitchFamily="18" charset="0"/>
              </a:rPr>
              <a:t>__</a:t>
            </a:r>
            <a:r>
              <a:rPr lang="cs-CZ" sz="1400" b="1" dirty="0" err="1" smtClean="0">
                <a:latin typeface="Times New Roman" pitchFamily="18" charset="0"/>
                <a:cs typeface="Times New Roman" pitchFamily="18" charset="0"/>
              </a:rPr>
              <a:t>ík</a:t>
            </a:r>
            <a:r>
              <a:rPr lang="cs-CZ" sz="1400" b="1" dirty="0" smtClean="0">
                <a:latin typeface="Times New Roman" pitchFamily="18" charset="0"/>
                <a:cs typeface="Times New Roman" pitchFamily="18" charset="0"/>
              </a:rPr>
              <a:t> </a:t>
            </a:r>
            <a:r>
              <a:rPr lang="cs-CZ" sz="1400" b="1" dirty="0">
                <a:latin typeface="Times New Roman" pitchFamily="18" charset="0"/>
                <a:cs typeface="Times New Roman" pitchFamily="18" charset="0"/>
              </a:rPr>
              <a:t>zboží, </a:t>
            </a:r>
            <a:r>
              <a:rPr lang="cs-CZ" sz="1400" b="1" dirty="0" err="1" smtClean="0">
                <a:latin typeface="Times New Roman" pitchFamily="18" charset="0"/>
                <a:cs typeface="Times New Roman" pitchFamily="18" charset="0"/>
              </a:rPr>
              <a:t>ra</a:t>
            </a:r>
            <a:r>
              <a:rPr lang="cs-CZ" sz="1400" b="1" dirty="0" smtClean="0">
                <a:latin typeface="Times New Roman" pitchFamily="18" charset="0"/>
                <a:cs typeface="Times New Roman" pitchFamily="18" charset="0"/>
              </a:rPr>
              <a:t>__í </a:t>
            </a:r>
            <a:r>
              <a:rPr lang="cs-CZ" sz="1400" b="1" dirty="0">
                <a:latin typeface="Times New Roman" pitchFamily="18" charset="0"/>
                <a:cs typeface="Times New Roman" pitchFamily="18" charset="0"/>
              </a:rPr>
              <a:t>rosa, </a:t>
            </a:r>
            <a:r>
              <a:rPr lang="cs-CZ" sz="1400" b="1" dirty="0" err="1" smtClean="0">
                <a:latin typeface="Times New Roman" pitchFamily="18" charset="0"/>
                <a:cs typeface="Times New Roman" pitchFamily="18" charset="0"/>
              </a:rPr>
              <a:t>dřevě__ý</a:t>
            </a:r>
            <a:r>
              <a:rPr lang="cs-CZ" sz="1400" b="1" dirty="0" smtClean="0">
                <a:latin typeface="Times New Roman" pitchFamily="18" charset="0"/>
                <a:cs typeface="Times New Roman" pitchFamily="18" charset="0"/>
              </a:rPr>
              <a:t> stůl.</a:t>
            </a:r>
          </a:p>
          <a:p>
            <a:pPr algn="just"/>
            <a:endParaRPr lang="cs-CZ" sz="1400" b="1" dirty="0">
              <a:latin typeface="Times New Roman" pitchFamily="18" charset="0"/>
              <a:cs typeface="Times New Roman" pitchFamily="18" charset="0"/>
            </a:endParaRPr>
          </a:p>
          <a:p>
            <a:pPr algn="just"/>
            <a:r>
              <a:rPr lang="cs-CZ" sz="1400" b="1" dirty="0" smtClean="0">
                <a:solidFill>
                  <a:schemeClr val="tx1"/>
                </a:solidFill>
                <a:latin typeface="Times New Roman" pitchFamily="18" charset="0"/>
                <a:cs typeface="Times New Roman" pitchFamily="18" charset="0"/>
              </a:rPr>
              <a:t>Ob__</a:t>
            </a:r>
            <a:r>
              <a:rPr lang="cs-CZ" sz="1400" b="1" dirty="0" err="1" smtClean="0">
                <a:solidFill>
                  <a:schemeClr val="tx1"/>
                </a:solidFill>
                <a:latin typeface="Times New Roman" pitchFamily="18" charset="0"/>
                <a:cs typeface="Times New Roman" pitchFamily="18" charset="0"/>
              </a:rPr>
              <a:t>dnávka</a:t>
            </a:r>
            <a:r>
              <a:rPr lang="cs-CZ" sz="1400" b="1" dirty="0">
                <a:solidFill>
                  <a:schemeClr val="tx1"/>
                </a:solidFill>
                <a:latin typeface="Times New Roman" pitchFamily="18" charset="0"/>
                <a:cs typeface="Times New Roman" pitchFamily="18" charset="0"/>
              </a:rPr>
              <a:t>, </a:t>
            </a:r>
            <a:r>
              <a:rPr lang="cs-CZ" sz="1400" b="1" dirty="0" err="1" smtClean="0">
                <a:solidFill>
                  <a:schemeClr val="tx1"/>
                </a:solidFill>
                <a:latin typeface="Times New Roman" pitchFamily="18" charset="0"/>
                <a:cs typeface="Times New Roman" pitchFamily="18" charset="0"/>
              </a:rPr>
              <a:t>ob__d</a:t>
            </a:r>
            <a:r>
              <a:rPr lang="cs-CZ" sz="1400" b="1" dirty="0">
                <a:solidFill>
                  <a:schemeClr val="tx1"/>
                </a:solidFill>
                <a:latin typeface="Times New Roman" pitchFamily="18" charset="0"/>
                <a:cs typeface="Times New Roman" pitchFamily="18" charset="0"/>
              </a:rPr>
              <a:t>, (kruhový) </a:t>
            </a:r>
            <a:r>
              <a:rPr lang="cs-CZ" sz="1400" b="1" dirty="0" smtClean="0">
                <a:solidFill>
                  <a:schemeClr val="tx1"/>
                </a:solidFill>
                <a:latin typeface="Times New Roman" pitchFamily="18" charset="0"/>
                <a:cs typeface="Times New Roman" pitchFamily="18" charset="0"/>
              </a:rPr>
              <a:t>ob__</a:t>
            </a:r>
            <a:r>
              <a:rPr lang="cs-CZ" sz="1400" b="1" dirty="0" err="1" smtClean="0">
                <a:solidFill>
                  <a:schemeClr val="tx1"/>
                </a:solidFill>
                <a:latin typeface="Times New Roman" pitchFamily="18" charset="0"/>
                <a:cs typeface="Times New Roman" pitchFamily="18" charset="0"/>
              </a:rPr>
              <a:t>zd</a:t>
            </a:r>
            <a:r>
              <a:rPr lang="cs-CZ" sz="1400" b="1" dirty="0">
                <a:solidFill>
                  <a:schemeClr val="tx1"/>
                </a:solidFill>
                <a:latin typeface="Times New Roman" pitchFamily="18" charset="0"/>
                <a:cs typeface="Times New Roman" pitchFamily="18" charset="0"/>
              </a:rPr>
              <a:t>, (válečná) </a:t>
            </a:r>
            <a:r>
              <a:rPr lang="cs-CZ" sz="1400" b="1" dirty="0" err="1" smtClean="0">
                <a:solidFill>
                  <a:schemeClr val="tx1"/>
                </a:solidFill>
                <a:latin typeface="Times New Roman" pitchFamily="18" charset="0"/>
                <a:cs typeface="Times New Roman" pitchFamily="18" charset="0"/>
              </a:rPr>
              <a:t>ob__ť</a:t>
            </a:r>
            <a:r>
              <a:rPr lang="cs-CZ" sz="1400" b="1" dirty="0">
                <a:solidFill>
                  <a:schemeClr val="tx1"/>
                </a:solidFill>
                <a:latin typeface="Times New Roman" pitchFamily="18" charset="0"/>
                <a:cs typeface="Times New Roman" pitchFamily="18" charset="0"/>
              </a:rPr>
              <a:t>, (maminčino) </a:t>
            </a:r>
            <a:r>
              <a:rPr lang="cs-CZ" sz="1400" b="1" dirty="0" smtClean="0">
                <a:solidFill>
                  <a:schemeClr val="tx1"/>
                </a:solidFill>
                <a:latin typeface="Times New Roman" pitchFamily="18" charset="0"/>
                <a:cs typeface="Times New Roman" pitchFamily="18" charset="0"/>
              </a:rPr>
              <a:t>ob__</a:t>
            </a:r>
            <a:r>
              <a:rPr lang="cs-CZ" sz="1400" b="1" dirty="0" err="1" smtClean="0">
                <a:solidFill>
                  <a:schemeClr val="tx1"/>
                </a:solidFill>
                <a:latin typeface="Times New Roman" pitchFamily="18" charset="0"/>
                <a:cs typeface="Times New Roman" pitchFamily="18" charset="0"/>
              </a:rPr>
              <a:t>tí</a:t>
            </a:r>
            <a:r>
              <a:rPr lang="cs-CZ" sz="1400" b="1" dirty="0">
                <a:solidFill>
                  <a:schemeClr val="tx1"/>
                </a:solidFill>
                <a:latin typeface="Times New Roman" pitchFamily="18" charset="0"/>
                <a:cs typeface="Times New Roman" pitchFamily="18" charset="0"/>
              </a:rPr>
              <a:t>, (hlavní) </a:t>
            </a:r>
            <a:r>
              <a:rPr lang="cs-CZ" sz="1400" b="1" dirty="0" err="1" smtClean="0">
                <a:solidFill>
                  <a:schemeClr val="tx1"/>
                </a:solidFill>
                <a:latin typeface="Times New Roman" pitchFamily="18" charset="0"/>
                <a:cs typeface="Times New Roman" pitchFamily="18" charset="0"/>
              </a:rPr>
              <a:t>v__ta</a:t>
            </a:r>
            <a:r>
              <a:rPr lang="cs-CZ" sz="1400" b="1" dirty="0">
                <a:solidFill>
                  <a:schemeClr val="tx1"/>
                </a:solidFill>
                <a:latin typeface="Times New Roman" pitchFamily="18" charset="0"/>
                <a:cs typeface="Times New Roman" pitchFamily="18" charset="0"/>
              </a:rPr>
              <a:t>, </a:t>
            </a:r>
            <a:r>
              <a:rPr lang="cs-CZ" sz="1400" b="1" dirty="0" smtClean="0">
                <a:solidFill>
                  <a:schemeClr val="tx1"/>
                </a:solidFill>
                <a:latin typeface="Times New Roman" pitchFamily="18" charset="0"/>
                <a:cs typeface="Times New Roman" pitchFamily="18" charset="0"/>
              </a:rPr>
              <a:t>v__</a:t>
            </a:r>
            <a:r>
              <a:rPr lang="cs-CZ" sz="1400" b="1" dirty="0" err="1" smtClean="0">
                <a:solidFill>
                  <a:schemeClr val="tx1"/>
                </a:solidFill>
                <a:latin typeface="Times New Roman" pitchFamily="18" charset="0"/>
                <a:cs typeface="Times New Roman" pitchFamily="18" charset="0"/>
              </a:rPr>
              <a:t>zd</a:t>
            </a:r>
            <a:r>
              <a:rPr lang="cs-CZ" sz="1400" b="1" dirty="0" smtClean="0">
                <a:solidFill>
                  <a:schemeClr val="tx1"/>
                </a:solidFill>
                <a:latin typeface="Times New Roman" pitchFamily="18" charset="0"/>
                <a:cs typeface="Times New Roman" pitchFamily="18" charset="0"/>
              </a:rPr>
              <a:t> </a:t>
            </a:r>
            <a:r>
              <a:rPr lang="cs-CZ" sz="1400" b="1" dirty="0">
                <a:solidFill>
                  <a:schemeClr val="tx1"/>
                </a:solidFill>
                <a:latin typeface="Times New Roman" pitchFamily="18" charset="0"/>
                <a:cs typeface="Times New Roman" pitchFamily="18" charset="0"/>
              </a:rPr>
              <a:t>(do garáže), </a:t>
            </a:r>
            <a:r>
              <a:rPr lang="cs-CZ" sz="1400" b="1" dirty="0" err="1" smtClean="0">
                <a:solidFill>
                  <a:schemeClr val="tx1"/>
                </a:solidFill>
                <a:latin typeface="Times New Roman" pitchFamily="18" charset="0"/>
                <a:cs typeface="Times New Roman" pitchFamily="18" charset="0"/>
              </a:rPr>
              <a:t>v__da</a:t>
            </a:r>
            <a:r>
              <a:rPr lang="cs-CZ" sz="1400" b="1" dirty="0">
                <a:solidFill>
                  <a:schemeClr val="tx1"/>
                </a:solidFill>
                <a:latin typeface="Times New Roman" pitchFamily="18" charset="0"/>
                <a:cs typeface="Times New Roman" pitchFamily="18" charset="0"/>
              </a:rPr>
              <a:t>, </a:t>
            </a:r>
            <a:r>
              <a:rPr lang="cs-CZ" sz="1400" b="1" dirty="0" err="1" smtClean="0">
                <a:solidFill>
                  <a:schemeClr val="tx1"/>
                </a:solidFill>
                <a:latin typeface="Times New Roman" pitchFamily="18" charset="0"/>
                <a:cs typeface="Times New Roman" pitchFamily="18" charset="0"/>
              </a:rPr>
              <a:t>zatm</a:t>
            </a:r>
            <a:r>
              <a:rPr lang="cs-CZ" sz="1400" b="1" dirty="0" smtClean="0">
                <a:solidFill>
                  <a:schemeClr val="tx1"/>
                </a:solidFill>
                <a:latin typeface="Times New Roman" pitchFamily="18" charset="0"/>
                <a:cs typeface="Times New Roman" pitchFamily="18" charset="0"/>
              </a:rPr>
              <a:t>__ní</a:t>
            </a:r>
            <a:r>
              <a:rPr lang="cs-CZ" sz="1400" b="1" dirty="0">
                <a:solidFill>
                  <a:schemeClr val="tx1"/>
                </a:solidFill>
                <a:latin typeface="Times New Roman" pitchFamily="18" charset="0"/>
                <a:cs typeface="Times New Roman" pitchFamily="18" charset="0"/>
              </a:rPr>
              <a:t>, </a:t>
            </a:r>
            <a:r>
              <a:rPr lang="cs-CZ" sz="1400" b="1" dirty="0" err="1" smtClean="0">
                <a:solidFill>
                  <a:schemeClr val="tx1"/>
                </a:solidFill>
                <a:latin typeface="Times New Roman" pitchFamily="18" charset="0"/>
                <a:cs typeface="Times New Roman" pitchFamily="18" charset="0"/>
              </a:rPr>
              <a:t>zřejm</a:t>
            </a:r>
            <a:r>
              <a:rPr lang="cs-CZ" sz="1400" b="1" dirty="0" smtClean="0">
                <a:solidFill>
                  <a:schemeClr val="tx1"/>
                </a:solidFill>
                <a:latin typeface="Times New Roman" pitchFamily="18" charset="0"/>
                <a:cs typeface="Times New Roman" pitchFamily="18" charset="0"/>
              </a:rPr>
              <a:t>__, příjem__, </a:t>
            </a:r>
            <a:r>
              <a:rPr lang="cs-CZ" sz="1400" b="1" dirty="0" err="1" smtClean="0">
                <a:solidFill>
                  <a:schemeClr val="tx1"/>
                </a:solidFill>
                <a:latin typeface="Times New Roman" pitchFamily="18" charset="0"/>
                <a:cs typeface="Times New Roman" pitchFamily="18" charset="0"/>
              </a:rPr>
              <a:t>soukrom</a:t>
            </a:r>
            <a:r>
              <a:rPr lang="cs-CZ" sz="1400" b="1" dirty="0" smtClean="0">
                <a:solidFill>
                  <a:schemeClr val="tx1"/>
                </a:solidFill>
                <a:latin typeface="Times New Roman" pitchFamily="18" charset="0"/>
                <a:cs typeface="Times New Roman" pitchFamily="18" charset="0"/>
              </a:rPr>
              <a:t>__.</a:t>
            </a:r>
          </a:p>
          <a:p>
            <a:pPr algn="just"/>
            <a:endParaRPr lang="cs-CZ" sz="1400" b="1" dirty="0">
              <a:solidFill>
                <a:schemeClr val="tx1"/>
              </a:solidFill>
              <a:latin typeface="Times New Roman" pitchFamily="18" charset="0"/>
              <a:cs typeface="Times New Roman" pitchFamily="18" charset="0"/>
            </a:endParaRPr>
          </a:p>
          <a:p>
            <a:pPr algn="just"/>
            <a:r>
              <a:rPr lang="cs-CZ" sz="1400" b="1" dirty="0" err="1" smtClean="0">
                <a:solidFill>
                  <a:schemeClr val="tx1"/>
                </a:solidFill>
                <a:latin typeface="Times New Roman" pitchFamily="18" charset="0"/>
                <a:cs typeface="Times New Roman" pitchFamily="18" charset="0"/>
              </a:rPr>
              <a:t>Pravo</a:t>
            </a:r>
            <a:r>
              <a:rPr lang="cs-CZ" sz="1400" b="1" dirty="0" smtClean="0">
                <a:solidFill>
                  <a:schemeClr val="tx1"/>
                </a:solidFill>
                <a:latin typeface="Times New Roman" pitchFamily="18" charset="0"/>
                <a:cs typeface="Times New Roman" pitchFamily="18" charset="0"/>
              </a:rPr>
              <a:t>__</a:t>
            </a:r>
            <a:r>
              <a:rPr lang="cs-CZ" sz="1400" b="1" dirty="0" err="1" smtClean="0">
                <a:solidFill>
                  <a:schemeClr val="tx1"/>
                </a:solidFill>
                <a:latin typeface="Times New Roman" pitchFamily="18" charset="0"/>
                <a:cs typeface="Times New Roman" pitchFamily="18" charset="0"/>
              </a:rPr>
              <a:t>hlé</a:t>
            </a:r>
            <a:r>
              <a:rPr lang="cs-CZ" sz="1400" b="1" dirty="0" smtClean="0">
                <a:solidFill>
                  <a:schemeClr val="tx1"/>
                </a:solidFill>
                <a:latin typeface="Times New Roman" pitchFamily="18" charset="0"/>
                <a:cs typeface="Times New Roman" pitchFamily="18" charset="0"/>
              </a:rPr>
              <a:t> troj__</a:t>
            </a:r>
            <a:r>
              <a:rPr lang="cs-CZ" sz="1400" b="1" dirty="0" err="1" smtClean="0">
                <a:solidFill>
                  <a:schemeClr val="tx1"/>
                </a:solidFill>
                <a:latin typeface="Times New Roman" pitchFamily="18" charset="0"/>
                <a:cs typeface="Times New Roman" pitchFamily="18" charset="0"/>
              </a:rPr>
              <a:t>helníky</a:t>
            </a:r>
            <a:r>
              <a:rPr lang="cs-CZ" sz="1400" b="1" dirty="0">
                <a:solidFill>
                  <a:schemeClr val="tx1"/>
                </a:solidFill>
                <a:latin typeface="Times New Roman" pitchFamily="18" charset="0"/>
                <a:cs typeface="Times New Roman" pitchFamily="18" charset="0"/>
              </a:rPr>
              <a:t>, sova houká </a:t>
            </a:r>
            <a:r>
              <a:rPr lang="cs-CZ" sz="1400" b="1" dirty="0" smtClean="0">
                <a:solidFill>
                  <a:schemeClr val="tx1"/>
                </a:solidFill>
                <a:latin typeface="Times New Roman" pitchFamily="18" charset="0"/>
                <a:cs typeface="Times New Roman" pitchFamily="18" charset="0"/>
              </a:rPr>
              <a:t>h__, </a:t>
            </a:r>
            <a:r>
              <a:rPr lang="cs-CZ" sz="1400" b="1" dirty="0" err="1" smtClean="0">
                <a:solidFill>
                  <a:schemeClr val="tx1"/>
                </a:solidFill>
                <a:latin typeface="Times New Roman" pitchFamily="18" charset="0"/>
                <a:cs typeface="Times New Roman" pitchFamily="18" charset="0"/>
              </a:rPr>
              <a:t>ne__plný</a:t>
            </a:r>
            <a:r>
              <a:rPr lang="cs-CZ" sz="1400" b="1" dirty="0" smtClean="0">
                <a:solidFill>
                  <a:schemeClr val="tx1"/>
                </a:solidFill>
                <a:latin typeface="Times New Roman" pitchFamily="18" charset="0"/>
                <a:cs typeface="Times New Roman" pitchFamily="18" charset="0"/>
              </a:rPr>
              <a:t> </a:t>
            </a:r>
            <a:r>
              <a:rPr lang="cs-CZ" sz="1400" b="1" dirty="0">
                <a:solidFill>
                  <a:schemeClr val="tx1"/>
                </a:solidFill>
                <a:latin typeface="Times New Roman" pitchFamily="18" charset="0"/>
                <a:cs typeface="Times New Roman" pitchFamily="18" charset="0"/>
              </a:rPr>
              <a:t>dům, </a:t>
            </a:r>
            <a:r>
              <a:rPr lang="cs-CZ" sz="1400" b="1" dirty="0" smtClean="0">
                <a:solidFill>
                  <a:schemeClr val="tx1"/>
                </a:solidFill>
                <a:latin typeface="Times New Roman" pitchFamily="18" charset="0"/>
                <a:cs typeface="Times New Roman" pitchFamily="18" charset="0"/>
              </a:rPr>
              <a:t>p__</a:t>
            </a:r>
            <a:r>
              <a:rPr lang="cs-CZ" sz="1400" b="1" dirty="0" err="1" smtClean="0">
                <a:solidFill>
                  <a:schemeClr val="tx1"/>
                </a:solidFill>
                <a:latin typeface="Times New Roman" pitchFamily="18" charset="0"/>
                <a:cs typeface="Times New Roman" pitchFamily="18" charset="0"/>
              </a:rPr>
              <a:t>lka</a:t>
            </a:r>
            <a:r>
              <a:rPr lang="cs-CZ" sz="1400" b="1" dirty="0" smtClean="0">
                <a:solidFill>
                  <a:schemeClr val="tx1"/>
                </a:solidFill>
                <a:latin typeface="Times New Roman" pitchFamily="18" charset="0"/>
                <a:cs typeface="Times New Roman" pitchFamily="18" charset="0"/>
              </a:rPr>
              <a:t> __kolu</a:t>
            </a:r>
            <a:r>
              <a:rPr lang="cs-CZ" sz="1400" b="1" dirty="0">
                <a:solidFill>
                  <a:schemeClr val="tx1"/>
                </a:solidFill>
                <a:latin typeface="Times New Roman" pitchFamily="18" charset="0"/>
                <a:cs typeface="Times New Roman" pitchFamily="18" charset="0"/>
              </a:rPr>
              <a:t>, </a:t>
            </a:r>
            <a:r>
              <a:rPr lang="cs-CZ" sz="1400" b="1" dirty="0" err="1" smtClean="0">
                <a:solidFill>
                  <a:schemeClr val="tx1"/>
                </a:solidFill>
                <a:latin typeface="Times New Roman" pitchFamily="18" charset="0"/>
                <a:cs typeface="Times New Roman" pitchFamily="18" charset="0"/>
              </a:rPr>
              <a:t>d__vod</a:t>
            </a:r>
            <a:r>
              <a:rPr lang="cs-CZ" sz="1400" b="1" dirty="0" smtClean="0">
                <a:solidFill>
                  <a:schemeClr val="tx1"/>
                </a:solidFill>
                <a:latin typeface="Times New Roman" pitchFamily="18" charset="0"/>
                <a:cs typeface="Times New Roman" pitchFamily="18" charset="0"/>
              </a:rPr>
              <a:t> </a:t>
            </a:r>
            <a:r>
              <a:rPr lang="cs-CZ" sz="1400" b="1" dirty="0">
                <a:solidFill>
                  <a:schemeClr val="tx1"/>
                </a:solidFill>
                <a:latin typeface="Times New Roman" pitchFamily="18" charset="0"/>
                <a:cs typeface="Times New Roman" pitchFamily="18" charset="0"/>
              </a:rPr>
              <a:t>ke </a:t>
            </a:r>
            <a:r>
              <a:rPr lang="cs-CZ" sz="1400" b="1" dirty="0" err="1" smtClean="0">
                <a:solidFill>
                  <a:schemeClr val="tx1"/>
                </a:solidFill>
                <a:latin typeface="Times New Roman" pitchFamily="18" charset="0"/>
                <a:cs typeface="Times New Roman" pitchFamily="18" charset="0"/>
              </a:rPr>
              <a:t>sch</a:t>
            </a:r>
            <a:r>
              <a:rPr lang="cs-CZ" sz="1400" b="1" dirty="0" smtClean="0">
                <a:solidFill>
                  <a:schemeClr val="tx1"/>
                </a:solidFill>
                <a:latin typeface="Times New Roman" pitchFamily="18" charset="0"/>
                <a:cs typeface="Times New Roman" pitchFamily="18" charset="0"/>
              </a:rPr>
              <a:t>__</a:t>
            </a:r>
            <a:r>
              <a:rPr lang="cs-CZ" sz="1400" b="1" dirty="0" err="1" smtClean="0">
                <a:solidFill>
                  <a:schemeClr val="tx1"/>
                </a:solidFill>
                <a:latin typeface="Times New Roman" pitchFamily="18" charset="0"/>
                <a:cs typeface="Times New Roman" pitchFamily="18" charset="0"/>
              </a:rPr>
              <a:t>zi</a:t>
            </a:r>
            <a:r>
              <a:rPr lang="cs-CZ" sz="1400" b="1" dirty="0">
                <a:solidFill>
                  <a:schemeClr val="tx1"/>
                </a:solidFill>
                <a:latin typeface="Times New Roman" pitchFamily="18" charset="0"/>
                <a:cs typeface="Times New Roman" pitchFamily="18" charset="0"/>
              </a:rPr>
              <a:t>, </a:t>
            </a:r>
            <a:r>
              <a:rPr lang="cs-CZ" sz="1400" b="1" dirty="0" smtClean="0">
                <a:solidFill>
                  <a:schemeClr val="tx1"/>
                </a:solidFill>
                <a:latin typeface="Times New Roman" pitchFamily="18" charset="0"/>
                <a:cs typeface="Times New Roman" pitchFamily="18" charset="0"/>
              </a:rPr>
              <a:t>z__</a:t>
            </a:r>
            <a:r>
              <a:rPr lang="cs-CZ" sz="1400" b="1" dirty="0" err="1" smtClean="0">
                <a:solidFill>
                  <a:schemeClr val="tx1"/>
                </a:solidFill>
                <a:latin typeface="Times New Roman" pitchFamily="18" charset="0"/>
                <a:cs typeface="Times New Roman" pitchFamily="18" charset="0"/>
              </a:rPr>
              <a:t>častnil</a:t>
            </a:r>
            <a:r>
              <a:rPr lang="cs-CZ" sz="1400" b="1" dirty="0" smtClean="0">
                <a:solidFill>
                  <a:schemeClr val="tx1"/>
                </a:solidFill>
                <a:latin typeface="Times New Roman" pitchFamily="18" charset="0"/>
                <a:cs typeface="Times New Roman" pitchFamily="18" charset="0"/>
              </a:rPr>
              <a:t> </a:t>
            </a:r>
            <a:r>
              <a:rPr lang="cs-CZ" sz="1400" b="1" dirty="0">
                <a:solidFill>
                  <a:schemeClr val="tx1"/>
                </a:solidFill>
                <a:latin typeface="Times New Roman" pitchFamily="18" charset="0"/>
                <a:cs typeface="Times New Roman" pitchFamily="18" charset="0"/>
              </a:rPr>
              <a:t>se </a:t>
            </a:r>
            <a:r>
              <a:rPr lang="cs-CZ" sz="1400" b="1" dirty="0" err="1" smtClean="0">
                <a:solidFill>
                  <a:schemeClr val="tx1"/>
                </a:solidFill>
                <a:latin typeface="Times New Roman" pitchFamily="18" charset="0"/>
                <a:cs typeface="Times New Roman" pitchFamily="18" charset="0"/>
              </a:rPr>
              <a:t>pr</a:t>
            </a:r>
            <a:r>
              <a:rPr lang="cs-CZ" sz="1400" b="1" dirty="0" smtClean="0">
                <a:solidFill>
                  <a:schemeClr val="tx1"/>
                </a:solidFill>
                <a:latin typeface="Times New Roman" pitchFamily="18" charset="0"/>
                <a:cs typeface="Times New Roman" pitchFamily="18" charset="0"/>
              </a:rPr>
              <a:t>__vodu.</a:t>
            </a:r>
          </a:p>
        </p:txBody>
      </p:sp>
      <p:sp>
        <p:nvSpPr>
          <p:cNvPr id="5" name="TextovéPole 4"/>
          <p:cNvSpPr txBox="1"/>
          <p:nvPr/>
        </p:nvSpPr>
        <p:spPr>
          <a:xfrm>
            <a:off x="5868143" y="561330"/>
            <a:ext cx="3080253" cy="440120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cs-CZ" sz="1400" b="1" u="sng" dirty="0" smtClean="0">
                <a:latin typeface="Times New Roman" pitchFamily="18" charset="0"/>
                <a:cs typeface="Times New Roman" pitchFamily="18" charset="0"/>
              </a:rPr>
              <a:t>Doplň:</a:t>
            </a:r>
          </a:p>
          <a:p>
            <a:pPr algn="just"/>
            <a:r>
              <a:rPr lang="cs-CZ" sz="1400" b="1" dirty="0">
                <a:latin typeface="Times New Roman" pitchFamily="18" charset="0"/>
                <a:cs typeface="Times New Roman" pitchFamily="18" charset="0"/>
              </a:rPr>
              <a:t>T</a:t>
            </a:r>
            <a:r>
              <a:rPr lang="cs-CZ" sz="1400" b="1" dirty="0" smtClean="0">
                <a:latin typeface="Times New Roman" pitchFamily="18" charset="0"/>
                <a:cs typeface="Times New Roman" pitchFamily="18" charset="0"/>
              </a:rPr>
              <a:t>ěžká __</a:t>
            </a:r>
            <a:r>
              <a:rPr lang="cs-CZ" sz="1400" b="1" dirty="0" err="1" smtClean="0">
                <a:latin typeface="Times New Roman" pitchFamily="18" charset="0"/>
                <a:cs typeface="Times New Roman" pitchFamily="18" charset="0"/>
              </a:rPr>
              <a:t>kouška</a:t>
            </a:r>
            <a:r>
              <a:rPr lang="cs-CZ" sz="1400" b="1" dirty="0">
                <a:latin typeface="Times New Roman" pitchFamily="18" charset="0"/>
                <a:cs typeface="Times New Roman" pitchFamily="18" charset="0"/>
              </a:rPr>
              <a:t>, </a:t>
            </a:r>
            <a:r>
              <a:rPr lang="cs-CZ" sz="1400" b="1" dirty="0" smtClean="0">
                <a:latin typeface="Times New Roman" pitchFamily="18" charset="0"/>
                <a:cs typeface="Times New Roman" pitchFamily="18" charset="0"/>
              </a:rPr>
              <a:t>__lepím </a:t>
            </a:r>
            <a:r>
              <a:rPr lang="cs-CZ" sz="1400" b="1" dirty="0">
                <a:latin typeface="Times New Roman" pitchFamily="18" charset="0"/>
                <a:cs typeface="Times New Roman" pitchFamily="18" charset="0"/>
              </a:rPr>
              <a:t>krabičku, maliny </a:t>
            </a:r>
            <a:r>
              <a:rPr lang="cs-CZ" sz="1400" b="1" dirty="0" smtClean="0">
                <a:latin typeface="Times New Roman" pitchFamily="18" charset="0"/>
                <a:cs typeface="Times New Roman" pitchFamily="18" charset="0"/>
              </a:rPr>
              <a:t>__červenaly</a:t>
            </a:r>
            <a:r>
              <a:rPr lang="cs-CZ" sz="1400" b="1" dirty="0">
                <a:latin typeface="Times New Roman" pitchFamily="18" charset="0"/>
                <a:cs typeface="Times New Roman" pitchFamily="18" charset="0"/>
              </a:rPr>
              <a:t>, </a:t>
            </a:r>
            <a:r>
              <a:rPr lang="cs-CZ" sz="1400" b="1" dirty="0" smtClean="0">
                <a:latin typeface="Times New Roman" pitchFamily="18" charset="0"/>
                <a:cs typeface="Times New Roman" pitchFamily="18" charset="0"/>
              </a:rPr>
              <a:t>__tyčili </a:t>
            </a:r>
            <a:r>
              <a:rPr lang="cs-CZ" sz="1400" b="1" dirty="0">
                <a:latin typeface="Times New Roman" pitchFamily="18" charset="0"/>
                <a:cs typeface="Times New Roman" pitchFamily="18" charset="0"/>
              </a:rPr>
              <a:t>vlajku, tichý </a:t>
            </a:r>
            <a:r>
              <a:rPr lang="cs-CZ" sz="1400" b="1" dirty="0" smtClean="0">
                <a:latin typeface="Times New Roman" pitchFamily="18" charset="0"/>
                <a:cs typeface="Times New Roman" pitchFamily="18" charset="0"/>
              </a:rPr>
              <a:t>__</a:t>
            </a:r>
            <a:r>
              <a:rPr lang="cs-CZ" sz="1400" b="1" dirty="0" err="1" smtClean="0">
                <a:latin typeface="Times New Roman" pitchFamily="18" charset="0"/>
                <a:cs typeface="Times New Roman" pitchFamily="18" charset="0"/>
              </a:rPr>
              <a:t>pěv</a:t>
            </a:r>
            <a:r>
              <a:rPr lang="cs-CZ" sz="1400" b="1" dirty="0">
                <a:latin typeface="Times New Roman" pitchFamily="18" charset="0"/>
                <a:cs typeface="Times New Roman" pitchFamily="18" charset="0"/>
              </a:rPr>
              <a:t>, </a:t>
            </a:r>
            <a:r>
              <a:rPr lang="cs-CZ" sz="1400" b="1" dirty="0" smtClean="0">
                <a:latin typeface="Times New Roman" pitchFamily="18" charset="0"/>
                <a:cs typeface="Times New Roman" pitchFamily="18" charset="0"/>
              </a:rPr>
              <a:t>__</a:t>
            </a:r>
            <a:r>
              <a:rPr lang="cs-CZ" sz="1400" b="1" dirty="0" err="1" smtClean="0">
                <a:latin typeface="Times New Roman" pitchFamily="18" charset="0"/>
                <a:cs typeface="Times New Roman" pitchFamily="18" charset="0"/>
              </a:rPr>
              <a:t>běr</a:t>
            </a:r>
            <a:r>
              <a:rPr lang="cs-CZ" sz="1400" b="1" dirty="0" smtClean="0">
                <a:latin typeface="Times New Roman" pitchFamily="18" charset="0"/>
                <a:cs typeface="Times New Roman" pitchFamily="18" charset="0"/>
              </a:rPr>
              <a:t> </a:t>
            </a:r>
            <a:r>
              <a:rPr lang="cs-CZ" sz="1400" b="1" dirty="0">
                <a:latin typeface="Times New Roman" pitchFamily="18" charset="0"/>
                <a:cs typeface="Times New Roman" pitchFamily="18" charset="0"/>
              </a:rPr>
              <a:t>papíru, přátelská </a:t>
            </a:r>
            <a:r>
              <a:rPr lang="cs-CZ" sz="1400" b="1" dirty="0" smtClean="0">
                <a:latin typeface="Times New Roman" pitchFamily="18" charset="0"/>
                <a:cs typeface="Times New Roman" pitchFamily="18" charset="0"/>
              </a:rPr>
              <a:t>__</a:t>
            </a:r>
            <a:r>
              <a:rPr lang="cs-CZ" sz="1400" b="1" dirty="0" err="1" smtClean="0">
                <a:latin typeface="Times New Roman" pitchFamily="18" charset="0"/>
                <a:cs typeface="Times New Roman" pitchFamily="18" charset="0"/>
              </a:rPr>
              <a:t>chůzka</a:t>
            </a:r>
            <a:r>
              <a:rPr lang="cs-CZ" sz="1400" b="1" dirty="0">
                <a:latin typeface="Times New Roman" pitchFamily="18" charset="0"/>
                <a:cs typeface="Times New Roman" pitchFamily="18" charset="0"/>
              </a:rPr>
              <a:t>, </a:t>
            </a:r>
            <a:r>
              <a:rPr lang="cs-CZ" sz="1400" b="1" dirty="0" smtClean="0">
                <a:latin typeface="Times New Roman" pitchFamily="18" charset="0"/>
                <a:cs typeface="Times New Roman" pitchFamily="18" charset="0"/>
              </a:rPr>
              <a:t>__měna </a:t>
            </a:r>
            <a:r>
              <a:rPr lang="cs-CZ" sz="1400" b="1" dirty="0">
                <a:latin typeface="Times New Roman" pitchFamily="18" charset="0"/>
                <a:cs typeface="Times New Roman" pitchFamily="18" charset="0"/>
              </a:rPr>
              <a:t>počasí, všichni </a:t>
            </a:r>
            <a:r>
              <a:rPr lang="cs-CZ" sz="1400" b="1" dirty="0" smtClean="0">
                <a:latin typeface="Times New Roman" pitchFamily="18" charset="0"/>
                <a:cs typeface="Times New Roman" pitchFamily="18" charset="0"/>
              </a:rPr>
              <a:t>__pažili</a:t>
            </a:r>
            <a:r>
              <a:rPr lang="cs-CZ" sz="1400" b="1" dirty="0">
                <a:latin typeface="Times New Roman" pitchFamily="18" charset="0"/>
                <a:cs typeface="Times New Roman" pitchFamily="18" charset="0"/>
              </a:rPr>
              <a:t>, všechno </a:t>
            </a:r>
            <a:r>
              <a:rPr lang="cs-CZ" sz="1400" b="1" dirty="0" smtClean="0">
                <a:latin typeface="Times New Roman" pitchFamily="18" charset="0"/>
                <a:cs typeface="Times New Roman" pitchFamily="18" charset="0"/>
              </a:rPr>
              <a:t>__tichlo</a:t>
            </a:r>
            <a:r>
              <a:rPr lang="cs-CZ" sz="1400" b="1" dirty="0">
                <a:latin typeface="Times New Roman" pitchFamily="18" charset="0"/>
                <a:cs typeface="Times New Roman" pitchFamily="18" charset="0"/>
              </a:rPr>
              <a:t>, </a:t>
            </a:r>
            <a:r>
              <a:rPr lang="cs-CZ" sz="1400" b="1" dirty="0" smtClean="0">
                <a:latin typeface="Times New Roman" pitchFamily="18" charset="0"/>
                <a:cs typeface="Times New Roman" pitchFamily="18" charset="0"/>
              </a:rPr>
              <a:t>__působil </a:t>
            </a:r>
            <a:r>
              <a:rPr lang="cs-CZ" sz="1400" b="1" dirty="0">
                <a:latin typeface="Times New Roman" pitchFamily="18" charset="0"/>
                <a:cs typeface="Times New Roman" pitchFamily="18" charset="0"/>
              </a:rPr>
              <a:t>nám bolest, </a:t>
            </a:r>
            <a:r>
              <a:rPr lang="cs-CZ" sz="1400" b="1" dirty="0" smtClean="0">
                <a:latin typeface="Times New Roman" pitchFamily="18" charset="0"/>
                <a:cs typeface="Times New Roman" pitchFamily="18" charset="0"/>
              </a:rPr>
              <a:t>__padl </a:t>
            </a:r>
            <a:r>
              <a:rPr lang="cs-CZ" sz="1400" b="1" dirty="0">
                <a:latin typeface="Times New Roman" pitchFamily="18" charset="0"/>
                <a:cs typeface="Times New Roman" pitchFamily="18" charset="0"/>
              </a:rPr>
              <a:t>na </a:t>
            </a:r>
            <a:r>
              <a:rPr lang="cs-CZ" sz="1400" b="1" dirty="0" smtClean="0">
                <a:latin typeface="Times New Roman" pitchFamily="18" charset="0"/>
                <a:cs typeface="Times New Roman" pitchFamily="18" charset="0"/>
              </a:rPr>
              <a:t>zem, __lezl </a:t>
            </a:r>
            <a:r>
              <a:rPr lang="cs-CZ" sz="1400" b="1" dirty="0">
                <a:latin typeface="Times New Roman" pitchFamily="18" charset="0"/>
                <a:cs typeface="Times New Roman" pitchFamily="18" charset="0"/>
              </a:rPr>
              <a:t>dolů, </a:t>
            </a:r>
            <a:r>
              <a:rPr lang="cs-CZ" sz="1400" b="1" dirty="0" smtClean="0">
                <a:latin typeface="Times New Roman" pitchFamily="18" charset="0"/>
                <a:cs typeface="Times New Roman" pitchFamily="18" charset="0"/>
              </a:rPr>
              <a:t>__účastnil </a:t>
            </a:r>
            <a:r>
              <a:rPr lang="cs-CZ" sz="1400" b="1" dirty="0">
                <a:latin typeface="Times New Roman" pitchFamily="18" charset="0"/>
                <a:cs typeface="Times New Roman" pitchFamily="18" charset="0"/>
              </a:rPr>
              <a:t>se schůze, učitelský </a:t>
            </a:r>
            <a:r>
              <a:rPr lang="cs-CZ" sz="1400" b="1" dirty="0" smtClean="0">
                <a:latin typeface="Times New Roman" pitchFamily="18" charset="0"/>
                <a:cs typeface="Times New Roman" pitchFamily="18" charset="0"/>
              </a:rPr>
              <a:t>__bor</a:t>
            </a:r>
            <a:r>
              <a:rPr lang="cs-CZ" sz="1400" b="1" dirty="0">
                <a:latin typeface="Times New Roman" pitchFamily="18" charset="0"/>
                <a:cs typeface="Times New Roman" pitchFamily="18" charset="0"/>
              </a:rPr>
              <a:t>, </a:t>
            </a:r>
            <a:r>
              <a:rPr lang="cs-CZ" sz="1400" b="1" dirty="0" smtClean="0">
                <a:latin typeface="Times New Roman" pitchFamily="18" charset="0"/>
                <a:cs typeface="Times New Roman" pitchFamily="18" charset="0"/>
              </a:rPr>
              <a:t>__chopil </a:t>
            </a:r>
            <a:r>
              <a:rPr lang="cs-CZ" sz="1400" b="1" dirty="0">
                <a:latin typeface="Times New Roman" pitchFamily="18" charset="0"/>
                <a:cs typeface="Times New Roman" pitchFamily="18" charset="0"/>
              </a:rPr>
              <a:t>se k obraně, zajíc se </a:t>
            </a:r>
            <a:r>
              <a:rPr lang="cs-CZ" sz="1400" b="1" dirty="0" smtClean="0">
                <a:latin typeface="Times New Roman" pitchFamily="18" charset="0"/>
                <a:cs typeface="Times New Roman" pitchFamily="18" charset="0"/>
              </a:rPr>
              <a:t>__krčil</a:t>
            </a:r>
            <a:r>
              <a:rPr lang="cs-CZ" sz="1400" b="1" dirty="0">
                <a:latin typeface="Times New Roman" pitchFamily="18" charset="0"/>
                <a:cs typeface="Times New Roman" pitchFamily="18" charset="0"/>
              </a:rPr>
              <a:t>, čaj </a:t>
            </a:r>
            <a:r>
              <a:rPr lang="cs-CZ" sz="1400" b="1" dirty="0" smtClean="0">
                <a:latin typeface="Times New Roman" pitchFamily="18" charset="0"/>
                <a:cs typeface="Times New Roman" pitchFamily="18" charset="0"/>
              </a:rPr>
              <a:t>__chladl</a:t>
            </a:r>
            <a:r>
              <a:rPr lang="cs-CZ" sz="1400" b="1" dirty="0">
                <a:latin typeface="Times New Roman" pitchFamily="18" charset="0"/>
                <a:cs typeface="Times New Roman" pitchFamily="18" charset="0"/>
              </a:rPr>
              <a:t>, </a:t>
            </a:r>
            <a:r>
              <a:rPr lang="cs-CZ" sz="1400" b="1" dirty="0" smtClean="0">
                <a:latin typeface="Times New Roman" pitchFamily="18" charset="0"/>
                <a:cs typeface="Times New Roman" pitchFamily="18" charset="0"/>
              </a:rPr>
              <a:t>__</a:t>
            </a:r>
            <a:r>
              <a:rPr lang="cs-CZ" sz="1400" b="1" dirty="0" err="1" smtClean="0">
                <a:latin typeface="Times New Roman" pitchFamily="18" charset="0"/>
                <a:cs typeface="Times New Roman" pitchFamily="18" charset="0"/>
              </a:rPr>
              <a:t>pomínal</a:t>
            </a:r>
            <a:r>
              <a:rPr lang="cs-CZ" sz="1400" b="1" dirty="0" smtClean="0">
                <a:latin typeface="Times New Roman" pitchFamily="18" charset="0"/>
                <a:cs typeface="Times New Roman" pitchFamily="18" charset="0"/>
              </a:rPr>
              <a:t> </a:t>
            </a:r>
            <a:r>
              <a:rPr lang="cs-CZ" sz="1400" b="1" dirty="0">
                <a:latin typeface="Times New Roman" pitchFamily="18" charset="0"/>
                <a:cs typeface="Times New Roman" pitchFamily="18" charset="0"/>
              </a:rPr>
              <a:t>na domov, </a:t>
            </a:r>
            <a:r>
              <a:rPr lang="cs-CZ" sz="1400" b="1" dirty="0" smtClean="0">
                <a:latin typeface="Times New Roman" pitchFamily="18" charset="0"/>
                <a:cs typeface="Times New Roman" pitchFamily="18" charset="0"/>
              </a:rPr>
              <a:t>__mažte </a:t>
            </a:r>
            <a:r>
              <a:rPr lang="cs-CZ" sz="1400" b="1" dirty="0">
                <a:latin typeface="Times New Roman" pitchFamily="18" charset="0"/>
                <a:cs typeface="Times New Roman" pitchFamily="18" charset="0"/>
              </a:rPr>
              <a:t>tabuli, lidé se </a:t>
            </a:r>
            <a:r>
              <a:rPr lang="cs-CZ" sz="1400" b="1" dirty="0" smtClean="0">
                <a:latin typeface="Times New Roman" pitchFamily="18" charset="0"/>
                <a:cs typeface="Times New Roman" pitchFamily="18" charset="0"/>
              </a:rPr>
              <a:t>__</a:t>
            </a:r>
            <a:r>
              <a:rPr lang="cs-CZ" sz="1400" b="1" dirty="0" err="1" smtClean="0">
                <a:latin typeface="Times New Roman" pitchFamily="18" charset="0"/>
                <a:cs typeface="Times New Roman" pitchFamily="18" charset="0"/>
              </a:rPr>
              <a:t>bíhali</a:t>
            </a:r>
            <a:r>
              <a:rPr lang="cs-CZ" sz="1400" b="1" dirty="0">
                <a:latin typeface="Times New Roman" pitchFamily="18" charset="0"/>
                <a:cs typeface="Times New Roman" pitchFamily="18" charset="0"/>
              </a:rPr>
              <a:t>, šťastné </a:t>
            </a:r>
            <a:r>
              <a:rPr lang="cs-CZ" sz="1400" b="1" dirty="0" smtClean="0">
                <a:latin typeface="Times New Roman" pitchFamily="18" charset="0"/>
                <a:cs typeface="Times New Roman" pitchFamily="18" charset="0"/>
              </a:rPr>
              <a:t>__hledání</a:t>
            </a:r>
            <a:r>
              <a:rPr lang="cs-CZ" sz="1400" b="1" dirty="0">
                <a:latin typeface="Times New Roman" pitchFamily="18" charset="0"/>
                <a:cs typeface="Times New Roman" pitchFamily="18" charset="0"/>
              </a:rPr>
              <a:t>, </a:t>
            </a:r>
            <a:r>
              <a:rPr lang="cs-CZ" sz="1400" b="1" dirty="0" smtClean="0">
                <a:latin typeface="Times New Roman" pitchFamily="18" charset="0"/>
                <a:cs typeface="Times New Roman" pitchFamily="18" charset="0"/>
              </a:rPr>
              <a:t>__pamatujte se.</a:t>
            </a:r>
          </a:p>
          <a:p>
            <a:endParaRPr lang="cs-CZ" sz="1400" dirty="0"/>
          </a:p>
          <a:p>
            <a:pPr algn="just"/>
            <a:r>
              <a:rPr lang="cs-CZ" sz="1400" b="1" dirty="0" err="1" smtClean="0">
                <a:solidFill>
                  <a:schemeClr val="tx1"/>
                </a:solidFill>
                <a:latin typeface="Times New Roman" pitchFamily="18" charset="0"/>
                <a:cs typeface="Times New Roman" pitchFamily="18" charset="0"/>
              </a:rPr>
              <a:t>B__linkový</a:t>
            </a:r>
            <a:r>
              <a:rPr lang="cs-CZ" sz="1400" b="1" dirty="0" smtClean="0">
                <a:solidFill>
                  <a:schemeClr val="tx1"/>
                </a:solidFill>
                <a:latin typeface="Times New Roman" pitchFamily="18" charset="0"/>
                <a:cs typeface="Times New Roman" pitchFamily="18" charset="0"/>
              </a:rPr>
              <a:t> </a:t>
            </a:r>
            <a:r>
              <a:rPr lang="cs-CZ" sz="1400" b="1" dirty="0">
                <a:solidFill>
                  <a:schemeClr val="tx1"/>
                </a:solidFill>
                <a:latin typeface="Times New Roman" pitchFamily="18" charset="0"/>
                <a:cs typeface="Times New Roman" pitchFamily="18" charset="0"/>
              </a:rPr>
              <a:t>čaj, </a:t>
            </a:r>
            <a:r>
              <a:rPr lang="cs-CZ" sz="1400" b="1" dirty="0" smtClean="0">
                <a:solidFill>
                  <a:schemeClr val="tx1"/>
                </a:solidFill>
                <a:latin typeface="Times New Roman" pitchFamily="18" charset="0"/>
                <a:cs typeface="Times New Roman" pitchFamily="18" charset="0"/>
              </a:rPr>
              <a:t>p__</a:t>
            </a:r>
            <a:r>
              <a:rPr lang="cs-CZ" sz="1400" b="1" dirty="0" err="1" smtClean="0">
                <a:solidFill>
                  <a:schemeClr val="tx1"/>
                </a:solidFill>
                <a:latin typeface="Times New Roman" pitchFamily="18" charset="0"/>
                <a:cs typeface="Times New Roman" pitchFamily="18" charset="0"/>
              </a:rPr>
              <a:t>šná</a:t>
            </a:r>
            <a:r>
              <a:rPr lang="cs-CZ" sz="1400" b="1" dirty="0" smtClean="0">
                <a:solidFill>
                  <a:schemeClr val="tx1"/>
                </a:solidFill>
                <a:latin typeface="Times New Roman" pitchFamily="18" charset="0"/>
                <a:cs typeface="Times New Roman" pitchFamily="18" charset="0"/>
              </a:rPr>
              <a:t> </a:t>
            </a:r>
            <a:r>
              <a:rPr lang="cs-CZ" sz="1400" b="1" dirty="0" err="1" smtClean="0">
                <a:solidFill>
                  <a:schemeClr val="tx1"/>
                </a:solidFill>
                <a:latin typeface="Times New Roman" pitchFamily="18" charset="0"/>
                <a:cs typeface="Times New Roman" pitchFamily="18" charset="0"/>
              </a:rPr>
              <a:t>v__la</a:t>
            </a:r>
            <a:r>
              <a:rPr lang="cs-CZ" sz="1400" b="1" dirty="0">
                <a:solidFill>
                  <a:schemeClr val="tx1"/>
                </a:solidFill>
                <a:latin typeface="Times New Roman" pitchFamily="18" charset="0"/>
                <a:cs typeface="Times New Roman" pitchFamily="18" charset="0"/>
              </a:rPr>
              <a:t>, </a:t>
            </a:r>
            <a:r>
              <a:rPr lang="cs-CZ" sz="1400" b="1" dirty="0" err="1" smtClean="0">
                <a:solidFill>
                  <a:schemeClr val="tx1"/>
                </a:solidFill>
                <a:latin typeface="Times New Roman" pitchFamily="18" charset="0"/>
                <a:cs typeface="Times New Roman" pitchFamily="18" charset="0"/>
              </a:rPr>
              <a:t>zb</a:t>
            </a:r>
            <a:r>
              <a:rPr lang="cs-CZ" sz="1400" b="1" dirty="0" smtClean="0">
                <a:solidFill>
                  <a:schemeClr val="tx1"/>
                </a:solidFill>
                <a:latin typeface="Times New Roman" pitchFamily="18" charset="0"/>
                <a:cs typeface="Times New Roman" pitchFamily="18" charset="0"/>
              </a:rPr>
              <a:t>__tečný </a:t>
            </a:r>
            <a:r>
              <a:rPr lang="cs-CZ" sz="1400" b="1" dirty="0" err="1" smtClean="0">
                <a:solidFill>
                  <a:schemeClr val="tx1"/>
                </a:solidFill>
                <a:latin typeface="Times New Roman" pitchFamily="18" charset="0"/>
                <a:cs typeface="Times New Roman" pitchFamily="18" charset="0"/>
              </a:rPr>
              <a:t>pov</a:t>
            </a:r>
            <a:r>
              <a:rPr lang="cs-CZ" sz="1400" b="1" dirty="0" smtClean="0">
                <a:solidFill>
                  <a:schemeClr val="tx1"/>
                </a:solidFill>
                <a:latin typeface="Times New Roman" pitchFamily="18" charset="0"/>
                <a:cs typeface="Times New Roman" pitchFamily="18" charset="0"/>
              </a:rPr>
              <a:t>__k</a:t>
            </a:r>
            <a:r>
              <a:rPr lang="cs-CZ" sz="1400" b="1" dirty="0">
                <a:solidFill>
                  <a:schemeClr val="tx1"/>
                </a:solidFill>
                <a:latin typeface="Times New Roman" pitchFamily="18" charset="0"/>
                <a:cs typeface="Times New Roman" pitchFamily="18" charset="0"/>
              </a:rPr>
              <a:t>, </a:t>
            </a:r>
            <a:r>
              <a:rPr lang="cs-CZ" sz="1400" b="1" dirty="0" err="1" smtClean="0">
                <a:solidFill>
                  <a:schemeClr val="tx1"/>
                </a:solidFill>
                <a:latin typeface="Times New Roman" pitchFamily="18" charset="0"/>
                <a:cs typeface="Times New Roman" pitchFamily="18" charset="0"/>
              </a:rPr>
              <a:t>obl</a:t>
            </a:r>
            <a:r>
              <a:rPr lang="cs-CZ" sz="1400" b="1" dirty="0" smtClean="0">
                <a:solidFill>
                  <a:schemeClr val="tx1"/>
                </a:solidFill>
                <a:latin typeface="Times New Roman" pitchFamily="18" charset="0"/>
                <a:cs typeface="Times New Roman" pitchFamily="18" charset="0"/>
              </a:rPr>
              <a:t>__</a:t>
            </a:r>
            <a:r>
              <a:rPr lang="cs-CZ" sz="1400" b="1" dirty="0" err="1" smtClean="0">
                <a:solidFill>
                  <a:schemeClr val="tx1"/>
                </a:solidFill>
                <a:latin typeface="Times New Roman" pitchFamily="18" charset="0"/>
                <a:cs typeface="Times New Roman" pitchFamily="18" charset="0"/>
              </a:rPr>
              <a:t>bené</a:t>
            </a:r>
            <a:r>
              <a:rPr lang="cs-CZ" sz="1400" b="1" dirty="0" smtClean="0">
                <a:solidFill>
                  <a:schemeClr val="tx1"/>
                </a:solidFill>
                <a:latin typeface="Times New Roman" pitchFamily="18" charset="0"/>
                <a:cs typeface="Times New Roman" pitchFamily="18" charset="0"/>
              </a:rPr>
              <a:t> </a:t>
            </a:r>
            <a:r>
              <a:rPr lang="cs-CZ" sz="1400" b="1" dirty="0">
                <a:solidFill>
                  <a:schemeClr val="tx1"/>
                </a:solidFill>
                <a:latin typeface="Times New Roman" pitchFamily="18" charset="0"/>
                <a:cs typeface="Times New Roman" pitchFamily="18" charset="0"/>
              </a:rPr>
              <a:t>zvířátko, </a:t>
            </a:r>
            <a:r>
              <a:rPr lang="cs-CZ" sz="1400" b="1" dirty="0" err="1" smtClean="0">
                <a:solidFill>
                  <a:schemeClr val="tx1"/>
                </a:solidFill>
                <a:latin typeface="Times New Roman" pitchFamily="18" charset="0"/>
                <a:cs typeface="Times New Roman" pitchFamily="18" charset="0"/>
              </a:rPr>
              <a:t>uml</a:t>
            </a:r>
            <a:r>
              <a:rPr lang="cs-CZ" sz="1400" b="1" dirty="0" smtClean="0">
                <a:solidFill>
                  <a:schemeClr val="tx1"/>
                </a:solidFill>
                <a:latin typeface="Times New Roman" pitchFamily="18" charset="0"/>
                <a:cs typeface="Times New Roman" pitchFamily="18" charset="0"/>
              </a:rPr>
              <a:t>__t ob__</a:t>
            </a:r>
            <a:r>
              <a:rPr lang="cs-CZ" sz="1400" b="1" dirty="0" err="1" smtClean="0">
                <a:solidFill>
                  <a:schemeClr val="tx1"/>
                </a:solidFill>
                <a:latin typeface="Times New Roman" pitchFamily="18" charset="0"/>
                <a:cs typeface="Times New Roman" pitchFamily="18" charset="0"/>
              </a:rPr>
              <a:t>lí</a:t>
            </a:r>
            <a:r>
              <a:rPr lang="cs-CZ" sz="1400" b="1" dirty="0" smtClean="0">
                <a:solidFill>
                  <a:schemeClr val="tx1"/>
                </a:solidFill>
                <a:latin typeface="Times New Roman" pitchFamily="18" charset="0"/>
                <a:cs typeface="Times New Roman" pitchFamily="18" charset="0"/>
              </a:rPr>
              <a:t> </a:t>
            </a:r>
            <a:r>
              <a:rPr lang="cs-CZ" sz="1400" b="1" dirty="0">
                <a:solidFill>
                  <a:schemeClr val="tx1"/>
                </a:solidFill>
                <a:latin typeface="Times New Roman" pitchFamily="18" charset="0"/>
                <a:cs typeface="Times New Roman" pitchFamily="18" charset="0"/>
              </a:rPr>
              <a:t>ve </a:t>
            </a:r>
            <a:r>
              <a:rPr lang="cs-CZ" sz="1400" b="1" dirty="0" err="1" smtClean="0">
                <a:solidFill>
                  <a:schemeClr val="tx1"/>
                </a:solidFill>
                <a:latin typeface="Times New Roman" pitchFamily="18" charset="0"/>
                <a:cs typeface="Times New Roman" pitchFamily="18" charset="0"/>
              </a:rPr>
              <a:t>ml__ně</a:t>
            </a:r>
            <a:r>
              <a:rPr lang="cs-CZ" sz="1400" b="1" dirty="0">
                <a:solidFill>
                  <a:schemeClr val="tx1"/>
                </a:solidFill>
                <a:latin typeface="Times New Roman" pitchFamily="18" charset="0"/>
                <a:cs typeface="Times New Roman" pitchFamily="18" charset="0"/>
              </a:rPr>
              <a:t>, </a:t>
            </a:r>
            <a:r>
              <a:rPr lang="cs-CZ" sz="1400" b="1" dirty="0" err="1" smtClean="0">
                <a:solidFill>
                  <a:schemeClr val="tx1"/>
                </a:solidFill>
                <a:latin typeface="Times New Roman" pitchFamily="18" charset="0"/>
                <a:cs typeface="Times New Roman" pitchFamily="18" charset="0"/>
              </a:rPr>
              <a:t>brz</a:t>
            </a:r>
            <a:r>
              <a:rPr lang="cs-CZ" sz="1400" b="1" dirty="0" smtClean="0">
                <a:solidFill>
                  <a:schemeClr val="tx1"/>
                </a:solidFill>
                <a:latin typeface="Times New Roman" pitchFamily="18" charset="0"/>
                <a:cs typeface="Times New Roman" pitchFamily="18" charset="0"/>
              </a:rPr>
              <a:t>__</a:t>
            </a:r>
            <a:r>
              <a:rPr lang="cs-CZ" sz="1400" b="1" dirty="0" err="1" smtClean="0">
                <a:solidFill>
                  <a:schemeClr val="tx1"/>
                </a:solidFill>
                <a:latin typeface="Times New Roman" pitchFamily="18" charset="0"/>
                <a:cs typeface="Times New Roman" pitchFamily="18" charset="0"/>
              </a:rPr>
              <a:t>čko</a:t>
            </a:r>
            <a:r>
              <a:rPr lang="cs-CZ" sz="1400" b="1" dirty="0" smtClean="0">
                <a:solidFill>
                  <a:schemeClr val="tx1"/>
                </a:solidFill>
                <a:latin typeface="Times New Roman" pitchFamily="18" charset="0"/>
                <a:cs typeface="Times New Roman" pitchFamily="18" charset="0"/>
              </a:rPr>
              <a:t> um__</a:t>
            </a:r>
            <a:r>
              <a:rPr lang="cs-CZ" sz="1400" b="1" dirty="0" err="1" smtClean="0">
                <a:solidFill>
                  <a:schemeClr val="tx1"/>
                </a:solidFill>
                <a:latin typeface="Times New Roman" pitchFamily="18" charset="0"/>
                <a:cs typeface="Times New Roman" pitchFamily="18" charset="0"/>
              </a:rPr>
              <a:t>ju</a:t>
            </a:r>
            <a:r>
              <a:rPr lang="cs-CZ" sz="1400" b="1" dirty="0" smtClean="0">
                <a:solidFill>
                  <a:schemeClr val="tx1"/>
                </a:solidFill>
                <a:latin typeface="Times New Roman" pitchFamily="18" charset="0"/>
                <a:cs typeface="Times New Roman" pitchFamily="18" charset="0"/>
              </a:rPr>
              <a:t> </a:t>
            </a:r>
            <a:r>
              <a:rPr lang="cs-CZ" sz="1400" b="1" dirty="0">
                <a:solidFill>
                  <a:schemeClr val="tx1"/>
                </a:solidFill>
                <a:latin typeface="Times New Roman" pitchFamily="18" charset="0"/>
                <a:cs typeface="Times New Roman" pitchFamily="18" charset="0"/>
              </a:rPr>
              <a:t>nádobí, koupím </a:t>
            </a:r>
            <a:r>
              <a:rPr lang="cs-CZ" sz="1400" b="1" dirty="0" err="1" smtClean="0">
                <a:solidFill>
                  <a:schemeClr val="tx1"/>
                </a:solidFill>
                <a:latin typeface="Times New Roman" pitchFamily="18" charset="0"/>
                <a:cs typeface="Times New Roman" pitchFamily="18" charset="0"/>
              </a:rPr>
              <a:t>l__že</a:t>
            </a:r>
            <a:r>
              <a:rPr lang="cs-CZ" sz="1400" b="1" dirty="0">
                <a:solidFill>
                  <a:schemeClr val="tx1"/>
                </a:solidFill>
                <a:latin typeface="Times New Roman" pitchFamily="18" charset="0"/>
                <a:cs typeface="Times New Roman" pitchFamily="18" charset="0"/>
              </a:rPr>
              <a:t>, </a:t>
            </a:r>
            <a:r>
              <a:rPr lang="cs-CZ" sz="1400" b="1" dirty="0" err="1" smtClean="0">
                <a:solidFill>
                  <a:schemeClr val="tx1"/>
                </a:solidFill>
                <a:latin typeface="Times New Roman" pitchFamily="18" charset="0"/>
                <a:cs typeface="Times New Roman" pitchFamily="18" charset="0"/>
              </a:rPr>
              <a:t>vym</a:t>
            </a:r>
            <a:r>
              <a:rPr lang="cs-CZ" sz="1400" b="1" dirty="0" smtClean="0">
                <a:solidFill>
                  <a:schemeClr val="tx1"/>
                </a:solidFill>
                <a:latin typeface="Times New Roman" pitchFamily="18" charset="0"/>
                <a:cs typeface="Times New Roman" pitchFamily="18" charset="0"/>
              </a:rPr>
              <a:t>__</a:t>
            </a:r>
            <a:r>
              <a:rPr lang="cs-CZ" sz="1400" b="1" dirty="0" err="1" smtClean="0">
                <a:solidFill>
                  <a:schemeClr val="tx1"/>
                </a:solidFill>
                <a:latin typeface="Times New Roman" pitchFamily="18" charset="0"/>
                <a:cs typeface="Times New Roman" pitchFamily="18" charset="0"/>
              </a:rPr>
              <a:t>šlený</a:t>
            </a:r>
            <a:r>
              <a:rPr lang="cs-CZ" sz="1400" b="1" dirty="0" smtClean="0">
                <a:solidFill>
                  <a:schemeClr val="tx1"/>
                </a:solidFill>
                <a:latin typeface="Times New Roman" pitchFamily="18" charset="0"/>
                <a:cs typeface="Times New Roman" pitchFamily="18" charset="0"/>
              </a:rPr>
              <a:t> </a:t>
            </a:r>
            <a:r>
              <a:rPr lang="cs-CZ" sz="1400" b="1" dirty="0">
                <a:solidFill>
                  <a:schemeClr val="tx1"/>
                </a:solidFill>
                <a:latin typeface="Times New Roman" pitchFamily="18" charset="0"/>
                <a:cs typeface="Times New Roman" pitchFamily="18" charset="0"/>
              </a:rPr>
              <a:t>příběh, </a:t>
            </a:r>
            <a:r>
              <a:rPr lang="cs-CZ" sz="1400" b="1" dirty="0" err="1" smtClean="0">
                <a:solidFill>
                  <a:schemeClr val="tx1"/>
                </a:solidFill>
                <a:latin typeface="Times New Roman" pitchFamily="18" charset="0"/>
                <a:cs typeface="Times New Roman" pitchFamily="18" charset="0"/>
              </a:rPr>
              <a:t>hb</a:t>
            </a:r>
            <a:r>
              <a:rPr lang="cs-CZ" sz="1400" b="1" dirty="0" smtClean="0">
                <a:solidFill>
                  <a:schemeClr val="tx1"/>
                </a:solidFill>
                <a:latin typeface="Times New Roman" pitchFamily="18" charset="0"/>
                <a:cs typeface="Times New Roman" pitchFamily="18" charset="0"/>
              </a:rPr>
              <a:t>__</a:t>
            </a:r>
            <a:r>
              <a:rPr lang="cs-CZ" sz="1400" b="1" dirty="0" err="1" smtClean="0">
                <a:solidFill>
                  <a:schemeClr val="tx1"/>
                </a:solidFill>
                <a:latin typeface="Times New Roman" pitchFamily="18" charset="0"/>
                <a:cs typeface="Times New Roman" pitchFamily="18" charset="0"/>
              </a:rPr>
              <a:t>tý</a:t>
            </a:r>
            <a:r>
              <a:rPr lang="cs-CZ" sz="1400" b="1" dirty="0" smtClean="0">
                <a:solidFill>
                  <a:schemeClr val="tx1"/>
                </a:solidFill>
                <a:latin typeface="Times New Roman" pitchFamily="18" charset="0"/>
                <a:cs typeface="Times New Roman" pitchFamily="18" charset="0"/>
              </a:rPr>
              <a:t> </a:t>
            </a:r>
            <a:r>
              <a:rPr lang="cs-CZ" sz="1400" b="1" dirty="0" err="1" smtClean="0">
                <a:solidFill>
                  <a:schemeClr val="tx1"/>
                </a:solidFill>
                <a:latin typeface="Times New Roman" pitchFamily="18" charset="0"/>
                <a:cs typeface="Times New Roman" pitchFamily="18" charset="0"/>
              </a:rPr>
              <a:t>jaz</a:t>
            </a:r>
            <a:r>
              <a:rPr lang="cs-CZ" sz="1400" b="1" dirty="0" smtClean="0">
                <a:solidFill>
                  <a:schemeClr val="tx1"/>
                </a:solidFill>
                <a:latin typeface="Times New Roman" pitchFamily="18" charset="0"/>
                <a:cs typeface="Times New Roman" pitchFamily="18" charset="0"/>
              </a:rPr>
              <a:t>__</a:t>
            </a:r>
            <a:r>
              <a:rPr lang="cs-CZ" sz="1400" b="1" dirty="0" err="1" smtClean="0">
                <a:solidFill>
                  <a:schemeClr val="tx1"/>
                </a:solidFill>
                <a:latin typeface="Times New Roman" pitchFamily="18" charset="0"/>
                <a:cs typeface="Times New Roman" pitchFamily="18" charset="0"/>
              </a:rPr>
              <a:t>ček</a:t>
            </a:r>
            <a:r>
              <a:rPr lang="cs-CZ" sz="1400" b="1" dirty="0">
                <a:solidFill>
                  <a:schemeClr val="tx1"/>
                </a:solidFill>
                <a:latin typeface="Times New Roman" pitchFamily="18" charset="0"/>
                <a:cs typeface="Times New Roman" pitchFamily="18" charset="0"/>
              </a:rPr>
              <a:t>, </a:t>
            </a:r>
            <a:r>
              <a:rPr lang="cs-CZ" sz="1400" b="1" dirty="0" err="1" smtClean="0">
                <a:solidFill>
                  <a:schemeClr val="tx1"/>
                </a:solidFill>
                <a:latin typeface="Times New Roman" pitchFamily="18" charset="0"/>
                <a:cs typeface="Times New Roman" pitchFamily="18" charset="0"/>
              </a:rPr>
              <a:t>bl</a:t>
            </a:r>
            <a:r>
              <a:rPr lang="cs-CZ" sz="1400" b="1" dirty="0" smtClean="0">
                <a:solidFill>
                  <a:schemeClr val="tx1"/>
                </a:solidFill>
                <a:latin typeface="Times New Roman" pitchFamily="18" charset="0"/>
                <a:cs typeface="Times New Roman" pitchFamily="18" charset="0"/>
              </a:rPr>
              <a:t>__</a:t>
            </a:r>
            <a:r>
              <a:rPr lang="cs-CZ" sz="1400" b="1" dirty="0" err="1" smtClean="0">
                <a:solidFill>
                  <a:schemeClr val="tx1"/>
                </a:solidFill>
                <a:latin typeface="Times New Roman" pitchFamily="18" charset="0"/>
                <a:cs typeface="Times New Roman" pitchFamily="18" charset="0"/>
              </a:rPr>
              <a:t>zká</a:t>
            </a:r>
            <a:r>
              <a:rPr lang="cs-CZ" sz="1400" b="1" dirty="0" smtClean="0">
                <a:solidFill>
                  <a:schemeClr val="tx1"/>
                </a:solidFill>
                <a:latin typeface="Times New Roman" pitchFamily="18" charset="0"/>
                <a:cs typeface="Times New Roman" pitchFamily="18" charset="0"/>
              </a:rPr>
              <a:t> v__</a:t>
            </a:r>
            <a:r>
              <a:rPr lang="cs-CZ" sz="1400" b="1" dirty="0" err="1" smtClean="0">
                <a:solidFill>
                  <a:schemeClr val="tx1"/>
                </a:solidFill>
                <a:latin typeface="Times New Roman" pitchFamily="18" charset="0"/>
                <a:cs typeface="Times New Roman" pitchFamily="18" charset="0"/>
              </a:rPr>
              <a:t>ska</a:t>
            </a:r>
            <a:r>
              <a:rPr lang="cs-CZ" sz="1400" b="1" dirty="0" smtClean="0">
                <a:solidFill>
                  <a:schemeClr val="tx1"/>
                </a:solidFill>
                <a:latin typeface="Times New Roman" pitchFamily="18" charset="0"/>
                <a:cs typeface="Times New Roman" pitchFamily="18" charset="0"/>
              </a:rPr>
              <a:t>.</a:t>
            </a:r>
            <a:endParaRPr lang="cs-CZ" sz="1400" b="1" dirty="0">
              <a:solidFill>
                <a:schemeClr val="tx1"/>
              </a:solidFill>
              <a:latin typeface="Times New Roman" pitchFamily="18" charset="0"/>
              <a:cs typeface="Times New Roman" pitchFamily="18" charset="0"/>
            </a:endParaRPr>
          </a:p>
        </p:txBody>
      </p:sp>
      <p:pic>
        <p:nvPicPr>
          <p:cNvPr id="5122" name="Picture 2" descr="C:\Users\Zuzka\AppData\Local\Microsoft\Windows\Temporary Internet Files\Content.IE5\XV0TSTSR\MC90043440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76056" y="1761679"/>
            <a:ext cx="681037" cy="9540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97064"/>
            <a:ext cx="4284984" cy="594066"/>
          </a:xfrm>
        </p:spPr>
        <p:txBody>
          <a:bodyPr>
            <a:normAutofit/>
          </a:bodyPr>
          <a:lstStyle/>
          <a:p>
            <a:pPr algn="l"/>
            <a:r>
              <a:rPr lang="cs-CZ" sz="2500" b="1" dirty="0" smtClean="0">
                <a:latin typeface="Times New Roman" pitchFamily="18" charset="0"/>
                <a:cs typeface="Times New Roman" pitchFamily="18" charset="0"/>
              </a:rPr>
              <a:t>60.6 Něco navíc pro šikovné</a:t>
            </a:r>
            <a:endParaRPr lang="cs-CZ" sz="2500" b="1" dirty="0">
              <a:latin typeface="Times New Roman" pitchFamily="18" charset="0"/>
              <a:cs typeface="Times New Roman" pitchFamily="18" charset="0"/>
            </a:endParaRPr>
          </a:p>
        </p:txBody>
      </p:sp>
      <p:sp>
        <p:nvSpPr>
          <p:cNvPr id="16" name="TextovéPole 15"/>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3" name="TextovéPole 2"/>
          <p:cNvSpPr txBox="1"/>
          <p:nvPr/>
        </p:nvSpPr>
        <p:spPr>
          <a:xfrm>
            <a:off x="276739" y="1050938"/>
            <a:ext cx="3960440" cy="181588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cs-CZ" sz="1400" b="1" u="sng" dirty="0" smtClean="0">
                <a:solidFill>
                  <a:schemeClr val="tx1"/>
                </a:solidFill>
                <a:latin typeface="Times New Roman" pitchFamily="18" charset="0"/>
                <a:cs typeface="Times New Roman" pitchFamily="18" charset="0"/>
              </a:rPr>
              <a:t>Pokus se správně doplnit ú/ů/u </a:t>
            </a:r>
            <a:r>
              <a:rPr lang="cs-CZ" sz="1400" b="1" u="sng" dirty="0" err="1" smtClean="0">
                <a:solidFill>
                  <a:schemeClr val="tx1"/>
                </a:solidFill>
                <a:latin typeface="Times New Roman" pitchFamily="18" charset="0"/>
                <a:cs typeface="Times New Roman" pitchFamily="18" charset="0"/>
              </a:rPr>
              <a:t>u</a:t>
            </a:r>
            <a:r>
              <a:rPr lang="cs-CZ" sz="1400" b="1" u="sng" dirty="0" smtClean="0">
                <a:solidFill>
                  <a:schemeClr val="tx1"/>
                </a:solidFill>
                <a:latin typeface="Times New Roman" pitchFamily="18" charset="0"/>
                <a:cs typeface="Times New Roman" pitchFamily="18" charset="0"/>
              </a:rPr>
              <a:t> slov cizího původu.</a:t>
            </a:r>
          </a:p>
          <a:p>
            <a:pPr algn="just"/>
            <a:endParaRPr lang="cs-CZ" sz="1400" b="1" dirty="0" smtClean="0">
              <a:solidFill>
                <a:schemeClr val="tx1"/>
              </a:solidFill>
              <a:latin typeface="Times New Roman" pitchFamily="18" charset="0"/>
              <a:cs typeface="Times New Roman" pitchFamily="18" charset="0"/>
            </a:endParaRPr>
          </a:p>
          <a:p>
            <a:pPr algn="just"/>
            <a:r>
              <a:rPr lang="cs-CZ" sz="1400" b="1" dirty="0">
                <a:solidFill>
                  <a:schemeClr val="tx1"/>
                </a:solidFill>
                <a:latin typeface="Times New Roman" pitchFamily="18" charset="0"/>
                <a:cs typeface="Times New Roman" pitchFamily="18" charset="0"/>
              </a:rPr>
              <a:t>H</a:t>
            </a:r>
            <a:r>
              <a:rPr lang="cs-CZ" sz="1400" b="1" dirty="0" smtClean="0">
                <a:solidFill>
                  <a:schemeClr val="tx1"/>
                </a:solidFill>
                <a:latin typeface="Times New Roman" pitchFamily="18" charset="0"/>
                <a:cs typeface="Times New Roman" pitchFamily="18" charset="0"/>
              </a:rPr>
              <a:t>ezká </a:t>
            </a:r>
            <a:r>
              <a:rPr lang="cs-CZ" sz="1400" b="1" dirty="0" err="1" smtClean="0">
                <a:solidFill>
                  <a:schemeClr val="tx1"/>
                </a:solidFill>
                <a:latin typeface="Times New Roman" pitchFamily="18" charset="0"/>
                <a:cs typeface="Times New Roman" pitchFamily="18" charset="0"/>
              </a:rPr>
              <a:t>bl</a:t>
            </a:r>
            <a:r>
              <a:rPr lang="cs-CZ" sz="1400" b="1" dirty="0" smtClean="0">
                <a:solidFill>
                  <a:schemeClr val="tx1"/>
                </a:solidFill>
                <a:latin typeface="Times New Roman" pitchFamily="18" charset="0"/>
                <a:cs typeface="Times New Roman" pitchFamily="18" charset="0"/>
              </a:rPr>
              <a:t>__za</a:t>
            </a:r>
            <a:r>
              <a:rPr lang="cs-CZ" sz="1400" b="1" dirty="0">
                <a:solidFill>
                  <a:schemeClr val="tx1"/>
                </a:solidFill>
                <a:latin typeface="Times New Roman" pitchFamily="18" charset="0"/>
                <a:cs typeface="Times New Roman" pitchFamily="18" charset="0"/>
              </a:rPr>
              <a:t>, nový </a:t>
            </a:r>
            <a:r>
              <a:rPr lang="cs-CZ" sz="1400" b="1" dirty="0" err="1" smtClean="0">
                <a:solidFill>
                  <a:schemeClr val="tx1"/>
                </a:solidFill>
                <a:latin typeface="Times New Roman" pitchFamily="18" charset="0"/>
                <a:cs typeface="Times New Roman" pitchFamily="18" charset="0"/>
              </a:rPr>
              <a:t>sk</a:t>
            </a:r>
            <a:r>
              <a:rPr lang="cs-CZ" sz="1400" b="1" dirty="0" smtClean="0">
                <a:solidFill>
                  <a:schemeClr val="tx1"/>
                </a:solidFill>
                <a:latin typeface="Times New Roman" pitchFamily="18" charset="0"/>
                <a:cs typeface="Times New Roman" pitchFamily="18" charset="0"/>
              </a:rPr>
              <a:t>__</a:t>
            </a:r>
            <a:r>
              <a:rPr lang="cs-CZ" sz="1400" b="1" dirty="0" err="1" smtClean="0">
                <a:solidFill>
                  <a:schemeClr val="tx1"/>
                </a:solidFill>
                <a:latin typeface="Times New Roman" pitchFamily="18" charset="0"/>
                <a:cs typeface="Times New Roman" pitchFamily="18" charset="0"/>
              </a:rPr>
              <a:t>tr</a:t>
            </a:r>
            <a:r>
              <a:rPr lang="cs-CZ" sz="1400" b="1" dirty="0">
                <a:solidFill>
                  <a:schemeClr val="tx1"/>
                </a:solidFill>
                <a:latin typeface="Times New Roman" pitchFamily="18" charset="0"/>
                <a:cs typeface="Times New Roman" pitchFamily="18" charset="0"/>
              </a:rPr>
              <a:t>, plná </a:t>
            </a:r>
            <a:r>
              <a:rPr lang="cs-CZ" sz="1400" b="1" dirty="0" smtClean="0">
                <a:solidFill>
                  <a:schemeClr val="tx1"/>
                </a:solidFill>
                <a:latin typeface="Times New Roman" pitchFamily="18" charset="0"/>
                <a:cs typeface="Times New Roman" pitchFamily="18" charset="0"/>
              </a:rPr>
              <a:t>f__</a:t>
            </a:r>
            <a:r>
              <a:rPr lang="cs-CZ" sz="1400" b="1" dirty="0" err="1" smtClean="0">
                <a:solidFill>
                  <a:schemeClr val="tx1"/>
                </a:solidFill>
                <a:latin typeface="Times New Roman" pitchFamily="18" charset="0"/>
                <a:cs typeface="Times New Roman" pitchFamily="18" charset="0"/>
              </a:rPr>
              <a:t>ra</a:t>
            </a:r>
            <a:r>
              <a:rPr lang="cs-CZ" sz="1400" b="1" dirty="0">
                <a:solidFill>
                  <a:schemeClr val="tx1"/>
                </a:solidFill>
                <a:latin typeface="Times New Roman" pitchFamily="18" charset="0"/>
                <a:cs typeface="Times New Roman" pitchFamily="18" charset="0"/>
              </a:rPr>
              <a:t>, odtučňovací </a:t>
            </a:r>
            <a:r>
              <a:rPr lang="cs-CZ" sz="1400" b="1" dirty="0" smtClean="0">
                <a:solidFill>
                  <a:schemeClr val="tx1"/>
                </a:solidFill>
                <a:latin typeface="Times New Roman" pitchFamily="18" charset="0"/>
                <a:cs typeface="Times New Roman" pitchFamily="18" charset="0"/>
              </a:rPr>
              <a:t>k__</a:t>
            </a:r>
            <a:r>
              <a:rPr lang="cs-CZ" sz="1400" b="1" dirty="0" err="1" smtClean="0">
                <a:solidFill>
                  <a:schemeClr val="tx1"/>
                </a:solidFill>
                <a:latin typeface="Times New Roman" pitchFamily="18" charset="0"/>
                <a:cs typeface="Times New Roman" pitchFamily="18" charset="0"/>
              </a:rPr>
              <a:t>ra</a:t>
            </a:r>
            <a:r>
              <a:rPr lang="cs-CZ" sz="1400" b="1" dirty="0">
                <a:solidFill>
                  <a:schemeClr val="tx1"/>
                </a:solidFill>
                <a:latin typeface="Times New Roman" pitchFamily="18" charset="0"/>
                <a:cs typeface="Times New Roman" pitchFamily="18" charset="0"/>
              </a:rPr>
              <a:t>, naše </a:t>
            </a:r>
            <a:r>
              <a:rPr lang="cs-CZ" sz="1400" b="1" dirty="0" smtClean="0">
                <a:solidFill>
                  <a:schemeClr val="tx1"/>
                </a:solidFill>
                <a:latin typeface="Times New Roman" pitchFamily="18" charset="0"/>
                <a:cs typeface="Times New Roman" pitchFamily="18" charset="0"/>
              </a:rPr>
              <a:t>kult__</a:t>
            </a:r>
            <a:r>
              <a:rPr lang="cs-CZ" sz="1400" b="1" dirty="0" err="1" smtClean="0">
                <a:solidFill>
                  <a:schemeClr val="tx1"/>
                </a:solidFill>
                <a:latin typeface="Times New Roman" pitchFamily="18" charset="0"/>
                <a:cs typeface="Times New Roman" pitchFamily="18" charset="0"/>
              </a:rPr>
              <a:t>ra</a:t>
            </a:r>
            <a:r>
              <a:rPr lang="cs-CZ" sz="1400" b="1" dirty="0">
                <a:solidFill>
                  <a:schemeClr val="tx1"/>
                </a:solidFill>
                <a:latin typeface="Times New Roman" pitchFamily="18" charset="0"/>
                <a:cs typeface="Times New Roman" pitchFamily="18" charset="0"/>
              </a:rPr>
              <a:t>, namáhavá </a:t>
            </a:r>
            <a:r>
              <a:rPr lang="cs-CZ" sz="1400" b="1" dirty="0" smtClean="0">
                <a:solidFill>
                  <a:schemeClr val="tx1"/>
                </a:solidFill>
                <a:latin typeface="Times New Roman" pitchFamily="18" charset="0"/>
                <a:cs typeface="Times New Roman" pitchFamily="18" charset="0"/>
              </a:rPr>
              <a:t>t__</a:t>
            </a:r>
            <a:r>
              <a:rPr lang="cs-CZ" sz="1400" b="1" dirty="0" err="1" smtClean="0">
                <a:solidFill>
                  <a:schemeClr val="tx1"/>
                </a:solidFill>
                <a:latin typeface="Times New Roman" pitchFamily="18" charset="0"/>
                <a:cs typeface="Times New Roman" pitchFamily="18" charset="0"/>
              </a:rPr>
              <a:t>ra</a:t>
            </a:r>
            <a:r>
              <a:rPr lang="cs-CZ" sz="1400" b="1" dirty="0">
                <a:solidFill>
                  <a:schemeClr val="tx1"/>
                </a:solidFill>
                <a:latin typeface="Times New Roman" pitchFamily="18" charset="0"/>
                <a:cs typeface="Times New Roman" pitchFamily="18" charset="0"/>
              </a:rPr>
              <a:t>, světlá </a:t>
            </a:r>
            <a:r>
              <a:rPr lang="cs-CZ" sz="1400" b="1" dirty="0" err="1" smtClean="0">
                <a:solidFill>
                  <a:schemeClr val="tx1"/>
                </a:solidFill>
                <a:latin typeface="Times New Roman" pitchFamily="18" charset="0"/>
                <a:cs typeface="Times New Roman" pitchFamily="18" charset="0"/>
              </a:rPr>
              <a:t>r__ž</a:t>
            </a:r>
            <a:r>
              <a:rPr lang="cs-CZ" sz="1400" b="1" dirty="0">
                <a:solidFill>
                  <a:schemeClr val="tx1"/>
                </a:solidFill>
                <a:latin typeface="Times New Roman" pitchFamily="18" charset="0"/>
                <a:cs typeface="Times New Roman" pitchFamily="18" charset="0"/>
              </a:rPr>
              <a:t>, česká </a:t>
            </a:r>
            <a:r>
              <a:rPr lang="cs-CZ" sz="1400" b="1" dirty="0" err="1" smtClean="0">
                <a:solidFill>
                  <a:schemeClr val="tx1"/>
                </a:solidFill>
                <a:latin typeface="Times New Roman" pitchFamily="18" charset="0"/>
                <a:cs typeface="Times New Roman" pitchFamily="18" charset="0"/>
              </a:rPr>
              <a:t>literat</a:t>
            </a:r>
            <a:r>
              <a:rPr lang="cs-CZ" sz="1400" b="1" dirty="0" smtClean="0">
                <a:solidFill>
                  <a:schemeClr val="tx1"/>
                </a:solidFill>
                <a:latin typeface="Times New Roman" pitchFamily="18" charset="0"/>
                <a:cs typeface="Times New Roman" pitchFamily="18" charset="0"/>
              </a:rPr>
              <a:t>__</a:t>
            </a:r>
            <a:r>
              <a:rPr lang="cs-CZ" sz="1400" b="1" dirty="0" err="1" smtClean="0">
                <a:solidFill>
                  <a:schemeClr val="tx1"/>
                </a:solidFill>
                <a:latin typeface="Times New Roman" pitchFamily="18" charset="0"/>
                <a:cs typeface="Times New Roman" pitchFamily="18" charset="0"/>
              </a:rPr>
              <a:t>ra</a:t>
            </a:r>
            <a:r>
              <a:rPr lang="cs-CZ" sz="1400" b="1" dirty="0">
                <a:solidFill>
                  <a:schemeClr val="tx1"/>
                </a:solidFill>
                <a:latin typeface="Times New Roman" pitchFamily="18" charset="0"/>
                <a:cs typeface="Times New Roman" pitchFamily="18" charset="0"/>
              </a:rPr>
              <a:t>, telecí </a:t>
            </a:r>
            <a:r>
              <a:rPr lang="cs-CZ" sz="1400" b="1" dirty="0" err="1" smtClean="0">
                <a:solidFill>
                  <a:schemeClr val="tx1"/>
                </a:solidFill>
                <a:latin typeface="Times New Roman" pitchFamily="18" charset="0"/>
                <a:cs typeface="Times New Roman" pitchFamily="18" charset="0"/>
              </a:rPr>
              <a:t>rag</a:t>
            </a:r>
            <a:r>
              <a:rPr lang="cs-CZ" sz="1400" b="1" dirty="0" smtClean="0">
                <a:solidFill>
                  <a:schemeClr val="tx1"/>
                </a:solidFill>
                <a:latin typeface="Times New Roman" pitchFamily="18" charset="0"/>
                <a:cs typeface="Times New Roman" pitchFamily="18" charset="0"/>
              </a:rPr>
              <a:t>__, </a:t>
            </a:r>
            <a:r>
              <a:rPr lang="cs-CZ" sz="1400" b="1" dirty="0">
                <a:solidFill>
                  <a:schemeClr val="tx1"/>
                </a:solidFill>
                <a:latin typeface="Times New Roman" pitchFamily="18" charset="0"/>
                <a:cs typeface="Times New Roman" pitchFamily="18" charset="0"/>
              </a:rPr>
              <a:t>pečlivá </a:t>
            </a:r>
            <a:r>
              <a:rPr lang="cs-CZ" sz="1400" b="1" dirty="0" err="1" smtClean="0">
                <a:solidFill>
                  <a:schemeClr val="tx1"/>
                </a:solidFill>
                <a:latin typeface="Times New Roman" pitchFamily="18" charset="0"/>
                <a:cs typeface="Times New Roman" pitchFamily="18" charset="0"/>
              </a:rPr>
              <a:t>manik</a:t>
            </a:r>
            <a:r>
              <a:rPr lang="cs-CZ" sz="1400" b="1" dirty="0" smtClean="0">
                <a:solidFill>
                  <a:schemeClr val="tx1"/>
                </a:solidFill>
                <a:latin typeface="Times New Roman" pitchFamily="18" charset="0"/>
                <a:cs typeface="Times New Roman" pitchFamily="18" charset="0"/>
              </a:rPr>
              <a:t>__</a:t>
            </a:r>
            <a:r>
              <a:rPr lang="cs-CZ" sz="1400" b="1" dirty="0" err="1" smtClean="0">
                <a:solidFill>
                  <a:schemeClr val="tx1"/>
                </a:solidFill>
                <a:latin typeface="Times New Roman" pitchFamily="18" charset="0"/>
                <a:cs typeface="Times New Roman" pitchFamily="18" charset="0"/>
              </a:rPr>
              <a:t>ra</a:t>
            </a:r>
            <a:r>
              <a:rPr lang="cs-CZ" sz="1400" b="1" dirty="0" smtClean="0">
                <a:solidFill>
                  <a:schemeClr val="tx1"/>
                </a:solidFill>
                <a:latin typeface="Times New Roman" pitchFamily="18" charset="0"/>
                <a:cs typeface="Times New Roman" pitchFamily="18" charset="0"/>
              </a:rPr>
              <a:t> </a:t>
            </a:r>
            <a:r>
              <a:rPr lang="cs-CZ" sz="1400" b="1" dirty="0">
                <a:solidFill>
                  <a:schemeClr val="tx1"/>
                </a:solidFill>
                <a:latin typeface="Times New Roman" pitchFamily="18" charset="0"/>
                <a:cs typeface="Times New Roman" pitchFamily="18" charset="0"/>
              </a:rPr>
              <a:t>a </a:t>
            </a:r>
            <a:r>
              <a:rPr lang="cs-CZ" sz="1400" b="1" dirty="0" err="1" smtClean="0">
                <a:solidFill>
                  <a:schemeClr val="tx1"/>
                </a:solidFill>
                <a:latin typeface="Times New Roman" pitchFamily="18" charset="0"/>
                <a:cs typeface="Times New Roman" pitchFamily="18" charset="0"/>
              </a:rPr>
              <a:t>pedik</a:t>
            </a:r>
            <a:r>
              <a:rPr lang="cs-CZ" sz="1400" b="1" dirty="0" smtClean="0">
                <a:solidFill>
                  <a:schemeClr val="tx1"/>
                </a:solidFill>
                <a:latin typeface="Times New Roman" pitchFamily="18" charset="0"/>
                <a:cs typeface="Times New Roman" pitchFamily="18" charset="0"/>
              </a:rPr>
              <a:t>__</a:t>
            </a:r>
            <a:r>
              <a:rPr lang="cs-CZ" sz="1400" b="1" dirty="0" err="1" smtClean="0">
                <a:solidFill>
                  <a:schemeClr val="tx1"/>
                </a:solidFill>
                <a:latin typeface="Times New Roman" pitchFamily="18" charset="0"/>
                <a:cs typeface="Times New Roman" pitchFamily="18" charset="0"/>
              </a:rPr>
              <a:t>ra</a:t>
            </a:r>
            <a:r>
              <a:rPr lang="cs-CZ" sz="1400" b="1" dirty="0">
                <a:solidFill>
                  <a:schemeClr val="tx1"/>
                </a:solidFill>
                <a:latin typeface="Times New Roman" pitchFamily="18" charset="0"/>
                <a:cs typeface="Times New Roman" pitchFamily="18" charset="0"/>
              </a:rPr>
              <a:t>, levná </a:t>
            </a:r>
            <a:r>
              <a:rPr lang="cs-CZ" sz="1400" b="1" dirty="0" smtClean="0">
                <a:solidFill>
                  <a:schemeClr val="tx1"/>
                </a:solidFill>
                <a:latin typeface="Times New Roman" pitchFamily="18" charset="0"/>
                <a:cs typeface="Times New Roman" pitchFamily="18" charset="0"/>
              </a:rPr>
              <a:t>brož__</a:t>
            </a:r>
            <a:r>
              <a:rPr lang="cs-CZ" sz="1400" b="1" dirty="0" err="1" smtClean="0">
                <a:solidFill>
                  <a:schemeClr val="tx1"/>
                </a:solidFill>
                <a:latin typeface="Times New Roman" pitchFamily="18" charset="0"/>
                <a:cs typeface="Times New Roman" pitchFamily="18" charset="0"/>
              </a:rPr>
              <a:t>ra</a:t>
            </a:r>
            <a:r>
              <a:rPr lang="cs-CZ" sz="1400" b="1" dirty="0">
                <a:solidFill>
                  <a:schemeClr val="tx1"/>
                </a:solidFill>
                <a:latin typeface="Times New Roman" pitchFamily="18" charset="0"/>
                <a:cs typeface="Times New Roman" pitchFamily="18" charset="0"/>
              </a:rPr>
              <a:t>, roční </a:t>
            </a:r>
            <a:r>
              <a:rPr lang="cs-CZ" sz="1400" b="1" dirty="0" err="1" smtClean="0">
                <a:solidFill>
                  <a:schemeClr val="tx1"/>
                </a:solidFill>
                <a:latin typeface="Times New Roman" pitchFamily="18" charset="0"/>
                <a:cs typeface="Times New Roman" pitchFamily="18" charset="0"/>
              </a:rPr>
              <a:t>invent</a:t>
            </a:r>
            <a:r>
              <a:rPr lang="cs-CZ" sz="1400" b="1" dirty="0" smtClean="0">
                <a:solidFill>
                  <a:schemeClr val="tx1"/>
                </a:solidFill>
                <a:latin typeface="Times New Roman" pitchFamily="18" charset="0"/>
                <a:cs typeface="Times New Roman" pitchFamily="18" charset="0"/>
              </a:rPr>
              <a:t>__</a:t>
            </a:r>
            <a:r>
              <a:rPr lang="cs-CZ" sz="1400" b="1" dirty="0" err="1" smtClean="0">
                <a:solidFill>
                  <a:schemeClr val="tx1"/>
                </a:solidFill>
                <a:latin typeface="Times New Roman" pitchFamily="18" charset="0"/>
                <a:cs typeface="Times New Roman" pitchFamily="18" charset="0"/>
              </a:rPr>
              <a:t>ra</a:t>
            </a:r>
            <a:r>
              <a:rPr lang="cs-CZ" sz="1400" b="1" dirty="0" smtClean="0">
                <a:solidFill>
                  <a:schemeClr val="tx1"/>
                </a:solidFill>
                <a:latin typeface="Times New Roman" pitchFamily="18" charset="0"/>
                <a:cs typeface="Times New Roman" pitchFamily="18" charset="0"/>
              </a:rPr>
              <a:t>.</a:t>
            </a:r>
          </a:p>
        </p:txBody>
      </p:sp>
      <p:sp>
        <p:nvSpPr>
          <p:cNvPr id="4" name="TextovéPole 3"/>
          <p:cNvSpPr txBox="1"/>
          <p:nvPr/>
        </p:nvSpPr>
        <p:spPr>
          <a:xfrm>
            <a:off x="4700612" y="629083"/>
            <a:ext cx="4191868" cy="2462213"/>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just"/>
            <a:r>
              <a:rPr lang="cs-CZ" sz="1400" b="1" u="sng" dirty="0" smtClean="0">
                <a:solidFill>
                  <a:schemeClr val="tx1"/>
                </a:solidFill>
                <a:latin typeface="Times New Roman" pitchFamily="18" charset="0"/>
                <a:cs typeface="Times New Roman" pitchFamily="18" charset="0"/>
              </a:rPr>
              <a:t>Doplň:</a:t>
            </a:r>
          </a:p>
          <a:p>
            <a:pPr algn="just"/>
            <a:r>
              <a:rPr lang="cs-CZ" sz="1400" b="1" dirty="0" smtClean="0">
                <a:solidFill>
                  <a:schemeClr val="tx1"/>
                </a:solidFill>
                <a:latin typeface="Times New Roman" pitchFamily="18" charset="0"/>
                <a:cs typeface="Times New Roman" pitchFamily="18" charset="0"/>
              </a:rPr>
              <a:t>L__</a:t>
            </a:r>
            <a:r>
              <a:rPr lang="cs-CZ" sz="1400" b="1" dirty="0" err="1" smtClean="0">
                <a:solidFill>
                  <a:schemeClr val="tx1"/>
                </a:solidFill>
                <a:latin typeface="Times New Roman" pitchFamily="18" charset="0"/>
                <a:cs typeface="Times New Roman" pitchFamily="18" charset="0"/>
              </a:rPr>
              <a:t>ška</a:t>
            </a:r>
            <a:r>
              <a:rPr lang="cs-CZ" sz="1400" b="1" dirty="0" smtClean="0">
                <a:solidFill>
                  <a:schemeClr val="tx1"/>
                </a:solidFill>
                <a:latin typeface="Times New Roman" pitchFamily="18" charset="0"/>
                <a:cs typeface="Times New Roman" pitchFamily="18" charset="0"/>
              </a:rPr>
              <a:t> </a:t>
            </a:r>
            <a:r>
              <a:rPr lang="cs-CZ" sz="1400" b="1" dirty="0">
                <a:solidFill>
                  <a:schemeClr val="tx1"/>
                </a:solidFill>
                <a:latin typeface="Times New Roman" pitchFamily="18" charset="0"/>
                <a:cs typeface="Times New Roman" pitchFamily="18" charset="0"/>
              </a:rPr>
              <a:t>se </a:t>
            </a:r>
            <a:r>
              <a:rPr lang="cs-CZ" sz="1400" b="1" dirty="0" smtClean="0">
                <a:solidFill>
                  <a:schemeClr val="tx1"/>
                </a:solidFill>
                <a:latin typeface="Times New Roman" pitchFamily="18" charset="0"/>
                <a:cs typeface="Times New Roman" pitchFamily="18" charset="0"/>
              </a:rPr>
              <a:t>__hrbila</a:t>
            </a:r>
            <a:r>
              <a:rPr lang="cs-CZ" sz="1400" b="1" dirty="0">
                <a:solidFill>
                  <a:schemeClr val="tx1"/>
                </a:solidFill>
                <a:latin typeface="Times New Roman" pitchFamily="18" charset="0"/>
                <a:cs typeface="Times New Roman" pitchFamily="18" charset="0"/>
              </a:rPr>
              <a:t>, </a:t>
            </a:r>
            <a:r>
              <a:rPr lang="cs-CZ" sz="1400" b="1" dirty="0" err="1" smtClean="0">
                <a:solidFill>
                  <a:schemeClr val="tx1"/>
                </a:solidFill>
                <a:latin typeface="Times New Roman" pitchFamily="18" charset="0"/>
                <a:cs typeface="Times New Roman" pitchFamily="18" charset="0"/>
              </a:rPr>
              <a:t>zm</a:t>
            </a:r>
            <a:r>
              <a:rPr lang="cs-CZ" sz="1400" b="1" dirty="0" smtClean="0">
                <a:solidFill>
                  <a:schemeClr val="tx1"/>
                </a:solidFill>
                <a:latin typeface="Times New Roman" pitchFamily="18" charset="0"/>
                <a:cs typeface="Times New Roman" pitchFamily="18" charset="0"/>
              </a:rPr>
              <a:t>__je </a:t>
            </a:r>
            <a:r>
              <a:rPr lang="cs-CZ" sz="1400" b="1" dirty="0">
                <a:solidFill>
                  <a:schemeClr val="tx1"/>
                </a:solidFill>
                <a:latin typeface="Times New Roman" pitchFamily="18" charset="0"/>
                <a:cs typeface="Times New Roman" pitchFamily="18" charset="0"/>
              </a:rPr>
              <a:t>se </a:t>
            </a:r>
            <a:r>
              <a:rPr lang="cs-CZ" sz="1400" b="1" dirty="0" smtClean="0">
                <a:solidFill>
                  <a:schemeClr val="tx1"/>
                </a:solidFill>
                <a:latin typeface="Times New Roman" pitchFamily="18" charset="0"/>
                <a:cs typeface="Times New Roman" pitchFamily="18" charset="0"/>
              </a:rPr>
              <a:t>__točila</a:t>
            </a:r>
            <a:r>
              <a:rPr lang="cs-CZ" sz="1400" b="1" dirty="0">
                <a:solidFill>
                  <a:schemeClr val="tx1"/>
                </a:solidFill>
                <a:latin typeface="Times New Roman" pitchFamily="18" charset="0"/>
                <a:cs typeface="Times New Roman" pitchFamily="18" charset="0"/>
              </a:rPr>
              <a:t>, ostružiny </a:t>
            </a:r>
            <a:r>
              <a:rPr lang="cs-CZ" sz="1400" b="1" dirty="0" smtClean="0">
                <a:solidFill>
                  <a:schemeClr val="tx1"/>
                </a:solidFill>
                <a:latin typeface="Times New Roman" pitchFamily="18" charset="0"/>
                <a:cs typeface="Times New Roman" pitchFamily="18" charset="0"/>
              </a:rPr>
              <a:t>__černaly</a:t>
            </a:r>
            <a:r>
              <a:rPr lang="cs-CZ" sz="1400" b="1" dirty="0">
                <a:solidFill>
                  <a:schemeClr val="tx1"/>
                </a:solidFill>
                <a:latin typeface="Times New Roman" pitchFamily="18" charset="0"/>
                <a:cs typeface="Times New Roman" pitchFamily="18" charset="0"/>
              </a:rPr>
              <a:t>, Honza šel na </a:t>
            </a:r>
            <a:r>
              <a:rPr lang="cs-CZ" sz="1400" b="1" dirty="0" smtClean="0">
                <a:solidFill>
                  <a:schemeClr val="tx1"/>
                </a:solidFill>
                <a:latin typeface="Times New Roman" pitchFamily="18" charset="0"/>
                <a:cs typeface="Times New Roman" pitchFamily="18" charset="0"/>
              </a:rPr>
              <a:t>__</a:t>
            </a:r>
            <a:r>
              <a:rPr lang="cs-CZ" sz="1400" b="1" dirty="0" err="1" smtClean="0">
                <a:solidFill>
                  <a:schemeClr val="tx1"/>
                </a:solidFill>
                <a:latin typeface="Times New Roman" pitchFamily="18" charset="0"/>
                <a:cs typeface="Times New Roman" pitchFamily="18" charset="0"/>
              </a:rPr>
              <a:t>kušenou</a:t>
            </a:r>
            <a:r>
              <a:rPr lang="cs-CZ" sz="1400" b="1" dirty="0">
                <a:solidFill>
                  <a:schemeClr val="tx1"/>
                </a:solidFill>
                <a:latin typeface="Times New Roman" pitchFamily="18" charset="0"/>
                <a:cs typeface="Times New Roman" pitchFamily="18" charset="0"/>
              </a:rPr>
              <a:t>, listí </a:t>
            </a:r>
            <a:r>
              <a:rPr lang="cs-CZ" sz="1400" b="1" dirty="0" smtClean="0">
                <a:solidFill>
                  <a:schemeClr val="tx1"/>
                </a:solidFill>
                <a:latin typeface="Times New Roman" pitchFamily="18" charset="0"/>
                <a:cs typeface="Times New Roman" pitchFamily="18" charset="0"/>
              </a:rPr>
              <a:t>__hnědlo </a:t>
            </a:r>
            <a:r>
              <a:rPr lang="cs-CZ" sz="1400" b="1" dirty="0">
                <a:solidFill>
                  <a:schemeClr val="tx1"/>
                </a:solidFill>
                <a:latin typeface="Times New Roman" pitchFamily="18" charset="0"/>
                <a:cs typeface="Times New Roman" pitchFamily="18" charset="0"/>
              </a:rPr>
              <a:t>a </a:t>
            </a:r>
            <a:r>
              <a:rPr lang="cs-CZ" sz="1400" b="1" dirty="0" smtClean="0">
                <a:solidFill>
                  <a:schemeClr val="tx1"/>
                </a:solidFill>
                <a:latin typeface="Times New Roman" pitchFamily="18" charset="0"/>
                <a:cs typeface="Times New Roman" pitchFamily="18" charset="0"/>
              </a:rPr>
              <a:t>__padalo</a:t>
            </a:r>
            <a:r>
              <a:rPr lang="cs-CZ" sz="1400" b="1" dirty="0">
                <a:solidFill>
                  <a:schemeClr val="tx1"/>
                </a:solidFill>
                <a:latin typeface="Times New Roman" pitchFamily="18" charset="0"/>
                <a:cs typeface="Times New Roman" pitchFamily="18" charset="0"/>
              </a:rPr>
              <a:t>, </a:t>
            </a:r>
            <a:r>
              <a:rPr lang="cs-CZ" sz="1400" b="1" dirty="0" smtClean="0">
                <a:solidFill>
                  <a:schemeClr val="tx1"/>
                </a:solidFill>
                <a:latin typeface="Times New Roman" pitchFamily="18" charset="0"/>
                <a:cs typeface="Times New Roman" pitchFamily="18" charset="0"/>
              </a:rPr>
              <a:t>__kažte </a:t>
            </a:r>
            <a:r>
              <a:rPr lang="cs-CZ" sz="1400" b="1" dirty="0">
                <a:solidFill>
                  <a:schemeClr val="tx1"/>
                </a:solidFill>
                <a:latin typeface="Times New Roman" pitchFamily="18" charset="0"/>
                <a:cs typeface="Times New Roman" pitchFamily="18" charset="0"/>
              </a:rPr>
              <a:t>jim pozdravení, </a:t>
            </a:r>
            <a:r>
              <a:rPr lang="cs-CZ" sz="1400" b="1" dirty="0" smtClean="0">
                <a:solidFill>
                  <a:schemeClr val="tx1"/>
                </a:solidFill>
                <a:latin typeface="Times New Roman" pitchFamily="18" charset="0"/>
                <a:cs typeface="Times New Roman" pitchFamily="18" charset="0"/>
              </a:rPr>
              <a:t>__hrabte </a:t>
            </a:r>
            <a:r>
              <a:rPr lang="cs-CZ" sz="1400" b="1" dirty="0">
                <a:solidFill>
                  <a:schemeClr val="tx1"/>
                </a:solidFill>
                <a:latin typeface="Times New Roman" pitchFamily="18" charset="0"/>
                <a:cs typeface="Times New Roman" pitchFamily="18" charset="0"/>
              </a:rPr>
              <a:t>listí na kompost, letadlo </a:t>
            </a:r>
            <a:r>
              <a:rPr lang="cs-CZ" sz="1400" b="1" dirty="0" smtClean="0">
                <a:solidFill>
                  <a:schemeClr val="tx1"/>
                </a:solidFill>
                <a:latin typeface="Times New Roman" pitchFamily="18" charset="0"/>
                <a:cs typeface="Times New Roman" pitchFamily="18" charset="0"/>
              </a:rPr>
              <a:t>__létlo</a:t>
            </a:r>
            <a:r>
              <a:rPr lang="cs-CZ" sz="1400" b="1" dirty="0">
                <a:solidFill>
                  <a:schemeClr val="tx1"/>
                </a:solidFill>
                <a:latin typeface="Times New Roman" pitchFamily="18" charset="0"/>
                <a:cs typeface="Times New Roman" pitchFamily="18" charset="0"/>
              </a:rPr>
              <a:t>, </a:t>
            </a:r>
            <a:r>
              <a:rPr lang="cs-CZ" sz="1400" b="1" dirty="0" smtClean="0">
                <a:solidFill>
                  <a:schemeClr val="tx1"/>
                </a:solidFill>
                <a:latin typeface="Times New Roman" pitchFamily="18" charset="0"/>
                <a:cs typeface="Times New Roman" pitchFamily="18" charset="0"/>
              </a:rPr>
              <a:t>__práva obuv__, </a:t>
            </a:r>
            <a:r>
              <a:rPr lang="cs-CZ" sz="1400" b="1" dirty="0">
                <a:solidFill>
                  <a:schemeClr val="tx1"/>
                </a:solidFill>
                <a:latin typeface="Times New Roman" pitchFamily="18" charset="0"/>
                <a:cs typeface="Times New Roman" pitchFamily="18" charset="0"/>
              </a:rPr>
              <a:t>choďte </a:t>
            </a:r>
            <a:r>
              <a:rPr lang="cs-CZ" sz="1400" b="1" dirty="0" smtClean="0">
                <a:solidFill>
                  <a:schemeClr val="tx1"/>
                </a:solidFill>
                <a:latin typeface="Times New Roman" pitchFamily="18" charset="0"/>
                <a:cs typeface="Times New Roman" pitchFamily="18" charset="0"/>
              </a:rPr>
              <a:t>__</a:t>
            </a:r>
            <a:r>
              <a:rPr lang="cs-CZ" sz="1400" b="1" dirty="0" err="1" smtClean="0">
                <a:solidFill>
                  <a:schemeClr val="tx1"/>
                </a:solidFill>
                <a:latin typeface="Times New Roman" pitchFamily="18" charset="0"/>
                <a:cs typeface="Times New Roman" pitchFamily="18" charset="0"/>
              </a:rPr>
              <a:t>přímeně</a:t>
            </a:r>
            <a:r>
              <a:rPr lang="cs-CZ" sz="1400" b="1" dirty="0">
                <a:solidFill>
                  <a:schemeClr val="tx1"/>
                </a:solidFill>
                <a:latin typeface="Times New Roman" pitchFamily="18" charset="0"/>
                <a:cs typeface="Times New Roman" pitchFamily="18" charset="0"/>
              </a:rPr>
              <a:t>, švestky se </a:t>
            </a:r>
            <a:r>
              <a:rPr lang="cs-CZ" sz="1400" b="1" dirty="0" smtClean="0">
                <a:solidFill>
                  <a:schemeClr val="tx1"/>
                </a:solidFill>
                <a:latin typeface="Times New Roman" pitchFamily="18" charset="0"/>
                <a:cs typeface="Times New Roman" pitchFamily="18" charset="0"/>
              </a:rPr>
              <a:t>__cvrkly</a:t>
            </a:r>
            <a:r>
              <a:rPr lang="cs-CZ" sz="1400" b="1" dirty="0">
                <a:solidFill>
                  <a:schemeClr val="tx1"/>
                </a:solidFill>
                <a:latin typeface="Times New Roman" pitchFamily="18" charset="0"/>
                <a:cs typeface="Times New Roman" pitchFamily="18" charset="0"/>
              </a:rPr>
              <a:t>, </a:t>
            </a:r>
            <a:r>
              <a:rPr lang="cs-CZ" sz="1400" b="1" dirty="0" smtClean="0">
                <a:solidFill>
                  <a:schemeClr val="tx1"/>
                </a:solidFill>
                <a:latin typeface="Times New Roman" pitchFamily="18" charset="0"/>
                <a:cs typeface="Times New Roman" pitchFamily="18" charset="0"/>
              </a:rPr>
              <a:t>__kraťte </a:t>
            </a:r>
            <a:r>
              <a:rPr lang="cs-CZ" sz="1400" b="1" dirty="0">
                <a:solidFill>
                  <a:schemeClr val="tx1"/>
                </a:solidFill>
                <a:latin typeface="Times New Roman" pitchFamily="18" charset="0"/>
                <a:cs typeface="Times New Roman" pitchFamily="18" charset="0"/>
              </a:rPr>
              <a:t>si cestu, mně se to </a:t>
            </a:r>
            <a:r>
              <a:rPr lang="cs-CZ" sz="1400" b="1" dirty="0" smtClean="0">
                <a:solidFill>
                  <a:schemeClr val="tx1"/>
                </a:solidFill>
                <a:latin typeface="Times New Roman" pitchFamily="18" charset="0"/>
                <a:cs typeface="Times New Roman" pitchFamily="18" charset="0"/>
              </a:rPr>
              <a:t>__protivilo</a:t>
            </a:r>
            <a:r>
              <a:rPr lang="cs-CZ" sz="1400" b="1" dirty="0">
                <a:solidFill>
                  <a:schemeClr val="tx1"/>
                </a:solidFill>
                <a:latin typeface="Times New Roman" pitchFamily="18" charset="0"/>
                <a:cs typeface="Times New Roman" pitchFamily="18" charset="0"/>
              </a:rPr>
              <a:t>, </a:t>
            </a:r>
            <a:r>
              <a:rPr lang="cs-CZ" sz="1400" b="1" dirty="0" smtClean="0">
                <a:solidFill>
                  <a:schemeClr val="tx1"/>
                </a:solidFill>
                <a:latin typeface="Times New Roman" pitchFamily="18" charset="0"/>
                <a:cs typeface="Times New Roman" pitchFamily="18" charset="0"/>
              </a:rPr>
              <a:t>__hlédl </a:t>
            </a:r>
            <a:r>
              <a:rPr lang="cs-CZ" sz="1400" b="1" dirty="0">
                <a:solidFill>
                  <a:schemeClr val="tx1"/>
                </a:solidFill>
                <a:latin typeface="Times New Roman" pitchFamily="18" charset="0"/>
                <a:cs typeface="Times New Roman" pitchFamily="18" charset="0"/>
              </a:rPr>
              <a:t>z okna dolů, ten film jsem </a:t>
            </a:r>
            <a:r>
              <a:rPr lang="cs-CZ" sz="1400" b="1" dirty="0" smtClean="0">
                <a:solidFill>
                  <a:schemeClr val="tx1"/>
                </a:solidFill>
                <a:latin typeface="Times New Roman" pitchFamily="18" charset="0"/>
                <a:cs typeface="Times New Roman" pitchFamily="18" charset="0"/>
              </a:rPr>
              <a:t>__hlédl </a:t>
            </a:r>
            <a:r>
              <a:rPr lang="cs-CZ" sz="1400" b="1" dirty="0">
                <a:solidFill>
                  <a:schemeClr val="tx1"/>
                </a:solidFill>
                <a:latin typeface="Times New Roman" pitchFamily="18" charset="0"/>
                <a:cs typeface="Times New Roman" pitchFamily="18" charset="0"/>
              </a:rPr>
              <a:t>dvakrát, cesta se tam </a:t>
            </a:r>
            <a:r>
              <a:rPr lang="cs-CZ" sz="1400" b="1" dirty="0" smtClean="0">
                <a:solidFill>
                  <a:schemeClr val="tx1"/>
                </a:solidFill>
                <a:latin typeface="Times New Roman" pitchFamily="18" charset="0"/>
                <a:cs typeface="Times New Roman" pitchFamily="18" charset="0"/>
              </a:rPr>
              <a:t>__</a:t>
            </a:r>
            <a:r>
              <a:rPr lang="cs-CZ" sz="1400" b="1" dirty="0" err="1" smtClean="0">
                <a:solidFill>
                  <a:schemeClr val="tx1"/>
                </a:solidFill>
                <a:latin typeface="Times New Roman" pitchFamily="18" charset="0"/>
                <a:cs typeface="Times New Roman" pitchFamily="18" charset="0"/>
              </a:rPr>
              <a:t>užuje</a:t>
            </a:r>
            <a:r>
              <a:rPr lang="cs-CZ" sz="1400" b="1" dirty="0">
                <a:solidFill>
                  <a:schemeClr val="tx1"/>
                </a:solidFill>
                <a:latin typeface="Times New Roman" pitchFamily="18" charset="0"/>
                <a:cs typeface="Times New Roman" pitchFamily="18" charset="0"/>
              </a:rPr>
              <a:t>, ten problém mě </a:t>
            </a:r>
            <a:r>
              <a:rPr lang="cs-CZ" sz="1400" b="1" dirty="0" smtClean="0">
                <a:solidFill>
                  <a:schemeClr val="tx1"/>
                </a:solidFill>
                <a:latin typeface="Times New Roman" pitchFamily="18" charset="0"/>
                <a:cs typeface="Times New Roman" pitchFamily="18" charset="0"/>
              </a:rPr>
              <a:t>__</a:t>
            </a:r>
            <a:r>
              <a:rPr lang="cs-CZ" sz="1400" b="1" dirty="0" err="1" smtClean="0">
                <a:solidFill>
                  <a:schemeClr val="tx1"/>
                </a:solidFill>
                <a:latin typeface="Times New Roman" pitchFamily="18" charset="0"/>
                <a:cs typeface="Times New Roman" pitchFamily="18" charset="0"/>
              </a:rPr>
              <a:t>užuje</a:t>
            </a:r>
            <a:r>
              <a:rPr lang="cs-CZ" sz="1400" b="1" dirty="0">
                <a:solidFill>
                  <a:schemeClr val="tx1"/>
                </a:solidFill>
                <a:latin typeface="Times New Roman" pitchFamily="18" charset="0"/>
                <a:cs typeface="Times New Roman" pitchFamily="18" charset="0"/>
              </a:rPr>
              <a:t>, omítku jsme </a:t>
            </a:r>
            <a:r>
              <a:rPr lang="cs-CZ" sz="1400" b="1" dirty="0" smtClean="0">
                <a:solidFill>
                  <a:schemeClr val="tx1"/>
                </a:solidFill>
                <a:latin typeface="Times New Roman" pitchFamily="18" charset="0"/>
                <a:cs typeface="Times New Roman" pitchFamily="18" charset="0"/>
              </a:rPr>
              <a:t>__</a:t>
            </a:r>
            <a:r>
              <a:rPr lang="cs-CZ" sz="1400" b="1" dirty="0" err="1" smtClean="0">
                <a:solidFill>
                  <a:schemeClr val="tx1"/>
                </a:solidFill>
                <a:latin typeface="Times New Roman" pitchFamily="18" charset="0"/>
                <a:cs typeface="Times New Roman" pitchFamily="18" charset="0"/>
              </a:rPr>
              <a:t>eškrábali</a:t>
            </a:r>
            <a:r>
              <a:rPr lang="cs-CZ" sz="1400" b="1" dirty="0">
                <a:solidFill>
                  <a:schemeClr val="tx1"/>
                </a:solidFill>
                <a:latin typeface="Times New Roman" pitchFamily="18" charset="0"/>
                <a:cs typeface="Times New Roman" pitchFamily="18" charset="0"/>
              </a:rPr>
              <a:t>, kočka mě </a:t>
            </a:r>
            <a:r>
              <a:rPr lang="cs-CZ" sz="1400" b="1" dirty="0" smtClean="0">
                <a:solidFill>
                  <a:schemeClr val="tx1"/>
                </a:solidFill>
                <a:latin typeface="Times New Roman" pitchFamily="18" charset="0"/>
                <a:cs typeface="Times New Roman" pitchFamily="18" charset="0"/>
              </a:rPr>
              <a:t>__</a:t>
            </a:r>
            <a:r>
              <a:rPr lang="cs-CZ" sz="1400" b="1" dirty="0" err="1" smtClean="0">
                <a:solidFill>
                  <a:schemeClr val="tx1"/>
                </a:solidFill>
                <a:latin typeface="Times New Roman" pitchFamily="18" charset="0"/>
                <a:cs typeface="Times New Roman" pitchFamily="18" charset="0"/>
              </a:rPr>
              <a:t>eškrábala</a:t>
            </a:r>
            <a:r>
              <a:rPr lang="cs-CZ" sz="1400" b="1" dirty="0">
                <a:solidFill>
                  <a:schemeClr val="tx1"/>
                </a:solidFill>
                <a:latin typeface="Times New Roman" pitchFamily="18" charset="0"/>
                <a:cs typeface="Times New Roman" pitchFamily="18" charset="0"/>
              </a:rPr>
              <a:t>, lid </a:t>
            </a:r>
            <a:r>
              <a:rPr lang="cs-CZ" sz="1400" b="1" dirty="0" smtClean="0">
                <a:solidFill>
                  <a:schemeClr val="tx1"/>
                </a:solidFill>
                <a:latin typeface="Times New Roman" pitchFamily="18" charset="0"/>
                <a:cs typeface="Times New Roman" pitchFamily="18" charset="0"/>
              </a:rPr>
              <a:t>__vrhl </a:t>
            </a:r>
            <a:r>
              <a:rPr lang="cs-CZ" sz="1400" b="1" dirty="0">
                <a:solidFill>
                  <a:schemeClr val="tx1"/>
                </a:solidFill>
                <a:latin typeface="Times New Roman" pitchFamily="18" charset="0"/>
                <a:cs typeface="Times New Roman" pitchFamily="18" charset="0"/>
              </a:rPr>
              <a:t>vládu, dítě </a:t>
            </a:r>
            <a:r>
              <a:rPr lang="cs-CZ" sz="1400" b="1" dirty="0" smtClean="0">
                <a:solidFill>
                  <a:schemeClr val="tx1"/>
                </a:solidFill>
                <a:latin typeface="Times New Roman" pitchFamily="18" charset="0"/>
                <a:cs typeface="Times New Roman" pitchFamily="18" charset="0"/>
              </a:rPr>
              <a:t>__vrhlo </a:t>
            </a:r>
            <a:r>
              <a:rPr lang="cs-CZ" sz="1400" b="1" dirty="0">
                <a:solidFill>
                  <a:schemeClr val="tx1"/>
                </a:solidFill>
                <a:latin typeface="Times New Roman" pitchFamily="18" charset="0"/>
                <a:cs typeface="Times New Roman" pitchFamily="18" charset="0"/>
              </a:rPr>
              <a:t>hrnek mléka, vojenský </a:t>
            </a:r>
            <a:r>
              <a:rPr lang="cs-CZ" sz="1400" b="1" dirty="0" smtClean="0">
                <a:solidFill>
                  <a:schemeClr val="tx1"/>
                </a:solidFill>
                <a:latin typeface="Times New Roman" pitchFamily="18" charset="0"/>
                <a:cs typeface="Times New Roman" pitchFamily="18" charset="0"/>
              </a:rPr>
              <a:t>__běh </a:t>
            </a:r>
            <a:r>
              <a:rPr lang="cs-CZ" sz="1400" b="1" dirty="0">
                <a:solidFill>
                  <a:schemeClr val="tx1"/>
                </a:solidFill>
                <a:latin typeface="Times New Roman" pitchFamily="18" charset="0"/>
                <a:cs typeface="Times New Roman" pitchFamily="18" charset="0"/>
              </a:rPr>
              <a:t>byl </a:t>
            </a:r>
            <a:r>
              <a:rPr lang="cs-CZ" sz="1400" b="1" dirty="0" smtClean="0">
                <a:solidFill>
                  <a:schemeClr val="tx1"/>
                </a:solidFill>
                <a:latin typeface="Times New Roman" pitchFamily="18" charset="0"/>
                <a:cs typeface="Times New Roman" pitchFamily="18" charset="0"/>
              </a:rPr>
              <a:t>potrestán.</a:t>
            </a:r>
            <a:endParaRPr lang="cs-CZ" sz="1400" dirty="0">
              <a:solidFill>
                <a:schemeClr val="tx1"/>
              </a:solidFill>
              <a:latin typeface="Times New Roman" pitchFamily="18" charset="0"/>
              <a:cs typeface="Times New Roman" pitchFamily="18" charset="0"/>
            </a:endParaRPr>
          </a:p>
        </p:txBody>
      </p:sp>
      <p:sp>
        <p:nvSpPr>
          <p:cNvPr id="5" name="TextovéPole 4"/>
          <p:cNvSpPr txBox="1"/>
          <p:nvPr/>
        </p:nvSpPr>
        <p:spPr>
          <a:xfrm>
            <a:off x="238200" y="3435846"/>
            <a:ext cx="8667600" cy="1600438"/>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pPr algn="just"/>
            <a:r>
              <a:rPr lang="cs-CZ" sz="1400" b="1" u="sng" dirty="0" smtClean="0">
                <a:solidFill>
                  <a:schemeClr val="tx1"/>
                </a:solidFill>
                <a:latin typeface="Times New Roman" pitchFamily="18" charset="0"/>
                <a:cs typeface="Times New Roman" pitchFamily="18" charset="0"/>
              </a:rPr>
              <a:t>Doplň:</a:t>
            </a:r>
          </a:p>
          <a:p>
            <a:pPr algn="just"/>
            <a:r>
              <a:rPr lang="cs-CZ" sz="1400" b="1" dirty="0">
                <a:solidFill>
                  <a:schemeClr val="tx1"/>
                </a:solidFill>
                <a:latin typeface="Times New Roman" pitchFamily="18" charset="0"/>
                <a:cs typeface="Times New Roman" pitchFamily="18" charset="0"/>
              </a:rPr>
              <a:t>T</a:t>
            </a:r>
            <a:r>
              <a:rPr lang="cs-CZ" sz="1400" b="1" dirty="0" smtClean="0">
                <a:solidFill>
                  <a:schemeClr val="tx1"/>
                </a:solidFill>
                <a:latin typeface="Times New Roman" pitchFamily="18" charset="0"/>
                <a:cs typeface="Times New Roman" pitchFamily="18" charset="0"/>
              </a:rPr>
              <a:t>vářil </a:t>
            </a:r>
            <a:r>
              <a:rPr lang="cs-CZ" sz="1400" b="1" dirty="0">
                <a:solidFill>
                  <a:schemeClr val="tx1"/>
                </a:solidFill>
                <a:latin typeface="Times New Roman" pitchFamily="18" charset="0"/>
                <a:cs typeface="Times New Roman" pitchFamily="18" charset="0"/>
              </a:rPr>
              <a:t>se </a:t>
            </a:r>
            <a:r>
              <a:rPr lang="cs-CZ" sz="1400" b="1" dirty="0" smtClean="0">
                <a:solidFill>
                  <a:schemeClr val="tx1"/>
                </a:solidFill>
                <a:latin typeface="Times New Roman" pitchFamily="18" charset="0"/>
                <a:cs typeface="Times New Roman" pitchFamily="18" charset="0"/>
              </a:rPr>
              <a:t>tajem__, </a:t>
            </a:r>
            <a:r>
              <a:rPr lang="cs-CZ" sz="1400" b="1" dirty="0">
                <a:solidFill>
                  <a:schemeClr val="tx1"/>
                </a:solidFill>
                <a:latin typeface="Times New Roman" pitchFamily="18" charset="0"/>
                <a:cs typeface="Times New Roman" pitchFamily="18" charset="0"/>
              </a:rPr>
              <a:t>jedl </a:t>
            </a:r>
            <a:r>
              <a:rPr lang="cs-CZ" sz="1400" b="1" dirty="0" err="1" smtClean="0">
                <a:solidFill>
                  <a:schemeClr val="tx1"/>
                </a:solidFill>
                <a:latin typeface="Times New Roman" pitchFamily="18" charset="0"/>
                <a:cs typeface="Times New Roman" pitchFamily="18" charset="0"/>
              </a:rPr>
              <a:t>střídm</a:t>
            </a:r>
            <a:r>
              <a:rPr lang="cs-CZ" sz="1400" b="1" dirty="0" smtClean="0">
                <a:solidFill>
                  <a:schemeClr val="tx1"/>
                </a:solidFill>
                <a:latin typeface="Times New Roman" pitchFamily="18" charset="0"/>
                <a:cs typeface="Times New Roman" pitchFamily="18" charset="0"/>
              </a:rPr>
              <a:t>__, </a:t>
            </a:r>
            <a:r>
              <a:rPr lang="cs-CZ" sz="1400" b="1" dirty="0">
                <a:solidFill>
                  <a:schemeClr val="tx1"/>
                </a:solidFill>
                <a:latin typeface="Times New Roman" pitchFamily="18" charset="0"/>
                <a:cs typeface="Times New Roman" pitchFamily="18" charset="0"/>
              </a:rPr>
              <a:t>vzájemné </a:t>
            </a:r>
            <a:r>
              <a:rPr lang="cs-CZ" sz="1400" b="1" dirty="0" err="1" smtClean="0">
                <a:solidFill>
                  <a:schemeClr val="tx1"/>
                </a:solidFill>
                <a:latin typeface="Times New Roman" pitchFamily="18" charset="0"/>
                <a:cs typeface="Times New Roman" pitchFamily="18" charset="0"/>
              </a:rPr>
              <a:t>porozum</a:t>
            </a:r>
            <a:r>
              <a:rPr lang="cs-CZ" sz="1400" b="1" dirty="0" smtClean="0">
                <a:solidFill>
                  <a:schemeClr val="tx1"/>
                </a:solidFill>
                <a:latin typeface="Times New Roman" pitchFamily="18" charset="0"/>
                <a:cs typeface="Times New Roman" pitchFamily="18" charset="0"/>
              </a:rPr>
              <a:t>__ní</a:t>
            </a:r>
            <a:r>
              <a:rPr lang="cs-CZ" sz="1400" b="1" dirty="0">
                <a:solidFill>
                  <a:schemeClr val="tx1"/>
                </a:solidFill>
                <a:latin typeface="Times New Roman" pitchFamily="18" charset="0"/>
                <a:cs typeface="Times New Roman" pitchFamily="18" charset="0"/>
              </a:rPr>
              <a:t>, hrál </a:t>
            </a:r>
            <a:r>
              <a:rPr lang="cs-CZ" sz="1400" b="1" dirty="0" smtClean="0">
                <a:solidFill>
                  <a:schemeClr val="tx1"/>
                </a:solidFill>
                <a:latin typeface="Times New Roman" pitchFamily="18" charset="0"/>
                <a:cs typeface="Times New Roman" pitchFamily="18" charset="0"/>
              </a:rPr>
              <a:t>dojem__, </a:t>
            </a:r>
            <a:r>
              <a:rPr lang="cs-CZ" sz="1400" b="1" dirty="0">
                <a:solidFill>
                  <a:schemeClr val="tx1"/>
                </a:solidFill>
                <a:latin typeface="Times New Roman" pitchFamily="18" charset="0"/>
                <a:cs typeface="Times New Roman" pitchFamily="18" charset="0"/>
              </a:rPr>
              <a:t>dobrá </a:t>
            </a:r>
            <a:r>
              <a:rPr lang="cs-CZ" sz="1400" b="1" dirty="0" err="1" smtClean="0">
                <a:solidFill>
                  <a:schemeClr val="tx1"/>
                </a:solidFill>
                <a:latin typeface="Times New Roman" pitchFamily="18" charset="0"/>
                <a:cs typeface="Times New Roman" pitchFamily="18" charset="0"/>
              </a:rPr>
              <a:t>pam</a:t>
            </a:r>
            <a:r>
              <a:rPr lang="cs-CZ" sz="1400" b="1" dirty="0" smtClean="0">
                <a:solidFill>
                  <a:schemeClr val="tx1"/>
                </a:solidFill>
                <a:latin typeface="Times New Roman" pitchFamily="18" charset="0"/>
                <a:cs typeface="Times New Roman" pitchFamily="18" charset="0"/>
              </a:rPr>
              <a:t>__ť</a:t>
            </a:r>
            <a:r>
              <a:rPr lang="cs-CZ" sz="1400" b="1" dirty="0">
                <a:solidFill>
                  <a:schemeClr val="tx1"/>
                </a:solidFill>
                <a:latin typeface="Times New Roman" pitchFamily="18" charset="0"/>
                <a:cs typeface="Times New Roman" pitchFamily="18" charset="0"/>
              </a:rPr>
              <a:t>, učil se </a:t>
            </a:r>
            <a:r>
              <a:rPr lang="cs-CZ" sz="1400" b="1" dirty="0" err="1" smtClean="0">
                <a:solidFill>
                  <a:schemeClr val="tx1"/>
                </a:solidFill>
                <a:latin typeface="Times New Roman" pitchFamily="18" charset="0"/>
                <a:cs typeface="Times New Roman" pitchFamily="18" charset="0"/>
              </a:rPr>
              <a:t>soukrom</a:t>
            </a:r>
            <a:r>
              <a:rPr lang="cs-CZ" sz="1400" b="1" dirty="0" smtClean="0">
                <a:solidFill>
                  <a:schemeClr val="tx1"/>
                </a:solidFill>
                <a:latin typeface="Times New Roman" pitchFamily="18" charset="0"/>
                <a:cs typeface="Times New Roman" pitchFamily="18" charset="0"/>
              </a:rPr>
              <a:t>__, </a:t>
            </a:r>
            <a:r>
              <a:rPr lang="cs-CZ" sz="1400" b="1" dirty="0" err="1" smtClean="0">
                <a:solidFill>
                  <a:schemeClr val="tx1"/>
                </a:solidFill>
                <a:latin typeface="Times New Roman" pitchFamily="18" charset="0"/>
                <a:cs typeface="Times New Roman" pitchFamily="18" charset="0"/>
              </a:rPr>
              <a:t>vzájem</a:t>
            </a:r>
            <a:r>
              <a:rPr lang="cs-CZ" sz="1400" b="1" dirty="0" smtClean="0">
                <a:solidFill>
                  <a:schemeClr val="tx1"/>
                </a:solidFill>
                <a:latin typeface="Times New Roman" pitchFamily="18" charset="0"/>
                <a:cs typeface="Times New Roman" pitchFamily="18" charset="0"/>
              </a:rPr>
              <a:t>__ </a:t>
            </a:r>
            <a:r>
              <a:rPr lang="cs-CZ" sz="1400" b="1" dirty="0">
                <a:solidFill>
                  <a:schemeClr val="tx1"/>
                </a:solidFill>
                <a:latin typeface="Times New Roman" pitchFamily="18" charset="0"/>
                <a:cs typeface="Times New Roman" pitchFamily="18" charset="0"/>
              </a:rPr>
              <a:t>si pomáhat, </a:t>
            </a:r>
            <a:r>
              <a:rPr lang="cs-CZ" sz="1400" b="1" dirty="0" err="1" smtClean="0">
                <a:solidFill>
                  <a:schemeClr val="tx1"/>
                </a:solidFill>
                <a:latin typeface="Times New Roman" pitchFamily="18" charset="0"/>
                <a:cs typeface="Times New Roman" pitchFamily="18" charset="0"/>
              </a:rPr>
              <a:t>zřejm</a:t>
            </a:r>
            <a:r>
              <a:rPr lang="cs-CZ" sz="1400" b="1" dirty="0" smtClean="0">
                <a:solidFill>
                  <a:schemeClr val="tx1"/>
                </a:solidFill>
                <a:latin typeface="Times New Roman" pitchFamily="18" charset="0"/>
                <a:cs typeface="Times New Roman" pitchFamily="18" charset="0"/>
              </a:rPr>
              <a:t>__ </a:t>
            </a:r>
            <a:r>
              <a:rPr lang="cs-CZ" sz="1400" b="1" dirty="0">
                <a:solidFill>
                  <a:schemeClr val="tx1"/>
                </a:solidFill>
                <a:latin typeface="Times New Roman" pitchFamily="18" charset="0"/>
                <a:cs typeface="Times New Roman" pitchFamily="18" charset="0"/>
              </a:rPr>
              <a:t>na to </a:t>
            </a:r>
            <a:r>
              <a:rPr lang="cs-CZ" sz="1400" b="1" dirty="0" err="1" smtClean="0">
                <a:solidFill>
                  <a:schemeClr val="tx1"/>
                </a:solidFill>
                <a:latin typeface="Times New Roman" pitchFamily="18" charset="0"/>
                <a:cs typeface="Times New Roman" pitchFamily="18" charset="0"/>
              </a:rPr>
              <a:t>zapom</a:t>
            </a:r>
            <a:r>
              <a:rPr lang="cs-CZ" sz="1400" b="1" dirty="0" smtClean="0">
                <a:solidFill>
                  <a:schemeClr val="tx1"/>
                </a:solidFill>
                <a:latin typeface="Times New Roman" pitchFamily="18" charset="0"/>
                <a:cs typeface="Times New Roman" pitchFamily="18" charset="0"/>
              </a:rPr>
              <a:t>__l</a:t>
            </a:r>
            <a:r>
              <a:rPr lang="cs-CZ" sz="1400" b="1" dirty="0">
                <a:solidFill>
                  <a:schemeClr val="tx1"/>
                </a:solidFill>
                <a:latin typeface="Times New Roman" pitchFamily="18" charset="0"/>
                <a:cs typeface="Times New Roman" pitchFamily="18" charset="0"/>
              </a:rPr>
              <a:t>, </a:t>
            </a:r>
            <a:r>
              <a:rPr lang="cs-CZ" sz="1400" b="1" dirty="0" err="1" smtClean="0">
                <a:solidFill>
                  <a:schemeClr val="tx1"/>
                </a:solidFill>
                <a:latin typeface="Times New Roman" pitchFamily="18" charset="0"/>
                <a:cs typeface="Times New Roman" pitchFamily="18" charset="0"/>
              </a:rPr>
              <a:t>zm</a:t>
            </a:r>
            <a:r>
              <a:rPr lang="cs-CZ" sz="1400" b="1" dirty="0" smtClean="0">
                <a:solidFill>
                  <a:schemeClr val="tx1"/>
                </a:solidFill>
                <a:latin typeface="Times New Roman" pitchFamily="18" charset="0"/>
                <a:cs typeface="Times New Roman" pitchFamily="18" charset="0"/>
              </a:rPr>
              <a:t>__na </a:t>
            </a:r>
            <a:r>
              <a:rPr lang="cs-CZ" sz="1400" b="1" dirty="0">
                <a:solidFill>
                  <a:schemeClr val="tx1"/>
                </a:solidFill>
                <a:latin typeface="Times New Roman" pitchFamily="18" charset="0"/>
                <a:cs typeface="Times New Roman" pitchFamily="18" charset="0"/>
              </a:rPr>
              <a:t>počasí, </a:t>
            </a:r>
            <a:r>
              <a:rPr lang="cs-CZ" sz="1400" b="1" dirty="0" err="1" smtClean="0">
                <a:solidFill>
                  <a:schemeClr val="tx1"/>
                </a:solidFill>
                <a:latin typeface="Times New Roman" pitchFamily="18" charset="0"/>
                <a:cs typeface="Times New Roman" pitchFamily="18" charset="0"/>
              </a:rPr>
              <a:t>nejznám</a:t>
            </a:r>
            <a:r>
              <a:rPr lang="cs-CZ" sz="1400" b="1" dirty="0" smtClean="0">
                <a:solidFill>
                  <a:schemeClr val="tx1"/>
                </a:solidFill>
                <a:latin typeface="Times New Roman" pitchFamily="18" charset="0"/>
                <a:cs typeface="Times New Roman" pitchFamily="18" charset="0"/>
              </a:rPr>
              <a:t>__</a:t>
            </a:r>
            <a:r>
              <a:rPr lang="cs-CZ" sz="1400" b="1" dirty="0" err="1" smtClean="0">
                <a:solidFill>
                  <a:schemeClr val="tx1"/>
                </a:solidFill>
                <a:latin typeface="Times New Roman" pitchFamily="18" charset="0"/>
                <a:cs typeface="Times New Roman" pitchFamily="18" charset="0"/>
              </a:rPr>
              <a:t>jší</a:t>
            </a:r>
            <a:r>
              <a:rPr lang="cs-CZ" sz="1400" b="1" dirty="0" smtClean="0">
                <a:solidFill>
                  <a:schemeClr val="tx1"/>
                </a:solidFill>
                <a:latin typeface="Times New Roman" pitchFamily="18" charset="0"/>
                <a:cs typeface="Times New Roman" pitchFamily="18" charset="0"/>
              </a:rPr>
              <a:t> </a:t>
            </a:r>
            <a:r>
              <a:rPr lang="cs-CZ" sz="1400" b="1" dirty="0">
                <a:solidFill>
                  <a:schemeClr val="tx1"/>
                </a:solidFill>
                <a:latin typeface="Times New Roman" pitchFamily="18" charset="0"/>
                <a:cs typeface="Times New Roman" pitchFamily="18" charset="0"/>
              </a:rPr>
              <a:t>herec, </a:t>
            </a:r>
            <a:r>
              <a:rPr lang="cs-CZ" sz="1400" b="1" dirty="0" smtClean="0">
                <a:solidFill>
                  <a:schemeClr val="tx1"/>
                </a:solidFill>
                <a:latin typeface="Times New Roman" pitchFamily="18" charset="0"/>
                <a:cs typeface="Times New Roman" pitchFamily="18" charset="0"/>
              </a:rPr>
              <a:t>rozum__</a:t>
            </a:r>
            <a:r>
              <a:rPr lang="cs-CZ" sz="1400" b="1" dirty="0" err="1" smtClean="0">
                <a:solidFill>
                  <a:schemeClr val="tx1"/>
                </a:solidFill>
                <a:latin typeface="Times New Roman" pitchFamily="18" charset="0"/>
                <a:cs typeface="Times New Roman" pitchFamily="18" charset="0"/>
              </a:rPr>
              <a:t>li</a:t>
            </a:r>
            <a:r>
              <a:rPr lang="cs-CZ" sz="1400" b="1" dirty="0" smtClean="0">
                <a:solidFill>
                  <a:schemeClr val="tx1"/>
                </a:solidFill>
                <a:latin typeface="Times New Roman" pitchFamily="18" charset="0"/>
                <a:cs typeface="Times New Roman" pitchFamily="18" charset="0"/>
              </a:rPr>
              <a:t> </a:t>
            </a:r>
            <a:r>
              <a:rPr lang="cs-CZ" sz="1400" b="1" dirty="0">
                <a:solidFill>
                  <a:schemeClr val="tx1"/>
                </a:solidFill>
                <a:latin typeface="Times New Roman" pitchFamily="18" charset="0"/>
                <a:cs typeface="Times New Roman" pitchFamily="18" charset="0"/>
              </a:rPr>
              <a:t>mi, </a:t>
            </a:r>
            <a:r>
              <a:rPr lang="cs-CZ" sz="1400" b="1" dirty="0" err="1" smtClean="0">
                <a:solidFill>
                  <a:schemeClr val="tx1"/>
                </a:solidFill>
                <a:latin typeface="Times New Roman" pitchFamily="18" charset="0"/>
                <a:cs typeface="Times New Roman" pitchFamily="18" charset="0"/>
              </a:rPr>
              <a:t>zapom</a:t>
            </a:r>
            <a:r>
              <a:rPr lang="cs-CZ" sz="1400" b="1" dirty="0" smtClean="0">
                <a:solidFill>
                  <a:schemeClr val="tx1"/>
                </a:solidFill>
                <a:latin typeface="Times New Roman" pitchFamily="18" charset="0"/>
                <a:cs typeface="Times New Roman" pitchFamily="18" charset="0"/>
              </a:rPr>
              <a:t>__</a:t>
            </a:r>
            <a:r>
              <a:rPr lang="cs-CZ" sz="1400" b="1" dirty="0" err="1" smtClean="0">
                <a:solidFill>
                  <a:schemeClr val="tx1"/>
                </a:solidFill>
                <a:latin typeface="Times New Roman" pitchFamily="18" charset="0"/>
                <a:cs typeface="Times New Roman" pitchFamily="18" charset="0"/>
              </a:rPr>
              <a:t>tlivý</a:t>
            </a:r>
            <a:r>
              <a:rPr lang="cs-CZ" sz="1400" b="1" dirty="0" smtClean="0">
                <a:solidFill>
                  <a:schemeClr val="tx1"/>
                </a:solidFill>
                <a:latin typeface="Times New Roman" pitchFamily="18" charset="0"/>
                <a:cs typeface="Times New Roman" pitchFamily="18" charset="0"/>
              </a:rPr>
              <a:t> </a:t>
            </a:r>
            <a:r>
              <a:rPr lang="cs-CZ" sz="1400" b="1" dirty="0">
                <a:solidFill>
                  <a:schemeClr val="tx1"/>
                </a:solidFill>
                <a:latin typeface="Times New Roman" pitchFamily="18" charset="0"/>
                <a:cs typeface="Times New Roman" pitchFamily="18" charset="0"/>
              </a:rPr>
              <a:t>žák, </a:t>
            </a:r>
            <a:r>
              <a:rPr lang="cs-CZ" sz="1400" b="1" dirty="0" err="1" smtClean="0">
                <a:solidFill>
                  <a:schemeClr val="tx1"/>
                </a:solidFill>
                <a:latin typeface="Times New Roman" pitchFamily="18" charset="0"/>
                <a:cs typeface="Times New Roman" pitchFamily="18" charset="0"/>
              </a:rPr>
              <a:t>upřím</a:t>
            </a:r>
            <a:r>
              <a:rPr lang="cs-CZ" sz="1400" b="1" dirty="0" smtClean="0">
                <a:solidFill>
                  <a:schemeClr val="tx1"/>
                </a:solidFill>
                <a:latin typeface="Times New Roman" pitchFamily="18" charset="0"/>
                <a:cs typeface="Times New Roman" pitchFamily="18" charset="0"/>
              </a:rPr>
              <a:t>__ </a:t>
            </a:r>
            <a:r>
              <a:rPr lang="cs-CZ" sz="1400" b="1" dirty="0">
                <a:solidFill>
                  <a:schemeClr val="tx1"/>
                </a:solidFill>
                <a:latin typeface="Times New Roman" pitchFamily="18" charset="0"/>
                <a:cs typeface="Times New Roman" pitchFamily="18" charset="0"/>
              </a:rPr>
              <a:t>blahopřát, moje </a:t>
            </a:r>
            <a:r>
              <a:rPr lang="cs-CZ" sz="1400" b="1" dirty="0" smtClean="0">
                <a:solidFill>
                  <a:schemeClr val="tx1"/>
                </a:solidFill>
                <a:latin typeface="Times New Roman" pitchFamily="18" charset="0"/>
                <a:cs typeface="Times New Roman" pitchFamily="18" charset="0"/>
              </a:rPr>
              <a:t>dom__</a:t>
            </a:r>
            <a:r>
              <a:rPr lang="cs-CZ" sz="1400" b="1" dirty="0" err="1" smtClean="0">
                <a:solidFill>
                  <a:schemeClr val="tx1"/>
                </a:solidFill>
                <a:latin typeface="Times New Roman" pitchFamily="18" charset="0"/>
                <a:cs typeface="Times New Roman" pitchFamily="18" charset="0"/>
              </a:rPr>
              <a:t>nka</a:t>
            </a:r>
            <a:r>
              <a:rPr lang="cs-CZ" sz="1400" b="1" dirty="0">
                <a:solidFill>
                  <a:schemeClr val="tx1"/>
                </a:solidFill>
                <a:latin typeface="Times New Roman" pitchFamily="18" charset="0"/>
                <a:cs typeface="Times New Roman" pitchFamily="18" charset="0"/>
              </a:rPr>
              <a:t>, </a:t>
            </a:r>
            <a:r>
              <a:rPr lang="cs-CZ" sz="1400" b="1" dirty="0" err="1" smtClean="0">
                <a:solidFill>
                  <a:schemeClr val="tx1"/>
                </a:solidFill>
                <a:latin typeface="Times New Roman" pitchFamily="18" charset="0"/>
                <a:cs typeface="Times New Roman" pitchFamily="18" charset="0"/>
              </a:rPr>
              <a:t>vzpom</a:t>
            </a:r>
            <a:r>
              <a:rPr lang="cs-CZ" sz="1400" b="1" dirty="0" smtClean="0">
                <a:solidFill>
                  <a:schemeClr val="tx1"/>
                </a:solidFill>
                <a:latin typeface="Times New Roman" pitchFamily="18" charset="0"/>
                <a:cs typeface="Times New Roman" pitchFamily="18" charset="0"/>
              </a:rPr>
              <a:t>__l </a:t>
            </a:r>
            <a:r>
              <a:rPr lang="cs-CZ" sz="1400" b="1" dirty="0">
                <a:solidFill>
                  <a:schemeClr val="tx1"/>
                </a:solidFill>
                <a:latin typeface="Times New Roman" pitchFamily="18" charset="0"/>
                <a:cs typeface="Times New Roman" pitchFamily="18" charset="0"/>
              </a:rPr>
              <a:t>si na to, kvetou </a:t>
            </a:r>
            <a:r>
              <a:rPr lang="cs-CZ" sz="1400" b="1" dirty="0" smtClean="0">
                <a:solidFill>
                  <a:schemeClr val="tx1"/>
                </a:solidFill>
                <a:latin typeface="Times New Roman" pitchFamily="18" charset="0"/>
                <a:cs typeface="Times New Roman" pitchFamily="18" charset="0"/>
              </a:rPr>
              <a:t>pom__</a:t>
            </a:r>
            <a:r>
              <a:rPr lang="cs-CZ" sz="1400" b="1" dirty="0" err="1" smtClean="0">
                <a:solidFill>
                  <a:schemeClr val="tx1"/>
                </a:solidFill>
                <a:latin typeface="Times New Roman" pitchFamily="18" charset="0"/>
                <a:cs typeface="Times New Roman" pitchFamily="18" charset="0"/>
              </a:rPr>
              <a:t>nky</a:t>
            </a:r>
            <a:r>
              <a:rPr lang="cs-CZ" sz="1400" b="1" dirty="0">
                <a:solidFill>
                  <a:schemeClr val="tx1"/>
                </a:solidFill>
                <a:latin typeface="Times New Roman" pitchFamily="18" charset="0"/>
                <a:cs typeface="Times New Roman" pitchFamily="18" charset="0"/>
              </a:rPr>
              <a:t>, </a:t>
            </a:r>
            <a:r>
              <a:rPr lang="cs-CZ" sz="1400" b="1" dirty="0" smtClean="0">
                <a:solidFill>
                  <a:schemeClr val="tx1"/>
                </a:solidFill>
                <a:latin typeface="Times New Roman" pitchFamily="18" charset="0"/>
                <a:cs typeface="Times New Roman" pitchFamily="18" charset="0"/>
              </a:rPr>
              <a:t>rozum__ </a:t>
            </a:r>
            <a:r>
              <a:rPr lang="cs-CZ" sz="1400" b="1" dirty="0">
                <a:solidFill>
                  <a:schemeClr val="tx1"/>
                </a:solidFill>
                <a:latin typeface="Times New Roman" pitchFamily="18" charset="0"/>
                <a:cs typeface="Times New Roman" pitchFamily="18" charset="0"/>
              </a:rPr>
              <a:t>se dohodnout, </a:t>
            </a:r>
            <a:r>
              <a:rPr lang="cs-CZ" sz="1400" b="1" dirty="0" err="1" smtClean="0">
                <a:solidFill>
                  <a:schemeClr val="tx1"/>
                </a:solidFill>
                <a:latin typeface="Times New Roman" pitchFamily="18" charset="0"/>
                <a:cs typeface="Times New Roman" pitchFamily="18" charset="0"/>
              </a:rPr>
              <a:t>připom</a:t>
            </a:r>
            <a:r>
              <a:rPr lang="cs-CZ" sz="1400" b="1" dirty="0" smtClean="0">
                <a:solidFill>
                  <a:schemeClr val="tx1"/>
                </a:solidFill>
                <a:latin typeface="Times New Roman" pitchFamily="18" charset="0"/>
                <a:cs typeface="Times New Roman" pitchFamily="18" charset="0"/>
              </a:rPr>
              <a:t>__l </a:t>
            </a:r>
            <a:r>
              <a:rPr lang="cs-CZ" sz="1400" b="1" dirty="0">
                <a:solidFill>
                  <a:schemeClr val="tx1"/>
                </a:solidFill>
                <a:latin typeface="Times New Roman" pitchFamily="18" charset="0"/>
                <a:cs typeface="Times New Roman" pitchFamily="18" charset="0"/>
              </a:rPr>
              <a:t>slib, </a:t>
            </a:r>
            <a:r>
              <a:rPr lang="cs-CZ" sz="1400" b="1" dirty="0" err="1" smtClean="0">
                <a:solidFill>
                  <a:schemeClr val="tx1"/>
                </a:solidFill>
                <a:latin typeface="Times New Roman" pitchFamily="18" charset="0"/>
                <a:cs typeface="Times New Roman" pitchFamily="18" charset="0"/>
              </a:rPr>
              <a:t>dorozum</a:t>
            </a:r>
            <a:r>
              <a:rPr lang="cs-CZ" sz="1400" b="1" dirty="0" smtClean="0">
                <a:solidFill>
                  <a:schemeClr val="tx1"/>
                </a:solidFill>
                <a:latin typeface="Times New Roman" pitchFamily="18" charset="0"/>
                <a:cs typeface="Times New Roman" pitchFamily="18" charset="0"/>
              </a:rPr>
              <a:t>__l </a:t>
            </a:r>
            <a:r>
              <a:rPr lang="cs-CZ" sz="1400" b="1" dirty="0">
                <a:solidFill>
                  <a:schemeClr val="tx1"/>
                </a:solidFill>
                <a:latin typeface="Times New Roman" pitchFamily="18" charset="0"/>
                <a:cs typeface="Times New Roman" pitchFamily="18" charset="0"/>
              </a:rPr>
              <a:t>se česky, </a:t>
            </a:r>
            <a:r>
              <a:rPr lang="cs-CZ" sz="1400" b="1" dirty="0" smtClean="0">
                <a:solidFill>
                  <a:schemeClr val="tx1"/>
                </a:solidFill>
                <a:latin typeface="Times New Roman" pitchFamily="18" charset="0"/>
                <a:cs typeface="Times New Roman" pitchFamily="18" charset="0"/>
              </a:rPr>
              <a:t>tam__</a:t>
            </a:r>
            <a:r>
              <a:rPr lang="cs-CZ" sz="1400" b="1" dirty="0" err="1" smtClean="0">
                <a:solidFill>
                  <a:schemeClr val="tx1"/>
                </a:solidFill>
                <a:latin typeface="Times New Roman" pitchFamily="18" charset="0"/>
                <a:cs typeface="Times New Roman" pitchFamily="18" charset="0"/>
              </a:rPr>
              <a:t>jší</a:t>
            </a:r>
            <a:r>
              <a:rPr lang="cs-CZ" sz="1400" b="1" dirty="0" smtClean="0">
                <a:solidFill>
                  <a:schemeClr val="tx1"/>
                </a:solidFill>
                <a:latin typeface="Times New Roman" pitchFamily="18" charset="0"/>
                <a:cs typeface="Times New Roman" pitchFamily="18" charset="0"/>
              </a:rPr>
              <a:t> </a:t>
            </a:r>
            <a:r>
              <a:rPr lang="cs-CZ" sz="1400" b="1" dirty="0">
                <a:solidFill>
                  <a:schemeClr val="tx1"/>
                </a:solidFill>
                <a:latin typeface="Times New Roman" pitchFamily="18" charset="0"/>
                <a:cs typeface="Times New Roman" pitchFamily="18" charset="0"/>
              </a:rPr>
              <a:t>lidé, </a:t>
            </a:r>
            <a:r>
              <a:rPr lang="cs-CZ" sz="1400" b="1" dirty="0" smtClean="0">
                <a:solidFill>
                  <a:schemeClr val="tx1"/>
                </a:solidFill>
                <a:latin typeface="Times New Roman" pitchFamily="18" charset="0"/>
                <a:cs typeface="Times New Roman" pitchFamily="18" charset="0"/>
              </a:rPr>
              <a:t>příjem__</a:t>
            </a:r>
            <a:r>
              <a:rPr lang="cs-CZ" sz="1400" b="1" dirty="0" err="1" smtClean="0">
                <a:solidFill>
                  <a:schemeClr val="tx1"/>
                </a:solidFill>
                <a:latin typeface="Times New Roman" pitchFamily="18" charset="0"/>
                <a:cs typeface="Times New Roman" pitchFamily="18" charset="0"/>
              </a:rPr>
              <a:t>jší</a:t>
            </a:r>
            <a:r>
              <a:rPr lang="cs-CZ" sz="1400" b="1" dirty="0" smtClean="0">
                <a:solidFill>
                  <a:schemeClr val="tx1"/>
                </a:solidFill>
                <a:latin typeface="Times New Roman" pitchFamily="18" charset="0"/>
                <a:cs typeface="Times New Roman" pitchFamily="18" charset="0"/>
              </a:rPr>
              <a:t> </a:t>
            </a:r>
            <a:r>
              <a:rPr lang="cs-CZ" sz="1400" b="1" dirty="0">
                <a:solidFill>
                  <a:schemeClr val="tx1"/>
                </a:solidFill>
                <a:latin typeface="Times New Roman" pitchFamily="18" charset="0"/>
                <a:cs typeface="Times New Roman" pitchFamily="18" charset="0"/>
              </a:rPr>
              <a:t>počasí, </a:t>
            </a:r>
            <a:r>
              <a:rPr lang="cs-CZ" sz="1400" b="1" dirty="0" err="1" smtClean="0">
                <a:solidFill>
                  <a:schemeClr val="tx1"/>
                </a:solidFill>
                <a:latin typeface="Times New Roman" pitchFamily="18" charset="0"/>
                <a:cs typeface="Times New Roman" pitchFamily="18" charset="0"/>
              </a:rPr>
              <a:t>nerozum__l</a:t>
            </a:r>
            <a:r>
              <a:rPr lang="cs-CZ" sz="1400" b="1" dirty="0" smtClean="0">
                <a:solidFill>
                  <a:schemeClr val="tx1"/>
                </a:solidFill>
                <a:latin typeface="Times New Roman" pitchFamily="18" charset="0"/>
                <a:cs typeface="Times New Roman" pitchFamily="18" charset="0"/>
              </a:rPr>
              <a:t> </a:t>
            </a:r>
            <a:r>
              <a:rPr lang="cs-CZ" sz="1400" b="1" dirty="0">
                <a:solidFill>
                  <a:schemeClr val="tx1"/>
                </a:solidFill>
                <a:latin typeface="Times New Roman" pitchFamily="18" charset="0"/>
                <a:cs typeface="Times New Roman" pitchFamily="18" charset="0"/>
              </a:rPr>
              <a:t>ničemu, </a:t>
            </a:r>
            <a:r>
              <a:rPr lang="cs-CZ" sz="1400" b="1" dirty="0" err="1" smtClean="0">
                <a:solidFill>
                  <a:schemeClr val="tx1"/>
                </a:solidFill>
                <a:latin typeface="Times New Roman" pitchFamily="18" charset="0"/>
                <a:cs typeface="Times New Roman" pitchFamily="18" charset="0"/>
              </a:rPr>
              <a:t>zatm</a:t>
            </a:r>
            <a:r>
              <a:rPr lang="cs-CZ" sz="1400" b="1" dirty="0" smtClean="0">
                <a:solidFill>
                  <a:schemeClr val="tx1"/>
                </a:solidFill>
                <a:latin typeface="Times New Roman" pitchFamily="18" charset="0"/>
                <a:cs typeface="Times New Roman" pitchFamily="18" charset="0"/>
              </a:rPr>
              <a:t>__ní M__</a:t>
            </a:r>
            <a:r>
              <a:rPr lang="cs-CZ" sz="1400" b="1" dirty="0" err="1" smtClean="0">
                <a:solidFill>
                  <a:schemeClr val="tx1"/>
                </a:solidFill>
                <a:latin typeface="Times New Roman" pitchFamily="18" charset="0"/>
                <a:cs typeface="Times New Roman" pitchFamily="18" charset="0"/>
              </a:rPr>
              <a:t>síce</a:t>
            </a:r>
            <a:r>
              <a:rPr lang="cs-CZ" sz="1400" b="1" dirty="0">
                <a:solidFill>
                  <a:schemeClr val="tx1"/>
                </a:solidFill>
                <a:latin typeface="Times New Roman" pitchFamily="18" charset="0"/>
                <a:cs typeface="Times New Roman" pitchFamily="18" charset="0"/>
              </a:rPr>
              <a:t>, </a:t>
            </a:r>
            <a:r>
              <a:rPr lang="cs-CZ" sz="1400" b="1" dirty="0" err="1" smtClean="0">
                <a:solidFill>
                  <a:schemeClr val="tx1"/>
                </a:solidFill>
                <a:latin typeface="Times New Roman" pitchFamily="18" charset="0"/>
                <a:cs typeface="Times New Roman" pitchFamily="18" charset="0"/>
              </a:rPr>
              <a:t>zatem</a:t>
            </a:r>
            <a:r>
              <a:rPr lang="cs-CZ" sz="1400" b="1" dirty="0" smtClean="0">
                <a:solidFill>
                  <a:schemeClr val="tx1"/>
                </a:solidFill>
                <a:latin typeface="Times New Roman" pitchFamily="18" charset="0"/>
                <a:cs typeface="Times New Roman" pitchFamily="18" charset="0"/>
              </a:rPr>
              <a:t>__ní </a:t>
            </a:r>
            <a:r>
              <a:rPr lang="cs-CZ" sz="1400" b="1" dirty="0">
                <a:solidFill>
                  <a:schemeClr val="tx1"/>
                </a:solidFill>
                <a:latin typeface="Times New Roman" pitchFamily="18" charset="0"/>
                <a:cs typeface="Times New Roman" pitchFamily="18" charset="0"/>
              </a:rPr>
              <a:t>oken, špatné </a:t>
            </a:r>
            <a:r>
              <a:rPr lang="cs-CZ" sz="1400" b="1" dirty="0" err="1" smtClean="0">
                <a:solidFill>
                  <a:schemeClr val="tx1"/>
                </a:solidFill>
                <a:latin typeface="Times New Roman" pitchFamily="18" charset="0"/>
                <a:cs typeface="Times New Roman" pitchFamily="18" charset="0"/>
              </a:rPr>
              <a:t>uzem</a:t>
            </a:r>
            <a:r>
              <a:rPr lang="cs-CZ" sz="1400" b="1" dirty="0" smtClean="0">
                <a:solidFill>
                  <a:schemeClr val="tx1"/>
                </a:solidFill>
                <a:latin typeface="Times New Roman" pitchFamily="18" charset="0"/>
                <a:cs typeface="Times New Roman" pitchFamily="18" charset="0"/>
              </a:rPr>
              <a:t>__ní</a:t>
            </a:r>
            <a:r>
              <a:rPr lang="cs-CZ" sz="1400" b="1" dirty="0">
                <a:solidFill>
                  <a:schemeClr val="tx1"/>
                </a:solidFill>
                <a:latin typeface="Times New Roman" pitchFamily="18" charset="0"/>
                <a:cs typeface="Times New Roman" pitchFamily="18" charset="0"/>
              </a:rPr>
              <a:t>, budeme </a:t>
            </a:r>
            <a:r>
              <a:rPr lang="cs-CZ" sz="1400" b="1" dirty="0" smtClean="0">
                <a:solidFill>
                  <a:schemeClr val="tx1"/>
                </a:solidFill>
                <a:latin typeface="Times New Roman" pitchFamily="18" charset="0"/>
                <a:cs typeface="Times New Roman" pitchFamily="18" charset="0"/>
              </a:rPr>
              <a:t>rozum__</a:t>
            </a:r>
            <a:r>
              <a:rPr lang="cs-CZ" sz="1400" b="1" dirty="0" err="1" smtClean="0">
                <a:solidFill>
                  <a:schemeClr val="tx1"/>
                </a:solidFill>
                <a:latin typeface="Times New Roman" pitchFamily="18" charset="0"/>
                <a:cs typeface="Times New Roman" pitchFamily="18" charset="0"/>
              </a:rPr>
              <a:t>jší</a:t>
            </a:r>
            <a:r>
              <a:rPr lang="cs-CZ" sz="1400" b="1" dirty="0">
                <a:solidFill>
                  <a:schemeClr val="tx1"/>
                </a:solidFill>
                <a:latin typeface="Times New Roman" pitchFamily="18" charset="0"/>
                <a:cs typeface="Times New Roman" pitchFamily="18" charset="0"/>
              </a:rPr>
              <a:t>, </a:t>
            </a:r>
            <a:r>
              <a:rPr lang="cs-CZ" sz="1400" b="1" dirty="0" err="1" smtClean="0">
                <a:solidFill>
                  <a:schemeClr val="tx1"/>
                </a:solidFill>
                <a:latin typeface="Times New Roman" pitchFamily="18" charset="0"/>
                <a:cs typeface="Times New Roman" pitchFamily="18" charset="0"/>
              </a:rPr>
              <a:t>šum__ní</a:t>
            </a:r>
            <a:r>
              <a:rPr lang="cs-CZ" sz="1400" b="1" dirty="0" smtClean="0">
                <a:solidFill>
                  <a:schemeClr val="tx1"/>
                </a:solidFill>
                <a:latin typeface="Times New Roman" pitchFamily="18" charset="0"/>
                <a:cs typeface="Times New Roman" pitchFamily="18" charset="0"/>
              </a:rPr>
              <a:t> </a:t>
            </a:r>
            <a:r>
              <a:rPr lang="cs-CZ" sz="1400" b="1" dirty="0">
                <a:solidFill>
                  <a:schemeClr val="tx1"/>
                </a:solidFill>
                <a:latin typeface="Times New Roman" pitchFamily="18" charset="0"/>
                <a:cs typeface="Times New Roman" pitchFamily="18" charset="0"/>
              </a:rPr>
              <a:t>deště, zbytečné </a:t>
            </a:r>
            <a:r>
              <a:rPr lang="cs-CZ" sz="1400" b="1" dirty="0" err="1" smtClean="0">
                <a:solidFill>
                  <a:schemeClr val="tx1"/>
                </a:solidFill>
                <a:latin typeface="Times New Roman" pitchFamily="18" charset="0"/>
                <a:cs typeface="Times New Roman" pitchFamily="18" charset="0"/>
              </a:rPr>
              <a:t>nedorozum</a:t>
            </a:r>
            <a:r>
              <a:rPr lang="cs-CZ" sz="1400" b="1" dirty="0" smtClean="0">
                <a:solidFill>
                  <a:schemeClr val="tx1"/>
                </a:solidFill>
                <a:latin typeface="Times New Roman" pitchFamily="18" charset="0"/>
                <a:cs typeface="Times New Roman" pitchFamily="18" charset="0"/>
              </a:rPr>
              <a:t>__ní</a:t>
            </a:r>
            <a:r>
              <a:rPr lang="cs-CZ" sz="1400" b="1" dirty="0">
                <a:solidFill>
                  <a:schemeClr val="tx1"/>
                </a:solidFill>
                <a:latin typeface="Times New Roman" pitchFamily="18" charset="0"/>
                <a:cs typeface="Times New Roman" pitchFamily="18" charset="0"/>
              </a:rPr>
              <a:t>, náhlé </a:t>
            </a:r>
            <a:r>
              <a:rPr lang="cs-CZ" sz="1400" b="1" dirty="0" err="1" smtClean="0">
                <a:solidFill>
                  <a:schemeClr val="tx1"/>
                </a:solidFill>
                <a:latin typeface="Times New Roman" pitchFamily="18" charset="0"/>
                <a:cs typeface="Times New Roman" pitchFamily="18" charset="0"/>
              </a:rPr>
              <a:t>setm</a:t>
            </a:r>
            <a:r>
              <a:rPr lang="cs-CZ" sz="1400" b="1" dirty="0" smtClean="0">
                <a:solidFill>
                  <a:schemeClr val="tx1"/>
                </a:solidFill>
                <a:latin typeface="Times New Roman" pitchFamily="18" charset="0"/>
                <a:cs typeface="Times New Roman" pitchFamily="18" charset="0"/>
              </a:rPr>
              <a:t>__ní</a:t>
            </a:r>
            <a:r>
              <a:rPr lang="cs-CZ" sz="1400" b="1" dirty="0">
                <a:solidFill>
                  <a:schemeClr val="tx1"/>
                </a:solidFill>
                <a:latin typeface="Times New Roman" pitchFamily="18" charset="0"/>
                <a:cs typeface="Times New Roman" pitchFamily="18" charset="0"/>
              </a:rPr>
              <a:t>, mylná </a:t>
            </a:r>
            <a:r>
              <a:rPr lang="cs-CZ" sz="1400" b="1" dirty="0" smtClean="0">
                <a:solidFill>
                  <a:schemeClr val="tx1"/>
                </a:solidFill>
                <a:latin typeface="Times New Roman" pitchFamily="18" charset="0"/>
                <a:cs typeface="Times New Roman" pitchFamily="18" charset="0"/>
              </a:rPr>
              <a:t>dom__</a:t>
            </a:r>
            <a:r>
              <a:rPr lang="cs-CZ" sz="1400" b="1" dirty="0" err="1" smtClean="0">
                <a:solidFill>
                  <a:schemeClr val="tx1"/>
                </a:solidFill>
                <a:latin typeface="Times New Roman" pitchFamily="18" charset="0"/>
                <a:cs typeface="Times New Roman" pitchFamily="18" charset="0"/>
              </a:rPr>
              <a:t>nka</a:t>
            </a:r>
            <a:r>
              <a:rPr lang="cs-CZ" sz="1400" b="1" dirty="0" smtClean="0">
                <a:solidFill>
                  <a:schemeClr val="tx1"/>
                </a:solidFill>
                <a:latin typeface="Times New Roman" pitchFamily="18" charset="0"/>
                <a:cs typeface="Times New Roman" pitchFamily="18" charset="0"/>
              </a:rPr>
              <a:t>.</a:t>
            </a:r>
            <a:endParaRPr lang="cs-CZ" sz="1400" dirty="0">
              <a:solidFill>
                <a:schemeClr val="tx1"/>
              </a:solidFill>
              <a:latin typeface="Times New Roman" pitchFamily="18" charset="0"/>
              <a:cs typeface="Times New Roman" pitchFamily="18" charset="0"/>
            </a:endParaRPr>
          </a:p>
        </p:txBody>
      </p:sp>
      <p:pic>
        <p:nvPicPr>
          <p:cNvPr id="6146" name="Picture 2" descr="C:\Users\Zuzka\AppData\Local\Microsoft\Windows\Temporary Internet Files\Content.IE5\XV0TSTSR\MC90042385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64146" y="2585725"/>
            <a:ext cx="900349" cy="115076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2076" y="483518"/>
            <a:ext cx="4896544" cy="594066"/>
          </a:xfrm>
        </p:spPr>
        <p:txBody>
          <a:bodyPr>
            <a:normAutofit/>
          </a:bodyPr>
          <a:lstStyle/>
          <a:p>
            <a:pPr algn="l"/>
            <a:r>
              <a:rPr lang="cs-CZ" sz="2500" b="1" dirty="0" smtClean="0">
                <a:latin typeface="Times New Roman" pitchFamily="18" charset="0"/>
                <a:cs typeface="Times New Roman" pitchFamily="18" charset="0"/>
              </a:rPr>
              <a:t>60.7 CLIL</a:t>
            </a:r>
            <a:endParaRPr lang="cs-CZ" sz="2500" b="1" dirty="0">
              <a:latin typeface="Times New Roman" pitchFamily="18" charset="0"/>
              <a:cs typeface="Times New Roman" pitchFamily="18" charset="0"/>
            </a:endParaRPr>
          </a:p>
        </p:txBody>
      </p:sp>
      <p:sp>
        <p:nvSpPr>
          <p:cNvPr id="11" name="TextovéPole 10">
            <a:hlinkClick r:id="rId3"/>
          </p:cNvPr>
          <p:cNvSpPr txBox="1"/>
          <p:nvPr/>
        </p:nvSpPr>
        <p:spPr>
          <a:xfrm>
            <a:off x="6516216" y="3867895"/>
            <a:ext cx="2304256" cy="461665"/>
          </a:xfrm>
          <a:prstGeom prst="rect">
            <a:avLst/>
          </a:prstGeom>
          <a:noFill/>
        </p:spPr>
        <p:txBody>
          <a:bodyPr wrap="square" rtlCol="0">
            <a:spAutoFit/>
          </a:bodyPr>
          <a:lstStyle/>
          <a:p>
            <a:endParaRPr lang="cs-CZ" sz="1200" dirty="0" smtClean="0"/>
          </a:p>
          <a:p>
            <a:endParaRPr lang="cs-CZ" sz="1200" dirty="0"/>
          </a:p>
        </p:txBody>
      </p:sp>
      <p:sp>
        <p:nvSpPr>
          <p:cNvPr id="17" name="TextovéPole 16"/>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Czech </a:t>
            </a:r>
            <a:r>
              <a:rPr lang="cs-CZ" sz="1600" b="1" dirty="0" err="1" smtClean="0">
                <a:solidFill>
                  <a:schemeClr val="accent3">
                    <a:lumMod val="50000"/>
                  </a:schemeClr>
                </a:solidFill>
                <a:latin typeface="Times New Roman" pitchFamily="18" charset="0"/>
                <a:cs typeface="Times New Roman" pitchFamily="18" charset="0"/>
              </a:rPr>
              <a:t>language</a:t>
            </a:r>
            <a:r>
              <a:rPr lang="cs-CZ" sz="1600" b="1" dirty="0" smtClean="0">
                <a:solidFill>
                  <a:schemeClr val="accent3">
                    <a:lumMod val="50000"/>
                  </a:schemeClr>
                </a:solidFill>
                <a:latin typeface="Times New Roman" pitchFamily="18" charset="0"/>
                <a:cs typeface="Times New Roman" pitchFamily="18" charset="0"/>
              </a:rPr>
              <a:t> and </a:t>
            </a:r>
            <a:r>
              <a:rPr lang="cs-CZ" sz="1600" b="1" dirty="0" err="1" smtClean="0">
                <a:solidFill>
                  <a:schemeClr val="accent3">
                    <a:lumMod val="50000"/>
                  </a:schemeClr>
                </a:solidFill>
                <a:latin typeface="Times New Roman" pitchFamily="18" charset="0"/>
                <a:cs typeface="Times New Roman" pitchFamily="18" charset="0"/>
              </a:rPr>
              <a:t>literature</a:t>
            </a:r>
            <a:endParaRPr lang="cs-CZ" sz="1600" b="1" dirty="0" smtClean="0">
              <a:solidFill>
                <a:schemeClr val="accent3">
                  <a:lumMod val="50000"/>
                </a:schemeClr>
              </a:solidFill>
              <a:latin typeface="Times New Roman" pitchFamily="18" charset="0"/>
              <a:cs typeface="Times New Roman" pitchFamily="18" charset="0"/>
            </a:endParaRPr>
          </a:p>
          <a:p>
            <a:endParaRPr lang="cs-CZ" sz="1000" dirty="0">
              <a:latin typeface="Times New Roman" pitchFamily="18" charset="0"/>
              <a:cs typeface="Times New Roman" pitchFamily="18" charset="0"/>
            </a:endParaRPr>
          </a:p>
        </p:txBody>
      </p:sp>
      <p:sp>
        <p:nvSpPr>
          <p:cNvPr id="3" name="TextovéPole 2"/>
          <p:cNvSpPr txBox="1"/>
          <p:nvPr/>
        </p:nvSpPr>
        <p:spPr>
          <a:xfrm>
            <a:off x="1907704" y="1131590"/>
            <a:ext cx="1708096" cy="584775"/>
          </a:xfrm>
          <a:prstGeom prst="rect">
            <a:avLst/>
          </a:prstGeom>
        </p:spPr>
        <p:style>
          <a:lnRef idx="0">
            <a:schemeClr val="accent2"/>
          </a:lnRef>
          <a:fillRef idx="3">
            <a:schemeClr val="accent2"/>
          </a:fillRef>
          <a:effectRef idx="3">
            <a:schemeClr val="accent2"/>
          </a:effectRef>
          <a:fontRef idx="minor">
            <a:schemeClr val="lt1"/>
          </a:fontRef>
        </p:style>
        <p:txBody>
          <a:bodyPr wrap="none" rtlCol="0">
            <a:spAutoFit/>
          </a:bodyPr>
          <a:lstStyle/>
          <a:p>
            <a:pPr algn="ctr"/>
            <a:r>
              <a:rPr lang="en-US" sz="1600" b="1" u="sng" dirty="0">
                <a:latin typeface="Times New Roman" pitchFamily="18" charset="0"/>
                <a:cs typeface="Times New Roman" pitchFamily="18" charset="0"/>
              </a:rPr>
              <a:t>The Sick Rose</a:t>
            </a:r>
          </a:p>
          <a:p>
            <a:pPr algn="ctr"/>
            <a:r>
              <a:rPr lang="en-US" sz="1600" b="1" u="sng" dirty="0">
                <a:latin typeface="Times New Roman" pitchFamily="18" charset="0"/>
                <a:cs typeface="Times New Roman" pitchFamily="18" charset="0"/>
              </a:rPr>
              <a:t>by William </a:t>
            </a:r>
            <a:r>
              <a:rPr lang="en-US" sz="1600" b="1" u="sng" dirty="0" smtClean="0">
                <a:latin typeface="Times New Roman" pitchFamily="18" charset="0"/>
                <a:cs typeface="Times New Roman" pitchFamily="18" charset="0"/>
              </a:rPr>
              <a:t>Blake</a:t>
            </a:r>
            <a:endParaRPr lang="cs-CZ" sz="1600" b="1" u="sng" dirty="0" smtClean="0">
              <a:latin typeface="Times New Roman" pitchFamily="18" charset="0"/>
              <a:cs typeface="Times New Roman" pitchFamily="18" charset="0"/>
            </a:endParaRPr>
          </a:p>
        </p:txBody>
      </p:sp>
      <p:sp>
        <p:nvSpPr>
          <p:cNvPr id="4" name="TextovéPole 3"/>
          <p:cNvSpPr txBox="1"/>
          <p:nvPr/>
        </p:nvSpPr>
        <p:spPr>
          <a:xfrm>
            <a:off x="295571" y="1995686"/>
            <a:ext cx="1994457" cy="2031325"/>
          </a:xfrm>
          <a:prstGeom prst="rect">
            <a:avLst/>
          </a:prstGeom>
        </p:spPr>
        <p:style>
          <a:lnRef idx="0">
            <a:schemeClr val="accent2"/>
          </a:lnRef>
          <a:fillRef idx="3">
            <a:schemeClr val="accent2"/>
          </a:fillRef>
          <a:effectRef idx="3">
            <a:schemeClr val="accent2"/>
          </a:effectRef>
          <a:fontRef idx="minor">
            <a:schemeClr val="lt1"/>
          </a:fontRef>
        </p:style>
        <p:txBody>
          <a:bodyPr wrap="none" rtlCol="0">
            <a:spAutoFit/>
          </a:bodyPr>
          <a:lstStyle/>
          <a:p>
            <a:pPr algn="ctr"/>
            <a:r>
              <a:rPr lang="en-US" sz="1400" b="1" dirty="0">
                <a:latin typeface="Times New Roman" pitchFamily="18" charset="0"/>
                <a:cs typeface="Times New Roman" pitchFamily="18" charset="0"/>
              </a:rPr>
              <a:t>O Rose, thou art </a:t>
            </a:r>
            <a:r>
              <a:rPr lang="cs-CZ" sz="1400" b="1" dirty="0" smtClean="0">
                <a:latin typeface="Times New Roman" pitchFamily="18" charset="0"/>
                <a:cs typeface="Times New Roman" pitchFamily="18" charset="0"/>
              </a:rPr>
              <a:t>___</a:t>
            </a:r>
            <a:r>
              <a:rPr lang="en-US" sz="1400" b="1" dirty="0" smtClean="0">
                <a:latin typeface="Times New Roman" pitchFamily="18" charset="0"/>
                <a:cs typeface="Times New Roman" pitchFamily="18" charset="0"/>
              </a:rPr>
              <a:t>! </a:t>
            </a:r>
            <a:r>
              <a:rPr lang="en-US" sz="1400" b="1" dirty="0">
                <a:latin typeface="Times New Roman" pitchFamily="18" charset="0"/>
                <a:cs typeface="Times New Roman" pitchFamily="18" charset="0"/>
              </a:rPr>
              <a:t/>
            </a:r>
            <a:br>
              <a:rPr lang="en-US" sz="1400" b="1" dirty="0">
                <a:latin typeface="Times New Roman" pitchFamily="18" charset="0"/>
                <a:cs typeface="Times New Roman" pitchFamily="18" charset="0"/>
              </a:rPr>
            </a:br>
            <a:r>
              <a:rPr lang="en-US" sz="1400" b="1" dirty="0">
                <a:latin typeface="Times New Roman" pitchFamily="18" charset="0"/>
                <a:cs typeface="Times New Roman" pitchFamily="18" charset="0"/>
              </a:rPr>
              <a:t>The invisible </a:t>
            </a:r>
            <a:r>
              <a:rPr lang="cs-CZ" sz="1400" b="1" dirty="0" smtClean="0">
                <a:latin typeface="Times New Roman" pitchFamily="18" charset="0"/>
                <a:cs typeface="Times New Roman" pitchFamily="18" charset="0"/>
              </a:rPr>
              <a:t>___</a:t>
            </a:r>
            <a:r>
              <a:rPr lang="en-US" sz="1400" b="1" dirty="0" smtClean="0">
                <a:latin typeface="Times New Roman" pitchFamily="18" charset="0"/>
                <a:cs typeface="Times New Roman" pitchFamily="18" charset="0"/>
              </a:rPr>
              <a:t>, </a:t>
            </a:r>
            <a:r>
              <a:rPr lang="en-US" sz="1400" b="1" dirty="0">
                <a:latin typeface="Times New Roman" pitchFamily="18" charset="0"/>
                <a:cs typeface="Times New Roman" pitchFamily="18" charset="0"/>
              </a:rPr>
              <a:t/>
            </a:r>
            <a:br>
              <a:rPr lang="en-US" sz="1400" b="1" dirty="0">
                <a:latin typeface="Times New Roman" pitchFamily="18" charset="0"/>
                <a:cs typeface="Times New Roman" pitchFamily="18" charset="0"/>
              </a:rPr>
            </a:br>
            <a:r>
              <a:rPr lang="en-US" sz="1400" b="1" dirty="0">
                <a:latin typeface="Times New Roman" pitchFamily="18" charset="0"/>
                <a:cs typeface="Times New Roman" pitchFamily="18" charset="0"/>
              </a:rPr>
              <a:t>That flies in the </a:t>
            </a:r>
            <a:r>
              <a:rPr lang="cs-CZ" sz="1400" b="1" dirty="0" smtClean="0">
                <a:latin typeface="Times New Roman" pitchFamily="18" charset="0"/>
                <a:cs typeface="Times New Roman" pitchFamily="18" charset="0"/>
              </a:rPr>
              <a:t>____</a:t>
            </a:r>
            <a:r>
              <a:rPr lang="en-US" sz="1400" b="1" dirty="0" smtClean="0">
                <a:latin typeface="Times New Roman" pitchFamily="18" charset="0"/>
                <a:cs typeface="Times New Roman" pitchFamily="18" charset="0"/>
              </a:rPr>
              <a:t>, </a:t>
            </a:r>
            <a:r>
              <a:rPr lang="en-US" sz="1400" b="1" dirty="0">
                <a:latin typeface="Times New Roman" pitchFamily="18" charset="0"/>
                <a:cs typeface="Times New Roman" pitchFamily="18" charset="0"/>
              </a:rPr>
              <a:t/>
            </a:r>
            <a:br>
              <a:rPr lang="en-US" sz="1400" b="1" dirty="0">
                <a:latin typeface="Times New Roman" pitchFamily="18" charset="0"/>
                <a:cs typeface="Times New Roman" pitchFamily="18" charset="0"/>
              </a:rPr>
            </a:br>
            <a:r>
              <a:rPr lang="en-US" sz="1400" b="1" dirty="0">
                <a:latin typeface="Times New Roman" pitchFamily="18" charset="0"/>
                <a:cs typeface="Times New Roman" pitchFamily="18" charset="0"/>
              </a:rPr>
              <a:t>In the howling </a:t>
            </a:r>
            <a:r>
              <a:rPr lang="cs-CZ" sz="1400" b="1" dirty="0" smtClean="0">
                <a:latin typeface="Times New Roman" pitchFamily="18" charset="0"/>
                <a:cs typeface="Times New Roman" pitchFamily="18" charset="0"/>
              </a:rPr>
              <a:t>____</a:t>
            </a:r>
            <a:r>
              <a:rPr lang="en-US" sz="1400" b="1" dirty="0" smtClean="0">
                <a:latin typeface="Times New Roman" pitchFamily="18" charset="0"/>
                <a:cs typeface="Times New Roman" pitchFamily="18" charset="0"/>
              </a:rPr>
              <a:t>, </a:t>
            </a:r>
            <a:r>
              <a:rPr lang="en-US" sz="1400" b="1" dirty="0">
                <a:latin typeface="Times New Roman" pitchFamily="18" charset="0"/>
                <a:cs typeface="Times New Roman" pitchFamily="18" charset="0"/>
              </a:rPr>
              <a:t/>
            </a:r>
            <a:br>
              <a:rPr lang="en-US" sz="1400" b="1" dirty="0">
                <a:latin typeface="Times New Roman" pitchFamily="18" charset="0"/>
                <a:cs typeface="Times New Roman" pitchFamily="18" charset="0"/>
              </a:rPr>
            </a:br>
            <a:r>
              <a:rPr lang="en-US" sz="1400" b="1" dirty="0">
                <a:latin typeface="Times New Roman" pitchFamily="18" charset="0"/>
                <a:cs typeface="Times New Roman" pitchFamily="18" charset="0"/>
              </a:rPr>
              <a:t/>
            </a:r>
            <a:br>
              <a:rPr lang="en-US" sz="1400" b="1" dirty="0">
                <a:latin typeface="Times New Roman" pitchFamily="18" charset="0"/>
                <a:cs typeface="Times New Roman" pitchFamily="18" charset="0"/>
              </a:rPr>
            </a:br>
            <a:r>
              <a:rPr lang="en-US" sz="1400" b="1" dirty="0">
                <a:latin typeface="Times New Roman" pitchFamily="18" charset="0"/>
                <a:cs typeface="Times New Roman" pitchFamily="18" charset="0"/>
              </a:rPr>
              <a:t>Has found out thy bed </a:t>
            </a:r>
            <a:br>
              <a:rPr lang="en-US" sz="1400" b="1" dirty="0">
                <a:latin typeface="Times New Roman" pitchFamily="18" charset="0"/>
                <a:cs typeface="Times New Roman" pitchFamily="18" charset="0"/>
              </a:rPr>
            </a:br>
            <a:r>
              <a:rPr lang="en-US" sz="1400" b="1" dirty="0">
                <a:latin typeface="Times New Roman" pitchFamily="18" charset="0"/>
                <a:cs typeface="Times New Roman" pitchFamily="18" charset="0"/>
              </a:rPr>
              <a:t>Of crimson joy; </a:t>
            </a:r>
            <a:br>
              <a:rPr lang="en-US" sz="1400" b="1" dirty="0">
                <a:latin typeface="Times New Roman" pitchFamily="18" charset="0"/>
                <a:cs typeface="Times New Roman" pitchFamily="18" charset="0"/>
              </a:rPr>
            </a:br>
            <a:r>
              <a:rPr lang="en-US" sz="1400" b="1" dirty="0">
                <a:latin typeface="Times New Roman" pitchFamily="18" charset="0"/>
                <a:cs typeface="Times New Roman" pitchFamily="18" charset="0"/>
              </a:rPr>
              <a:t>And his dark </a:t>
            </a:r>
            <a:r>
              <a:rPr lang="cs-CZ" sz="1400" b="1" dirty="0" smtClean="0">
                <a:latin typeface="Times New Roman" pitchFamily="18" charset="0"/>
                <a:cs typeface="Times New Roman" pitchFamily="18" charset="0"/>
              </a:rPr>
              <a:t>____</a:t>
            </a:r>
            <a:r>
              <a:rPr lang="en-US" sz="1400" b="1" dirty="0" smtClean="0">
                <a:latin typeface="Times New Roman" pitchFamily="18" charset="0"/>
                <a:cs typeface="Times New Roman" pitchFamily="18" charset="0"/>
              </a:rPr>
              <a:t> </a:t>
            </a:r>
            <a:r>
              <a:rPr lang="en-US" sz="1400" b="1" dirty="0">
                <a:latin typeface="Times New Roman" pitchFamily="18" charset="0"/>
                <a:cs typeface="Times New Roman" pitchFamily="18" charset="0"/>
              </a:rPr>
              <a:t>love </a:t>
            </a:r>
            <a:br>
              <a:rPr lang="en-US" sz="1400" b="1" dirty="0">
                <a:latin typeface="Times New Roman" pitchFamily="18" charset="0"/>
                <a:cs typeface="Times New Roman" pitchFamily="18" charset="0"/>
              </a:rPr>
            </a:br>
            <a:r>
              <a:rPr lang="en-US" sz="1400" b="1" dirty="0">
                <a:latin typeface="Times New Roman" pitchFamily="18" charset="0"/>
                <a:cs typeface="Times New Roman" pitchFamily="18" charset="0"/>
              </a:rPr>
              <a:t>Does thy life </a:t>
            </a:r>
            <a:r>
              <a:rPr lang="cs-CZ" sz="1400" b="1" dirty="0" smtClean="0">
                <a:latin typeface="Times New Roman" pitchFamily="18" charset="0"/>
                <a:cs typeface="Times New Roman" pitchFamily="18" charset="0"/>
              </a:rPr>
              <a:t>____</a:t>
            </a:r>
            <a:r>
              <a:rPr lang="en-US" sz="1400" b="1" dirty="0" smtClean="0">
                <a:latin typeface="Times New Roman" pitchFamily="18" charset="0"/>
                <a:cs typeface="Times New Roman" pitchFamily="18" charset="0"/>
              </a:rPr>
              <a:t>. </a:t>
            </a:r>
            <a:endParaRPr lang="cs-CZ" sz="1400" b="1" dirty="0" smtClean="0">
              <a:latin typeface="Times New Roman" pitchFamily="18" charset="0"/>
              <a:cs typeface="Times New Roman" pitchFamily="18" charset="0"/>
            </a:endParaRPr>
          </a:p>
        </p:txBody>
      </p:sp>
      <p:sp>
        <p:nvSpPr>
          <p:cNvPr id="5" name="TextovéPole 4"/>
          <p:cNvSpPr txBox="1"/>
          <p:nvPr/>
        </p:nvSpPr>
        <p:spPr>
          <a:xfrm>
            <a:off x="4932040" y="1995686"/>
            <a:ext cx="1665841" cy="2031325"/>
          </a:xfrm>
          <a:prstGeom prst="rect">
            <a:avLst/>
          </a:prstGeom>
        </p:spPr>
        <p:style>
          <a:lnRef idx="0">
            <a:schemeClr val="accent2"/>
          </a:lnRef>
          <a:fillRef idx="3">
            <a:schemeClr val="accent2"/>
          </a:fillRef>
          <a:effectRef idx="3">
            <a:schemeClr val="accent2"/>
          </a:effectRef>
          <a:fontRef idx="minor">
            <a:schemeClr val="lt1"/>
          </a:fontRef>
        </p:style>
        <p:txBody>
          <a:bodyPr wrap="none" rtlCol="0">
            <a:spAutoFit/>
          </a:bodyPr>
          <a:lstStyle/>
          <a:p>
            <a:pPr algn="ctr"/>
            <a:r>
              <a:rPr lang="cs-CZ" sz="1400" b="1" dirty="0">
                <a:latin typeface="Times New Roman" pitchFamily="18" charset="0"/>
                <a:cs typeface="Times New Roman" pitchFamily="18" charset="0"/>
              </a:rPr>
              <a:t>Ó růže, to ten červ!</a:t>
            </a:r>
          </a:p>
          <a:p>
            <a:pPr algn="ctr"/>
            <a:r>
              <a:rPr lang="cs-CZ" sz="1400" b="1" dirty="0">
                <a:latin typeface="Times New Roman" pitchFamily="18" charset="0"/>
                <a:cs typeface="Times New Roman" pitchFamily="18" charset="0"/>
              </a:rPr>
              <a:t>Ten neviditelný, </a:t>
            </a:r>
          </a:p>
          <a:p>
            <a:pPr algn="ctr"/>
            <a:r>
              <a:rPr lang="cs-CZ" sz="1400" b="1" dirty="0">
                <a:latin typeface="Times New Roman" pitchFamily="18" charset="0"/>
                <a:cs typeface="Times New Roman" pitchFamily="18" charset="0"/>
              </a:rPr>
              <a:t>co vylézá jen</a:t>
            </a:r>
          </a:p>
          <a:p>
            <a:pPr algn="ctr"/>
            <a:r>
              <a:rPr lang="cs-CZ" sz="1400" b="1" dirty="0">
                <a:latin typeface="Times New Roman" pitchFamily="18" charset="0"/>
                <a:cs typeface="Times New Roman" pitchFamily="18" charset="0"/>
              </a:rPr>
              <a:t>za bouře a za tmy,</a:t>
            </a:r>
          </a:p>
          <a:p>
            <a:pPr algn="ctr"/>
            <a:endParaRPr lang="cs-CZ" sz="1400" b="1" dirty="0">
              <a:latin typeface="Times New Roman" pitchFamily="18" charset="0"/>
              <a:cs typeface="Times New Roman" pitchFamily="18" charset="0"/>
            </a:endParaRPr>
          </a:p>
          <a:p>
            <a:pPr algn="ctr"/>
            <a:r>
              <a:rPr lang="cs-CZ" sz="1400" b="1" dirty="0">
                <a:latin typeface="Times New Roman" pitchFamily="18" charset="0"/>
                <a:cs typeface="Times New Roman" pitchFamily="18" charset="0"/>
              </a:rPr>
              <a:t>už si tě našel,</a:t>
            </a:r>
          </a:p>
          <a:p>
            <a:pPr algn="ctr"/>
            <a:r>
              <a:rPr lang="cs-CZ" sz="1400" b="1" dirty="0">
                <a:latin typeface="Times New Roman" pitchFamily="18" charset="0"/>
                <a:cs typeface="Times New Roman" pitchFamily="18" charset="0"/>
              </a:rPr>
              <a:t>a kde spíš ví:</a:t>
            </a:r>
          </a:p>
          <a:p>
            <a:pPr algn="ctr"/>
            <a:r>
              <a:rPr lang="cs-CZ" sz="1400" b="1" dirty="0">
                <a:latin typeface="Times New Roman" pitchFamily="18" charset="0"/>
                <a:cs typeface="Times New Roman" pitchFamily="18" charset="0"/>
              </a:rPr>
              <a:t>a temnou láskou tě</a:t>
            </a:r>
          </a:p>
          <a:p>
            <a:pPr algn="ctr"/>
            <a:r>
              <a:rPr lang="cs-CZ" sz="1400" b="1" dirty="0">
                <a:latin typeface="Times New Roman" pitchFamily="18" charset="0"/>
                <a:cs typeface="Times New Roman" pitchFamily="18" charset="0"/>
              </a:rPr>
              <a:t>skrytě umoří. </a:t>
            </a:r>
            <a:endParaRPr lang="cs-CZ" sz="1400" b="1" dirty="0" smtClean="0">
              <a:latin typeface="Times New Roman" pitchFamily="18" charset="0"/>
              <a:cs typeface="Times New Roman" pitchFamily="18" charset="0"/>
            </a:endParaRPr>
          </a:p>
        </p:txBody>
      </p:sp>
      <p:pic>
        <p:nvPicPr>
          <p:cNvPr id="1025" name="Picture 1" descr="The Sick Ros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280" y="2139702"/>
            <a:ext cx="1742306" cy="2747483"/>
          </a:xfrm>
          <a:prstGeom prst="rect">
            <a:avLst/>
          </a:prstGeom>
          <a:noFill/>
          <a:extLst>
            <a:ext uri="{909E8E84-426E-40DD-AFC4-6F175D3DCCD1}">
              <a14:hiddenFill xmlns:a14="http://schemas.microsoft.com/office/drawing/2010/main">
                <a:solidFill>
                  <a:srgbClr val="FFFFFF"/>
                </a:solidFill>
              </a14:hiddenFill>
            </a:ext>
          </a:extLst>
        </p:spPr>
      </p:pic>
      <p:sp>
        <p:nvSpPr>
          <p:cNvPr id="8" name="Obdélník 7"/>
          <p:cNvSpPr/>
          <p:nvPr/>
        </p:nvSpPr>
        <p:spPr>
          <a:xfrm>
            <a:off x="4427984" y="627534"/>
            <a:ext cx="4572000" cy="1015663"/>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gn="just"/>
            <a:r>
              <a:rPr lang="en-US" sz="1200" b="1" dirty="0" smtClean="0">
                <a:latin typeface="Times New Roman" pitchFamily="18" charset="0"/>
                <a:cs typeface="Times New Roman" pitchFamily="18" charset="0"/>
              </a:rPr>
              <a:t>William Blake (1757 - 1827) was one of the greatest English poets. He is best known for his prophetic poems and for his collections Songs of Innocence (1789) and Songs of Experience (1794). His work inspired many famous writers and musicians. Blake was also a painter and often illustrated his own work.</a:t>
            </a:r>
            <a:endParaRPr lang="en-US" sz="1200" b="1" dirty="0">
              <a:latin typeface="Times New Roman" pitchFamily="18" charset="0"/>
              <a:cs typeface="Times New Roman" pitchFamily="18" charset="0"/>
            </a:endParaRPr>
          </a:p>
        </p:txBody>
      </p:sp>
      <p:sp>
        <p:nvSpPr>
          <p:cNvPr id="9" name="TextovéPole 8"/>
          <p:cNvSpPr txBox="1"/>
          <p:nvPr/>
        </p:nvSpPr>
        <p:spPr>
          <a:xfrm>
            <a:off x="827584" y="4371950"/>
            <a:ext cx="3639138" cy="646331"/>
          </a:xfrm>
          <a:prstGeom prst="rect">
            <a:avLst/>
          </a:prstGeom>
        </p:spPr>
        <p:style>
          <a:lnRef idx="2">
            <a:schemeClr val="accent6"/>
          </a:lnRef>
          <a:fillRef idx="1">
            <a:schemeClr val="lt1"/>
          </a:fillRef>
          <a:effectRef idx="0">
            <a:schemeClr val="accent6"/>
          </a:effectRef>
          <a:fontRef idx="minor">
            <a:schemeClr val="dk1"/>
          </a:fontRef>
        </p:style>
        <p:txBody>
          <a:bodyPr wrap="none" rtlCol="0">
            <a:spAutoFit/>
          </a:bodyPr>
          <a:lstStyle/>
          <a:p>
            <a:r>
              <a:rPr lang="cs-CZ" sz="1200" b="1" dirty="0">
                <a:latin typeface="Times New Roman" pitchFamily="18" charset="0"/>
                <a:cs typeface="Times New Roman" pitchFamily="18" charset="0"/>
              </a:rPr>
              <a:t>THOU</a:t>
            </a:r>
            <a:r>
              <a:rPr lang="cs-CZ" sz="1200" dirty="0">
                <a:latin typeface="Times New Roman" pitchFamily="18" charset="0"/>
                <a:cs typeface="Times New Roman" pitchFamily="18" charset="0"/>
              </a:rPr>
              <a:t> </a:t>
            </a:r>
            <a:r>
              <a:rPr lang="cs-CZ" sz="1200" dirty="0" smtClean="0">
                <a:latin typeface="Times New Roman" pitchFamily="18" charset="0"/>
                <a:cs typeface="Times New Roman" pitchFamily="18" charset="0"/>
              </a:rPr>
              <a:t> = </a:t>
            </a:r>
            <a:r>
              <a:rPr lang="cs-CZ" sz="1200" dirty="0" err="1">
                <a:latin typeface="Times New Roman" pitchFamily="18" charset="0"/>
                <a:cs typeface="Times New Roman" pitchFamily="18" charset="0"/>
              </a:rPr>
              <a:t>you</a:t>
            </a:r>
            <a:r>
              <a:rPr lang="cs-CZ" sz="1200" dirty="0">
                <a:latin typeface="Times New Roman" pitchFamily="18" charset="0"/>
                <a:cs typeface="Times New Roman" pitchFamily="18" charset="0"/>
              </a:rPr>
              <a:t> (</a:t>
            </a:r>
            <a:r>
              <a:rPr lang="cs-CZ" sz="1200" dirty="0" err="1">
                <a:latin typeface="Times New Roman" pitchFamily="18" charset="0"/>
                <a:cs typeface="Times New Roman" pitchFamily="18" charset="0"/>
              </a:rPr>
              <a:t>thou</a:t>
            </a:r>
            <a:r>
              <a:rPr lang="cs-CZ" sz="1200" dirty="0">
                <a:latin typeface="Times New Roman" pitchFamily="18" charset="0"/>
                <a:cs typeface="Times New Roman" pitchFamily="18" charset="0"/>
              </a:rPr>
              <a:t> art = </a:t>
            </a:r>
            <a:r>
              <a:rPr lang="cs-CZ" sz="1200" dirty="0" err="1">
                <a:latin typeface="Times New Roman" pitchFamily="18" charset="0"/>
                <a:cs typeface="Times New Roman" pitchFamily="18" charset="0"/>
              </a:rPr>
              <a:t>you</a:t>
            </a:r>
            <a:r>
              <a:rPr lang="cs-CZ" sz="1200" dirty="0">
                <a:latin typeface="Times New Roman" pitchFamily="18" charset="0"/>
                <a:cs typeface="Times New Roman" pitchFamily="18" charset="0"/>
              </a:rPr>
              <a:t> are</a:t>
            </a:r>
            <a:r>
              <a:rPr lang="cs-CZ" sz="1200" dirty="0" smtClean="0">
                <a:latin typeface="Times New Roman" pitchFamily="18" charset="0"/>
                <a:cs typeface="Times New Roman" pitchFamily="18" charset="0"/>
              </a:rPr>
              <a:t>)</a:t>
            </a:r>
            <a:r>
              <a:rPr lang="cs-CZ" sz="1200" dirty="0">
                <a:latin typeface="Times New Roman" pitchFamily="18" charset="0"/>
                <a:cs typeface="Times New Roman" pitchFamily="18" charset="0"/>
              </a:rPr>
              <a:t/>
            </a:r>
            <a:br>
              <a:rPr lang="cs-CZ" sz="1200" dirty="0">
                <a:latin typeface="Times New Roman" pitchFamily="18" charset="0"/>
                <a:cs typeface="Times New Roman" pitchFamily="18" charset="0"/>
              </a:rPr>
            </a:br>
            <a:r>
              <a:rPr lang="cs-CZ" sz="1200" b="1" dirty="0" smtClean="0">
                <a:latin typeface="Times New Roman" pitchFamily="18" charset="0"/>
                <a:cs typeface="Times New Roman" pitchFamily="18" charset="0"/>
              </a:rPr>
              <a:t>THY</a:t>
            </a:r>
            <a:r>
              <a:rPr lang="cs-CZ" sz="1200" dirty="0" smtClean="0">
                <a:latin typeface="Times New Roman" pitchFamily="18" charset="0"/>
                <a:cs typeface="Times New Roman" pitchFamily="18" charset="0"/>
              </a:rPr>
              <a:t>  </a:t>
            </a:r>
            <a:r>
              <a:rPr lang="cs-CZ" sz="1200" dirty="0">
                <a:latin typeface="Times New Roman" pitchFamily="18" charset="0"/>
                <a:cs typeface="Times New Roman" pitchFamily="18" charset="0"/>
              </a:rPr>
              <a:t>= </a:t>
            </a:r>
            <a:r>
              <a:rPr lang="cs-CZ" sz="1200" dirty="0" err="1">
                <a:latin typeface="Times New Roman" pitchFamily="18" charset="0"/>
                <a:cs typeface="Times New Roman" pitchFamily="18" charset="0"/>
              </a:rPr>
              <a:t>your</a:t>
            </a:r>
            <a:r>
              <a:rPr lang="cs-CZ" sz="1200" dirty="0">
                <a:latin typeface="Times New Roman" pitchFamily="18" charset="0"/>
                <a:cs typeface="Times New Roman" pitchFamily="18" charset="0"/>
              </a:rPr>
              <a:t> (</a:t>
            </a:r>
            <a:r>
              <a:rPr lang="cs-CZ" sz="1200" dirty="0" err="1">
                <a:latin typeface="Times New Roman" pitchFamily="18" charset="0"/>
                <a:cs typeface="Times New Roman" pitchFamily="18" charset="0"/>
              </a:rPr>
              <a:t>thy</a:t>
            </a:r>
            <a:r>
              <a:rPr lang="cs-CZ" sz="1200" dirty="0">
                <a:latin typeface="Times New Roman" pitchFamily="18" charset="0"/>
                <a:cs typeface="Times New Roman" pitchFamily="18" charset="0"/>
              </a:rPr>
              <a:t> </a:t>
            </a:r>
            <a:r>
              <a:rPr lang="cs-CZ" sz="1200" dirty="0" err="1">
                <a:latin typeface="Times New Roman" pitchFamily="18" charset="0"/>
                <a:cs typeface="Times New Roman" pitchFamily="18" charset="0"/>
              </a:rPr>
              <a:t>summer's</a:t>
            </a:r>
            <a:r>
              <a:rPr lang="cs-CZ" sz="1200" dirty="0">
                <a:latin typeface="Times New Roman" pitchFamily="18" charset="0"/>
                <a:cs typeface="Times New Roman" pitchFamily="18" charset="0"/>
              </a:rPr>
              <a:t> play = </a:t>
            </a:r>
            <a:r>
              <a:rPr lang="cs-CZ" sz="1200" dirty="0" err="1">
                <a:latin typeface="Times New Roman" pitchFamily="18" charset="0"/>
                <a:cs typeface="Times New Roman" pitchFamily="18" charset="0"/>
              </a:rPr>
              <a:t>your</a:t>
            </a:r>
            <a:r>
              <a:rPr lang="cs-CZ" sz="1200" dirty="0">
                <a:latin typeface="Times New Roman" pitchFamily="18" charset="0"/>
                <a:cs typeface="Times New Roman" pitchFamily="18" charset="0"/>
              </a:rPr>
              <a:t> </a:t>
            </a:r>
            <a:r>
              <a:rPr lang="cs-CZ" sz="1200" dirty="0" err="1">
                <a:latin typeface="Times New Roman" pitchFamily="18" charset="0"/>
                <a:cs typeface="Times New Roman" pitchFamily="18" charset="0"/>
              </a:rPr>
              <a:t>summer's</a:t>
            </a:r>
            <a:r>
              <a:rPr lang="cs-CZ" sz="1200" dirty="0">
                <a:latin typeface="Times New Roman" pitchFamily="18" charset="0"/>
                <a:cs typeface="Times New Roman" pitchFamily="18" charset="0"/>
              </a:rPr>
              <a:t> play</a:t>
            </a:r>
            <a:r>
              <a:rPr lang="cs-CZ" sz="1200" dirty="0" smtClean="0">
                <a:latin typeface="Times New Roman" pitchFamily="18" charset="0"/>
                <a:cs typeface="Times New Roman" pitchFamily="18" charset="0"/>
              </a:rPr>
              <a:t>)</a:t>
            </a:r>
            <a:r>
              <a:rPr lang="cs-CZ" sz="1200" dirty="0">
                <a:latin typeface="Times New Roman" pitchFamily="18" charset="0"/>
                <a:cs typeface="Times New Roman" pitchFamily="18" charset="0"/>
              </a:rPr>
              <a:t/>
            </a:r>
            <a:br>
              <a:rPr lang="cs-CZ" sz="1200" dirty="0">
                <a:latin typeface="Times New Roman" pitchFamily="18" charset="0"/>
                <a:cs typeface="Times New Roman" pitchFamily="18" charset="0"/>
              </a:rPr>
            </a:br>
            <a:r>
              <a:rPr lang="cs-CZ" sz="1200" b="1" dirty="0" smtClean="0">
                <a:latin typeface="Times New Roman" pitchFamily="18" charset="0"/>
                <a:cs typeface="Times New Roman" pitchFamily="18" charset="0"/>
              </a:rPr>
              <a:t>ART</a:t>
            </a:r>
            <a:r>
              <a:rPr lang="cs-CZ" sz="1200" dirty="0" smtClean="0">
                <a:latin typeface="Times New Roman" pitchFamily="18" charset="0"/>
                <a:cs typeface="Times New Roman" pitchFamily="18" charset="0"/>
              </a:rPr>
              <a:t> </a:t>
            </a:r>
            <a:r>
              <a:rPr lang="cs-CZ" sz="1200" dirty="0">
                <a:latin typeface="Times New Roman" pitchFamily="18" charset="0"/>
                <a:cs typeface="Times New Roman" pitchFamily="18" charset="0"/>
              </a:rPr>
              <a:t>= are (</a:t>
            </a:r>
            <a:r>
              <a:rPr lang="cs-CZ" sz="1200" dirty="0" err="1">
                <a:latin typeface="Times New Roman" pitchFamily="18" charset="0"/>
                <a:cs typeface="Times New Roman" pitchFamily="18" charset="0"/>
              </a:rPr>
              <a:t>thou</a:t>
            </a:r>
            <a:r>
              <a:rPr lang="cs-CZ" sz="1200" dirty="0">
                <a:latin typeface="Times New Roman" pitchFamily="18" charset="0"/>
                <a:cs typeface="Times New Roman" pitchFamily="18" charset="0"/>
              </a:rPr>
              <a:t> art = </a:t>
            </a:r>
            <a:r>
              <a:rPr lang="cs-CZ" sz="1200" dirty="0" err="1">
                <a:latin typeface="Times New Roman" pitchFamily="18" charset="0"/>
                <a:cs typeface="Times New Roman" pitchFamily="18" charset="0"/>
              </a:rPr>
              <a:t>you</a:t>
            </a:r>
            <a:r>
              <a:rPr lang="cs-CZ" sz="1200" dirty="0">
                <a:latin typeface="Times New Roman" pitchFamily="18" charset="0"/>
                <a:cs typeface="Times New Roman" pitchFamily="18" charset="0"/>
              </a:rPr>
              <a:t> are) </a:t>
            </a:r>
            <a:endParaRPr lang="cs-CZ" sz="1200" b="1" dirty="0" smtClean="0">
              <a:solidFill>
                <a:schemeClr val="accent3">
                  <a:lumMod val="50000"/>
                </a:schemeClr>
              </a:solidFill>
              <a:latin typeface="Times New Roman" pitchFamily="18" charset="0"/>
              <a:cs typeface="Times New Roman" pitchFamily="18" charset="0"/>
            </a:endParaRPr>
          </a:p>
        </p:txBody>
      </p:sp>
      <p:sp>
        <p:nvSpPr>
          <p:cNvPr id="10" name="TextovéPole 9"/>
          <p:cNvSpPr txBox="1"/>
          <p:nvPr/>
        </p:nvSpPr>
        <p:spPr>
          <a:xfrm>
            <a:off x="2699792" y="2571750"/>
            <a:ext cx="1944216" cy="738664"/>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cs-CZ" sz="1400" b="1" u="sng" dirty="0" err="1" smtClean="0">
                <a:solidFill>
                  <a:schemeClr val="tx1"/>
                </a:solidFill>
                <a:latin typeface="Times New Roman" pitchFamily="18" charset="0"/>
                <a:cs typeface="Times New Roman" pitchFamily="18" charset="0"/>
              </a:rPr>
              <a:t>Complete</a:t>
            </a:r>
            <a:r>
              <a:rPr lang="cs-CZ" sz="1400" b="1" u="sng" dirty="0" smtClean="0">
                <a:solidFill>
                  <a:schemeClr val="tx1"/>
                </a:solidFill>
                <a:latin typeface="Times New Roman" pitchFamily="18" charset="0"/>
                <a:cs typeface="Times New Roman" pitchFamily="18" charset="0"/>
              </a:rPr>
              <a:t> these </a:t>
            </a:r>
            <a:r>
              <a:rPr lang="cs-CZ" sz="1400" b="1" u="sng" dirty="0" err="1" smtClean="0">
                <a:solidFill>
                  <a:schemeClr val="tx1"/>
                </a:solidFill>
                <a:latin typeface="Times New Roman" pitchFamily="18" charset="0"/>
                <a:cs typeface="Times New Roman" pitchFamily="18" charset="0"/>
              </a:rPr>
              <a:t>words</a:t>
            </a:r>
            <a:r>
              <a:rPr lang="cs-CZ" sz="1400" b="1" u="sng" dirty="0">
                <a:solidFill>
                  <a:schemeClr val="tx1"/>
                </a:solidFill>
                <a:latin typeface="Times New Roman" pitchFamily="18" charset="0"/>
                <a:cs typeface="Times New Roman" pitchFamily="18" charset="0"/>
              </a:rPr>
              <a:t>.</a:t>
            </a:r>
            <a:endParaRPr lang="cs-CZ" sz="1400" b="1" u="sng" dirty="0" smtClean="0">
              <a:solidFill>
                <a:schemeClr val="tx1"/>
              </a:solidFill>
              <a:latin typeface="Times New Roman" pitchFamily="18" charset="0"/>
              <a:cs typeface="Times New Roman" pitchFamily="18" charset="0"/>
            </a:endParaRPr>
          </a:p>
          <a:p>
            <a:pPr algn="ctr"/>
            <a:r>
              <a:rPr lang="cs-CZ" sz="1400" b="1" dirty="0" err="1">
                <a:solidFill>
                  <a:schemeClr val="tx1"/>
                </a:solidFill>
                <a:latin typeface="Times New Roman" pitchFamily="18" charset="0"/>
                <a:cs typeface="Times New Roman" pitchFamily="18" charset="0"/>
              </a:rPr>
              <a:t>d</a:t>
            </a:r>
            <a:r>
              <a:rPr lang="cs-CZ" sz="1400" b="1" dirty="0" err="1" smtClean="0">
                <a:solidFill>
                  <a:schemeClr val="tx1"/>
                </a:solidFill>
                <a:latin typeface="Times New Roman" pitchFamily="18" charset="0"/>
                <a:cs typeface="Times New Roman" pitchFamily="18" charset="0"/>
              </a:rPr>
              <a:t>estroy</a:t>
            </a:r>
            <a:r>
              <a:rPr lang="cs-CZ" sz="1400" b="1" dirty="0" smtClean="0">
                <a:solidFill>
                  <a:schemeClr val="tx1"/>
                </a:solidFill>
                <a:latin typeface="Times New Roman" pitchFamily="18" charset="0"/>
                <a:cs typeface="Times New Roman" pitchFamily="18" charset="0"/>
              </a:rPr>
              <a:t>, </a:t>
            </a:r>
            <a:r>
              <a:rPr lang="cs-CZ" sz="1400" b="1" dirty="0" err="1" smtClean="0">
                <a:solidFill>
                  <a:schemeClr val="tx1"/>
                </a:solidFill>
                <a:latin typeface="Times New Roman" pitchFamily="18" charset="0"/>
                <a:cs typeface="Times New Roman" pitchFamily="18" charset="0"/>
              </a:rPr>
              <a:t>storm</a:t>
            </a:r>
            <a:r>
              <a:rPr lang="cs-CZ" sz="1400" b="1" dirty="0" smtClean="0">
                <a:solidFill>
                  <a:schemeClr val="tx1"/>
                </a:solidFill>
                <a:latin typeface="Times New Roman" pitchFamily="18" charset="0"/>
                <a:cs typeface="Times New Roman" pitchFamily="18" charset="0"/>
              </a:rPr>
              <a:t>, </a:t>
            </a:r>
            <a:r>
              <a:rPr lang="cs-CZ" sz="1400" b="1" dirty="0" err="1" smtClean="0">
                <a:solidFill>
                  <a:schemeClr val="tx1"/>
                </a:solidFill>
                <a:latin typeface="Times New Roman" pitchFamily="18" charset="0"/>
                <a:cs typeface="Times New Roman" pitchFamily="18" charset="0"/>
              </a:rPr>
              <a:t>sick</a:t>
            </a:r>
            <a:r>
              <a:rPr lang="cs-CZ" sz="1400" b="1" dirty="0" smtClean="0">
                <a:solidFill>
                  <a:schemeClr val="tx1"/>
                </a:solidFill>
                <a:latin typeface="Times New Roman" pitchFamily="18" charset="0"/>
                <a:cs typeface="Times New Roman" pitchFamily="18" charset="0"/>
              </a:rPr>
              <a:t>, </a:t>
            </a:r>
            <a:r>
              <a:rPr lang="cs-CZ" sz="1400" b="1" dirty="0" err="1" smtClean="0">
                <a:solidFill>
                  <a:schemeClr val="tx1"/>
                </a:solidFill>
                <a:latin typeface="Times New Roman" pitchFamily="18" charset="0"/>
                <a:cs typeface="Times New Roman" pitchFamily="18" charset="0"/>
              </a:rPr>
              <a:t>worm</a:t>
            </a:r>
            <a:r>
              <a:rPr lang="cs-CZ" sz="1400" b="1" dirty="0" smtClean="0">
                <a:solidFill>
                  <a:schemeClr val="tx1"/>
                </a:solidFill>
                <a:latin typeface="Times New Roman" pitchFamily="18" charset="0"/>
                <a:cs typeface="Times New Roman" pitchFamily="18" charset="0"/>
              </a:rPr>
              <a:t>, night, </a:t>
            </a:r>
            <a:r>
              <a:rPr lang="cs-CZ" sz="1400" b="1" dirty="0" err="1" smtClean="0">
                <a:solidFill>
                  <a:schemeClr val="tx1"/>
                </a:solidFill>
                <a:latin typeface="Times New Roman" pitchFamily="18" charset="0"/>
                <a:cs typeface="Times New Roman" pitchFamily="18" charset="0"/>
              </a:rPr>
              <a:t>secret</a:t>
            </a:r>
            <a:r>
              <a:rPr lang="cs-CZ" sz="1400" b="1" dirty="0" smtClean="0">
                <a:solidFill>
                  <a:schemeClr val="tx1"/>
                </a:solidFill>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fade">
                                      <p:cBhvr>
                                        <p:cTn id="42" dur="1000"/>
                                        <p:tgtEl>
                                          <p:spTgt spid="5"/>
                                        </p:tgtEl>
                                      </p:cBhvr>
                                    </p:animEffect>
                                    <p:anim calcmode="lin" valueType="num">
                                      <p:cBhvr>
                                        <p:cTn id="43" dur="1000" fill="hold"/>
                                        <p:tgtEl>
                                          <p:spTgt spid="5"/>
                                        </p:tgtEl>
                                        <p:attrNameLst>
                                          <p:attrName>ppt_x</p:attrName>
                                        </p:attrNameLst>
                                      </p:cBhvr>
                                      <p:tavLst>
                                        <p:tav tm="0">
                                          <p:val>
                                            <p:strVal val="#ppt_x"/>
                                          </p:val>
                                        </p:tav>
                                        <p:tav tm="100000">
                                          <p:val>
                                            <p:strVal val="#ppt_x"/>
                                          </p:val>
                                        </p:tav>
                                      </p:tavLst>
                                    </p:anim>
                                    <p:anim calcmode="lin" valueType="num">
                                      <p:cBhvr>
                                        <p:cTn id="4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8" grpId="0" animBg="1"/>
      <p:bldP spid="9"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8189" y="495029"/>
            <a:ext cx="2916832" cy="594066"/>
          </a:xfrm>
        </p:spPr>
        <p:txBody>
          <a:bodyPr>
            <a:normAutofit/>
          </a:bodyPr>
          <a:lstStyle/>
          <a:p>
            <a:pPr algn="l"/>
            <a:r>
              <a:rPr lang="cs-CZ" sz="2500" b="1" dirty="0" smtClean="0">
                <a:latin typeface="Times New Roman" pitchFamily="18" charset="0"/>
                <a:cs typeface="Times New Roman" pitchFamily="18" charset="0"/>
              </a:rPr>
              <a:t>60.8 Test znalostí</a:t>
            </a:r>
            <a:endParaRPr lang="cs-CZ" sz="2500" b="1" dirty="0">
              <a:latin typeface="Times New Roman" pitchFamily="18" charset="0"/>
              <a:cs typeface="Times New Roman" pitchFamily="18" charset="0"/>
            </a:endParaRPr>
          </a:p>
        </p:txBody>
      </p:sp>
      <p:sp>
        <p:nvSpPr>
          <p:cNvPr id="11" name="TextovéPole 10">
            <a:hlinkClick r:id="rId3"/>
          </p:cNvPr>
          <p:cNvSpPr txBox="1"/>
          <p:nvPr/>
        </p:nvSpPr>
        <p:spPr>
          <a:xfrm>
            <a:off x="6516216" y="3867895"/>
            <a:ext cx="2304256" cy="461665"/>
          </a:xfrm>
          <a:prstGeom prst="rect">
            <a:avLst/>
          </a:prstGeom>
          <a:noFill/>
        </p:spPr>
        <p:txBody>
          <a:bodyPr wrap="square" rtlCol="0">
            <a:spAutoFit/>
          </a:bodyPr>
          <a:lstStyle/>
          <a:p>
            <a:endParaRPr lang="cs-CZ" sz="1200" dirty="0" smtClean="0"/>
          </a:p>
          <a:p>
            <a:endParaRPr lang="cs-CZ" sz="1200" dirty="0"/>
          </a:p>
        </p:txBody>
      </p:sp>
      <p:sp>
        <p:nvSpPr>
          <p:cNvPr id="13" name="TextovéPole 12"/>
          <p:cNvSpPr txBox="1"/>
          <p:nvPr/>
        </p:nvSpPr>
        <p:spPr>
          <a:xfrm>
            <a:off x="7092280" y="1203598"/>
            <a:ext cx="1440160" cy="246221"/>
          </a:xfrm>
          <a:prstGeom prst="rect">
            <a:avLst/>
          </a:prstGeom>
          <a:noFill/>
        </p:spPr>
        <p:txBody>
          <a:bodyPr wrap="square" rtlCol="0">
            <a:spAutoFit/>
          </a:bodyPr>
          <a:lstStyle/>
          <a:p>
            <a:pPr algn="ctr"/>
            <a:r>
              <a:rPr lang="cs-CZ" sz="1000" b="1" dirty="0" smtClean="0">
                <a:solidFill>
                  <a:srgbClr val="813763"/>
                </a:solidFill>
                <a:latin typeface="Times New Roman" pitchFamily="18" charset="0"/>
                <a:cs typeface="Times New Roman" pitchFamily="18" charset="0"/>
              </a:rPr>
              <a:t>Správné odpovědi:</a:t>
            </a:r>
            <a:endParaRPr lang="cs-CZ" sz="1000" b="1" dirty="0">
              <a:solidFill>
                <a:srgbClr val="813763"/>
              </a:solidFill>
              <a:latin typeface="Times New Roman" pitchFamily="18" charset="0"/>
              <a:cs typeface="Times New Roman" pitchFamily="18" charset="0"/>
            </a:endParaRPr>
          </a:p>
        </p:txBody>
      </p:sp>
      <p:graphicFrame>
        <p:nvGraphicFramePr>
          <p:cNvPr id="15" name="Tabulka 14"/>
          <p:cNvGraphicFramePr>
            <a:graphicFrameLocks noGrp="1"/>
          </p:cNvGraphicFramePr>
          <p:nvPr>
            <p:extLst>
              <p:ext uri="{D42A27DB-BD31-4B8C-83A1-F6EECF244321}">
                <p14:modId xmlns:p14="http://schemas.microsoft.com/office/powerpoint/2010/main" val="4181434722"/>
              </p:ext>
            </p:extLst>
          </p:nvPr>
        </p:nvGraphicFramePr>
        <p:xfrm>
          <a:off x="539552" y="1477447"/>
          <a:ext cx="6408712" cy="2804160"/>
        </p:xfrm>
        <a:graphic>
          <a:graphicData uri="http://schemas.openxmlformats.org/drawingml/2006/table">
            <a:tbl>
              <a:tblPr bandRow="1">
                <a:tableStyleId>{775DCB02-9BB8-47FD-8907-85C794F793BA}</a:tableStyleId>
              </a:tblPr>
              <a:tblGrid>
                <a:gridCol w="3048000"/>
                <a:gridCol w="3360712"/>
              </a:tblGrid>
              <a:tr h="370840">
                <a:tc>
                  <a:txBody>
                    <a:bodyPr/>
                    <a:lstStyle/>
                    <a:p>
                      <a:pPr marL="342900" indent="-342900" algn="l">
                        <a:buAutoNum type="arabicPeriod"/>
                      </a:pPr>
                      <a:r>
                        <a:rPr lang="cs-CZ" sz="1600" dirty="0" smtClean="0">
                          <a:latin typeface="Times New Roman" pitchFamily="18" charset="0"/>
                          <a:cs typeface="Times New Roman" pitchFamily="18" charset="0"/>
                        </a:rPr>
                        <a:t>Najdeš</a:t>
                      </a:r>
                      <a:r>
                        <a:rPr lang="cs-CZ" sz="1600" baseline="0" dirty="0" smtClean="0">
                          <a:latin typeface="Times New Roman" pitchFamily="18" charset="0"/>
                          <a:cs typeface="Times New Roman" pitchFamily="18" charset="0"/>
                        </a:rPr>
                        <a:t> chybu?</a:t>
                      </a:r>
                      <a:endParaRPr lang="cs-CZ" sz="1600" dirty="0" smtClean="0">
                        <a:latin typeface="Times New Roman" pitchFamily="18" charset="0"/>
                        <a:cs typeface="Times New Roman" pitchFamily="18" charset="0"/>
                      </a:endParaRPr>
                    </a:p>
                    <a:p>
                      <a:pPr marL="0" indent="0" algn="l">
                        <a:buNone/>
                      </a:pP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a/  haličský, slezský, řecký, pražský</a:t>
                      </a:r>
                    </a:p>
                    <a:p>
                      <a:pPr marL="342900" indent="-342900" algn="l"/>
                      <a:r>
                        <a:rPr lang="cs-CZ" sz="1200" dirty="0" smtClean="0">
                          <a:latin typeface="Times New Roman" pitchFamily="18" charset="0"/>
                          <a:cs typeface="Times New Roman" pitchFamily="18" charset="0"/>
                        </a:rPr>
                        <a:t>b/  pařížský,</a:t>
                      </a:r>
                      <a:r>
                        <a:rPr lang="cs-CZ" sz="1200" baseline="0" dirty="0" smtClean="0">
                          <a:latin typeface="Times New Roman" pitchFamily="18" charset="0"/>
                          <a:cs typeface="Times New Roman" pitchFamily="18" charset="0"/>
                        </a:rPr>
                        <a:t> lotyšský, lašský, mořský</a:t>
                      </a: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c/  mužský, francouzský, koňský, sušší</a:t>
                      </a:r>
                    </a:p>
                    <a:p>
                      <a:pPr marL="342900" indent="-342900" algn="l"/>
                      <a:r>
                        <a:rPr lang="cs-CZ" sz="1200" dirty="0" smtClean="0">
                          <a:latin typeface="Times New Roman" pitchFamily="18" charset="0"/>
                          <a:cs typeface="Times New Roman" pitchFamily="18" charset="0"/>
                        </a:rPr>
                        <a:t>d/  saský, kamarádský, jamajský, </a:t>
                      </a:r>
                      <a:r>
                        <a:rPr lang="cs-CZ" sz="1200" dirty="0" err="1" smtClean="0">
                          <a:latin typeface="Times New Roman" pitchFamily="18" charset="0"/>
                          <a:cs typeface="Times New Roman" pitchFamily="18" charset="0"/>
                        </a:rPr>
                        <a:t>hlatší</a:t>
                      </a:r>
                      <a:endParaRPr lang="cs-CZ"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path path="circle">
                        <a:fillToRect l="50000" t="50000" r="50000" b="50000"/>
                      </a:path>
                      <a:tileRect/>
                    </a:gradFill>
                  </a:tcPr>
                </a:tc>
                <a:tc>
                  <a:txBody>
                    <a:bodyPr/>
                    <a:lstStyle/>
                    <a:p>
                      <a:pPr marL="342900" indent="-342900" algn="l">
                        <a:buAutoNum type="arabicPeriod" startAt="3"/>
                      </a:pPr>
                      <a:r>
                        <a:rPr lang="cs-CZ" sz="1600" dirty="0" smtClean="0">
                          <a:latin typeface="Times New Roman" pitchFamily="18" charset="0"/>
                          <a:cs typeface="Times New Roman" pitchFamily="18" charset="0"/>
                        </a:rPr>
                        <a:t>Co</a:t>
                      </a:r>
                      <a:r>
                        <a:rPr lang="cs-CZ" sz="1600" baseline="0" dirty="0" smtClean="0">
                          <a:latin typeface="Times New Roman" pitchFamily="18" charset="0"/>
                          <a:cs typeface="Times New Roman" pitchFamily="18" charset="0"/>
                        </a:rPr>
                        <a:t> je správně?</a:t>
                      </a:r>
                      <a:endParaRPr lang="cs-CZ" sz="1600" dirty="0" smtClean="0">
                        <a:latin typeface="Times New Roman" pitchFamily="18" charset="0"/>
                        <a:cs typeface="Times New Roman" pitchFamily="18" charset="0"/>
                      </a:endParaRPr>
                    </a:p>
                    <a:p>
                      <a:pPr marL="0" indent="0" algn="l">
                        <a:buNone/>
                      </a:pPr>
                      <a:endParaRPr lang="cs-CZ" sz="1600" dirty="0" smtClean="0">
                        <a:latin typeface="Times New Roman" pitchFamily="18" charset="0"/>
                        <a:cs typeface="Times New Roman" pitchFamily="18" charset="0"/>
                      </a:endParaRPr>
                    </a:p>
                    <a:p>
                      <a:pPr marL="0" indent="0" algn="l">
                        <a:buNone/>
                      </a:pPr>
                      <a:r>
                        <a:rPr lang="cs-CZ" sz="1200" dirty="0" smtClean="0">
                          <a:latin typeface="Times New Roman" pitchFamily="18" charset="0"/>
                          <a:cs typeface="Times New Roman" pitchFamily="18" charset="0"/>
                        </a:rPr>
                        <a:t>a/  Voda ztekla po sklenici dolů.</a:t>
                      </a:r>
                    </a:p>
                    <a:p>
                      <a:pPr marL="342900" indent="-342900" algn="l"/>
                      <a:r>
                        <a:rPr lang="cs-CZ" sz="1200" dirty="0" smtClean="0">
                          <a:latin typeface="Times New Roman" pitchFamily="18" charset="0"/>
                          <a:cs typeface="Times New Roman" pitchFamily="18" charset="0"/>
                        </a:rPr>
                        <a:t>b/  Nestěžuj mi práci.</a:t>
                      </a:r>
                    </a:p>
                    <a:p>
                      <a:pPr marL="342900" indent="-342900" algn="l"/>
                      <a:r>
                        <a:rPr lang="cs-CZ" sz="1200" dirty="0" smtClean="0">
                          <a:latin typeface="Times New Roman" pitchFamily="18" charset="0"/>
                          <a:cs typeface="Times New Roman" pitchFamily="18" charset="0"/>
                        </a:rPr>
                        <a:t>c/  Kraj dlouho zužovalo horko.</a:t>
                      </a:r>
                    </a:p>
                    <a:p>
                      <a:pPr marL="342900" indent="-342900" algn="l"/>
                      <a:r>
                        <a:rPr lang="cs-CZ" sz="1200" dirty="0" smtClean="0">
                          <a:latin typeface="Times New Roman" pitchFamily="18" charset="0"/>
                          <a:cs typeface="Times New Roman" pitchFamily="18" charset="0"/>
                        </a:rPr>
                        <a:t>d/  Po dlouhé námaze byly hradby ztečeny.</a:t>
                      </a:r>
                    </a:p>
                    <a:p>
                      <a:pPr marL="342900" indent="-342900" algn="l"/>
                      <a:endParaRPr lang="cs-CZ" sz="1200"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path path="circle">
                        <a:fillToRect l="50000" t="50000" r="50000" b="50000"/>
                      </a:path>
                      <a:tileRect/>
                    </a:gradFill>
                  </a:tcPr>
                </a:tc>
              </a:tr>
              <a:tr h="370840">
                <a:tc>
                  <a:txBody>
                    <a:bodyPr/>
                    <a:lstStyle/>
                    <a:p>
                      <a:pPr marL="342900" indent="-342900" algn="l">
                        <a:buAutoNum type="arabicPeriod" startAt="2"/>
                      </a:pPr>
                      <a:r>
                        <a:rPr lang="cs-CZ" sz="1600" baseline="0" dirty="0" smtClean="0">
                          <a:latin typeface="Times New Roman" pitchFamily="18" charset="0"/>
                          <a:cs typeface="Times New Roman" pitchFamily="18" charset="0"/>
                        </a:rPr>
                        <a:t>Kde se vyskytla chyba?</a:t>
                      </a:r>
                    </a:p>
                    <a:p>
                      <a:pPr marL="0" indent="0" algn="l">
                        <a:buNone/>
                      </a:pP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a/  Pan Bílý bílí bílý byt.</a:t>
                      </a:r>
                    </a:p>
                    <a:p>
                      <a:pPr marL="342900" indent="-342900" algn="l"/>
                      <a:r>
                        <a:rPr lang="cs-CZ" sz="1200" dirty="0" smtClean="0">
                          <a:latin typeface="Times New Roman" pitchFamily="18" charset="0"/>
                          <a:cs typeface="Times New Roman" pitchFamily="18" charset="0"/>
                        </a:rPr>
                        <a:t>b/  Teď se uvidí</a:t>
                      </a:r>
                      <a:r>
                        <a:rPr lang="cs-CZ" sz="1200" baseline="0" dirty="0" smtClean="0">
                          <a:latin typeface="Times New Roman" pitchFamily="18" charset="0"/>
                          <a:cs typeface="Times New Roman" pitchFamily="18" charset="0"/>
                        </a:rPr>
                        <a:t> kdo s koho.</a:t>
                      </a: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c/  Zhlédl dolů z věže.</a:t>
                      </a:r>
                    </a:p>
                    <a:p>
                      <a:pPr marL="342900" indent="-342900" algn="l"/>
                      <a:r>
                        <a:rPr lang="cs-CZ" sz="1200" dirty="0" smtClean="0">
                          <a:latin typeface="Times New Roman" pitchFamily="18" charset="0"/>
                          <a:cs typeface="Times New Roman" pitchFamily="18" charset="0"/>
                        </a:rPr>
                        <a:t>d/  Smotal</a:t>
                      </a:r>
                      <a:r>
                        <a:rPr lang="cs-CZ" sz="1200" baseline="0" dirty="0" smtClean="0">
                          <a:latin typeface="Times New Roman" pitchFamily="18" charset="0"/>
                          <a:cs typeface="Times New Roman" pitchFamily="18" charset="0"/>
                        </a:rPr>
                        <a:t> klubíčko.</a:t>
                      </a:r>
                      <a:endParaRPr lang="cs-CZ"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path path="circle">
                        <a:fillToRect l="50000" t="50000" r="50000" b="50000"/>
                      </a:path>
                      <a:tileRect/>
                    </a:gradFill>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rabicPeriod" startAt="4"/>
                        <a:tabLst/>
                        <a:defRPr/>
                      </a:pPr>
                      <a:r>
                        <a:rPr lang="cs-CZ" sz="1600" dirty="0" smtClean="0">
                          <a:latin typeface="Times New Roman" pitchFamily="18" charset="0"/>
                          <a:cs typeface="Times New Roman" pitchFamily="18" charset="0"/>
                        </a:rPr>
                        <a:t>V</a:t>
                      </a:r>
                      <a:r>
                        <a:rPr lang="cs-CZ" sz="1600" baseline="0" dirty="0" smtClean="0">
                          <a:latin typeface="Times New Roman" pitchFamily="18" charset="0"/>
                          <a:cs typeface="Times New Roman" pitchFamily="18" charset="0"/>
                        </a:rPr>
                        <a:t> jaké větě řádil šotek?</a:t>
                      </a:r>
                      <a:endParaRPr lang="cs-CZ" sz="16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cs-CZ" sz="16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a/  Peníze lze směnit ve směnárně.</a:t>
                      </a:r>
                    </a:p>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b/  Tapety byly konečně strženy</a:t>
                      </a:r>
                      <a:r>
                        <a:rPr lang="cs-CZ" sz="1200" baseline="0" dirty="0" smtClean="0">
                          <a:latin typeface="Times New Roman" pitchFamily="18" charset="0"/>
                          <a:cs typeface="Times New Roman" pitchFamily="18" charset="0"/>
                        </a:rPr>
                        <a:t>.</a:t>
                      </a:r>
                      <a:endParaRPr lang="cs-CZ"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c/  </a:t>
                      </a:r>
                      <a:r>
                        <a:rPr lang="cs-CZ" sz="1200" dirty="0" err="1" smtClean="0">
                          <a:latin typeface="Times New Roman" pitchFamily="18" charset="0"/>
                          <a:cs typeface="Times New Roman" pitchFamily="18" charset="0"/>
                        </a:rPr>
                        <a:t>Spituj</a:t>
                      </a:r>
                      <a:r>
                        <a:rPr lang="cs-CZ" sz="1200" dirty="0" smtClean="0">
                          <a:latin typeface="Times New Roman" pitchFamily="18" charset="0"/>
                          <a:cs typeface="Times New Roman" pitchFamily="18" charset="0"/>
                        </a:rPr>
                        <a:t> své </a:t>
                      </a:r>
                      <a:r>
                        <a:rPr lang="cs-CZ" sz="1200" dirty="0" err="1" smtClean="0">
                          <a:latin typeface="Times New Roman" pitchFamily="18" charset="0"/>
                          <a:cs typeface="Times New Roman" pitchFamily="18" charset="0"/>
                        </a:rPr>
                        <a:t>svjedomý</a:t>
                      </a:r>
                      <a:r>
                        <a:rPr lang="cs-CZ" sz="1200" dirty="0" smtClean="0">
                          <a:latin typeface="Times New Roman" pitchFamily="18" charset="0"/>
                          <a:cs typeface="Times New Roman" pitchFamily="18"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lang="cs-CZ" sz="1200" baseline="0" dirty="0" smtClean="0">
                          <a:latin typeface="Times New Roman" pitchFamily="18" charset="0"/>
                          <a:cs typeface="Times New Roman" pitchFamily="18" charset="0"/>
                        </a:rPr>
                        <a:t>d/  Vedoucí obchodu zpronevěřil velkou část peněz.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path path="circle">
                        <a:fillToRect l="50000" t="50000" r="50000" b="50000"/>
                      </a:path>
                      <a:tileRect/>
                    </a:gradFill>
                  </a:tcPr>
                </a:tc>
              </a:tr>
            </a:tbl>
          </a:graphicData>
        </a:graphic>
      </p:graphicFrame>
      <p:sp>
        <p:nvSpPr>
          <p:cNvPr id="16" name="TextovéPole 15"/>
          <p:cNvSpPr txBox="1"/>
          <p:nvPr/>
        </p:nvSpPr>
        <p:spPr>
          <a:xfrm>
            <a:off x="7596336" y="1419622"/>
            <a:ext cx="504056" cy="1200329"/>
          </a:xfrm>
          <a:prstGeom prst="rect">
            <a:avLst/>
          </a:prstGeom>
          <a:noFill/>
        </p:spPr>
        <p:txBody>
          <a:bodyPr wrap="square" rtlCol="0">
            <a:spAutoFit/>
          </a:bodyPr>
          <a:lstStyle/>
          <a:p>
            <a:pPr marL="228600" indent="-228600">
              <a:buAutoNum type="arabicPeriod"/>
            </a:pPr>
            <a:endParaRPr lang="cs-CZ" sz="1200" dirty="0" smtClean="0">
              <a:latin typeface="Times New Roman" pitchFamily="18" charset="0"/>
              <a:cs typeface="Times New Roman" pitchFamily="18" charset="0"/>
            </a:endParaRPr>
          </a:p>
          <a:p>
            <a:pPr marL="228600" indent="-228600">
              <a:buAutoNum type="arabicPeriod"/>
            </a:pPr>
            <a:r>
              <a:rPr lang="cs-CZ" sz="1200" dirty="0">
                <a:latin typeface="Times New Roman" pitchFamily="18" charset="0"/>
                <a:cs typeface="Times New Roman" pitchFamily="18" charset="0"/>
              </a:rPr>
              <a:t>d</a:t>
            </a:r>
            <a:endParaRPr lang="cs-CZ" sz="1200" dirty="0" smtClean="0">
              <a:latin typeface="Times New Roman" pitchFamily="18" charset="0"/>
              <a:cs typeface="Times New Roman" pitchFamily="18" charset="0"/>
            </a:endParaRPr>
          </a:p>
          <a:p>
            <a:pPr marL="228600" indent="-228600">
              <a:buAutoNum type="arabicPeriod"/>
            </a:pPr>
            <a:r>
              <a:rPr lang="cs-CZ" sz="1200" dirty="0">
                <a:latin typeface="Times New Roman" pitchFamily="18" charset="0"/>
                <a:cs typeface="Times New Roman" pitchFamily="18" charset="0"/>
              </a:rPr>
              <a:t>c</a:t>
            </a:r>
            <a:endParaRPr lang="cs-CZ" sz="1200" dirty="0" smtClean="0">
              <a:latin typeface="Times New Roman" pitchFamily="18" charset="0"/>
              <a:cs typeface="Times New Roman" pitchFamily="18" charset="0"/>
            </a:endParaRPr>
          </a:p>
          <a:p>
            <a:pPr marL="228600" indent="-228600">
              <a:buAutoNum type="arabicPeriod"/>
            </a:pPr>
            <a:r>
              <a:rPr lang="cs-CZ" sz="1200" dirty="0">
                <a:latin typeface="Times New Roman" pitchFamily="18" charset="0"/>
                <a:cs typeface="Times New Roman" pitchFamily="18" charset="0"/>
              </a:rPr>
              <a:t>d</a:t>
            </a:r>
            <a:endParaRPr lang="cs-CZ" sz="1200" dirty="0" smtClean="0">
              <a:latin typeface="Times New Roman" pitchFamily="18" charset="0"/>
              <a:cs typeface="Times New Roman" pitchFamily="18" charset="0"/>
            </a:endParaRPr>
          </a:p>
          <a:p>
            <a:pPr marL="228600" indent="-228600">
              <a:buAutoNum type="arabicPeriod"/>
            </a:pPr>
            <a:r>
              <a:rPr lang="cs-CZ" sz="1200" dirty="0">
                <a:latin typeface="Times New Roman" pitchFamily="18" charset="0"/>
                <a:cs typeface="Times New Roman" pitchFamily="18" charset="0"/>
              </a:rPr>
              <a:t>c</a:t>
            </a:r>
            <a:endParaRPr lang="cs-CZ" sz="1200" dirty="0" smtClean="0">
              <a:latin typeface="Times New Roman" pitchFamily="18" charset="0"/>
              <a:cs typeface="Times New Roman" pitchFamily="18" charset="0"/>
            </a:endParaRPr>
          </a:p>
          <a:p>
            <a:pPr marL="228600" indent="-228600"/>
            <a:endParaRPr lang="cs-CZ" sz="1200" dirty="0"/>
          </a:p>
        </p:txBody>
      </p:sp>
      <p:sp>
        <p:nvSpPr>
          <p:cNvPr id="17" name="TextovéPole 16"/>
          <p:cNvSpPr txBox="1"/>
          <p:nvPr/>
        </p:nvSpPr>
        <p:spPr>
          <a:xfrm>
            <a:off x="7532712" y="4236318"/>
            <a:ext cx="1440160" cy="307777"/>
          </a:xfrm>
          <a:prstGeom prst="rect">
            <a:avLst/>
          </a:prstGeom>
          <a:noFill/>
        </p:spPr>
        <p:txBody>
          <a:bodyPr wrap="square" rtlCol="0">
            <a:spAutoFit/>
          </a:bodyPr>
          <a:lstStyle/>
          <a:p>
            <a:r>
              <a:rPr lang="cs-CZ" sz="1400" dirty="0" smtClean="0">
                <a:solidFill>
                  <a:srgbClr val="813763"/>
                </a:solidFill>
                <a:latin typeface="Times New Roman" pitchFamily="18" charset="0"/>
                <a:cs typeface="Times New Roman" pitchFamily="18" charset="0"/>
              </a:rPr>
              <a:t>Test  na známku</a:t>
            </a:r>
            <a:endParaRPr lang="cs-CZ" sz="1400" dirty="0">
              <a:solidFill>
                <a:srgbClr val="813763"/>
              </a:solidFill>
              <a:latin typeface="Times New Roman" pitchFamily="18" charset="0"/>
              <a:cs typeface="Times New Roman" pitchFamily="18" charset="0"/>
            </a:endParaRPr>
          </a:p>
        </p:txBody>
      </p:sp>
      <p:sp>
        <p:nvSpPr>
          <p:cNvPr id="14" name="TextovéPole 1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1000"/>
                                        <p:tgtEl>
                                          <p:spTgt spid="17"/>
                                        </p:tgtEl>
                                      </p:cBhvr>
                                    </p:animEffect>
                                    <p:anim calcmode="lin" valueType="num">
                                      <p:cBhvr>
                                        <p:cTn id="14" dur="1000" fill="hold"/>
                                        <p:tgtEl>
                                          <p:spTgt spid="17"/>
                                        </p:tgtEl>
                                        <p:attrNameLst>
                                          <p:attrName>ppt_x</p:attrName>
                                        </p:attrNameLst>
                                      </p:cBhvr>
                                      <p:tavLst>
                                        <p:tav tm="0">
                                          <p:val>
                                            <p:strVal val="#ppt_x"/>
                                          </p:val>
                                        </p:tav>
                                        <p:tav tm="100000">
                                          <p:val>
                                            <p:strVal val="#ppt_x"/>
                                          </p:val>
                                        </p:tav>
                                      </p:tavLst>
                                    </p:anim>
                                    <p:anim calcmode="lin" valueType="num">
                                      <p:cBhvr>
                                        <p:cTn id="15"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15"/>
                                        </p:tgtEl>
                                        <p:attrNameLst>
                                          <p:attrName>style.visibility</p:attrName>
                                        </p:attrNameLst>
                                      </p:cBhvr>
                                      <p:to>
                                        <p:strVal val="visible"/>
                                      </p:to>
                                    </p:set>
                                    <p:anim calcmode="lin" valueType="num">
                                      <p:cBhvr additive="base">
                                        <p:cTn id="20" dur="500" fill="hold"/>
                                        <p:tgtEl>
                                          <p:spTgt spid="15"/>
                                        </p:tgtEl>
                                        <p:attrNameLst>
                                          <p:attrName>ppt_x</p:attrName>
                                        </p:attrNameLst>
                                      </p:cBhvr>
                                      <p:tavLst>
                                        <p:tav tm="0">
                                          <p:val>
                                            <p:strVal val="#ppt_x"/>
                                          </p:val>
                                        </p:tav>
                                        <p:tav tm="100000">
                                          <p:val>
                                            <p:strVal val="#ppt_x"/>
                                          </p:val>
                                        </p:tav>
                                      </p:tavLst>
                                    </p:anim>
                                    <p:anim calcmode="lin" valueType="num">
                                      <p:cBhvr additive="base">
                                        <p:cTn id="21"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6" presetClass="entr" presetSubtype="0"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wipe(down)">
                                      <p:cBhvr>
                                        <p:cTn id="26" dur="580">
                                          <p:stCondLst>
                                            <p:cond delay="0"/>
                                          </p:stCondLst>
                                        </p:cTn>
                                        <p:tgtEl>
                                          <p:spTgt spid="13"/>
                                        </p:tgtEl>
                                      </p:cBhvr>
                                    </p:animEffect>
                                    <p:anim calcmode="lin" valueType="num">
                                      <p:cBhvr>
                                        <p:cTn id="27"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28"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29"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30"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31"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32" dur="26">
                                          <p:stCondLst>
                                            <p:cond delay="650"/>
                                          </p:stCondLst>
                                        </p:cTn>
                                        <p:tgtEl>
                                          <p:spTgt spid="13"/>
                                        </p:tgtEl>
                                      </p:cBhvr>
                                      <p:to x="100000" y="60000"/>
                                    </p:animScale>
                                    <p:animScale>
                                      <p:cBhvr>
                                        <p:cTn id="33" dur="166" decel="50000">
                                          <p:stCondLst>
                                            <p:cond delay="676"/>
                                          </p:stCondLst>
                                        </p:cTn>
                                        <p:tgtEl>
                                          <p:spTgt spid="13"/>
                                        </p:tgtEl>
                                      </p:cBhvr>
                                      <p:to x="100000" y="100000"/>
                                    </p:animScale>
                                    <p:animScale>
                                      <p:cBhvr>
                                        <p:cTn id="34" dur="26">
                                          <p:stCondLst>
                                            <p:cond delay="1312"/>
                                          </p:stCondLst>
                                        </p:cTn>
                                        <p:tgtEl>
                                          <p:spTgt spid="13"/>
                                        </p:tgtEl>
                                      </p:cBhvr>
                                      <p:to x="100000" y="80000"/>
                                    </p:animScale>
                                    <p:animScale>
                                      <p:cBhvr>
                                        <p:cTn id="35" dur="166" decel="50000">
                                          <p:stCondLst>
                                            <p:cond delay="1338"/>
                                          </p:stCondLst>
                                        </p:cTn>
                                        <p:tgtEl>
                                          <p:spTgt spid="13"/>
                                        </p:tgtEl>
                                      </p:cBhvr>
                                      <p:to x="100000" y="100000"/>
                                    </p:animScale>
                                    <p:animScale>
                                      <p:cBhvr>
                                        <p:cTn id="36" dur="26">
                                          <p:stCondLst>
                                            <p:cond delay="1642"/>
                                          </p:stCondLst>
                                        </p:cTn>
                                        <p:tgtEl>
                                          <p:spTgt spid="13"/>
                                        </p:tgtEl>
                                      </p:cBhvr>
                                      <p:to x="100000" y="90000"/>
                                    </p:animScale>
                                    <p:animScale>
                                      <p:cBhvr>
                                        <p:cTn id="37" dur="166" decel="50000">
                                          <p:stCondLst>
                                            <p:cond delay="1668"/>
                                          </p:stCondLst>
                                        </p:cTn>
                                        <p:tgtEl>
                                          <p:spTgt spid="13"/>
                                        </p:tgtEl>
                                      </p:cBhvr>
                                      <p:to x="100000" y="100000"/>
                                    </p:animScale>
                                    <p:animScale>
                                      <p:cBhvr>
                                        <p:cTn id="38" dur="26">
                                          <p:stCondLst>
                                            <p:cond delay="1808"/>
                                          </p:stCondLst>
                                        </p:cTn>
                                        <p:tgtEl>
                                          <p:spTgt spid="13"/>
                                        </p:tgtEl>
                                      </p:cBhvr>
                                      <p:to x="100000" y="95000"/>
                                    </p:animScale>
                                    <p:animScale>
                                      <p:cBhvr>
                                        <p:cTn id="39" dur="166" decel="50000">
                                          <p:stCondLst>
                                            <p:cond delay="1834"/>
                                          </p:stCondLst>
                                        </p:cTn>
                                        <p:tgtEl>
                                          <p:spTgt spid="13"/>
                                        </p:tgtEl>
                                      </p:cBhvr>
                                      <p:to x="100000" y="100000"/>
                                    </p:animScale>
                                  </p:childTnLst>
                                </p:cTn>
                              </p:par>
                            </p:childTnLst>
                          </p:cTn>
                        </p:par>
                      </p:childTnLst>
                    </p:cTn>
                  </p:par>
                  <p:par>
                    <p:cTn id="40" fill="hold">
                      <p:stCondLst>
                        <p:cond delay="indefinite"/>
                      </p:stCondLst>
                      <p:childTnLst>
                        <p:par>
                          <p:cTn id="41" fill="hold">
                            <p:stCondLst>
                              <p:cond delay="0"/>
                            </p:stCondLst>
                            <p:childTnLst>
                              <p:par>
                                <p:cTn id="42" presetID="7" presetClass="entr" presetSubtype="4"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additive="base">
                                        <p:cTn id="44" dur="5000" fill="hold"/>
                                        <p:tgtEl>
                                          <p:spTgt spid="16"/>
                                        </p:tgtEl>
                                        <p:attrNameLst>
                                          <p:attrName>ppt_x</p:attrName>
                                        </p:attrNameLst>
                                      </p:cBhvr>
                                      <p:tavLst>
                                        <p:tav tm="0">
                                          <p:val>
                                            <p:strVal val="#ppt_x"/>
                                          </p:val>
                                        </p:tav>
                                        <p:tav tm="100000">
                                          <p:val>
                                            <p:strVal val="#ppt_x"/>
                                          </p:val>
                                        </p:tav>
                                      </p:tavLst>
                                    </p:anim>
                                    <p:anim calcmode="lin" valueType="num">
                                      <p:cBhvr additive="base">
                                        <p:cTn id="45" dur="50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p:bldP spid="16"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20150" y="498603"/>
            <a:ext cx="4623858" cy="594066"/>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60.9 Použité zdroje, citace</a:t>
            </a:r>
            <a:endParaRPr lang="cs-CZ" sz="2500" b="1" dirty="0">
              <a:latin typeface="Times New Roman" pitchFamily="18" charset="0"/>
              <a:cs typeface="Times New Roman" pitchFamily="18" charset="0"/>
            </a:endParaRPr>
          </a:p>
        </p:txBody>
      </p:sp>
      <p:sp>
        <p:nvSpPr>
          <p:cNvPr id="3" name="TextovéPole 2"/>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4" name="TextovéPole 3"/>
          <p:cNvSpPr txBox="1"/>
          <p:nvPr/>
        </p:nvSpPr>
        <p:spPr>
          <a:xfrm>
            <a:off x="539552" y="1707654"/>
            <a:ext cx="7264104" cy="1938992"/>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pPr marL="171450" indent="-171450" algn="just">
              <a:buFont typeface="Arial" pitchFamily="34" charset="0"/>
              <a:buChar char="•"/>
            </a:pPr>
            <a:r>
              <a:rPr lang="cs-CZ" sz="1200" dirty="0">
                <a:latin typeface="Times New Roman" pitchFamily="18" charset="0"/>
                <a:cs typeface="Times New Roman" pitchFamily="18" charset="0"/>
              </a:rPr>
              <a:t>Bičíková, V., Topil, Z., Šafránek, F.: Český jazyk. Učebnice pro 6. ročník, TOBIÁŠ, Havlíčkův Brod, 2005.</a:t>
            </a:r>
          </a:p>
          <a:p>
            <a:pPr marL="171450" indent="-171450" algn="just">
              <a:buFont typeface="Arial" pitchFamily="34" charset="0"/>
              <a:buChar char="•"/>
            </a:pPr>
            <a:r>
              <a:rPr lang="cs-CZ" sz="1200" dirty="0">
                <a:latin typeface="Times New Roman" pitchFamily="18" charset="0"/>
                <a:cs typeface="Times New Roman" pitchFamily="18" charset="0"/>
              </a:rPr>
              <a:t>Bičíková, V., Topil, Z., Šafránek, F.: Český jazyk. Pracovní sešit pro 6. ročník, TOBIÁŠ, Havlíčkův Brod, 1999.</a:t>
            </a:r>
          </a:p>
          <a:p>
            <a:pPr marL="171450" indent="-171450" algn="just">
              <a:buFont typeface="Arial" pitchFamily="34" charset="0"/>
              <a:buChar char="•"/>
            </a:pPr>
            <a:r>
              <a:rPr lang="cs-CZ" sz="1200" dirty="0">
                <a:latin typeface="Times New Roman" pitchFamily="18" charset="0"/>
                <a:cs typeface="Times New Roman" pitchFamily="18" charset="0"/>
              </a:rPr>
              <a:t>Bičíková, V., Topil, Z., Šafránek, F.: Český jazyk. Učebnice pro 7. ročník, TOBIÁŠ, Havlíčkův Brod, 2005.</a:t>
            </a:r>
          </a:p>
          <a:p>
            <a:pPr marL="171450" indent="-171450" algn="just">
              <a:buFont typeface="Arial" pitchFamily="34" charset="0"/>
              <a:buChar char="•"/>
            </a:pPr>
            <a:r>
              <a:rPr lang="cs-CZ" sz="1200" dirty="0">
                <a:latin typeface="Times New Roman" pitchFamily="18" charset="0"/>
                <a:cs typeface="Times New Roman" pitchFamily="18" charset="0"/>
              </a:rPr>
              <a:t>Bičíková, V., Topil, Z., Šafránek, F.: Český jazyk. Pracovní sešit pro 7. ročník, TOBIÁŠ, Havlíčkův Brod, 2001.</a:t>
            </a:r>
          </a:p>
          <a:p>
            <a:pPr marL="171450" indent="-171450" algn="just">
              <a:buFont typeface="Arial" pitchFamily="34" charset="0"/>
              <a:buChar char="•"/>
            </a:pPr>
            <a:r>
              <a:rPr lang="cs-CZ" sz="1200" dirty="0">
                <a:latin typeface="Times New Roman" pitchFamily="18" charset="0"/>
                <a:cs typeface="Times New Roman" pitchFamily="18" charset="0"/>
              </a:rPr>
              <a:t>Bičíková, V., Topil, Z., Šafránek, F.: Český jazyk. Učebnice pro 8. ročník, TOBIÁŠ, Havlíčkův Brod, 2002.</a:t>
            </a:r>
          </a:p>
          <a:p>
            <a:pPr marL="171450" indent="-171450" algn="just">
              <a:buFont typeface="Arial" pitchFamily="34" charset="0"/>
              <a:buChar char="•"/>
            </a:pPr>
            <a:r>
              <a:rPr lang="cs-CZ" sz="1200" dirty="0">
                <a:latin typeface="Times New Roman" pitchFamily="18" charset="0"/>
                <a:cs typeface="Times New Roman" pitchFamily="18" charset="0"/>
              </a:rPr>
              <a:t>Bičíková, V., Topil, Z., Šafránek, F.: Český jazyk. Pracovní sešit pro 8. ročník, TOBIÁŠ, Havlíčkův Brod, 2002.</a:t>
            </a:r>
          </a:p>
          <a:p>
            <a:pPr marL="171450" indent="-171450" algn="just">
              <a:buFont typeface="Arial" pitchFamily="34" charset="0"/>
              <a:buChar char="•"/>
            </a:pPr>
            <a:r>
              <a:rPr lang="cs-CZ" sz="1200" dirty="0">
                <a:latin typeface="Times New Roman" pitchFamily="18" charset="0"/>
                <a:cs typeface="Times New Roman" pitchFamily="18" charset="0"/>
              </a:rPr>
              <a:t>Bičíková, V., Topil, Z., Šafránek, F.: Český jazyk. Učebnice pro 9. ročník, TOBIÁŠ, Havlíčkův Brod, 2005.</a:t>
            </a:r>
          </a:p>
          <a:p>
            <a:pPr marL="171450" indent="-171450" algn="just">
              <a:buFont typeface="Arial" pitchFamily="34" charset="0"/>
              <a:buChar char="•"/>
            </a:pPr>
            <a:r>
              <a:rPr lang="cs-CZ" sz="1200" dirty="0">
                <a:solidFill>
                  <a:schemeClr val="tx1"/>
                </a:solidFill>
                <a:latin typeface="Times New Roman" pitchFamily="18" charset="0"/>
                <a:cs typeface="Times New Roman" pitchFamily="18" charset="0"/>
              </a:rPr>
              <a:t>Bičíková, V., Topil, Z., Šafránek, F.: Český jazyk. Pracovní sešit pro 9. ročník, TOBIÁŠ, Havlíčkův Brod, 2003</a:t>
            </a:r>
            <a:r>
              <a:rPr lang="cs-CZ" sz="1200" dirty="0" smtClean="0">
                <a:solidFill>
                  <a:schemeClr val="tx1"/>
                </a:solidFill>
                <a:latin typeface="Times New Roman" pitchFamily="18" charset="0"/>
                <a:cs typeface="Times New Roman" pitchFamily="18" charset="0"/>
              </a:rPr>
              <a:t>.</a:t>
            </a:r>
          </a:p>
          <a:p>
            <a:pPr marL="171450" indent="-171450" algn="just">
              <a:buFont typeface="Arial" pitchFamily="34" charset="0"/>
              <a:buChar char="•"/>
            </a:pPr>
            <a:r>
              <a:rPr lang="cs-CZ" sz="1200" dirty="0">
                <a:solidFill>
                  <a:schemeClr val="tx1"/>
                </a:solidFill>
                <a:latin typeface="Times New Roman" pitchFamily="18" charset="0"/>
                <a:cs typeface="Times New Roman" pitchFamily="18" charset="0"/>
                <a:hlinkClick r:id="rId2"/>
              </a:rPr>
              <a:t>http://</a:t>
            </a:r>
            <a:r>
              <a:rPr lang="cs-CZ" sz="1200" dirty="0" smtClean="0">
                <a:solidFill>
                  <a:schemeClr val="tx1"/>
                </a:solidFill>
                <a:latin typeface="Times New Roman" pitchFamily="18" charset="0"/>
                <a:cs typeface="Times New Roman" pitchFamily="18" charset="0"/>
                <a:hlinkClick r:id="rId2"/>
              </a:rPr>
              <a:t>www.helpforenglish.cz/article/2008042902-william-blake-the-sick-rose</a:t>
            </a:r>
            <a:r>
              <a:rPr lang="cs-CZ" sz="1200" dirty="0" smtClean="0">
                <a:solidFill>
                  <a:schemeClr val="tx1"/>
                </a:solidFill>
                <a:latin typeface="Times New Roman" pitchFamily="18" charset="0"/>
                <a:cs typeface="Times New Roman" pitchFamily="18" charset="0"/>
              </a:rPr>
              <a:t> (</a:t>
            </a:r>
            <a:r>
              <a:rPr lang="cs-CZ" sz="1200" dirty="0" err="1" smtClean="0">
                <a:solidFill>
                  <a:schemeClr val="tx1"/>
                </a:solidFill>
                <a:latin typeface="Times New Roman" pitchFamily="18" charset="0"/>
                <a:cs typeface="Times New Roman" pitchFamily="18" charset="0"/>
              </a:rPr>
              <a:t>slide</a:t>
            </a:r>
            <a:r>
              <a:rPr lang="cs-CZ" sz="1200" dirty="0" smtClean="0">
                <a:solidFill>
                  <a:schemeClr val="tx1"/>
                </a:solidFill>
                <a:latin typeface="Times New Roman" pitchFamily="18" charset="0"/>
                <a:cs typeface="Times New Roman" pitchFamily="18" charset="0"/>
              </a:rPr>
              <a:t> 7)</a:t>
            </a:r>
            <a:endParaRPr lang="cs-CZ" sz="1200" dirty="0">
              <a:solidFill>
                <a:schemeClr val="tx1"/>
              </a:solidFill>
              <a:latin typeface="Times New Roman" pitchFamily="18" charset="0"/>
              <a:cs typeface="Times New Roman" pitchFamily="18" charset="0"/>
            </a:endParaRPr>
          </a:p>
          <a:p>
            <a:pPr marL="171450" indent="-171450" algn="just">
              <a:buFont typeface="Arial" pitchFamily="34" charset="0"/>
              <a:buChar char="•"/>
            </a:pPr>
            <a:r>
              <a:rPr lang="cs-CZ" sz="1200" dirty="0">
                <a:latin typeface="Times New Roman" pitchFamily="18" charset="0"/>
                <a:cs typeface="Times New Roman" pitchFamily="18" charset="0"/>
              </a:rPr>
              <a:t>o</a:t>
            </a:r>
            <a:r>
              <a:rPr lang="cs-CZ" sz="1200" dirty="0" smtClean="0">
                <a:latin typeface="Times New Roman" pitchFamily="18" charset="0"/>
                <a:cs typeface="Times New Roman" pitchFamily="18" charset="0"/>
              </a:rPr>
              <a:t>brázky z databáze klipart</a:t>
            </a:r>
            <a:endParaRPr lang="cs-CZ" sz="1200" dirty="0">
              <a:latin typeface="Times New Roman" pitchFamily="18" charset="0"/>
              <a:cs typeface="Times New Roman" pitchFamily="18" charset="0"/>
            </a:endParaRPr>
          </a:p>
        </p:txBody>
      </p:sp>
    </p:spTree>
    <p:extLst>
      <p:ext uri="{BB962C8B-B14F-4D97-AF65-F5344CB8AC3E}">
        <p14:creationId xmlns:p14="http://schemas.microsoft.com/office/powerpoint/2010/main" val="2194390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6">
            <a:lumMod val="40000"/>
            <a:lumOff val="60000"/>
          </a:schemeClr>
        </a:solidFill>
      </a:spPr>
      <a:bodyPr wrap="square" rtlCol="0">
        <a:spAutoFit/>
      </a:bodyPr>
      <a:lstStyle>
        <a:defPPr>
          <a:defRPr sz="1200" b="1" dirty="0" smtClean="0">
            <a:solidFill>
              <a:schemeClr val="accent3">
                <a:lumMod val="50000"/>
              </a:schemeClr>
            </a:solidFill>
          </a:defRPr>
        </a:defPPr>
      </a:lstStyle>
    </a:txDef>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1960</TotalTime>
  <Words>1883</Words>
  <Application>Microsoft Office PowerPoint</Application>
  <PresentationFormat>Předvádění na obrazovce (16:9)</PresentationFormat>
  <Paragraphs>202</Paragraphs>
  <Slides>10</Slides>
  <Notes>8</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sady Office</vt:lpstr>
      <vt:lpstr>60.1 Pravopis související se stavbou slova</vt:lpstr>
      <vt:lpstr>60.2 Co již víme?</vt:lpstr>
      <vt:lpstr>60.3 Jaké si řekneme nové termíny a názvy?</vt:lpstr>
      <vt:lpstr>60.4 Co si řekneme nového?</vt:lpstr>
      <vt:lpstr>60.5 Procvičení a příklady</vt:lpstr>
      <vt:lpstr>60.6 Něco navíc pro šikovné</vt:lpstr>
      <vt:lpstr>60.7 CLIL</vt:lpstr>
      <vt:lpstr>60.8 Test znalostí</vt:lpstr>
      <vt:lpstr>Prezentace aplikace PowerPoint</vt:lpstr>
      <vt:lpstr>Prezentace aplikace PowerPoint</vt:lpstr>
    </vt:vector>
  </TitlesOfParts>
  <Company>Základní škla Děčín VI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prusa</dc:creator>
  <cp:lastModifiedBy>kadlecova</cp:lastModifiedBy>
  <cp:revision>162</cp:revision>
  <dcterms:created xsi:type="dcterms:W3CDTF">2010-10-18T18:21:56Z</dcterms:created>
  <dcterms:modified xsi:type="dcterms:W3CDTF">2012-09-20T05:30:11Z</dcterms:modified>
</cp:coreProperties>
</file>