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prirucka.ujc.cas.cz/" TargetMode="External"/><Relationship Id="rId4" Type="http://schemas.openxmlformats.org/officeDocument/2006/relationships/hyperlink" Target="http://prirucka.ujc.cas.cz/?id=26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wmf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n.wikipedia.org/wiki/Proper_nou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483518"/>
            <a:ext cx="8784977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6.1 Skloňování a pravopis vlastních jmen a jmen cizího původu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7"/>
            <a:ext cx="3043260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ovéPole 12"/>
          <p:cNvSpPr txBox="1"/>
          <p:nvPr/>
        </p:nvSpPr>
        <p:spPr>
          <a:xfrm>
            <a:off x="2278047" y="1224571"/>
            <a:ext cx="1157933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Archimedes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067123" y="3550245"/>
            <a:ext cx="3521102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UMÍŠ SPRÁVNĚ SKLOŇOVAT A NAPSAT VLASTNÍ JMÉNA A JMÉNA CIZÍHO PŮVODU?</a:t>
            </a:r>
          </a:p>
        </p:txBody>
      </p:sp>
      <p:pic>
        <p:nvPicPr>
          <p:cNvPr id="1026" name="Picture 2" descr="C:\Users\Evik\AppData\Local\Microsoft\Windows\Temporary Internet Files\Content.IE5\ZY1Y0YOF\MC9001979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27400"/>
            <a:ext cx="1454741" cy="172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vik\AppData\Local\Microsoft\Windows\Temporary Internet Files\Content.IE5\NOT8YG10\MC90043196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01" y="1457865"/>
            <a:ext cx="1151186" cy="147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07943" y="1201570"/>
            <a:ext cx="1157933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Dante</a:t>
            </a:r>
          </a:p>
        </p:txBody>
      </p:sp>
      <p:pic>
        <p:nvPicPr>
          <p:cNvPr id="1031" name="Picture 7" descr="C:\Users\Evik\AppData\Local\Microsoft\Windows\Temporary Internet Files\Content.IE5\ZY1Y0YOF\MC90023348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457865"/>
            <a:ext cx="2815087" cy="139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4572000" y="1224570"/>
            <a:ext cx="1157933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Kolumbus</a:t>
            </a:r>
          </a:p>
        </p:txBody>
      </p:sp>
      <p:pic>
        <p:nvPicPr>
          <p:cNvPr id="1032" name="Picture 8" descr="C:\Users\Evik\AppData\Local\Microsoft\Windows\Temporary Internet Files\Content.IE5\QS3J2T8I\MC90023398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52924"/>
            <a:ext cx="1813406" cy="100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251520" y="3363838"/>
            <a:ext cx="1157933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Pythagoras</a:t>
            </a:r>
          </a:p>
        </p:txBody>
      </p:sp>
      <p:pic>
        <p:nvPicPr>
          <p:cNvPr id="1033" name="Picture 9" descr="C:\Users\Evik\AppData\Local\Microsoft\Windows\Temporary Internet Files\Content.IE5\ZY1Y0YOF\MC90041249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5496"/>
            <a:ext cx="1807648" cy="137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7164288" y="3291830"/>
            <a:ext cx="1229941" cy="47148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bůh  -   Bůh</a:t>
            </a:r>
          </a:p>
        </p:txBody>
      </p:sp>
      <p:pic>
        <p:nvPicPr>
          <p:cNvPr id="1036" name="Picture 12" descr="C:\Users\Evik\AppData\Local\Microsoft\Windows\Temporary Internet Files\Content.IE5\NAJR7BWP\MC900383550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588" y="3302846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633875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7. a 8. ročník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Pravopis velkých písmen, vlastní jména,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 cizího původu.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zásady skloňování a pravopisu vlastních jmen,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víceslovných vlastních jmen a jmen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cizího původu (přejatých)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77048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6.2 Co již víme o pravopisu velkých písmen?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555526"/>
            <a:ext cx="223224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obecné jméno</a:t>
            </a:r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vlastní jméno</a:t>
            </a:r>
          </a:p>
          <a:p>
            <a:pPr algn="just"/>
            <a:endParaRPr lang="cs-CZ" sz="12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město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ěčín</a:t>
            </a:r>
          </a:p>
          <a:p>
            <a:pPr algn="just"/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pes 	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lík</a:t>
            </a:r>
          </a:p>
          <a:p>
            <a:pPr algn="just"/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řeka	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loučnice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1059582"/>
            <a:ext cx="4464496" cy="27699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PRAVOPIS VELKÝCH PÍSMEN VE VLASTNÍCH JMÉNECH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1751" y="1419622"/>
            <a:ext cx="2756073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křestní jména a příjmení a příd. jména od nich odvozená, vlastní jména zvířat 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Pavel,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Hašek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Pavlův sešit, Haškova hokejka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kůň Šemík, kočka Micka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31751" y="2539201"/>
            <a:ext cx="288032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příslušníci národů, kmenů, obyvatelé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Čech, Apač, Evropan, Marťan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POZOR: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eský,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vropský,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ihomoravský,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ozemšťan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31751" y="3509595"/>
            <a:ext cx="239603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postavy náboženské, mytologické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bůh (jakýkoli)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Bůh (křesťanský)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1751" y="4223455"/>
            <a:ext cx="3116113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nebeská tělesa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Země (planeta) -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emě (krajina, půda)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Slunce (hvězda) -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lunce (obecně)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Měsíc (oběžnice) -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ěsíc (obecně, část roku)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31840" y="1563638"/>
            <a:ext cx="244827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světadíly, země, krajiny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Severní Amerika -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everní Čechy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Polabí, Děčínsko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341390" y="2435285"/>
            <a:ext cx="2134121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ostrovy, pohoří, nížiny; moře, oceány, řeky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Skalisté hory - hory Skalisté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Rudé moře - moře Rudé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699792" y="3509595"/>
            <a:ext cx="294622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obce, města, čtvrti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Nové Město Pražské, Děčín - Nové Město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Ústí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Labem, Sezimovo Ústí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491880" y="4227934"/>
            <a:ext cx="4104456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ulice, náměstí, stavby …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Horní ulice, ulice Třešňová, ulice Na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tráni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náměstí I. P. Pavlova - stanice metra </a:t>
            </a:r>
            <a:r>
              <a:rPr lang="cs-CZ" sz="1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Náměstí I. P. Pavlova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Pražský hrad (Hrad), Národní divadlo</a:t>
            </a:r>
            <a:r>
              <a:rPr lang="cs-CZ" sz="1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724128" y="1662936"/>
            <a:ext cx="3312368" cy="24929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instituce, organizace, státy, výrobky a díla, svátky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Evropská unie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Česká republika, Spolková republika Německo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Parlament České republiky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Základní škola Děčín VI (chodím na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ákladní školu)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příručka Stručná mluvnice česká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Škoda Octavia (jezdí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kodovkou)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Coca-Cola (pije </a:t>
            </a:r>
            <a:r>
              <a:rPr lang="cs-CZ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olu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Olympijské hry v Mnichově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Vánoce, Velikonoce, Nový rok (1.leden) -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ový rok (šťastný celý nový rok - všech 365 dnů)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Evik\AppData\Local\Microsoft\Windows\Temporary Internet Files\Content.IE5\QS3J2T8I\MC90034627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064483"/>
            <a:ext cx="1115616" cy="107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290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51520" y="1059582"/>
            <a:ext cx="4464496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SKLOŇOVÁNÍ PODSTATNÝCH JMEN CIZÍHO PŮVODU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03759" y="1419622"/>
            <a:ext cx="4340249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jména zakončená na -s, -as, -es, -os, -</a:t>
            </a:r>
            <a:r>
              <a:rPr lang="cs-CZ" sz="1200" b="1" u="sng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, -um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toto zakončení pouze v 1. pádě, v ostatních pádech se většinou odsouvá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 	1.p. geni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		1.p. muze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</a:t>
            </a:r>
            <a:endParaRPr lang="cs-CZ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 	2.p. geni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200" strike="sngStrike" dirty="0" err="1" smtClean="0">
                <a:latin typeface="Times New Roman" pitchFamily="18" charset="0"/>
                <a:cs typeface="Times New Roman" pitchFamily="18" charset="0"/>
              </a:rPr>
              <a:t>geniusa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2.p. muze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strike="sngStrike" dirty="0" err="1" smtClean="0">
                <a:latin typeface="Times New Roman" pitchFamily="18" charset="0"/>
                <a:cs typeface="Times New Roman" pitchFamily="18" charset="0"/>
              </a:rPr>
              <a:t>muzeuma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PAMATUJ! neplatí pro slova typu: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autobus, luxus, kaktus, citrus, fikus, korpus, opus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03759" y="2931790"/>
            <a:ext cx="4340249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jména středního rodu zakončená na -</a:t>
            </a:r>
            <a:r>
              <a:rPr lang="cs-CZ" sz="1200" b="1" u="sng" dirty="0" err="1" smtClean="0">
                <a:latin typeface="Times New Roman" pitchFamily="18" charset="0"/>
                <a:cs typeface="Times New Roman" pitchFamily="18" charset="0"/>
              </a:rPr>
              <a:t>ma</a:t>
            </a:r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přibírají v dalších pádech hlásku -t-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 	1.p. dra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		1.p.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cs-CZ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endParaRPr lang="cs-CZ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 	2.p. drama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200" strike="sngStrike" dirty="0" err="1" smtClean="0">
                <a:latin typeface="Times New Roman" pitchFamily="18" charset="0"/>
                <a:cs typeface="Times New Roman" pitchFamily="18" charset="0"/>
              </a:rPr>
              <a:t>dramu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2.p.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koma</a:t>
            </a:r>
            <a:r>
              <a:rPr lang="cs-CZ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strike="sngStrike" dirty="0" smtClean="0">
                <a:latin typeface="Times New Roman" pitchFamily="18" charset="0"/>
                <a:cs typeface="Times New Roman" pitchFamily="18" charset="0"/>
              </a:rPr>
              <a:t>komu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03759" y="4011910"/>
            <a:ext cx="2900089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jména ženského rodu zakončená na -</a:t>
            </a:r>
            <a:r>
              <a:rPr lang="cs-CZ" sz="1200" b="1" u="sng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b="1" u="sng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podle vzoru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žena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růže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 	1.p. id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	  	2.p. ide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(ženy)   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(růže)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707904" y="4381242"/>
            <a:ext cx="244827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nesklonná jména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kupé, šodó, ragú, filé, buly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148064" y="1069504"/>
            <a:ext cx="3888432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vlastní jména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podle vzorů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pán, ten, mladý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zakončení na -o → podle vzoru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pán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1.p. Ševčenk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2.p. Ševčenk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 pána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zakončení na -e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→ podle vzoru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pán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ten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	1.p.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Dant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		2.p.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Dant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 pána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Dante</a:t>
            </a:r>
            <a:r>
              <a:rPr lang="cs-CZ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 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toho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zakončení na -i/y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→ podle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vzoru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ten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	1.p.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Goldon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		2.p.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Goldoni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 toho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slovanská jména na -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→ podle vzoru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mladý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	1.p.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Čajkovsk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ij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mladý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2.p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Čajkovsk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ého 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bez 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mladého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Evik\AppData\Local\Microsoft\Windows\Temporary Internet Files\Content.IE5\ZY1Y0YOF\MC9004128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97601"/>
            <a:ext cx="1213425" cy="86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vik\AppData\Local\Microsoft\Windows\Temporary Internet Files\Content.IE5\NOT8YG10\MC90023080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625" y="4077237"/>
            <a:ext cx="1204116" cy="106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55718"/>
              </p:ext>
            </p:extLst>
          </p:nvPr>
        </p:nvGraphicFramePr>
        <p:xfrm>
          <a:off x="251520" y="1053222"/>
          <a:ext cx="2592288" cy="223860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32048"/>
                <a:gridCol w="1080120"/>
                <a:gridCol w="1080120"/>
              </a:tblGrid>
              <a:tr h="195952"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genius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geniové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geniů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geniovi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geniům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genie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genie!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geniové!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geniovi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geniích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4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geniem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genii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946994"/>
              </p:ext>
            </p:extLst>
          </p:nvPr>
        </p:nvGraphicFramePr>
        <p:xfrm>
          <a:off x="6444208" y="2853422"/>
          <a:ext cx="2592288" cy="223860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32048"/>
                <a:gridCol w="1080120"/>
                <a:gridCol w="1080120"/>
              </a:tblGrid>
              <a:tr h="195952"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muzeum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muzeí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muzeím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muzeum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muzeum!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muzea!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muzeích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4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muzeem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muzei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38146"/>
              </p:ext>
            </p:extLst>
          </p:nvPr>
        </p:nvGraphicFramePr>
        <p:xfrm>
          <a:off x="3167844" y="2859782"/>
          <a:ext cx="3060340" cy="21945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32859"/>
                <a:gridCol w="1375353"/>
                <a:gridCol w="1152128"/>
              </a:tblGrid>
              <a:tr h="252000"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dramatům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dramata!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dramatech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dramatem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dramaty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1146"/>
              </p:ext>
            </p:extLst>
          </p:nvPr>
        </p:nvGraphicFramePr>
        <p:xfrm>
          <a:off x="5220072" y="555526"/>
          <a:ext cx="3240360" cy="21945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60040"/>
                <a:gridCol w="720080"/>
                <a:gridCol w="720080"/>
                <a:gridCol w="648072"/>
                <a:gridCol w="792088"/>
              </a:tblGrid>
              <a:tr h="252000">
                <a:tc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vzor žena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vzor růže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idea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idey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ideje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idey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ideje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idejí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ideám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idejím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idey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ideje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ideo!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idey!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ideje!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ideách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idejích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ideou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ideami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idejí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idejemi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C:\Users\Evik\AppData\Local\Microsoft\Windows\Temporary Internet Files\Content.IE5\NOT8YG10\MC9004418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78994"/>
            <a:ext cx="1512168" cy="210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323528" y="3579862"/>
            <a:ext cx="216024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Potřebuješ poradit?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Internetová jazyková příručka (Ústav pro jazyk český)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lačítko akce: Nápověda 7">
            <a:hlinkClick r:id="rId4" highlightClick="1"/>
          </p:cNvPr>
          <p:cNvSpPr/>
          <p:nvPr/>
        </p:nvSpPr>
        <p:spPr>
          <a:xfrm>
            <a:off x="683568" y="4323345"/>
            <a:ext cx="432048" cy="360040"/>
          </a:xfrm>
          <a:prstGeom prst="actionButtonHelp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Nápověda 12">
            <a:hlinkClick r:id="rId5" highlightClick="1"/>
          </p:cNvPr>
          <p:cNvSpPr/>
          <p:nvPr/>
        </p:nvSpPr>
        <p:spPr>
          <a:xfrm>
            <a:off x="1619672" y="4321385"/>
            <a:ext cx="432048" cy="360040"/>
          </a:xfrm>
          <a:prstGeom prst="actionButtonHelp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11560" y="1312188"/>
            <a:ext cx="3960440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Přepiš do sešitu a doplň správně velká počáteční písmena: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EVROPSKÝ PARLAMENT, ČESKÁ ZEMĚ, ČECHY, VELKOMORAVSKÁ ŘÍŠE, SPOJENÉ KRÁLOVSTVÍ VELKÉ BRITÁNIE A SEVERNÍHO IRSKA, LIBERECKÝ KRAJ, OKRESNÍ SOUD V DĚČÍNĚ, POLICIE ČESKÉ REPUBLIKY, POLICIE A HASIČI, POLITICKÁ STRANA, ČESKÁ STRANA SOCIÁLNĚ DEMOKRATICKÁ, PROZATÍMNÍ DIVADLO, LISTINA ZÁKLADNÍCH LIDSKÝCH PRÁV A SVOBOD, VANČURŮV ROMÁN ROZMARNÉ LÉTO, ZUBNÍ PASTA ODOL, BOŽÍ HOD VÁNOČNÍ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47775" y="3635027"/>
            <a:ext cx="4412257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algn="just"/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Evropský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parlament, česká země, Čechy, Velkomoravská říše, Spojené království Velké Británie a Severního Irska, Liberecký kraj, Okresní soud v Děčíně, Policie České republiky, policie a hasiči, politická strana, Česká strana sociálně demokratická, Prozatímní divadlo, Listina základních lidských práv a svobod, 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Vančurův román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Rozmarné léto, zubní pasta </a:t>
            </a:r>
            <a:r>
              <a:rPr lang="cs-CZ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Odol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Boží hod 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vánoční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716016" y="1024156"/>
            <a:ext cx="3744416" cy="24929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Podstatná jména v závorkách dej do správných tvarů.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Pamatuješ si pověsti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Daidalos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a Ikaros)? 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Moje oblíbená skupina právě vyrazila na (turné).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(publikum) kdosi hlasitě zíval.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Jirka si koupil rybičky do nového (akvárium).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Kudy se jde do (centrum) města?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 měsíci putování se vrátil z (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orea).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Nerada jezdím (autobus).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 matematiky si pamatuji (Pythagoras) větu.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Pacient se probíral z těžkého (trauma).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Včera dávali film o (Kryštof Kolumbus).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Vraťte se do svého (kupé).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Fotografe z dovolené jsme seřadili do (album).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292080" y="3788335"/>
            <a:ext cx="2655912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algn="just"/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Daidalovi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Ikarovi, turné, publiku, akvária, centra, z Korey / Koreje, autobusem, Pythagorovu, traumatu, o Kryštofu Kolumbovi, kupé, do alba</a:t>
            </a:r>
          </a:p>
        </p:txBody>
      </p:sp>
      <p:pic>
        <p:nvPicPr>
          <p:cNvPr id="6146" name="Picture 2" descr="C:\Users\Evik\AppData\Local\Microsoft\Windows\Temporary Internet Files\Content.IE5\ZY1Y0YOF\MC90043459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039" y="1491630"/>
            <a:ext cx="149846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Evik\AppData\Local\Microsoft\Windows\Temporary Internet Files\Content.IE5\NOT8YG10\MC90028339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6" y="1239924"/>
            <a:ext cx="546020" cy="53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83568" y="1358647"/>
            <a:ext cx="4392488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Zkus doplnit správné tvary jmen řeckého a latinského původu.</a:t>
            </a:r>
          </a:p>
        </p:txBody>
      </p:sp>
      <p:pic>
        <p:nvPicPr>
          <p:cNvPr id="5122" name="Picture 2" descr="C:\Users\Evik\AppData\Local\Microsoft\Windows\Temporary Internet Files\Content.IE5\QS3J2T8I\MC9004153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27" y="3354901"/>
            <a:ext cx="2376264" cy="156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Evik\AppData\Local\Microsoft\Windows\Temporary Internet Files\Content.IE5\NOT8YG10\MC90044503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503" y="706906"/>
            <a:ext cx="1675985" cy="221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Evik\AppData\Local\Microsoft\Windows\Temporary Internet Files\Content.IE5\NOT8YG10\MC90042835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825205"/>
            <a:ext cx="188912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251520" y="1812761"/>
            <a:ext cx="640871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Ve škole jsme se učili o řeckých a římských bozích. Připravil jsem si referát o (Zeus) a o (Jupiter).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 starořímském bohu slunce a léta (Mars) se mnozí domnívají, že byl bohem války.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zeměpisu jsme mluvili o planetách naší soustavy. Zaujal mě výklad o (Jupiter) a o (Mars).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Babička mi vyprávěla o římském císaři (Nero).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 našem psovi (Nero) se říká, že je dobrý hlídač.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483768" y="3075806"/>
            <a:ext cx="4608512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PAMATUJ!!!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řecký bůh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Zeus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(2.p. bez Dia, 3.p. Diovi, …)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římský bůh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Jupiter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(2.p. bez Jova, 3.p. Jovovi, …)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římský bůh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Mars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(2.p. Marta, 3.p.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Martovi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…)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planeta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Jupiter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(2.p. bez Jupitera/u, 3.p. Jupiteru, …)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planeta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Mars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(2.p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bez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Marsu, 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3.p.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Marsu, …)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římský císař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Nero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(2.p.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Nerona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3.p.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Neronovi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…) - podobně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Cicero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pes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Nero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(2.p. bez Nera, 3.p. Nerovi, …)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C:\Users\Evik\AppData\Local\Microsoft\Windows\Temporary Internet Files\Content.IE5\QS3J2T8I\MC90043480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47399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592291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6.7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193196" y="2787774"/>
            <a:ext cx="2907196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ose lives on </a:t>
            </a:r>
            <a:r>
              <a:rPr lang="en-US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loor 3 of the </a:t>
            </a:r>
            <a:r>
              <a:rPr lang="en-US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ain </a:t>
            </a:r>
            <a:r>
              <a:rPr lang="en-US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uilding.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432845" y="987574"/>
            <a:ext cx="15841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NOUNS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1835696" y="2069074"/>
            <a:ext cx="1174998" cy="461665"/>
          </a:xfrm>
          <a:prstGeom prst="wedgeRectCallout">
            <a:avLst>
              <a:gd name="adj1" fmla="val 93669"/>
              <a:gd name="adj2" fmla="val -18390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(obecná)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ový popisek 9"/>
          <p:cNvSpPr/>
          <p:nvPr/>
        </p:nvSpPr>
        <p:spPr>
          <a:xfrm>
            <a:off x="5436096" y="2069073"/>
            <a:ext cx="1393168" cy="461665"/>
          </a:xfrm>
          <a:prstGeom prst="wedgeRectCallout">
            <a:avLst>
              <a:gd name="adj1" fmla="val -80201"/>
              <a:gd name="adj2" fmla="val -17270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proper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(vlastní)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5536" y="2787774"/>
            <a:ext cx="352839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 rose grows on the third floor of the main building. </a:t>
            </a:r>
          </a:p>
        </p:txBody>
      </p:sp>
      <p:pic>
        <p:nvPicPr>
          <p:cNvPr id="7172" name="Picture 4" descr="C:\Users\Evik\AppData\Local\Microsoft\Windows\Temporary Internet Files\Content.IE5\QS3J2T8I\MC90042818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74828"/>
            <a:ext cx="620713" cy="91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Šipka doprava se zářezem 2"/>
          <p:cNvSpPr/>
          <p:nvPr/>
        </p:nvSpPr>
        <p:spPr>
          <a:xfrm rot="20775864">
            <a:off x="1007108" y="4296046"/>
            <a:ext cx="1893814" cy="252983"/>
          </a:xfrm>
          <a:prstGeom prst="notchedRightArrow">
            <a:avLst>
              <a:gd name="adj1" fmla="val 15678"/>
              <a:gd name="adj2" fmla="val 5391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4" name="Picture 6" descr="C:\Users\Evik\AppData\Local\Microsoft\Windows\Temporary Internet Files\Content.IE5\NOT8YG10\MC900434814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28048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Users\Evik\AppData\Local\Microsoft\Windows\Temporary Internet Files\Content.IE5\NOT8YG10\MC9000197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462" y="3394439"/>
            <a:ext cx="1218445" cy="173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Šipka doprava se zářezem 17"/>
          <p:cNvSpPr/>
          <p:nvPr/>
        </p:nvSpPr>
        <p:spPr>
          <a:xfrm rot="20775864">
            <a:off x="6356335" y="4429041"/>
            <a:ext cx="1443402" cy="280170"/>
          </a:xfrm>
          <a:prstGeom prst="notchedRightArrow">
            <a:avLst>
              <a:gd name="adj1" fmla="val 15678"/>
              <a:gd name="adj2" fmla="val 5391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96476"/>
              </p:ext>
            </p:extLst>
          </p:nvPr>
        </p:nvGraphicFramePr>
        <p:xfrm>
          <a:off x="251520" y="1059582"/>
          <a:ext cx="7488832" cy="332232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888432"/>
                <a:gridCol w="3600400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Vyber </a:t>
                      </a:r>
                      <a:r>
                        <a:rPr lang="cs-CZ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nesprávné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tvrzení o pravopisu velkých počátečních písmen: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S velkým písmenem píšeme jména příslušníků národů.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S velkým písmenem píšeme vlastní jména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zvířat.</a:t>
                      </a:r>
                    </a:p>
                    <a:p>
                      <a:pPr marL="342900" indent="-342900" algn="l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c/  S velkým písmenem píšeme předložky v názvech měst.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S velkým písmenem píšeme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předložky v názvech ulic.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Přejatá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 </a:t>
                      </a:r>
                      <a:r>
                        <a:rPr lang="cs-CZ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kupé, šodó, ragú, buly</a:t>
                      </a:r>
                      <a:r>
                        <a:rPr lang="cs-CZ" sz="16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apod. (vyber správnou možnost):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skloňujeme podle vzoru </a:t>
                      </a:r>
                      <a:r>
                        <a:rPr lang="cs-CZ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město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skloňujeme podle vzoru </a:t>
                      </a:r>
                      <a:r>
                        <a:rPr lang="cs-CZ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žena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 </a:t>
                      </a:r>
                      <a:r>
                        <a:rPr lang="cs-CZ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růže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skloňujeme pouze v množném čísle.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neskloňujeme.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 Který výraz je napsaný správně: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Nové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Město Pražské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Pražský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Hrad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povltaví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ulice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petřinami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 Který výraz je ve správném tvaru?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o Kryštofovi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Kolumbusovi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o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Zeusovi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o Odysseovi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o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Aischylosovi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028384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Evik\AppData\Local\Microsoft\Windows\Temporary Internet Files\Content.IE5\NAJR7BWP\MC9004160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124" y="2931790"/>
            <a:ext cx="204470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83518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03598"/>
            <a:ext cx="8640960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Bičíková Vladimíra, Topil Zdeněk, Šafránek František, Český jazyk 7, Havlíčkův Brod, Tobiáš, 2005, 2.vydání, ISBN 80-7311-037-7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Bičíková Vladimíra, Topil Zdeněk, Šafránek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František, Český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jazyk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Havlíčkův Brod, Tobiáš,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2002, 1.vydání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80-7311-011-3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3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en.wikipedia.org/wiki/Proper_noun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 databáze klipart</a:t>
            </a:r>
          </a:p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9408</TotalTime>
  <Words>1670</Words>
  <Application>Microsoft Office PowerPoint</Application>
  <PresentationFormat>Předvádění na obrazovce (16:9)</PresentationFormat>
  <Paragraphs>307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6.1 Skloňování a pravopis vlastních jmen a jmen cizího původu</vt:lpstr>
      <vt:lpstr>6.2 Co již víme o pravopisu velkých písmen?</vt:lpstr>
      <vt:lpstr>6.3 Jaké si řekneme nové termíny a názvy?</vt:lpstr>
      <vt:lpstr>6.4 Co si řekneme nového?</vt:lpstr>
      <vt:lpstr>6.5 Procvičení a příklady</vt:lpstr>
      <vt:lpstr>6.6 Něco navíc pro šikovné</vt:lpstr>
      <vt:lpstr>6.7 CLIL (Nouns)</vt:lpstr>
      <vt:lpstr>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Jitka Šolcová</cp:lastModifiedBy>
  <cp:revision>272</cp:revision>
  <dcterms:created xsi:type="dcterms:W3CDTF">2010-10-18T18:21:56Z</dcterms:created>
  <dcterms:modified xsi:type="dcterms:W3CDTF">2012-08-13T10:32:49Z</dcterms:modified>
</cp:coreProperties>
</file>