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2373"/>
    <a:srgbClr val="8137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810"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39779B-B2AD-4FBA-8A42-4E181C0CA005}"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endParaRPr lang="cs-CZ"/>
        </a:p>
      </dgm:t>
    </dgm:pt>
    <dgm:pt modelId="{1C072F26-68E9-4F02-89E8-F24341632421}">
      <dgm:prSet phldrT="[Text]" custT="1"/>
      <dgm:spPr/>
      <dgm:t>
        <a:bodyPr/>
        <a:lstStyle/>
        <a:p>
          <a:r>
            <a:rPr lang="cs-CZ" sz="1800" b="1" dirty="0" err="1" smtClean="0">
              <a:latin typeface="Times New Roman" pitchFamily="18" charset="0"/>
              <a:cs typeface="Times New Roman" pitchFamily="18" charset="0"/>
            </a:rPr>
            <a:t>členicí</a:t>
          </a:r>
          <a:r>
            <a:rPr lang="cs-CZ" sz="1800" b="1" dirty="0" smtClean="0">
              <a:latin typeface="Times New Roman" pitchFamily="18" charset="0"/>
              <a:cs typeface="Times New Roman" pitchFamily="18" charset="0"/>
            </a:rPr>
            <a:t> znaménko</a:t>
          </a:r>
        </a:p>
        <a:p>
          <a:r>
            <a:rPr lang="cs-CZ" sz="1800" b="1" u="none" dirty="0" smtClean="0">
              <a:latin typeface="Times New Roman" pitchFamily="18" charset="0"/>
              <a:cs typeface="Times New Roman" pitchFamily="18" charset="0"/>
            </a:rPr>
            <a:t>ČÁRKA odděluje:</a:t>
          </a:r>
          <a:endParaRPr lang="cs-CZ" sz="1800" b="1" u="none" dirty="0">
            <a:latin typeface="Times New Roman" pitchFamily="18" charset="0"/>
            <a:cs typeface="Times New Roman" pitchFamily="18" charset="0"/>
          </a:endParaRPr>
        </a:p>
      </dgm:t>
    </dgm:pt>
    <dgm:pt modelId="{4362A8FA-3C66-4215-ADE1-248D7E8B8AE3}" type="parTrans" cxnId="{2CA45BEB-F0F3-4AB5-9382-49CC0BF5CFD4}">
      <dgm:prSet/>
      <dgm:spPr/>
      <dgm:t>
        <a:bodyPr/>
        <a:lstStyle/>
        <a:p>
          <a:endParaRPr lang="cs-CZ" sz="1800" b="1">
            <a:latin typeface="Times New Roman" pitchFamily="18" charset="0"/>
            <a:cs typeface="Times New Roman" pitchFamily="18" charset="0"/>
          </a:endParaRPr>
        </a:p>
      </dgm:t>
    </dgm:pt>
    <dgm:pt modelId="{D98D029C-5653-4BF1-BBD7-3A4C21F0504E}" type="sibTrans" cxnId="{2CA45BEB-F0F3-4AB5-9382-49CC0BF5CFD4}">
      <dgm:prSet/>
      <dgm:spPr/>
      <dgm:t>
        <a:bodyPr/>
        <a:lstStyle/>
        <a:p>
          <a:endParaRPr lang="cs-CZ" sz="1800" b="1">
            <a:latin typeface="Times New Roman" pitchFamily="18" charset="0"/>
            <a:cs typeface="Times New Roman" pitchFamily="18" charset="0"/>
          </a:endParaRPr>
        </a:p>
      </dgm:t>
    </dgm:pt>
    <dgm:pt modelId="{D06F0922-1555-4F9E-9C40-A1F2BD94D36C}">
      <dgm:prSet phldrT="[Text]" custT="1"/>
      <dgm:spPr/>
      <dgm:t>
        <a:bodyPr/>
        <a:lstStyle/>
        <a:p>
          <a:r>
            <a:rPr lang="cs-CZ" sz="1800" b="1" dirty="0" smtClean="0">
              <a:latin typeface="Times New Roman" pitchFamily="18" charset="0"/>
              <a:cs typeface="Times New Roman" pitchFamily="18" charset="0"/>
            </a:rPr>
            <a:t>několikanásobné větné členy</a:t>
          </a:r>
          <a:endParaRPr lang="cs-CZ" sz="1800" b="1" dirty="0">
            <a:latin typeface="Times New Roman" pitchFamily="18" charset="0"/>
            <a:cs typeface="Times New Roman" pitchFamily="18" charset="0"/>
          </a:endParaRPr>
        </a:p>
      </dgm:t>
    </dgm:pt>
    <dgm:pt modelId="{226C7260-EEC9-4CA7-9F13-6D539BC04A06}" type="parTrans" cxnId="{5252E3E6-FF66-4A68-BD25-B078F535E07A}">
      <dgm:prSet custT="1"/>
      <dgm:spPr/>
      <dgm:t>
        <a:bodyPr/>
        <a:lstStyle/>
        <a:p>
          <a:endParaRPr lang="cs-CZ" sz="1800" b="1">
            <a:latin typeface="Times New Roman" pitchFamily="18" charset="0"/>
            <a:cs typeface="Times New Roman" pitchFamily="18" charset="0"/>
          </a:endParaRPr>
        </a:p>
      </dgm:t>
    </dgm:pt>
    <dgm:pt modelId="{EC2CAE18-0835-4879-9372-969EB7C90228}" type="sibTrans" cxnId="{5252E3E6-FF66-4A68-BD25-B078F535E07A}">
      <dgm:prSet/>
      <dgm:spPr/>
      <dgm:t>
        <a:bodyPr/>
        <a:lstStyle/>
        <a:p>
          <a:endParaRPr lang="cs-CZ" sz="1800" b="1">
            <a:latin typeface="Times New Roman" pitchFamily="18" charset="0"/>
            <a:cs typeface="Times New Roman" pitchFamily="18" charset="0"/>
          </a:endParaRPr>
        </a:p>
      </dgm:t>
    </dgm:pt>
    <dgm:pt modelId="{2BD72A1F-9FF6-476A-BFA3-3FE542CF083E}">
      <dgm:prSet phldrT="[Text]" custT="1"/>
      <dgm:spPr/>
      <dgm:t>
        <a:bodyPr/>
        <a:lstStyle/>
        <a:p>
          <a:r>
            <a:rPr lang="cs-CZ" sz="1800" b="1" smtClean="0">
              <a:latin typeface="Times New Roman" pitchFamily="18" charset="0"/>
              <a:cs typeface="Times New Roman" pitchFamily="18" charset="0"/>
            </a:rPr>
            <a:t>vložené nebo volně připojené výrazy</a:t>
          </a:r>
          <a:endParaRPr lang="cs-CZ" sz="1800" b="1">
            <a:latin typeface="Times New Roman" pitchFamily="18" charset="0"/>
            <a:cs typeface="Times New Roman" pitchFamily="18" charset="0"/>
          </a:endParaRPr>
        </a:p>
      </dgm:t>
    </dgm:pt>
    <dgm:pt modelId="{AB9AD7AD-0663-4B97-8527-36C95BF2BB03}" type="parTrans" cxnId="{10AFFEC7-CE1E-4EC7-8C7E-0FBA0EDC4EA5}">
      <dgm:prSet custT="1"/>
      <dgm:spPr/>
      <dgm:t>
        <a:bodyPr/>
        <a:lstStyle/>
        <a:p>
          <a:endParaRPr lang="cs-CZ" sz="1800" b="1">
            <a:latin typeface="Times New Roman" pitchFamily="18" charset="0"/>
            <a:cs typeface="Times New Roman" pitchFamily="18" charset="0"/>
          </a:endParaRPr>
        </a:p>
      </dgm:t>
    </dgm:pt>
    <dgm:pt modelId="{925B77A5-602D-4B98-A3C5-BB9979CFE2F5}" type="sibTrans" cxnId="{10AFFEC7-CE1E-4EC7-8C7E-0FBA0EDC4EA5}">
      <dgm:prSet/>
      <dgm:spPr/>
      <dgm:t>
        <a:bodyPr/>
        <a:lstStyle/>
        <a:p>
          <a:endParaRPr lang="cs-CZ" sz="1800" b="1">
            <a:latin typeface="Times New Roman" pitchFamily="18" charset="0"/>
            <a:cs typeface="Times New Roman" pitchFamily="18" charset="0"/>
          </a:endParaRPr>
        </a:p>
      </dgm:t>
    </dgm:pt>
    <dgm:pt modelId="{32AE8DEB-BB3B-4892-8EF6-7C5B5DC9184D}">
      <dgm:prSet phldrT="[Text]" custT="1"/>
      <dgm:spPr/>
      <dgm:t>
        <a:bodyPr/>
        <a:lstStyle/>
        <a:p>
          <a:r>
            <a:rPr lang="cs-CZ" sz="1800" b="1" dirty="0" smtClean="0">
              <a:latin typeface="Times New Roman" pitchFamily="18" charset="0"/>
              <a:cs typeface="Times New Roman" pitchFamily="18" charset="0"/>
            </a:rPr>
            <a:t>věty v souvětí</a:t>
          </a:r>
          <a:endParaRPr lang="cs-CZ" sz="1800" b="1" dirty="0">
            <a:latin typeface="Times New Roman" pitchFamily="18" charset="0"/>
            <a:cs typeface="Times New Roman" pitchFamily="18" charset="0"/>
          </a:endParaRPr>
        </a:p>
      </dgm:t>
    </dgm:pt>
    <dgm:pt modelId="{5720718A-8621-46B9-A80B-C9F69D1FA35C}" type="parTrans" cxnId="{3F640B8A-211C-48DB-894E-41E7B35ACAB3}">
      <dgm:prSet custT="1"/>
      <dgm:spPr/>
      <dgm:t>
        <a:bodyPr/>
        <a:lstStyle/>
        <a:p>
          <a:endParaRPr lang="cs-CZ" sz="1800" b="1">
            <a:latin typeface="Times New Roman" pitchFamily="18" charset="0"/>
            <a:cs typeface="Times New Roman" pitchFamily="18" charset="0"/>
          </a:endParaRPr>
        </a:p>
      </dgm:t>
    </dgm:pt>
    <dgm:pt modelId="{BD14E70F-AEA1-4F6D-B6BD-DB22E4C0B3FB}" type="sibTrans" cxnId="{3F640B8A-211C-48DB-894E-41E7B35ACAB3}">
      <dgm:prSet/>
      <dgm:spPr/>
      <dgm:t>
        <a:bodyPr/>
        <a:lstStyle/>
        <a:p>
          <a:endParaRPr lang="cs-CZ" sz="1800" b="1">
            <a:latin typeface="Times New Roman" pitchFamily="18" charset="0"/>
            <a:cs typeface="Times New Roman" pitchFamily="18" charset="0"/>
          </a:endParaRPr>
        </a:p>
      </dgm:t>
    </dgm:pt>
    <dgm:pt modelId="{CEB680F4-C0E5-4422-A9A7-D06F9DD5DB7D}" type="pres">
      <dgm:prSet presAssocID="{E839779B-B2AD-4FBA-8A42-4E181C0CA005}" presName="diagram" presStyleCnt="0">
        <dgm:presLayoutVars>
          <dgm:chPref val="1"/>
          <dgm:dir/>
          <dgm:animOne val="branch"/>
          <dgm:animLvl val="lvl"/>
          <dgm:resizeHandles val="exact"/>
        </dgm:presLayoutVars>
      </dgm:prSet>
      <dgm:spPr/>
      <dgm:t>
        <a:bodyPr/>
        <a:lstStyle/>
        <a:p>
          <a:endParaRPr lang="cs-CZ"/>
        </a:p>
      </dgm:t>
    </dgm:pt>
    <dgm:pt modelId="{B10836A7-8B92-4E33-8BB4-0FAFDF790886}" type="pres">
      <dgm:prSet presAssocID="{1C072F26-68E9-4F02-89E8-F24341632421}" presName="root1" presStyleCnt="0"/>
      <dgm:spPr/>
    </dgm:pt>
    <dgm:pt modelId="{35F76417-C2B4-4FF9-9D87-61B09DC58A85}" type="pres">
      <dgm:prSet presAssocID="{1C072F26-68E9-4F02-89E8-F24341632421}" presName="LevelOneTextNode" presStyleLbl="node0" presStyleIdx="0" presStyleCnt="1" custScaleX="121306" custLinFactNeighborX="-59" custLinFactNeighborY="-85138">
        <dgm:presLayoutVars>
          <dgm:chPref val="3"/>
        </dgm:presLayoutVars>
      </dgm:prSet>
      <dgm:spPr/>
      <dgm:t>
        <a:bodyPr/>
        <a:lstStyle/>
        <a:p>
          <a:endParaRPr lang="cs-CZ"/>
        </a:p>
      </dgm:t>
    </dgm:pt>
    <dgm:pt modelId="{B95C96BC-456C-4200-A791-A07AC3B553E8}" type="pres">
      <dgm:prSet presAssocID="{1C072F26-68E9-4F02-89E8-F24341632421}" presName="level2hierChild" presStyleCnt="0"/>
      <dgm:spPr/>
    </dgm:pt>
    <dgm:pt modelId="{8E1D4414-8A54-40A0-A945-FD89736EC531}" type="pres">
      <dgm:prSet presAssocID="{226C7260-EEC9-4CA7-9F13-6D539BC04A06}" presName="conn2-1" presStyleLbl="parChTrans1D2" presStyleIdx="0" presStyleCnt="3"/>
      <dgm:spPr/>
      <dgm:t>
        <a:bodyPr/>
        <a:lstStyle/>
        <a:p>
          <a:endParaRPr lang="cs-CZ"/>
        </a:p>
      </dgm:t>
    </dgm:pt>
    <dgm:pt modelId="{B0B2452B-B1CE-4AA1-9CD1-3230AA99ADB3}" type="pres">
      <dgm:prSet presAssocID="{226C7260-EEC9-4CA7-9F13-6D539BC04A06}" presName="connTx" presStyleLbl="parChTrans1D2" presStyleIdx="0" presStyleCnt="3"/>
      <dgm:spPr/>
      <dgm:t>
        <a:bodyPr/>
        <a:lstStyle/>
        <a:p>
          <a:endParaRPr lang="cs-CZ"/>
        </a:p>
      </dgm:t>
    </dgm:pt>
    <dgm:pt modelId="{E410742E-294E-4210-9102-1DAB73E84806}" type="pres">
      <dgm:prSet presAssocID="{D06F0922-1555-4F9E-9C40-A1F2BD94D36C}" presName="root2" presStyleCnt="0"/>
      <dgm:spPr/>
    </dgm:pt>
    <dgm:pt modelId="{D7FF5777-7ABC-45B8-929C-62CCDB7F0C57}" type="pres">
      <dgm:prSet presAssocID="{D06F0922-1555-4F9E-9C40-A1F2BD94D36C}" presName="LevelTwoTextNode" presStyleLbl="node2" presStyleIdx="0" presStyleCnt="3" custScaleY="63765" custLinFactNeighborY="-24490">
        <dgm:presLayoutVars>
          <dgm:chPref val="3"/>
        </dgm:presLayoutVars>
      </dgm:prSet>
      <dgm:spPr/>
      <dgm:t>
        <a:bodyPr/>
        <a:lstStyle/>
        <a:p>
          <a:endParaRPr lang="cs-CZ"/>
        </a:p>
      </dgm:t>
    </dgm:pt>
    <dgm:pt modelId="{4E4A0AE1-3211-4C5D-94CD-4D81FCC17950}" type="pres">
      <dgm:prSet presAssocID="{D06F0922-1555-4F9E-9C40-A1F2BD94D36C}" presName="level3hierChild" presStyleCnt="0"/>
      <dgm:spPr/>
    </dgm:pt>
    <dgm:pt modelId="{E7260F9E-B984-46A2-87DE-1A8CD972B1E3}" type="pres">
      <dgm:prSet presAssocID="{AB9AD7AD-0663-4B97-8527-36C95BF2BB03}" presName="conn2-1" presStyleLbl="parChTrans1D2" presStyleIdx="1" presStyleCnt="3"/>
      <dgm:spPr/>
      <dgm:t>
        <a:bodyPr/>
        <a:lstStyle/>
        <a:p>
          <a:endParaRPr lang="cs-CZ"/>
        </a:p>
      </dgm:t>
    </dgm:pt>
    <dgm:pt modelId="{B98DDCCC-BBCA-4B50-A9E8-5409F0182022}" type="pres">
      <dgm:prSet presAssocID="{AB9AD7AD-0663-4B97-8527-36C95BF2BB03}" presName="connTx" presStyleLbl="parChTrans1D2" presStyleIdx="1" presStyleCnt="3"/>
      <dgm:spPr/>
      <dgm:t>
        <a:bodyPr/>
        <a:lstStyle/>
        <a:p>
          <a:endParaRPr lang="cs-CZ"/>
        </a:p>
      </dgm:t>
    </dgm:pt>
    <dgm:pt modelId="{53D57540-9DFA-4376-A578-A2402876B410}" type="pres">
      <dgm:prSet presAssocID="{2BD72A1F-9FF6-476A-BFA3-3FE542CF083E}" presName="root2" presStyleCnt="0"/>
      <dgm:spPr/>
    </dgm:pt>
    <dgm:pt modelId="{66066C80-44AB-4A56-99CF-CAA0A35C0691}" type="pres">
      <dgm:prSet presAssocID="{2BD72A1F-9FF6-476A-BFA3-3FE542CF083E}" presName="LevelTwoTextNode" presStyleLbl="node2" presStyleIdx="1" presStyleCnt="3" custScaleY="63765" custLinFactNeighborY="-14524">
        <dgm:presLayoutVars>
          <dgm:chPref val="3"/>
        </dgm:presLayoutVars>
      </dgm:prSet>
      <dgm:spPr/>
      <dgm:t>
        <a:bodyPr/>
        <a:lstStyle/>
        <a:p>
          <a:endParaRPr lang="cs-CZ"/>
        </a:p>
      </dgm:t>
    </dgm:pt>
    <dgm:pt modelId="{BC01009F-236D-4347-B8CD-1313866081EF}" type="pres">
      <dgm:prSet presAssocID="{2BD72A1F-9FF6-476A-BFA3-3FE542CF083E}" presName="level3hierChild" presStyleCnt="0"/>
      <dgm:spPr/>
    </dgm:pt>
    <dgm:pt modelId="{F47B052B-FA1E-4B7F-B7CC-C41446ADE7E9}" type="pres">
      <dgm:prSet presAssocID="{5720718A-8621-46B9-A80B-C9F69D1FA35C}" presName="conn2-1" presStyleLbl="parChTrans1D2" presStyleIdx="2" presStyleCnt="3"/>
      <dgm:spPr/>
      <dgm:t>
        <a:bodyPr/>
        <a:lstStyle/>
        <a:p>
          <a:endParaRPr lang="cs-CZ"/>
        </a:p>
      </dgm:t>
    </dgm:pt>
    <dgm:pt modelId="{63282009-8EA9-43FF-ABDA-A729DAEEF204}" type="pres">
      <dgm:prSet presAssocID="{5720718A-8621-46B9-A80B-C9F69D1FA35C}" presName="connTx" presStyleLbl="parChTrans1D2" presStyleIdx="2" presStyleCnt="3"/>
      <dgm:spPr/>
      <dgm:t>
        <a:bodyPr/>
        <a:lstStyle/>
        <a:p>
          <a:endParaRPr lang="cs-CZ"/>
        </a:p>
      </dgm:t>
    </dgm:pt>
    <dgm:pt modelId="{DB3E40E1-C920-4BDB-AFAD-52C1A4878270}" type="pres">
      <dgm:prSet presAssocID="{32AE8DEB-BB3B-4892-8EF6-7C5B5DC9184D}" presName="root2" presStyleCnt="0"/>
      <dgm:spPr/>
    </dgm:pt>
    <dgm:pt modelId="{E8BA1855-0546-49EC-97E4-411B2F1B7E73}" type="pres">
      <dgm:prSet presAssocID="{32AE8DEB-BB3B-4892-8EF6-7C5B5DC9184D}" presName="LevelTwoTextNode" presStyleLbl="node2" presStyleIdx="2" presStyleCnt="3" custScaleY="63765">
        <dgm:presLayoutVars>
          <dgm:chPref val="3"/>
        </dgm:presLayoutVars>
      </dgm:prSet>
      <dgm:spPr/>
      <dgm:t>
        <a:bodyPr/>
        <a:lstStyle/>
        <a:p>
          <a:endParaRPr lang="cs-CZ"/>
        </a:p>
      </dgm:t>
    </dgm:pt>
    <dgm:pt modelId="{07E1F4FD-D81B-4F37-8611-7F02941EA37F}" type="pres">
      <dgm:prSet presAssocID="{32AE8DEB-BB3B-4892-8EF6-7C5B5DC9184D}" presName="level3hierChild" presStyleCnt="0"/>
      <dgm:spPr/>
    </dgm:pt>
  </dgm:ptLst>
  <dgm:cxnLst>
    <dgm:cxn modelId="{47CE08C1-0932-4657-9B59-87971A31AE2B}" type="presOf" srcId="{226C7260-EEC9-4CA7-9F13-6D539BC04A06}" destId="{B0B2452B-B1CE-4AA1-9CD1-3230AA99ADB3}" srcOrd="1" destOrd="0" presId="urn:microsoft.com/office/officeart/2005/8/layout/hierarchy2"/>
    <dgm:cxn modelId="{10AFFEC7-CE1E-4EC7-8C7E-0FBA0EDC4EA5}" srcId="{1C072F26-68E9-4F02-89E8-F24341632421}" destId="{2BD72A1F-9FF6-476A-BFA3-3FE542CF083E}" srcOrd="1" destOrd="0" parTransId="{AB9AD7AD-0663-4B97-8527-36C95BF2BB03}" sibTransId="{925B77A5-602D-4B98-A3C5-BB9979CFE2F5}"/>
    <dgm:cxn modelId="{FA065559-F0CE-404B-9F9D-86BFCD21AD52}" type="presOf" srcId="{2BD72A1F-9FF6-476A-BFA3-3FE542CF083E}" destId="{66066C80-44AB-4A56-99CF-CAA0A35C0691}" srcOrd="0" destOrd="0" presId="urn:microsoft.com/office/officeart/2005/8/layout/hierarchy2"/>
    <dgm:cxn modelId="{5252E3E6-FF66-4A68-BD25-B078F535E07A}" srcId="{1C072F26-68E9-4F02-89E8-F24341632421}" destId="{D06F0922-1555-4F9E-9C40-A1F2BD94D36C}" srcOrd="0" destOrd="0" parTransId="{226C7260-EEC9-4CA7-9F13-6D539BC04A06}" sibTransId="{EC2CAE18-0835-4879-9372-969EB7C90228}"/>
    <dgm:cxn modelId="{F11A16C8-1EBB-4D40-8926-607E35177132}" type="presOf" srcId="{32AE8DEB-BB3B-4892-8EF6-7C5B5DC9184D}" destId="{E8BA1855-0546-49EC-97E4-411B2F1B7E73}" srcOrd="0" destOrd="0" presId="urn:microsoft.com/office/officeart/2005/8/layout/hierarchy2"/>
    <dgm:cxn modelId="{3F640B8A-211C-48DB-894E-41E7B35ACAB3}" srcId="{1C072F26-68E9-4F02-89E8-F24341632421}" destId="{32AE8DEB-BB3B-4892-8EF6-7C5B5DC9184D}" srcOrd="2" destOrd="0" parTransId="{5720718A-8621-46B9-A80B-C9F69D1FA35C}" sibTransId="{BD14E70F-AEA1-4F6D-B6BD-DB22E4C0B3FB}"/>
    <dgm:cxn modelId="{2CA45BEB-F0F3-4AB5-9382-49CC0BF5CFD4}" srcId="{E839779B-B2AD-4FBA-8A42-4E181C0CA005}" destId="{1C072F26-68E9-4F02-89E8-F24341632421}" srcOrd="0" destOrd="0" parTransId="{4362A8FA-3C66-4215-ADE1-248D7E8B8AE3}" sibTransId="{D98D029C-5653-4BF1-BBD7-3A4C21F0504E}"/>
    <dgm:cxn modelId="{A2E5F8F4-0A6D-450C-8BF1-553FA4269AF8}" type="presOf" srcId="{5720718A-8621-46B9-A80B-C9F69D1FA35C}" destId="{63282009-8EA9-43FF-ABDA-A729DAEEF204}" srcOrd="1" destOrd="0" presId="urn:microsoft.com/office/officeart/2005/8/layout/hierarchy2"/>
    <dgm:cxn modelId="{34BA7913-265D-4C51-AEEC-070E6799850F}" type="presOf" srcId="{226C7260-EEC9-4CA7-9F13-6D539BC04A06}" destId="{8E1D4414-8A54-40A0-A945-FD89736EC531}" srcOrd="0" destOrd="0" presId="urn:microsoft.com/office/officeart/2005/8/layout/hierarchy2"/>
    <dgm:cxn modelId="{E1C837E3-7CED-4DCD-AB2D-E730E6A1F1C0}" type="presOf" srcId="{5720718A-8621-46B9-A80B-C9F69D1FA35C}" destId="{F47B052B-FA1E-4B7F-B7CC-C41446ADE7E9}" srcOrd="0" destOrd="0" presId="urn:microsoft.com/office/officeart/2005/8/layout/hierarchy2"/>
    <dgm:cxn modelId="{0E2886F2-8F9C-4CED-B5AD-52644C06DB29}" type="presOf" srcId="{1C072F26-68E9-4F02-89E8-F24341632421}" destId="{35F76417-C2B4-4FF9-9D87-61B09DC58A85}" srcOrd="0" destOrd="0" presId="urn:microsoft.com/office/officeart/2005/8/layout/hierarchy2"/>
    <dgm:cxn modelId="{3F6F0154-81DB-4791-9BA4-B70ABB7076DF}" type="presOf" srcId="{E839779B-B2AD-4FBA-8A42-4E181C0CA005}" destId="{CEB680F4-C0E5-4422-A9A7-D06F9DD5DB7D}" srcOrd="0" destOrd="0" presId="urn:microsoft.com/office/officeart/2005/8/layout/hierarchy2"/>
    <dgm:cxn modelId="{FEB6AC55-4ACA-4A91-99E4-C2E6F90422EB}" type="presOf" srcId="{AB9AD7AD-0663-4B97-8527-36C95BF2BB03}" destId="{E7260F9E-B984-46A2-87DE-1A8CD972B1E3}" srcOrd="0" destOrd="0" presId="urn:microsoft.com/office/officeart/2005/8/layout/hierarchy2"/>
    <dgm:cxn modelId="{139660A0-FFDF-4B25-B207-2FCB152C8145}" type="presOf" srcId="{D06F0922-1555-4F9E-9C40-A1F2BD94D36C}" destId="{D7FF5777-7ABC-45B8-929C-62CCDB7F0C57}" srcOrd="0" destOrd="0" presId="urn:microsoft.com/office/officeart/2005/8/layout/hierarchy2"/>
    <dgm:cxn modelId="{D233907F-C7F8-4CCB-9FC8-3B8C1A2B7AAA}" type="presOf" srcId="{AB9AD7AD-0663-4B97-8527-36C95BF2BB03}" destId="{B98DDCCC-BBCA-4B50-A9E8-5409F0182022}" srcOrd="1" destOrd="0" presId="urn:microsoft.com/office/officeart/2005/8/layout/hierarchy2"/>
    <dgm:cxn modelId="{C7FCD1CA-8CF7-47CA-B4A8-D8BDE3AFA9E8}" type="presParOf" srcId="{CEB680F4-C0E5-4422-A9A7-D06F9DD5DB7D}" destId="{B10836A7-8B92-4E33-8BB4-0FAFDF790886}" srcOrd="0" destOrd="0" presId="urn:microsoft.com/office/officeart/2005/8/layout/hierarchy2"/>
    <dgm:cxn modelId="{B659D214-E05A-4E25-A284-2DC9321FE80C}" type="presParOf" srcId="{B10836A7-8B92-4E33-8BB4-0FAFDF790886}" destId="{35F76417-C2B4-4FF9-9D87-61B09DC58A85}" srcOrd="0" destOrd="0" presId="urn:microsoft.com/office/officeart/2005/8/layout/hierarchy2"/>
    <dgm:cxn modelId="{C00CD337-BE23-4511-B613-91C7643D16E6}" type="presParOf" srcId="{B10836A7-8B92-4E33-8BB4-0FAFDF790886}" destId="{B95C96BC-456C-4200-A791-A07AC3B553E8}" srcOrd="1" destOrd="0" presId="urn:microsoft.com/office/officeart/2005/8/layout/hierarchy2"/>
    <dgm:cxn modelId="{7BA461AB-717C-41AA-ABCD-379CCF172163}" type="presParOf" srcId="{B95C96BC-456C-4200-A791-A07AC3B553E8}" destId="{8E1D4414-8A54-40A0-A945-FD89736EC531}" srcOrd="0" destOrd="0" presId="urn:microsoft.com/office/officeart/2005/8/layout/hierarchy2"/>
    <dgm:cxn modelId="{A2B4F29F-2075-4F59-8727-A9F73999062D}" type="presParOf" srcId="{8E1D4414-8A54-40A0-A945-FD89736EC531}" destId="{B0B2452B-B1CE-4AA1-9CD1-3230AA99ADB3}" srcOrd="0" destOrd="0" presId="urn:microsoft.com/office/officeart/2005/8/layout/hierarchy2"/>
    <dgm:cxn modelId="{D472F7E6-BD4C-4926-AB75-DE6F31C4AF26}" type="presParOf" srcId="{B95C96BC-456C-4200-A791-A07AC3B553E8}" destId="{E410742E-294E-4210-9102-1DAB73E84806}" srcOrd="1" destOrd="0" presId="urn:microsoft.com/office/officeart/2005/8/layout/hierarchy2"/>
    <dgm:cxn modelId="{C5D7A0AF-42E2-4CE6-B049-6B0574D1C5AA}" type="presParOf" srcId="{E410742E-294E-4210-9102-1DAB73E84806}" destId="{D7FF5777-7ABC-45B8-929C-62CCDB7F0C57}" srcOrd="0" destOrd="0" presId="urn:microsoft.com/office/officeart/2005/8/layout/hierarchy2"/>
    <dgm:cxn modelId="{3AD92A82-EA25-4A2B-8C15-CAD71F4F2D3D}" type="presParOf" srcId="{E410742E-294E-4210-9102-1DAB73E84806}" destId="{4E4A0AE1-3211-4C5D-94CD-4D81FCC17950}" srcOrd="1" destOrd="0" presId="urn:microsoft.com/office/officeart/2005/8/layout/hierarchy2"/>
    <dgm:cxn modelId="{4A7C8D43-2CCB-4EA3-9865-4CD889457FB4}" type="presParOf" srcId="{B95C96BC-456C-4200-A791-A07AC3B553E8}" destId="{E7260F9E-B984-46A2-87DE-1A8CD972B1E3}" srcOrd="2" destOrd="0" presId="urn:microsoft.com/office/officeart/2005/8/layout/hierarchy2"/>
    <dgm:cxn modelId="{8C53008D-87EB-4A2B-A40B-1F19811F1B24}" type="presParOf" srcId="{E7260F9E-B984-46A2-87DE-1A8CD972B1E3}" destId="{B98DDCCC-BBCA-4B50-A9E8-5409F0182022}" srcOrd="0" destOrd="0" presId="urn:microsoft.com/office/officeart/2005/8/layout/hierarchy2"/>
    <dgm:cxn modelId="{21945F60-2AA6-4244-92C1-E140E84B7259}" type="presParOf" srcId="{B95C96BC-456C-4200-A791-A07AC3B553E8}" destId="{53D57540-9DFA-4376-A578-A2402876B410}" srcOrd="3" destOrd="0" presId="urn:microsoft.com/office/officeart/2005/8/layout/hierarchy2"/>
    <dgm:cxn modelId="{4B5BEA82-2FB6-44FD-A5F6-255A5E4BB664}" type="presParOf" srcId="{53D57540-9DFA-4376-A578-A2402876B410}" destId="{66066C80-44AB-4A56-99CF-CAA0A35C0691}" srcOrd="0" destOrd="0" presId="urn:microsoft.com/office/officeart/2005/8/layout/hierarchy2"/>
    <dgm:cxn modelId="{AA6CB014-7A06-40F0-BEC9-0B421EFF30D5}" type="presParOf" srcId="{53D57540-9DFA-4376-A578-A2402876B410}" destId="{BC01009F-236D-4347-B8CD-1313866081EF}" srcOrd="1" destOrd="0" presId="urn:microsoft.com/office/officeart/2005/8/layout/hierarchy2"/>
    <dgm:cxn modelId="{FA4446D0-8589-47E0-A6C9-E8C9B4FE52D1}" type="presParOf" srcId="{B95C96BC-456C-4200-A791-A07AC3B553E8}" destId="{F47B052B-FA1E-4B7F-B7CC-C41446ADE7E9}" srcOrd="4" destOrd="0" presId="urn:microsoft.com/office/officeart/2005/8/layout/hierarchy2"/>
    <dgm:cxn modelId="{A645A11C-A605-4A96-9BE0-86EAD6B14882}" type="presParOf" srcId="{F47B052B-FA1E-4B7F-B7CC-C41446ADE7E9}" destId="{63282009-8EA9-43FF-ABDA-A729DAEEF204}" srcOrd="0" destOrd="0" presId="urn:microsoft.com/office/officeart/2005/8/layout/hierarchy2"/>
    <dgm:cxn modelId="{306B0FDD-06DB-420E-A312-88E83C4BF19F}" type="presParOf" srcId="{B95C96BC-456C-4200-A791-A07AC3B553E8}" destId="{DB3E40E1-C920-4BDB-AFAD-52C1A4878270}" srcOrd="5" destOrd="0" presId="urn:microsoft.com/office/officeart/2005/8/layout/hierarchy2"/>
    <dgm:cxn modelId="{993C1EC5-8B7C-4C14-90D4-871693159AFD}" type="presParOf" srcId="{DB3E40E1-C920-4BDB-AFAD-52C1A4878270}" destId="{E8BA1855-0546-49EC-97E4-411B2F1B7E73}" srcOrd="0" destOrd="0" presId="urn:microsoft.com/office/officeart/2005/8/layout/hierarchy2"/>
    <dgm:cxn modelId="{AF25F95F-AD2B-4B62-9FE2-2BBFA17252B0}" type="presParOf" srcId="{DB3E40E1-C920-4BDB-AFAD-52C1A4878270}" destId="{07E1F4FD-D81B-4F37-8611-7F02941EA37F}"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76417-C2B4-4FF9-9D87-61B09DC58A85}">
      <dsp:nvSpPr>
        <dsp:cNvPr id="0" name=""/>
        <dsp:cNvSpPr/>
      </dsp:nvSpPr>
      <dsp:spPr>
        <a:xfrm>
          <a:off x="0" y="432048"/>
          <a:ext cx="2405754" cy="991605"/>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err="1" smtClean="0">
              <a:latin typeface="Times New Roman" pitchFamily="18" charset="0"/>
              <a:cs typeface="Times New Roman" pitchFamily="18" charset="0"/>
            </a:rPr>
            <a:t>členicí</a:t>
          </a:r>
          <a:r>
            <a:rPr lang="cs-CZ" sz="1800" b="1" kern="1200" dirty="0" smtClean="0">
              <a:latin typeface="Times New Roman" pitchFamily="18" charset="0"/>
              <a:cs typeface="Times New Roman" pitchFamily="18" charset="0"/>
            </a:rPr>
            <a:t> znaménko</a:t>
          </a:r>
        </a:p>
        <a:p>
          <a:pPr lvl="0" algn="ctr" defTabSz="800100">
            <a:lnSpc>
              <a:spcPct val="90000"/>
            </a:lnSpc>
            <a:spcBef>
              <a:spcPct val="0"/>
            </a:spcBef>
            <a:spcAft>
              <a:spcPct val="35000"/>
            </a:spcAft>
          </a:pPr>
          <a:r>
            <a:rPr lang="cs-CZ" sz="1800" b="1" u="none" kern="1200" dirty="0" smtClean="0">
              <a:latin typeface="Times New Roman" pitchFamily="18" charset="0"/>
              <a:cs typeface="Times New Roman" pitchFamily="18" charset="0"/>
            </a:rPr>
            <a:t>ČÁRKA odděluje:</a:t>
          </a:r>
          <a:endParaRPr lang="cs-CZ" sz="1800" b="1" u="none" kern="1200" dirty="0">
            <a:latin typeface="Times New Roman" pitchFamily="18" charset="0"/>
            <a:cs typeface="Times New Roman" pitchFamily="18" charset="0"/>
          </a:endParaRPr>
        </a:p>
      </dsp:txBody>
      <dsp:txXfrm>
        <a:off x="29043" y="461091"/>
        <a:ext cx="2347668" cy="933519"/>
      </dsp:txXfrm>
    </dsp:sp>
    <dsp:sp modelId="{8E1D4414-8A54-40A0-A945-FD89736EC531}">
      <dsp:nvSpPr>
        <dsp:cNvPr id="0" name=""/>
        <dsp:cNvSpPr/>
      </dsp:nvSpPr>
      <dsp:spPr>
        <a:xfrm rot="20835477">
          <a:off x="2395724" y="812845"/>
          <a:ext cx="814506" cy="50361"/>
        </a:xfrm>
        <a:custGeom>
          <a:avLst/>
          <a:gdLst/>
          <a:ahLst/>
          <a:cxnLst/>
          <a:rect l="0" t="0" r="0" b="0"/>
          <a:pathLst>
            <a:path>
              <a:moveTo>
                <a:pt x="0" y="25180"/>
              </a:moveTo>
              <a:lnTo>
                <a:pt x="814506"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82615" y="817663"/>
        <a:ext cx="40725" cy="40725"/>
      </dsp:txXfrm>
    </dsp:sp>
    <dsp:sp modelId="{D7FF5777-7ABC-45B8-929C-62CCDB7F0C57}">
      <dsp:nvSpPr>
        <dsp:cNvPr id="0" name=""/>
        <dsp:cNvSpPr/>
      </dsp:nvSpPr>
      <dsp:spPr>
        <a:xfrm>
          <a:off x="3200201" y="432052"/>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latin typeface="Times New Roman" pitchFamily="18" charset="0"/>
              <a:cs typeface="Times New Roman" pitchFamily="18" charset="0"/>
            </a:rPr>
            <a:t>několikanásobné větné členy</a:t>
          </a:r>
          <a:endParaRPr lang="cs-CZ" sz="1800" b="1" kern="1200" dirty="0">
            <a:latin typeface="Times New Roman" pitchFamily="18" charset="0"/>
            <a:cs typeface="Times New Roman" pitchFamily="18" charset="0"/>
          </a:endParaRPr>
        </a:p>
      </dsp:txBody>
      <dsp:txXfrm>
        <a:off x="3218720" y="450571"/>
        <a:ext cx="1946173" cy="595259"/>
      </dsp:txXfrm>
    </dsp:sp>
    <dsp:sp modelId="{E7260F9E-B984-46A2-87DE-1A8CD972B1E3}">
      <dsp:nvSpPr>
        <dsp:cNvPr id="0" name=""/>
        <dsp:cNvSpPr/>
      </dsp:nvSpPr>
      <dsp:spPr>
        <a:xfrm rot="2483544">
          <a:off x="2273486" y="1252776"/>
          <a:ext cx="1058982" cy="50361"/>
        </a:xfrm>
        <a:custGeom>
          <a:avLst/>
          <a:gdLst/>
          <a:ahLst/>
          <a:cxnLst/>
          <a:rect l="0" t="0" r="0" b="0"/>
          <a:pathLst>
            <a:path>
              <a:moveTo>
                <a:pt x="0" y="25180"/>
              </a:moveTo>
              <a:lnTo>
                <a:pt x="1058982"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76503" y="1251482"/>
        <a:ext cx="52949" cy="52949"/>
      </dsp:txXfrm>
    </dsp:sp>
    <dsp:sp modelId="{66066C80-44AB-4A56-99CF-CAA0A35C0691}">
      <dsp:nvSpPr>
        <dsp:cNvPr id="0" name=""/>
        <dsp:cNvSpPr/>
      </dsp:nvSpPr>
      <dsp:spPr>
        <a:xfrm>
          <a:off x="3200201" y="1311914"/>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smtClean="0">
              <a:latin typeface="Times New Roman" pitchFamily="18" charset="0"/>
              <a:cs typeface="Times New Roman" pitchFamily="18" charset="0"/>
            </a:rPr>
            <a:t>vložené nebo volně připojené výrazy</a:t>
          </a:r>
          <a:endParaRPr lang="cs-CZ" sz="1800" b="1" kern="1200">
            <a:latin typeface="Times New Roman" pitchFamily="18" charset="0"/>
            <a:cs typeface="Times New Roman" pitchFamily="18" charset="0"/>
          </a:endParaRPr>
        </a:p>
      </dsp:txBody>
      <dsp:txXfrm>
        <a:off x="3218720" y="1330433"/>
        <a:ext cx="1946173" cy="595259"/>
      </dsp:txXfrm>
    </dsp:sp>
    <dsp:sp modelId="{F47B052B-FA1E-4B7F-B7CC-C41446ADE7E9}">
      <dsp:nvSpPr>
        <dsp:cNvPr id="0" name=""/>
        <dsp:cNvSpPr/>
      </dsp:nvSpPr>
      <dsp:spPr>
        <a:xfrm rot="3837011">
          <a:off x="1898454" y="1715305"/>
          <a:ext cx="1809047" cy="50361"/>
        </a:xfrm>
        <a:custGeom>
          <a:avLst/>
          <a:gdLst/>
          <a:ahLst/>
          <a:cxnLst/>
          <a:rect l="0" t="0" r="0" b="0"/>
          <a:pathLst>
            <a:path>
              <a:moveTo>
                <a:pt x="0" y="25180"/>
              </a:moveTo>
              <a:lnTo>
                <a:pt x="1809047" y="25180"/>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cs-CZ" sz="1800" b="1" kern="1200">
            <a:latin typeface="Times New Roman" pitchFamily="18" charset="0"/>
            <a:cs typeface="Times New Roman" pitchFamily="18" charset="0"/>
          </a:endParaRPr>
        </a:p>
      </dsp:txBody>
      <dsp:txXfrm>
        <a:off x="2757751" y="1695260"/>
        <a:ext cx="90452" cy="90452"/>
      </dsp:txXfrm>
    </dsp:sp>
    <dsp:sp modelId="{E8BA1855-0546-49EC-97E4-411B2F1B7E73}">
      <dsp:nvSpPr>
        <dsp:cNvPr id="0" name=""/>
        <dsp:cNvSpPr/>
      </dsp:nvSpPr>
      <dsp:spPr>
        <a:xfrm>
          <a:off x="3200201" y="2236973"/>
          <a:ext cx="1983211" cy="632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cs-CZ" sz="1800" b="1" kern="1200" dirty="0" smtClean="0">
              <a:latin typeface="Times New Roman" pitchFamily="18" charset="0"/>
              <a:cs typeface="Times New Roman" pitchFamily="18" charset="0"/>
            </a:rPr>
            <a:t>věty v souvětí</a:t>
          </a:r>
          <a:endParaRPr lang="cs-CZ" sz="1800" b="1" kern="1200" dirty="0">
            <a:latin typeface="Times New Roman" pitchFamily="18" charset="0"/>
            <a:cs typeface="Times New Roman" pitchFamily="18" charset="0"/>
          </a:endParaRPr>
        </a:p>
      </dsp:txBody>
      <dsp:txXfrm>
        <a:off x="3218720" y="2255492"/>
        <a:ext cx="1946173" cy="59525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21.4.2012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21.4.2012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10</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9</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21.4.2012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21.4.2012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21.4.2012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21.4.2012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21.4.2012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21.4.2012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hyperlink" Target="http://www.pravidla.cz/vice/clenici-znamenka/?kapitola=11" TargetMode="External"/><Relationship Id="rId5" Type="http://schemas.openxmlformats.org/officeDocument/2006/relationships/diagramQuickStyle" Target="../diagrams/quickStyle1.xml"/><Relationship Id="rId10" Type="http://schemas.openxmlformats.org/officeDocument/2006/relationships/image" Target="../media/image7.gif"/><Relationship Id="rId4" Type="http://schemas.openxmlformats.org/officeDocument/2006/relationships/diagramLayout" Target="../diagrams/layout1.xml"/><Relationship Id="rId9" Type="http://schemas.openxmlformats.org/officeDocument/2006/relationships/hyperlink" Target="http://www.pravidla.cz/"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helpforenglish.cz/file.php?id=20_1260998884_punc" TargetMode="External"/><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hyperlink" Target="http://www.helpforenglish.cz/slovni-zasoba/okruhy-slovni-zasoby/c2009121603-Punctuation-marks--vocabulary-.html"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www.helpforenglish.cz/gramatika/ruzne/interpunkce/c2009121402-punctuation-marks--interpunkcni-znamenka-.html" TargetMode="External"/><Relationship Id="rId3" Type="http://schemas.openxmlformats.org/officeDocument/2006/relationships/hyperlink" Target="http://hubblesite.org/" TargetMode="External"/><Relationship Id="rId7" Type="http://schemas.openxmlformats.org/officeDocument/2006/relationships/hyperlink" Target="http://www.topzine.cz/babicku-bozeny-nemcove-si-mohou-precist-i-zacinajici-ctenari"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www.pravidla.cz/vice/clenici-znamenka/?kapitola=11" TargetMode="External"/><Relationship Id="rId11" Type="http://schemas.openxmlformats.org/officeDocument/2006/relationships/hyperlink" Target="http://cs.wikipedia.org/wiki/Bo%C5%BEena_N%C4%9Bmcov%C3%A1" TargetMode="External"/><Relationship Id="rId5" Type="http://schemas.openxmlformats.org/officeDocument/2006/relationships/hyperlink" Target="http://cs.wikipedia.org/wiki/Interpunk%C4%8Dn%C3%AD_znam%C3%A9nko" TargetMode="External"/><Relationship Id="rId10" Type="http://schemas.openxmlformats.org/officeDocument/2006/relationships/hyperlink" Target="http://www.paperwritingservice.info/tips-from-paper-writing-service-professionals/paper-writing-service-tips-on-punctuation/" TargetMode="External"/><Relationship Id="rId4" Type="http://schemas.openxmlformats.org/officeDocument/2006/relationships/hyperlink" Target="http://www.mojecestina.cz/interpunkce/c2011041601-interpunkcni-znamenka---uvod.html" TargetMode="External"/><Relationship Id="rId9" Type="http://schemas.openxmlformats.org/officeDocument/2006/relationships/hyperlink" Target="http://www.helpforenglish.cz/slovni-zasoba/okruhy-slovni-zasoby/c2009121603-Punctuation-marks--vocabular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6120680" cy="594066"/>
          </a:xfrm>
        </p:spPr>
        <p:txBody>
          <a:bodyPr>
            <a:normAutofit/>
          </a:bodyPr>
          <a:lstStyle/>
          <a:p>
            <a:pPr algn="l"/>
            <a:r>
              <a:rPr lang="cs-CZ" sz="2500" b="1" dirty="0" smtClean="0">
                <a:latin typeface="Times New Roman" pitchFamily="18" charset="0"/>
                <a:cs typeface="Times New Roman" pitchFamily="18" charset="0"/>
              </a:rPr>
              <a:t>58.1 Zásady psaní čárky ve větě jednoduché</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6" name="TextovéPole 15"/>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latin typeface="Times New Roman" pitchFamily="18" charset="0"/>
              <a:cs typeface="Times New Roman" pitchFamily="18" charset="0"/>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Mgr. Eva Zralá</a:t>
            </a:r>
            <a:endParaRPr lang="cs-CZ" sz="1600" dirty="0" smtClean="0">
              <a:solidFill>
                <a:schemeClr val="accent3">
                  <a:lumMod val="50000"/>
                </a:schemeClr>
              </a:solidFill>
              <a:latin typeface="Times New Roman" pitchFamily="18" charset="0"/>
              <a:cs typeface="Times New Roman" pitchFamily="18" charset="0"/>
            </a:endParaRPr>
          </a:p>
          <a:p>
            <a:endParaRPr lang="cs-CZ" sz="1000" dirty="0"/>
          </a:p>
        </p:txBody>
      </p:sp>
      <p:pic>
        <p:nvPicPr>
          <p:cNvPr id="19"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100740" y="4527947"/>
            <a:ext cx="3043260" cy="615553"/>
          </a:xfrm>
          <a:prstGeom prst="rect">
            <a:avLst/>
          </a:prstGeom>
          <a:noFill/>
          <a:ln>
            <a:noFill/>
          </a:ln>
        </p:spPr>
      </p:pic>
      <p:sp>
        <p:nvSpPr>
          <p:cNvPr id="8" name="TextovéPole 7"/>
          <p:cNvSpPr txBox="1"/>
          <p:nvPr/>
        </p:nvSpPr>
        <p:spPr>
          <a:xfrm>
            <a:off x="596159" y="2505184"/>
            <a:ext cx="5632025" cy="1650742"/>
          </a:xfrm>
          <a:prstGeom prst="notchedRightArrow">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cs-CZ" sz="1600" b="1" u="sng" dirty="0" smtClean="0">
                <a:latin typeface="Times New Roman" pitchFamily="18" charset="0"/>
                <a:cs typeface="Times New Roman" pitchFamily="18" charset="0"/>
              </a:rPr>
              <a:t>interpunkční znaménka </a:t>
            </a:r>
          </a:p>
          <a:p>
            <a:pPr algn="ctr"/>
            <a:r>
              <a:rPr lang="cs-CZ" sz="1600" dirty="0" smtClean="0">
                <a:latin typeface="Times New Roman" pitchFamily="18" charset="0"/>
                <a:cs typeface="Times New Roman" pitchFamily="18" charset="0"/>
              </a:rPr>
              <a:t>tečka, čárka, otazník, vykřičník, dvojtečka, středník, pomlčka, tři tečky, uvozovky, závorky, lomítko, apostrof </a:t>
            </a:r>
            <a:endParaRPr lang="cs-CZ" sz="1600" b="1" dirty="0">
              <a:latin typeface="Times New Roman" pitchFamily="18" charset="0"/>
              <a:cs typeface="Times New Roman" pitchFamily="18" charset="0"/>
            </a:endParaRPr>
          </a:p>
        </p:txBody>
      </p:sp>
      <p:sp>
        <p:nvSpPr>
          <p:cNvPr id="9" name="TextovéPole 8"/>
          <p:cNvSpPr txBox="1"/>
          <p:nvPr/>
        </p:nvSpPr>
        <p:spPr>
          <a:xfrm>
            <a:off x="323528" y="1196047"/>
            <a:ext cx="7920880" cy="101566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cs-CZ" sz="1200" dirty="0" smtClean="0">
                <a:latin typeface="Times New Roman" pitchFamily="18" charset="0"/>
                <a:cs typeface="Times New Roman" pitchFamily="18" charset="0"/>
              </a:rPr>
              <a:t>Je </a:t>
            </a:r>
            <a:r>
              <a:rPr lang="cs-CZ" sz="1200" dirty="0">
                <a:latin typeface="Times New Roman" pitchFamily="18" charset="0"/>
                <a:cs typeface="Times New Roman" pitchFamily="18" charset="0"/>
              </a:rPr>
              <a:t>jasné že správné používání interpunkce je opravdu důležité psaní čárek teček či uvozovek není pouhým výmyslem nás učitelů abychom měli čím trápit žáky Dobře použité interpunkční znaménko nám může pomoci pochopit správný význam věty je dobrým orientačním bodem při čtení textu a jeho porozumění Pokud tedy chceme aby se v našem textu dobře orientovali i ostatní už jen z tohoto důvodu bychom měli interpunkční znaménka </a:t>
            </a:r>
            <a:r>
              <a:rPr lang="cs-CZ" sz="1200" dirty="0" smtClean="0">
                <a:latin typeface="Times New Roman" pitchFamily="18" charset="0"/>
                <a:cs typeface="Times New Roman" pitchFamily="18" charset="0"/>
              </a:rPr>
              <a:t>používat  </a:t>
            </a:r>
            <a:r>
              <a:rPr lang="cs-CZ" sz="1200" dirty="0">
                <a:latin typeface="Times New Roman" pitchFamily="18" charset="0"/>
                <a:cs typeface="Times New Roman" pitchFamily="18" charset="0"/>
              </a:rPr>
              <a:t>Schválně zkuste si přečíst tento text ve znění bez použití interpunkce</a:t>
            </a:r>
          </a:p>
        </p:txBody>
      </p:sp>
      <p:pic>
        <p:nvPicPr>
          <p:cNvPr id="10" name="Picture 2" descr="interpunkční znaménk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200" y="2281141"/>
            <a:ext cx="2511775" cy="209080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left)">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58.10 Anotace</a:t>
            </a:r>
            <a:endParaRPr lang="cs-CZ" sz="2500" b="1" dirty="0">
              <a:latin typeface="Times New Roman" pitchFamily="18" charset="0"/>
              <a:cs typeface="Times New Roman" pitchFamily="18" charset="0"/>
            </a:endParaRPr>
          </a:p>
        </p:txBody>
      </p:sp>
      <p:graphicFrame>
        <p:nvGraphicFramePr>
          <p:cNvPr id="12" name="Tabulka 11"/>
          <p:cNvGraphicFramePr>
            <a:graphicFrameLocks noGrp="1"/>
          </p:cNvGraphicFramePr>
          <p:nvPr>
            <p:extLst>
              <p:ext uri="{D42A27DB-BD31-4B8C-83A1-F6EECF244321}">
                <p14:modId xmlns:p14="http://schemas.microsoft.com/office/powerpoint/2010/main" val="320148982"/>
              </p:ext>
            </p:extLst>
          </p:nvPr>
        </p:nvGraphicFramePr>
        <p:xfrm>
          <a:off x="1043608" y="1275606"/>
          <a:ext cx="7272808" cy="352429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Eva Zralá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smtClean="0">
                          <a:latin typeface="Times New Roman" pitchFamily="18" charset="0"/>
                          <a:cs typeface="Times New Roman" pitchFamily="18" charset="0"/>
                        </a:rPr>
                        <a:t>01</a:t>
                      </a:r>
                      <a:r>
                        <a:rPr lang="cs-CZ" baseline="0" smtClean="0">
                          <a:latin typeface="Times New Roman" pitchFamily="18" charset="0"/>
                          <a:cs typeface="Times New Roman" pitchFamily="18" charset="0"/>
                        </a:rPr>
                        <a:t> – 06/2012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6.,</a:t>
                      </a:r>
                      <a:r>
                        <a:rPr lang="cs-CZ" baseline="0" dirty="0" smtClean="0">
                          <a:latin typeface="Times New Roman" pitchFamily="18" charset="0"/>
                          <a:cs typeface="Times New Roman" pitchFamily="18" charset="0"/>
                        </a:rPr>
                        <a:t> 7., 8. ročník </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Interpunkce, interpunkční znaménka, čárka,</a:t>
                      </a:r>
                      <a:r>
                        <a:rPr lang="cs-CZ" baseline="0" dirty="0" smtClean="0">
                          <a:latin typeface="Times New Roman" pitchFamily="18" charset="0"/>
                          <a:cs typeface="Times New Roman" pitchFamily="18" charset="0"/>
                        </a:rPr>
                        <a:t> vsuvka, oslovení, samostatný větný člen, několikanásobný větný člen, citoslovce, přístavek, volný přívlastek.</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Prezentace popisující zásady psaní čárky ve</a:t>
                      </a:r>
                      <a:r>
                        <a:rPr lang="cs-CZ" baseline="0" dirty="0" smtClean="0">
                          <a:latin typeface="Times New Roman" pitchFamily="18" charset="0"/>
                          <a:cs typeface="Times New Roman" pitchFamily="18" charset="0"/>
                        </a:rPr>
                        <a:t> větě jednoduché.</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6768752" cy="594066"/>
          </a:xfrm>
        </p:spPr>
        <p:txBody>
          <a:bodyPr>
            <a:normAutofit/>
          </a:bodyPr>
          <a:lstStyle/>
          <a:p>
            <a:pPr algn="l"/>
            <a:r>
              <a:rPr lang="cs-CZ" sz="2500" b="1" dirty="0" smtClean="0">
                <a:latin typeface="Times New Roman" pitchFamily="18" charset="0"/>
                <a:cs typeface="Times New Roman" pitchFamily="18" charset="0"/>
              </a:rPr>
              <a:t>58.2 Co již víme o interpunkčních znaménkách?</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1768221716"/>
              </p:ext>
            </p:extLst>
          </p:nvPr>
        </p:nvGraphicFramePr>
        <p:xfrm>
          <a:off x="107503" y="1129492"/>
          <a:ext cx="9001001" cy="3890530"/>
        </p:xfrm>
        <a:graphic>
          <a:graphicData uri="http://schemas.openxmlformats.org/drawingml/2006/table">
            <a:tbl>
              <a:tblPr bandRow="1">
                <a:tableStyleId>{00A15C55-8517-42AA-B614-E9B94910E393}</a:tableStyleId>
              </a:tblPr>
              <a:tblGrid>
                <a:gridCol w="936103"/>
                <a:gridCol w="1656184"/>
                <a:gridCol w="6408714"/>
              </a:tblGrid>
              <a:tr h="277895">
                <a:tc>
                  <a:txBody>
                    <a:bodyPr/>
                    <a:lstStyle/>
                    <a:p>
                      <a:pPr algn="ctr"/>
                      <a:r>
                        <a:rPr lang="cs-CZ" sz="1200" b="1" dirty="0" smtClean="0">
                          <a:solidFill>
                            <a:schemeClr val="tx1"/>
                          </a:solidFill>
                          <a:latin typeface="Times New Roman" pitchFamily="18" charset="0"/>
                          <a:cs typeface="Times New Roman" pitchFamily="18" charset="0"/>
                        </a:rPr>
                        <a:t>znaménko</a:t>
                      </a:r>
                      <a:endParaRPr lang="cs-CZ" sz="1200" b="1" dirty="0">
                        <a:solidFill>
                          <a:schemeClr val="tx1"/>
                        </a:solidFill>
                        <a:latin typeface="Times New Roman" pitchFamily="18" charset="0"/>
                        <a:cs typeface="Times New Roman" pitchFamily="18" charset="0"/>
                      </a:endParaRPr>
                    </a:p>
                  </a:txBody>
                  <a:tcPr/>
                </a:tc>
                <a:tc>
                  <a:txBody>
                    <a:bodyPr/>
                    <a:lstStyle/>
                    <a:p>
                      <a:pPr algn="ctr"/>
                      <a:r>
                        <a:rPr lang="cs-CZ" sz="1200" b="1" dirty="0" smtClean="0">
                          <a:solidFill>
                            <a:schemeClr val="tx1"/>
                          </a:solidFill>
                          <a:latin typeface="Times New Roman" pitchFamily="18" charset="0"/>
                          <a:cs typeface="Times New Roman" pitchFamily="18" charset="0"/>
                        </a:rPr>
                        <a:t>název</a:t>
                      </a:r>
                      <a:endParaRPr lang="cs-CZ" sz="1200" b="1" dirty="0">
                        <a:solidFill>
                          <a:schemeClr val="tx1"/>
                        </a:solidFill>
                        <a:latin typeface="Times New Roman" pitchFamily="18" charset="0"/>
                        <a:cs typeface="Times New Roman" pitchFamily="18" charset="0"/>
                      </a:endParaRPr>
                    </a:p>
                  </a:txBody>
                  <a:tcPr/>
                </a:tc>
                <a:tc>
                  <a:txBody>
                    <a:bodyPr/>
                    <a:lstStyle/>
                    <a:p>
                      <a:pPr algn="ctr"/>
                      <a:r>
                        <a:rPr lang="cs-CZ" sz="1200" b="1" dirty="0" smtClean="0">
                          <a:solidFill>
                            <a:schemeClr val="tx1"/>
                          </a:solidFill>
                          <a:latin typeface="Times New Roman" pitchFamily="18" charset="0"/>
                          <a:cs typeface="Times New Roman" pitchFamily="18" charset="0"/>
                        </a:rPr>
                        <a:t>funkce</a:t>
                      </a:r>
                      <a:endParaRPr lang="cs-CZ" sz="1200" b="1"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tečka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označuje zkratky,</a:t>
                      </a:r>
                      <a:r>
                        <a:rPr lang="cs-CZ" sz="1200" baseline="0" dirty="0" smtClean="0">
                          <a:solidFill>
                            <a:schemeClr val="tx1"/>
                          </a:solidFill>
                          <a:latin typeface="Times New Roman" pitchFamily="18" charset="0"/>
                          <a:cs typeface="Times New Roman" pitchFamily="18" charset="0"/>
                        </a:rPr>
                        <a:t> označuje řadové číslovky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čárka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odděluje věty v souvětí, složky několikanásobných</a:t>
                      </a:r>
                      <a:r>
                        <a:rPr lang="cs-CZ" sz="1200" baseline="0" dirty="0" smtClean="0">
                          <a:solidFill>
                            <a:schemeClr val="tx1"/>
                          </a:solidFill>
                          <a:latin typeface="Times New Roman" pitchFamily="18" charset="0"/>
                          <a:cs typeface="Times New Roman" pitchFamily="18" charset="0"/>
                        </a:rPr>
                        <a:t> větných členů, volně vložené či připojené výrazy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středník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funkce mezi tečkou a čárkou -</a:t>
                      </a:r>
                      <a:r>
                        <a:rPr lang="cs-CZ" sz="1200" baseline="0" dirty="0" smtClean="0">
                          <a:solidFill>
                            <a:schemeClr val="tx1"/>
                          </a:solidFill>
                          <a:latin typeface="Times New Roman" pitchFamily="18" charset="0"/>
                          <a:cs typeface="Times New Roman" pitchFamily="18" charset="0"/>
                        </a:rPr>
                        <a:t> </a:t>
                      </a:r>
                      <a:r>
                        <a:rPr lang="cs-CZ" sz="1200" dirty="0" smtClean="0">
                          <a:solidFill>
                            <a:schemeClr val="tx1"/>
                          </a:solidFill>
                          <a:latin typeface="Times New Roman" pitchFamily="18" charset="0"/>
                          <a:cs typeface="Times New Roman" pitchFamily="18" charset="0"/>
                        </a:rPr>
                        <a:t>odděluje části jedné věty, ale výrazněji než čárka</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dvojtečka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uvozuje větu či její část (často přímou řeč), která nějak doplňuje či rozvíjí předchozí</a:t>
                      </a:r>
                      <a:r>
                        <a:rPr lang="cs-CZ" sz="1200" baseline="0" dirty="0" smtClean="0">
                          <a:solidFill>
                            <a:schemeClr val="tx1"/>
                          </a:solidFill>
                          <a:latin typeface="Times New Roman" pitchFamily="18" charset="0"/>
                          <a:cs typeface="Times New Roman" pitchFamily="18" charset="0"/>
                        </a:rPr>
                        <a:t> text</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vykřičník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rozkazovací či zvolací</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otazník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ukončuje větu tázací</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pomlčka</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odděluje části projevu, naznačuje pomlku v řeči, vyznačuje</a:t>
                      </a:r>
                      <a:r>
                        <a:rPr lang="cs-CZ" sz="1200" baseline="0" dirty="0" smtClean="0">
                          <a:solidFill>
                            <a:schemeClr val="tx1"/>
                          </a:solidFill>
                          <a:latin typeface="Times New Roman" pitchFamily="18" charset="0"/>
                          <a:cs typeface="Times New Roman" pitchFamily="18" charset="0"/>
                        </a:rPr>
                        <a:t> rozsah (od - do)</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spojovník,</a:t>
                      </a:r>
                      <a:r>
                        <a:rPr lang="cs-CZ" sz="1200" baseline="0" dirty="0" smtClean="0">
                          <a:solidFill>
                            <a:schemeClr val="tx1"/>
                          </a:solidFill>
                          <a:latin typeface="Times New Roman" pitchFamily="18" charset="0"/>
                          <a:cs typeface="Times New Roman" pitchFamily="18" charset="0"/>
                        </a:rPr>
                        <a:t> rozdělovník</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spojuje těsně vázaná slova, na konci řádku vyznačuje</a:t>
                      </a:r>
                      <a:r>
                        <a:rPr lang="cs-CZ" sz="1200" baseline="0" dirty="0" smtClean="0">
                          <a:solidFill>
                            <a:schemeClr val="tx1"/>
                          </a:solidFill>
                          <a:latin typeface="Times New Roman" pitchFamily="18" charset="0"/>
                          <a:cs typeface="Times New Roman" pitchFamily="18" charset="0"/>
                        </a:rPr>
                        <a:t> dělení slov</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výpustka (tři tečky)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nahrazuje vypuštěnou část textu, uvnitř textu naznačuje přerušovanou řeč</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uvozovky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uvozují přímou řeč, citáty</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apostrof</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nahrazuje vynechané písmeno, používá</a:t>
                      </a:r>
                      <a:r>
                        <a:rPr lang="cs-CZ" sz="1200" baseline="0" dirty="0" smtClean="0">
                          <a:solidFill>
                            <a:schemeClr val="tx1"/>
                          </a:solidFill>
                          <a:latin typeface="Times New Roman" pitchFamily="18" charset="0"/>
                          <a:cs typeface="Times New Roman" pitchFamily="18" charset="0"/>
                        </a:rPr>
                        <a:t> se pro zkracování letopočtů</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t>()  []  {}〈〉</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závorky</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označují volně vložené (méně důležité) části textu</a:t>
                      </a:r>
                      <a:endParaRPr lang="cs-CZ" sz="1200" dirty="0">
                        <a:solidFill>
                          <a:schemeClr val="tx1"/>
                        </a:solidFill>
                        <a:latin typeface="Times New Roman" pitchFamily="18" charset="0"/>
                        <a:cs typeface="Times New Roman" pitchFamily="18" charset="0"/>
                      </a:endParaRPr>
                    </a:p>
                  </a:txBody>
                  <a:tcPr/>
                </a:tc>
              </a:tr>
              <a:tr h="277895">
                <a:tc>
                  <a:txBody>
                    <a:bodyPr/>
                    <a:lstStyle/>
                    <a:p>
                      <a:pPr algn="ctr"/>
                      <a:r>
                        <a:rPr lang="cs-CZ" sz="1200" b="1" dirty="0" smtClean="0">
                          <a:solidFill>
                            <a:schemeClr val="tx1"/>
                          </a:solidFill>
                          <a:latin typeface="Times New Roman" pitchFamily="18" charset="0"/>
                          <a:cs typeface="Times New Roman" pitchFamily="18" charset="0"/>
                        </a:rPr>
                        <a:t>/</a:t>
                      </a:r>
                      <a:endParaRPr lang="cs-CZ" sz="1200" b="1"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lomítko</a:t>
                      </a:r>
                      <a:endParaRPr lang="cs-CZ" sz="1200" dirty="0">
                        <a:solidFill>
                          <a:schemeClr val="tx1"/>
                        </a:solidFill>
                        <a:latin typeface="Times New Roman" pitchFamily="18" charset="0"/>
                        <a:cs typeface="Times New Roman" pitchFamily="18" charset="0"/>
                      </a:endParaRPr>
                    </a:p>
                  </a:txBody>
                  <a:tcPr/>
                </a:tc>
                <a:tc>
                  <a:txBody>
                    <a:bodyPr/>
                    <a:lstStyle/>
                    <a:p>
                      <a:r>
                        <a:rPr lang="cs-CZ" sz="1200" dirty="0" smtClean="0">
                          <a:solidFill>
                            <a:schemeClr val="tx1"/>
                          </a:solidFill>
                          <a:latin typeface="Times New Roman" pitchFamily="18" charset="0"/>
                          <a:cs typeface="Times New Roman" pitchFamily="18" charset="0"/>
                        </a:rPr>
                        <a:t>vyznačuje alternativy (nahrazuje spojku nebo)</a:t>
                      </a:r>
                      <a:endParaRPr lang="cs-CZ" sz="1200" dirty="0">
                        <a:solidFill>
                          <a:schemeClr val="tx1"/>
                        </a:solidFill>
                        <a:latin typeface="Times New Roman" pitchFamily="18" charset="0"/>
                        <a:cs typeface="Times New Roman" pitchFamily="18" charset="0"/>
                      </a:endParaRPr>
                    </a:p>
                  </a:txBody>
                  <a:tcPr/>
                </a:tc>
              </a:tr>
            </a:tbl>
          </a:graphicData>
        </a:graphic>
      </p:graphicFrame>
      <p:pic>
        <p:nvPicPr>
          <p:cNvPr id="7" name="Picture 1" descr="C:\Users\Evik\AppData\Local\Microsoft\Windows\Temporary Internet Files\Content.IE5\L2FAMD22\MC90029828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492443"/>
            <a:ext cx="442445" cy="66366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Evik\AppData\Local\Microsoft\Windows\Temporary Internet Files\Content.IE5\VMGIZ7AW\MC900298281[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2320" y="483518"/>
            <a:ext cx="386648" cy="680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C:\Users\Evik\AppData\Local\Microsoft\Windows\Temporary Internet Files\Content.IE5\VG8BTZVY\MC90029829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0392" y="660505"/>
            <a:ext cx="902513" cy="4956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290" y="492443"/>
            <a:ext cx="6783958" cy="594066"/>
          </a:xfrm>
        </p:spPr>
        <p:txBody>
          <a:bodyPr>
            <a:normAutofit/>
          </a:bodyPr>
          <a:lstStyle/>
          <a:p>
            <a:pPr algn="l"/>
            <a:r>
              <a:rPr lang="cs-CZ" sz="2500" b="1" dirty="0" smtClean="0">
                <a:latin typeface="Times New Roman" pitchFamily="18" charset="0"/>
                <a:cs typeface="Times New Roman" pitchFamily="18" charset="0"/>
              </a:rPr>
              <a:t>58.3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3534447138"/>
              </p:ext>
            </p:extLst>
          </p:nvPr>
        </p:nvGraphicFramePr>
        <p:xfrm>
          <a:off x="195486" y="1059582"/>
          <a:ext cx="5184576" cy="35441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ovéPole 5"/>
          <p:cNvSpPr txBox="1"/>
          <p:nvPr/>
        </p:nvSpPr>
        <p:spPr>
          <a:xfrm>
            <a:off x="6343854" y="3435846"/>
            <a:ext cx="2095128"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viz DUM ČJ 59 </a:t>
            </a:r>
          </a:p>
          <a:p>
            <a:r>
              <a:rPr lang="cs-CZ" sz="1200" dirty="0" smtClean="0">
                <a:latin typeface="Times New Roman" pitchFamily="18" charset="0"/>
                <a:cs typeface="Times New Roman" pitchFamily="18" charset="0"/>
              </a:rPr>
              <a:t>(Zásady psaní čárky v souvětí)</a:t>
            </a:r>
          </a:p>
        </p:txBody>
      </p:sp>
      <p:sp>
        <p:nvSpPr>
          <p:cNvPr id="7" name="TextovéPole 6"/>
          <p:cNvSpPr txBox="1"/>
          <p:nvPr/>
        </p:nvSpPr>
        <p:spPr>
          <a:xfrm>
            <a:off x="6293296" y="1923678"/>
            <a:ext cx="1656184"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dirty="0" smtClean="0">
                <a:latin typeface="Times New Roman" pitchFamily="18" charset="0"/>
                <a:cs typeface="Times New Roman" pitchFamily="18" charset="0"/>
              </a:rPr>
              <a:t>viz dále </a:t>
            </a:r>
          </a:p>
          <a:p>
            <a:endParaRPr lang="cs-CZ" sz="1200" dirty="0">
              <a:latin typeface="Times New Roman" pitchFamily="18" charset="0"/>
              <a:cs typeface="Times New Roman" pitchFamily="18" charset="0"/>
            </a:endParaRPr>
          </a:p>
          <a:p>
            <a:endParaRPr lang="cs-CZ" sz="1200" dirty="0" smtClean="0">
              <a:latin typeface="Times New Roman" pitchFamily="18" charset="0"/>
              <a:cs typeface="Times New Roman" pitchFamily="18" charset="0"/>
            </a:endParaRPr>
          </a:p>
        </p:txBody>
      </p:sp>
      <p:sp>
        <p:nvSpPr>
          <p:cNvPr id="8" name="Tlačítko akce: Dopředu nebo Další 7">
            <a:hlinkClick r:id="" action="ppaction://hlinkshowjump?jump=nextslide" highlightClick="1"/>
          </p:cNvPr>
          <p:cNvSpPr/>
          <p:nvPr/>
        </p:nvSpPr>
        <p:spPr>
          <a:xfrm>
            <a:off x="7121388" y="2139702"/>
            <a:ext cx="540060" cy="337421"/>
          </a:xfrm>
          <a:prstGeom prst="actionButtonForwardNex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cs-CZ"/>
          </a:p>
        </p:txBody>
      </p:sp>
      <p:sp>
        <p:nvSpPr>
          <p:cNvPr id="9" name="Pravá složená závorka 8"/>
          <p:cNvSpPr/>
          <p:nvPr/>
        </p:nvSpPr>
        <p:spPr>
          <a:xfrm>
            <a:off x="5501208" y="1563638"/>
            <a:ext cx="432048" cy="1440160"/>
          </a:xfrm>
          <a:prstGeom prst="rightBrace">
            <a:avLst>
              <a:gd name="adj1" fmla="val 50221"/>
              <a:gd name="adj2" fmla="val 50000"/>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cs-CZ"/>
          </a:p>
        </p:txBody>
      </p:sp>
      <p:cxnSp>
        <p:nvCxnSpPr>
          <p:cNvPr id="10" name="Přímá spojnice se šipkou 9"/>
          <p:cNvCxnSpPr/>
          <p:nvPr/>
        </p:nvCxnSpPr>
        <p:spPr>
          <a:xfrm>
            <a:off x="5407750" y="3666678"/>
            <a:ext cx="936104" cy="0"/>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1" name="TextovéPole 10"/>
          <p:cNvSpPr txBox="1"/>
          <p:nvPr/>
        </p:nvSpPr>
        <p:spPr>
          <a:xfrm>
            <a:off x="3347864" y="4299942"/>
            <a:ext cx="2146176"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cs-CZ" sz="1200" dirty="0" smtClean="0">
                <a:latin typeface="Times New Roman" pitchFamily="18" charset="0"/>
                <a:cs typeface="Times New Roman" pitchFamily="18" charset="0"/>
              </a:rPr>
              <a:t>další důležité informace najdeš </a:t>
            </a:r>
          </a:p>
          <a:p>
            <a:pPr algn="ctr"/>
            <a:r>
              <a:rPr lang="cs-CZ" sz="1200" dirty="0" smtClean="0">
                <a:latin typeface="Times New Roman" pitchFamily="18" charset="0"/>
                <a:cs typeface="Times New Roman" pitchFamily="18" charset="0"/>
              </a:rPr>
              <a:t>v DUM ČJ 16 a na </a:t>
            </a:r>
          </a:p>
        </p:txBody>
      </p:sp>
      <p:pic>
        <p:nvPicPr>
          <p:cNvPr id="12" name="Picture 2" descr="C:\Users\Evik\AppData\Local\Microsoft\Windows\Temporary Internet Files\Content.IE5\L2FAMD22\MC900398309[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1560" y="2931790"/>
            <a:ext cx="1826971" cy="182697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Pravidla českého pravopisu">
            <a:hlinkClick r:id="rId9" tooltip="Pravidla českého pravopisu"/>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29207" y="4372088"/>
            <a:ext cx="2319257" cy="538596"/>
          </a:xfrm>
          <a:prstGeom prst="rect">
            <a:avLst/>
          </a:prstGeom>
          <a:noFill/>
          <a:extLst>
            <a:ext uri="{909E8E84-426E-40DD-AFC4-6F175D3DCCD1}">
              <a14:hiddenFill xmlns:a14="http://schemas.microsoft.com/office/drawing/2010/main">
                <a:solidFill>
                  <a:srgbClr val="FFFFFF"/>
                </a:solidFill>
              </a14:hiddenFill>
            </a:ext>
          </a:extLst>
        </p:spPr>
      </p:pic>
      <p:sp>
        <p:nvSpPr>
          <p:cNvPr id="15" name="Tlačítko akce: Informace 14">
            <a:hlinkClick r:id="rId11" highlightClick="1"/>
          </p:cNvPr>
          <p:cNvSpPr/>
          <p:nvPr/>
        </p:nvSpPr>
        <p:spPr>
          <a:xfrm>
            <a:off x="5868144" y="4428502"/>
            <a:ext cx="432048" cy="432048"/>
          </a:xfrm>
          <a:prstGeom prst="actionButtonInformati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cs-CZ"/>
          </a:p>
        </p:txBody>
      </p:sp>
      <p:sp>
        <p:nvSpPr>
          <p:cNvPr id="3" name="Šipka doprava 2"/>
          <p:cNvSpPr/>
          <p:nvPr/>
        </p:nvSpPr>
        <p:spPr>
          <a:xfrm>
            <a:off x="5076056" y="4557062"/>
            <a:ext cx="648072" cy="174928"/>
          </a:xfrm>
          <a:prstGeom prst="rightArrow">
            <a:avLst>
              <a:gd name="adj1" fmla="val 28166"/>
              <a:gd name="adj2"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5994"/>
            <a:ext cx="4284984" cy="594066"/>
          </a:xfrm>
        </p:spPr>
        <p:txBody>
          <a:bodyPr>
            <a:normAutofit fontScale="90000"/>
          </a:bodyPr>
          <a:lstStyle/>
          <a:p>
            <a:pPr algn="l"/>
            <a:r>
              <a:rPr lang="cs-CZ" sz="2800" b="1" dirty="0" smtClean="0">
                <a:latin typeface="Times New Roman" pitchFamily="18" charset="0"/>
                <a:cs typeface="Times New Roman" pitchFamily="18" charset="0"/>
              </a:rPr>
              <a:t>58.4 Co si řekneme nového?</a:t>
            </a:r>
            <a:endParaRPr lang="cs-CZ" sz="28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TextovéPole 4"/>
          <p:cNvSpPr txBox="1"/>
          <p:nvPr/>
        </p:nvSpPr>
        <p:spPr>
          <a:xfrm>
            <a:off x="179512" y="987574"/>
            <a:ext cx="2746251" cy="578882"/>
          </a:xfrm>
          <a:prstGeom prst="roundRect">
            <a:avLst/>
          </a:prstGeom>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cs-CZ" sz="1400" b="1" dirty="0" smtClean="0">
                <a:latin typeface="Times New Roman" pitchFamily="18" charset="0"/>
                <a:cs typeface="Times New Roman" pitchFamily="18" charset="0"/>
              </a:rPr>
              <a:t>ZÁSADY PSANÍ ČÁRKY VE VĚTĚ JEDNODUCHÉ</a:t>
            </a:r>
          </a:p>
        </p:txBody>
      </p:sp>
      <p:graphicFrame>
        <p:nvGraphicFramePr>
          <p:cNvPr id="3" name="Tabulka 2"/>
          <p:cNvGraphicFramePr>
            <a:graphicFrameLocks noGrp="1"/>
          </p:cNvGraphicFramePr>
          <p:nvPr>
            <p:extLst>
              <p:ext uri="{D42A27DB-BD31-4B8C-83A1-F6EECF244321}">
                <p14:modId xmlns:p14="http://schemas.microsoft.com/office/powerpoint/2010/main" val="1514562093"/>
              </p:ext>
            </p:extLst>
          </p:nvPr>
        </p:nvGraphicFramePr>
        <p:xfrm>
          <a:off x="107504" y="2133601"/>
          <a:ext cx="8928992" cy="2958429"/>
        </p:xfrm>
        <a:graphic>
          <a:graphicData uri="http://schemas.openxmlformats.org/drawingml/2006/table">
            <a:tbl>
              <a:tblPr firstCol="1" bandRow="1">
                <a:tableStyleId>{00A15C55-8517-42AA-B614-E9B94910E393}</a:tableStyleId>
              </a:tblPr>
              <a:tblGrid>
                <a:gridCol w="1368152"/>
                <a:gridCol w="4032448"/>
                <a:gridCol w="3528392"/>
              </a:tblGrid>
              <a:tr h="495605">
                <a:tc>
                  <a:txBody>
                    <a:bodyPr/>
                    <a:lstStyle/>
                    <a:p>
                      <a:pPr algn="ctr"/>
                      <a:r>
                        <a:rPr lang="cs-CZ" sz="1200" dirty="0" smtClean="0">
                          <a:solidFill>
                            <a:schemeClr val="tx1"/>
                          </a:solidFill>
                          <a:latin typeface="Times New Roman" pitchFamily="18" charset="0"/>
                          <a:cs typeface="Times New Roman" pitchFamily="18" charset="0"/>
                        </a:rPr>
                        <a:t>několikanásobný</a:t>
                      </a:r>
                      <a:r>
                        <a:rPr lang="cs-CZ" sz="1200" baseline="0" dirty="0" smtClean="0">
                          <a:solidFill>
                            <a:schemeClr val="tx1"/>
                          </a:solidFill>
                          <a:latin typeface="Times New Roman" pitchFamily="18" charset="0"/>
                          <a:cs typeface="Times New Roman" pitchFamily="18" charset="0"/>
                        </a:rPr>
                        <a:t> větný člen</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pokud nejsou spojeny spojkami </a:t>
                      </a:r>
                      <a:r>
                        <a:rPr lang="cs-CZ" sz="1200" b="1" dirty="0" smtClean="0">
                          <a:solidFill>
                            <a:schemeClr val="tx1"/>
                          </a:solidFill>
                          <a:latin typeface="Times New Roman" pitchFamily="18" charset="0"/>
                          <a:cs typeface="Times New Roman" pitchFamily="18" charset="0"/>
                        </a:rPr>
                        <a:t>a, i,</a:t>
                      </a:r>
                      <a:r>
                        <a:rPr lang="cs-CZ" sz="1200" b="1" baseline="0" dirty="0" smtClean="0">
                          <a:solidFill>
                            <a:schemeClr val="tx1"/>
                          </a:solidFill>
                          <a:latin typeface="Times New Roman" pitchFamily="18" charset="0"/>
                          <a:cs typeface="Times New Roman" pitchFamily="18" charset="0"/>
                        </a:rPr>
                        <a:t> ani, nebo, či v poměru slučovacím / ve výčtu možností</a:t>
                      </a:r>
                      <a:r>
                        <a:rPr lang="cs-CZ" sz="1200" b="0" baseline="0" dirty="0" smtClean="0">
                          <a:solidFill>
                            <a:schemeClr val="tx1"/>
                          </a:solidFill>
                          <a:latin typeface="Times New Roman" pitchFamily="18" charset="0"/>
                          <a:cs typeface="Times New Roman" pitchFamily="18" charset="0"/>
                        </a:rPr>
                        <a:t> </a:t>
                      </a:r>
                      <a:r>
                        <a:rPr lang="cs-CZ" sz="1200" b="1" baseline="0" dirty="0" smtClean="0">
                          <a:solidFill>
                            <a:srgbClr val="FF0000"/>
                          </a:solidFill>
                          <a:latin typeface="Times New Roman" pitchFamily="18" charset="0"/>
                          <a:cs typeface="Times New Roman" pitchFamily="18" charset="0"/>
                        </a:rPr>
                        <a:t>!!!</a:t>
                      </a:r>
                      <a:endParaRPr lang="cs-CZ" sz="1200" b="1" dirty="0">
                        <a:solidFill>
                          <a:srgbClr val="FF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dirty="0" smtClean="0">
                          <a:solidFill>
                            <a:schemeClr val="tx1"/>
                          </a:solidFill>
                          <a:latin typeface="Times New Roman" pitchFamily="18" charset="0"/>
                          <a:cs typeface="Times New Roman" pitchFamily="18" charset="0"/>
                        </a:rPr>
                        <a:t>Náš byt tvoří </a:t>
                      </a:r>
                      <a:r>
                        <a:rPr lang="cs-CZ" sz="1200" i="1" u="sng" dirty="0" smtClean="0">
                          <a:solidFill>
                            <a:schemeClr val="tx1"/>
                          </a:solidFill>
                          <a:latin typeface="Times New Roman" pitchFamily="18" charset="0"/>
                          <a:cs typeface="Times New Roman" pitchFamily="18" charset="0"/>
                        </a:rPr>
                        <a:t>kuchyň, dva pokoje, ložnice a hala</a:t>
                      </a:r>
                      <a:r>
                        <a:rPr lang="cs-CZ" sz="1200" i="1" dirty="0" smtClean="0">
                          <a:solidFill>
                            <a:schemeClr val="tx1"/>
                          </a:solidFill>
                          <a:latin typeface="Times New Roman" pitchFamily="18" charset="0"/>
                          <a:cs typeface="Times New Roman" pitchFamily="18" charset="0"/>
                        </a:rPr>
                        <a:t>.</a:t>
                      </a:r>
                      <a:endParaRPr lang="cs-CZ" sz="120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086">
                <a:tc>
                  <a:txBody>
                    <a:bodyPr/>
                    <a:lstStyle/>
                    <a:p>
                      <a:pPr algn="ctr"/>
                      <a:r>
                        <a:rPr lang="cs-CZ" sz="1200" dirty="0" smtClean="0">
                          <a:solidFill>
                            <a:schemeClr val="tx1"/>
                          </a:solidFill>
                          <a:latin typeface="Times New Roman" pitchFamily="18" charset="0"/>
                          <a:cs typeface="Times New Roman" pitchFamily="18" charset="0"/>
                        </a:rPr>
                        <a:t>volný přívlastek</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vazba, kterou lze</a:t>
                      </a:r>
                      <a:r>
                        <a:rPr lang="cs-CZ" sz="1200" baseline="0" dirty="0" smtClean="0">
                          <a:solidFill>
                            <a:schemeClr val="tx1"/>
                          </a:solidFill>
                          <a:latin typeface="Times New Roman" pitchFamily="18" charset="0"/>
                          <a:cs typeface="Times New Roman" pitchFamily="18" charset="0"/>
                        </a:rPr>
                        <a:t> z věty vypustit, aniž by se porušil smysl věty</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dirty="0" smtClean="0">
                          <a:solidFill>
                            <a:schemeClr val="tx1"/>
                          </a:solidFill>
                          <a:latin typeface="Times New Roman" pitchFamily="18" charset="0"/>
                          <a:cs typeface="Times New Roman" pitchFamily="18" charset="0"/>
                        </a:rPr>
                        <a:t>Zahrada, </a:t>
                      </a:r>
                      <a:r>
                        <a:rPr lang="cs-CZ" sz="1200" i="1" u="sng" dirty="0" smtClean="0">
                          <a:solidFill>
                            <a:schemeClr val="tx1"/>
                          </a:solidFill>
                          <a:latin typeface="Times New Roman" pitchFamily="18" charset="0"/>
                          <a:cs typeface="Times New Roman" pitchFamily="18" charset="0"/>
                        </a:rPr>
                        <a:t>obehnaná</a:t>
                      </a:r>
                      <a:r>
                        <a:rPr lang="cs-CZ" sz="1200" i="1" u="sng" baseline="0" dirty="0" smtClean="0">
                          <a:solidFill>
                            <a:schemeClr val="tx1"/>
                          </a:solidFill>
                          <a:latin typeface="Times New Roman" pitchFamily="18" charset="0"/>
                          <a:cs typeface="Times New Roman" pitchFamily="18" charset="0"/>
                        </a:rPr>
                        <a:t> vysokou zdí</a:t>
                      </a:r>
                      <a:r>
                        <a:rPr lang="cs-CZ" sz="1200" i="1" u="none" baseline="0" dirty="0" smtClean="0">
                          <a:solidFill>
                            <a:schemeClr val="tx1"/>
                          </a:solidFill>
                          <a:latin typeface="Times New Roman" pitchFamily="18" charset="0"/>
                          <a:cs typeface="Times New Roman" pitchFamily="18" charset="0"/>
                        </a:rPr>
                        <a:t>, byla velmi rozlehlá.</a:t>
                      </a:r>
                      <a:endParaRPr lang="cs-CZ" sz="120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299">
                <a:tc>
                  <a:txBody>
                    <a:bodyPr/>
                    <a:lstStyle/>
                    <a:p>
                      <a:pPr algn="ctr"/>
                      <a:r>
                        <a:rPr lang="cs-CZ" sz="1200" dirty="0" smtClean="0">
                          <a:solidFill>
                            <a:schemeClr val="tx1"/>
                          </a:solidFill>
                          <a:latin typeface="Times New Roman" pitchFamily="18" charset="0"/>
                          <a:cs typeface="Times New Roman" pitchFamily="18" charset="0"/>
                        </a:rPr>
                        <a:t>přístavek</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effectLst/>
                          <a:latin typeface="Times New Roman" pitchFamily="18" charset="0"/>
                          <a:cs typeface="Times New Roman" pitchFamily="18" charset="0"/>
                        </a:rPr>
                        <a:t>volně připojený shodný přívlastek, jehož základem je podstatné jméno</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dirty="0" smtClean="0">
                          <a:solidFill>
                            <a:schemeClr val="tx1"/>
                          </a:solidFill>
                          <a:latin typeface="Times New Roman" pitchFamily="18" charset="0"/>
                          <a:cs typeface="Times New Roman" pitchFamily="18" charset="0"/>
                        </a:rPr>
                        <a:t>Jan Neruda, </a:t>
                      </a:r>
                      <a:r>
                        <a:rPr lang="cs-CZ" sz="1200" i="1" u="sng" dirty="0" smtClean="0">
                          <a:solidFill>
                            <a:schemeClr val="tx1"/>
                          </a:solidFill>
                          <a:latin typeface="Times New Roman" pitchFamily="18" charset="0"/>
                          <a:cs typeface="Times New Roman" pitchFamily="18" charset="0"/>
                        </a:rPr>
                        <a:t>významný básník 19. století</a:t>
                      </a:r>
                      <a:r>
                        <a:rPr lang="cs-CZ" sz="1200" i="1" u="none" dirty="0" smtClean="0">
                          <a:solidFill>
                            <a:schemeClr val="tx1"/>
                          </a:solidFill>
                          <a:latin typeface="Times New Roman" pitchFamily="18" charset="0"/>
                          <a:cs typeface="Times New Roman" pitchFamily="18" charset="0"/>
                        </a:rPr>
                        <a:t>, napsal</a:t>
                      </a:r>
                      <a:r>
                        <a:rPr lang="cs-CZ" sz="1200" i="1" u="none" baseline="0" dirty="0" smtClean="0">
                          <a:solidFill>
                            <a:schemeClr val="tx1"/>
                          </a:solidFill>
                          <a:latin typeface="Times New Roman" pitchFamily="18" charset="0"/>
                          <a:cs typeface="Times New Roman" pitchFamily="18" charset="0"/>
                        </a:rPr>
                        <a:t> šest básnických sbírek.</a:t>
                      </a:r>
                      <a:endParaRPr lang="cs-CZ" sz="120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533">
                <a:tc>
                  <a:txBody>
                    <a:bodyPr/>
                    <a:lstStyle/>
                    <a:p>
                      <a:pPr algn="ctr"/>
                      <a:r>
                        <a:rPr lang="cs-CZ" sz="1200" dirty="0" smtClean="0">
                          <a:solidFill>
                            <a:schemeClr val="tx1"/>
                          </a:solidFill>
                          <a:latin typeface="Times New Roman" pitchFamily="18" charset="0"/>
                          <a:cs typeface="Times New Roman" pitchFamily="18" charset="0"/>
                        </a:rPr>
                        <a:t>oslovení</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 vokativ (5. pád)</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dirty="0" smtClean="0">
                          <a:solidFill>
                            <a:schemeClr val="tx1"/>
                          </a:solidFill>
                          <a:latin typeface="Times New Roman" pitchFamily="18" charset="0"/>
                          <a:cs typeface="Times New Roman" pitchFamily="18" charset="0"/>
                        </a:rPr>
                        <a:t>Co kdybys, </a:t>
                      </a:r>
                      <a:r>
                        <a:rPr lang="cs-CZ" sz="1200" i="1" u="sng" dirty="0" smtClean="0">
                          <a:solidFill>
                            <a:schemeClr val="tx1"/>
                          </a:solidFill>
                          <a:latin typeface="Times New Roman" pitchFamily="18" charset="0"/>
                          <a:cs typeface="Times New Roman" pitchFamily="18" charset="0"/>
                        </a:rPr>
                        <a:t>Jirko</a:t>
                      </a:r>
                      <a:r>
                        <a:rPr lang="cs-CZ" sz="1200" i="1" u="none" dirty="0" smtClean="0">
                          <a:solidFill>
                            <a:schemeClr val="tx1"/>
                          </a:solidFill>
                          <a:latin typeface="Times New Roman" pitchFamily="18" charset="0"/>
                          <a:cs typeface="Times New Roman" pitchFamily="18" charset="0"/>
                        </a:rPr>
                        <a:t>, přišel zítra?</a:t>
                      </a:r>
                      <a:endParaRPr lang="cs-CZ" sz="120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299">
                <a:tc>
                  <a:txBody>
                    <a:bodyPr/>
                    <a:lstStyle/>
                    <a:p>
                      <a:pPr algn="ctr"/>
                      <a:r>
                        <a:rPr lang="cs-CZ" sz="1200" dirty="0" smtClean="0">
                          <a:solidFill>
                            <a:schemeClr val="tx1"/>
                          </a:solidFill>
                          <a:latin typeface="Times New Roman" pitchFamily="18" charset="0"/>
                          <a:cs typeface="Times New Roman" pitchFamily="18" charset="0"/>
                        </a:rPr>
                        <a:t>vsuvka</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jednoslovné vsuvky zpravidla čárkou neoddělujeme</a:t>
                      </a:r>
                      <a:r>
                        <a:rPr lang="cs-CZ" sz="1200" b="1" dirty="0" smtClean="0">
                          <a:solidFill>
                            <a:srgbClr val="FF0000"/>
                          </a:solidFill>
                          <a:latin typeface="Times New Roman" pitchFamily="18" charset="0"/>
                          <a:cs typeface="Times New Roman" pitchFamily="18" charset="0"/>
                        </a:rPr>
                        <a:t>!!!</a:t>
                      </a:r>
                      <a:endParaRPr lang="cs-CZ" sz="1200" b="1" dirty="0">
                        <a:solidFill>
                          <a:srgbClr val="FF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dirty="0" smtClean="0">
                          <a:solidFill>
                            <a:schemeClr val="tx1"/>
                          </a:solidFill>
                          <a:latin typeface="Times New Roman" pitchFamily="18" charset="0"/>
                          <a:cs typeface="Times New Roman" pitchFamily="18" charset="0"/>
                        </a:rPr>
                        <a:t>První, </a:t>
                      </a:r>
                      <a:r>
                        <a:rPr lang="cs-CZ" sz="1200" i="1" u="sng" dirty="0" smtClean="0">
                          <a:solidFill>
                            <a:schemeClr val="tx1"/>
                          </a:solidFill>
                          <a:latin typeface="Times New Roman" pitchFamily="18" charset="0"/>
                          <a:cs typeface="Times New Roman" pitchFamily="18" charset="0"/>
                        </a:rPr>
                        <a:t>to se rozumí</a:t>
                      </a:r>
                      <a:r>
                        <a:rPr lang="cs-CZ" sz="1200" i="1" u="none" dirty="0" smtClean="0">
                          <a:solidFill>
                            <a:schemeClr val="tx1"/>
                          </a:solidFill>
                          <a:latin typeface="Times New Roman" pitchFamily="18" charset="0"/>
                          <a:cs typeface="Times New Roman" pitchFamily="18" charset="0"/>
                        </a:rPr>
                        <a:t>, doběhl Pavel.</a:t>
                      </a:r>
                    </a:p>
                    <a:p>
                      <a:r>
                        <a:rPr lang="cs-CZ" sz="1200" i="1" u="none" dirty="0" smtClean="0">
                          <a:solidFill>
                            <a:schemeClr val="tx1"/>
                          </a:solidFill>
                          <a:latin typeface="Times New Roman" pitchFamily="18" charset="0"/>
                          <a:cs typeface="Times New Roman" pitchFamily="18" charset="0"/>
                        </a:rPr>
                        <a:t>Věnujte</a:t>
                      </a:r>
                      <a:r>
                        <a:rPr lang="cs-CZ" sz="1200" i="1" u="none" baseline="0" dirty="0" smtClean="0">
                          <a:solidFill>
                            <a:schemeClr val="tx1"/>
                          </a:solidFill>
                          <a:latin typeface="Times New Roman" pitchFamily="18" charset="0"/>
                          <a:cs typeface="Times New Roman" pitchFamily="18" charset="0"/>
                        </a:rPr>
                        <a:t> mi </a:t>
                      </a:r>
                      <a:r>
                        <a:rPr lang="cs-CZ" sz="1200" i="1" u="sng" baseline="0" dirty="0" smtClean="0">
                          <a:solidFill>
                            <a:schemeClr val="tx1"/>
                          </a:solidFill>
                          <a:latin typeface="Times New Roman" pitchFamily="18" charset="0"/>
                          <a:cs typeface="Times New Roman" pitchFamily="18" charset="0"/>
                        </a:rPr>
                        <a:t>prosím</a:t>
                      </a:r>
                      <a:r>
                        <a:rPr lang="cs-CZ" sz="1200" i="1" u="none" baseline="0" dirty="0" smtClean="0">
                          <a:solidFill>
                            <a:schemeClr val="tx1"/>
                          </a:solidFill>
                          <a:latin typeface="Times New Roman" pitchFamily="18" charset="0"/>
                          <a:cs typeface="Times New Roman" pitchFamily="18" charset="0"/>
                        </a:rPr>
                        <a:t> pozornost.</a:t>
                      </a:r>
                      <a:endParaRPr lang="cs-CZ" sz="1200" i="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95605">
                <a:tc>
                  <a:txBody>
                    <a:bodyPr/>
                    <a:lstStyle/>
                    <a:p>
                      <a:pPr algn="ctr"/>
                      <a:r>
                        <a:rPr lang="cs-CZ" sz="1200" dirty="0" smtClean="0">
                          <a:solidFill>
                            <a:schemeClr val="tx1"/>
                          </a:solidFill>
                          <a:latin typeface="Times New Roman" pitchFamily="18" charset="0"/>
                          <a:cs typeface="Times New Roman" pitchFamily="18" charset="0"/>
                        </a:rPr>
                        <a:t>samostatný větný člen</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osamostatněná</a:t>
                      </a:r>
                      <a:r>
                        <a:rPr lang="cs-CZ" sz="1200" baseline="0" dirty="0" smtClean="0">
                          <a:solidFill>
                            <a:schemeClr val="tx1"/>
                          </a:solidFill>
                          <a:latin typeface="Times New Roman" pitchFamily="18" charset="0"/>
                          <a:cs typeface="Times New Roman" pitchFamily="18" charset="0"/>
                        </a:rPr>
                        <a:t> část výpovědi</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u="sng" dirty="0" smtClean="0">
                          <a:solidFill>
                            <a:schemeClr val="tx1"/>
                          </a:solidFill>
                          <a:latin typeface="Times New Roman" pitchFamily="18" charset="0"/>
                          <a:cs typeface="Times New Roman" pitchFamily="18" charset="0"/>
                        </a:rPr>
                        <a:t>Hory</a:t>
                      </a:r>
                      <a:r>
                        <a:rPr lang="cs-CZ" sz="1200" i="1" u="none" dirty="0" smtClean="0">
                          <a:solidFill>
                            <a:schemeClr val="tx1"/>
                          </a:solidFill>
                          <a:latin typeface="Times New Roman" pitchFamily="18" charset="0"/>
                          <a:cs typeface="Times New Roman" pitchFamily="18" charset="0"/>
                        </a:rPr>
                        <a:t>,</a:t>
                      </a:r>
                      <a:r>
                        <a:rPr lang="cs-CZ" sz="1200" i="1" u="none" baseline="0" dirty="0" smtClean="0">
                          <a:solidFill>
                            <a:schemeClr val="tx1"/>
                          </a:solidFill>
                          <a:latin typeface="Times New Roman" pitchFamily="18" charset="0"/>
                          <a:cs typeface="Times New Roman" pitchFamily="18" charset="0"/>
                        </a:rPr>
                        <a:t> ty mám ráda.</a:t>
                      </a:r>
                    </a:p>
                    <a:p>
                      <a:r>
                        <a:rPr lang="cs-CZ" sz="1200" i="1" u="none" baseline="0" dirty="0" smtClean="0">
                          <a:solidFill>
                            <a:schemeClr val="tx1"/>
                          </a:solidFill>
                          <a:latin typeface="Times New Roman" pitchFamily="18" charset="0"/>
                          <a:cs typeface="Times New Roman" pitchFamily="18" charset="0"/>
                        </a:rPr>
                        <a:t>To je hezký chlapec, </a:t>
                      </a:r>
                      <a:r>
                        <a:rPr lang="cs-CZ" sz="1200" i="1" u="sng" baseline="0" dirty="0" smtClean="0">
                          <a:solidFill>
                            <a:schemeClr val="tx1"/>
                          </a:solidFill>
                          <a:latin typeface="Times New Roman" pitchFamily="18" charset="0"/>
                          <a:cs typeface="Times New Roman" pitchFamily="18" charset="0"/>
                        </a:rPr>
                        <a:t>ten Ivan</a:t>
                      </a:r>
                      <a:r>
                        <a:rPr lang="cs-CZ" sz="1200" i="1" u="none" baseline="0" dirty="0" smtClean="0">
                          <a:solidFill>
                            <a:schemeClr val="tx1"/>
                          </a:solidFill>
                          <a:latin typeface="Times New Roman" pitchFamily="18" charset="0"/>
                          <a:cs typeface="Times New Roman" pitchFamily="18" charset="0"/>
                        </a:rPr>
                        <a:t>.</a:t>
                      </a:r>
                      <a:endParaRPr lang="cs-CZ" sz="1200" i="1" u="sng"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299">
                <a:tc>
                  <a:txBody>
                    <a:bodyPr/>
                    <a:lstStyle/>
                    <a:p>
                      <a:pPr algn="ctr"/>
                      <a:r>
                        <a:rPr lang="cs-CZ" sz="1200" dirty="0" smtClean="0">
                          <a:solidFill>
                            <a:schemeClr val="tx1"/>
                          </a:solidFill>
                          <a:latin typeface="Times New Roman" pitchFamily="18" charset="0"/>
                          <a:cs typeface="Times New Roman" pitchFamily="18" charset="0"/>
                        </a:rPr>
                        <a:t>citoslovce</a:t>
                      </a:r>
                      <a:endParaRPr lang="cs-CZ" sz="12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dirty="0" smtClean="0">
                          <a:solidFill>
                            <a:schemeClr val="tx1"/>
                          </a:solidFill>
                          <a:latin typeface="Times New Roman" pitchFamily="18" charset="0"/>
                          <a:cs typeface="Times New Roman" pitchFamily="18" charset="0"/>
                        </a:rPr>
                        <a:t>pokud není větným členem (např. podmětem) </a:t>
                      </a:r>
                      <a:r>
                        <a:rPr lang="cs-CZ" sz="1200" b="1" dirty="0" smtClean="0">
                          <a:solidFill>
                            <a:srgbClr val="FF0000"/>
                          </a:solidFill>
                          <a:latin typeface="Times New Roman" pitchFamily="18" charset="0"/>
                          <a:cs typeface="Times New Roman" pitchFamily="18" charset="0"/>
                        </a:rPr>
                        <a:t>!!!</a:t>
                      </a:r>
                      <a:endParaRPr lang="cs-CZ" sz="1200" b="1" dirty="0">
                        <a:solidFill>
                          <a:srgbClr val="FF0000"/>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cs-CZ" sz="1200" i="1" u="sng" dirty="0" smtClean="0">
                          <a:solidFill>
                            <a:schemeClr val="tx1"/>
                          </a:solidFill>
                          <a:latin typeface="Times New Roman" pitchFamily="18" charset="0"/>
                          <a:cs typeface="Times New Roman" pitchFamily="18" charset="0"/>
                        </a:rPr>
                        <a:t>Ach</a:t>
                      </a:r>
                      <a:r>
                        <a:rPr lang="cs-CZ" sz="1200" i="1" u="none" dirty="0" smtClean="0">
                          <a:solidFill>
                            <a:schemeClr val="tx1"/>
                          </a:solidFill>
                          <a:latin typeface="Times New Roman" pitchFamily="18" charset="0"/>
                          <a:cs typeface="Times New Roman" pitchFamily="18" charset="0"/>
                        </a:rPr>
                        <a:t>,</a:t>
                      </a:r>
                      <a:r>
                        <a:rPr lang="cs-CZ" sz="1200" i="1" u="none" baseline="0" dirty="0" smtClean="0">
                          <a:solidFill>
                            <a:schemeClr val="tx1"/>
                          </a:solidFill>
                          <a:latin typeface="Times New Roman" pitchFamily="18" charset="0"/>
                          <a:cs typeface="Times New Roman" pitchFamily="18" charset="0"/>
                        </a:rPr>
                        <a:t> tady je krásně!</a:t>
                      </a:r>
                    </a:p>
                    <a:p>
                      <a:r>
                        <a:rPr lang="cs-CZ" sz="1200" i="1" u="none" baseline="0" dirty="0" smtClean="0">
                          <a:solidFill>
                            <a:schemeClr val="tx1"/>
                          </a:solidFill>
                          <a:latin typeface="Times New Roman" pitchFamily="18" charset="0"/>
                          <a:cs typeface="Times New Roman" pitchFamily="18" charset="0"/>
                        </a:rPr>
                        <a:t>Tiché ach </a:t>
                      </a:r>
                      <a:r>
                        <a:rPr lang="cs-CZ" sz="1200" i="0" u="none" baseline="0" dirty="0" smtClean="0">
                          <a:solidFill>
                            <a:schemeClr val="tx1"/>
                          </a:solidFill>
                          <a:latin typeface="Times New Roman" pitchFamily="18" charset="0"/>
                          <a:cs typeface="Times New Roman" pitchFamily="18" charset="0"/>
                        </a:rPr>
                        <a:t>(= podmět)</a:t>
                      </a:r>
                      <a:r>
                        <a:rPr lang="cs-CZ" sz="1200" i="1" u="none" baseline="0" dirty="0" smtClean="0">
                          <a:solidFill>
                            <a:schemeClr val="tx1"/>
                          </a:solidFill>
                          <a:latin typeface="Times New Roman" pitchFamily="18" charset="0"/>
                          <a:cs typeface="Times New Roman" pitchFamily="18" charset="0"/>
                        </a:rPr>
                        <a:t> se ozývalo z podkroví.</a:t>
                      </a:r>
                      <a:endParaRPr lang="cs-CZ" sz="1200" i="1" u="sng"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TextovéPole 11"/>
          <p:cNvSpPr txBox="1"/>
          <p:nvPr/>
        </p:nvSpPr>
        <p:spPr>
          <a:xfrm>
            <a:off x="3203848" y="968053"/>
            <a:ext cx="5760640" cy="1015663"/>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cs-CZ" sz="1200" b="1" dirty="0" smtClean="0">
                <a:solidFill>
                  <a:srgbClr val="FF0000"/>
                </a:solidFill>
                <a:latin typeface="Times New Roman" pitchFamily="18" charset="0"/>
                <a:cs typeface="Times New Roman" pitchFamily="18" charset="0"/>
              </a:rPr>
              <a:t>ČÁRKOU NEODDĚLUJEME:</a:t>
            </a:r>
          </a:p>
          <a:p>
            <a:pPr marL="171450" indent="-171450">
              <a:buFont typeface="Arial" pitchFamily="34" charset="0"/>
              <a:buChar char="•"/>
            </a:pPr>
            <a:r>
              <a:rPr lang="cs-CZ" sz="1200" b="1" dirty="0" smtClean="0">
                <a:latin typeface="Times New Roman" pitchFamily="18" charset="0"/>
                <a:cs typeface="Times New Roman" pitchFamily="18" charset="0"/>
              </a:rPr>
              <a:t>členy ustálených spojení </a:t>
            </a:r>
            <a:r>
              <a:rPr lang="cs-CZ" sz="1200" dirty="0" smtClean="0">
                <a:latin typeface="Times New Roman" pitchFamily="18" charset="0"/>
                <a:cs typeface="Times New Roman" pitchFamily="18" charset="0"/>
              </a:rPr>
              <a:t>(</a:t>
            </a:r>
            <a:r>
              <a:rPr lang="cs-CZ" sz="1200" b="1" dirty="0" smtClean="0">
                <a:latin typeface="Times New Roman" pitchFamily="18" charset="0"/>
                <a:cs typeface="Times New Roman" pitchFamily="18" charset="0"/>
              </a:rPr>
              <a:t>frazémy</a:t>
            </a:r>
            <a:r>
              <a:rPr lang="cs-CZ" sz="1200" dirty="0" smtClean="0">
                <a:latin typeface="Times New Roman" pitchFamily="18" charset="0"/>
                <a:cs typeface="Times New Roman" pitchFamily="18" charset="0"/>
              </a:rPr>
              <a:t>)</a:t>
            </a:r>
            <a:r>
              <a:rPr lang="cs-CZ" sz="1200" i="1" dirty="0" smtClean="0">
                <a:latin typeface="Times New Roman" pitchFamily="18" charset="0"/>
                <a:cs typeface="Times New Roman" pitchFamily="18" charset="0"/>
              </a:rPr>
              <a:t>    Nasliboval nám </a:t>
            </a:r>
            <a:r>
              <a:rPr lang="cs-CZ" sz="1200" i="1" u="sng" dirty="0" smtClean="0">
                <a:latin typeface="Times New Roman" pitchFamily="18" charset="0"/>
                <a:cs typeface="Times New Roman" pitchFamily="18" charset="0"/>
              </a:rPr>
              <a:t>hory doly</a:t>
            </a:r>
            <a:r>
              <a:rPr lang="cs-CZ" sz="1200" i="1" dirty="0" smtClean="0">
                <a:latin typeface="Times New Roman" pitchFamily="18" charset="0"/>
                <a:cs typeface="Times New Roman" pitchFamily="18" charset="0"/>
              </a:rPr>
              <a:t>.</a:t>
            </a:r>
          </a:p>
          <a:p>
            <a:pPr marL="171450" indent="-171450">
              <a:buFont typeface="Arial" pitchFamily="34" charset="0"/>
              <a:buChar char="•"/>
            </a:pPr>
            <a:r>
              <a:rPr lang="cs-CZ" sz="1200" b="1" dirty="0" smtClean="0">
                <a:latin typeface="Times New Roman" pitchFamily="18" charset="0"/>
                <a:cs typeface="Times New Roman" pitchFamily="18" charset="0"/>
              </a:rPr>
              <a:t>postupně rozvíjející přívlastek           </a:t>
            </a:r>
            <a:r>
              <a:rPr lang="cs-CZ" sz="1200" i="1" dirty="0" smtClean="0">
                <a:latin typeface="Times New Roman" pitchFamily="18" charset="0"/>
                <a:cs typeface="Times New Roman" pitchFamily="18" charset="0"/>
              </a:rPr>
              <a:t>Jan Neruda je </a:t>
            </a:r>
            <a:r>
              <a:rPr lang="cs-CZ" sz="1200" i="1" u="sng" dirty="0" smtClean="0">
                <a:latin typeface="Times New Roman" pitchFamily="18" charset="0"/>
                <a:cs typeface="Times New Roman" pitchFamily="18" charset="0"/>
              </a:rPr>
              <a:t>známý český spisovatel</a:t>
            </a:r>
            <a:r>
              <a:rPr lang="cs-CZ" sz="1200" i="1" dirty="0" smtClean="0">
                <a:latin typeface="Times New Roman" pitchFamily="18" charset="0"/>
                <a:cs typeface="Times New Roman" pitchFamily="18" charset="0"/>
              </a:rPr>
              <a:t>.</a:t>
            </a:r>
          </a:p>
          <a:p>
            <a:pPr marL="171450" indent="-171450">
              <a:buFont typeface="Arial" pitchFamily="34" charset="0"/>
              <a:buChar char="•"/>
            </a:pPr>
            <a:r>
              <a:rPr lang="cs-CZ" sz="1200" b="1" dirty="0" smtClean="0">
                <a:latin typeface="Times New Roman" pitchFamily="18" charset="0"/>
                <a:cs typeface="Times New Roman" pitchFamily="18" charset="0"/>
              </a:rPr>
              <a:t>údaje místa a času v datech</a:t>
            </a:r>
            <a:r>
              <a:rPr lang="cs-CZ" sz="1200" i="1" dirty="0" smtClean="0">
                <a:latin typeface="Times New Roman" pitchFamily="18" charset="0"/>
                <a:cs typeface="Times New Roman" pitchFamily="18" charset="0"/>
              </a:rPr>
              <a:t>    Smlouva </a:t>
            </a:r>
            <a:r>
              <a:rPr lang="cs-CZ" sz="1200" i="1" dirty="0">
                <a:latin typeface="Times New Roman" pitchFamily="18" charset="0"/>
                <a:cs typeface="Times New Roman" pitchFamily="18" charset="0"/>
              </a:rPr>
              <a:t>byla podepsána </a:t>
            </a:r>
            <a:r>
              <a:rPr lang="cs-CZ" sz="1200" i="1" u="sng" dirty="0">
                <a:latin typeface="Times New Roman" pitchFamily="18" charset="0"/>
                <a:cs typeface="Times New Roman" pitchFamily="18" charset="0"/>
              </a:rPr>
              <a:t>v </a:t>
            </a:r>
            <a:r>
              <a:rPr lang="cs-CZ" sz="1200" i="1" u="sng" dirty="0" smtClean="0">
                <a:latin typeface="Times New Roman" pitchFamily="18" charset="0"/>
                <a:cs typeface="Times New Roman" pitchFamily="18" charset="0"/>
              </a:rPr>
              <a:t>Děčíně </a:t>
            </a:r>
            <a:r>
              <a:rPr lang="cs-CZ" sz="1200" i="1" u="sng" dirty="0">
                <a:latin typeface="Times New Roman" pitchFamily="18" charset="0"/>
                <a:cs typeface="Times New Roman" pitchFamily="18" charset="0"/>
              </a:rPr>
              <a:t>dne 20. února 1998</a:t>
            </a:r>
            <a:r>
              <a:rPr lang="cs-CZ" sz="1200" i="1" dirty="0" smtClean="0">
                <a:latin typeface="Times New Roman" pitchFamily="18" charset="0"/>
                <a:cs typeface="Times New Roman" pitchFamily="18" charset="0"/>
              </a:rPr>
              <a:t>.</a:t>
            </a:r>
          </a:p>
          <a:p>
            <a:pPr marL="171450" indent="-171450">
              <a:buFont typeface="Arial" pitchFamily="34" charset="0"/>
              <a:buChar char="•"/>
            </a:pPr>
            <a:r>
              <a:rPr lang="cs-CZ" sz="1200" b="1" dirty="0" smtClean="0">
                <a:latin typeface="Times New Roman" pitchFamily="18" charset="0"/>
                <a:cs typeface="Times New Roman" pitchFamily="18" charset="0"/>
              </a:rPr>
              <a:t>nesouřadná, ale stejnorodá příslovečná určení </a:t>
            </a:r>
            <a:r>
              <a:rPr lang="cs-CZ" sz="1200" i="1" dirty="0" smtClean="0">
                <a:latin typeface="Times New Roman" pitchFamily="18" charset="0"/>
                <a:cs typeface="Times New Roman" pitchFamily="18" charset="0"/>
              </a:rPr>
              <a:t>     Kniha leží </a:t>
            </a:r>
            <a:r>
              <a:rPr lang="cs-CZ" sz="1200" i="1" u="sng" dirty="0" smtClean="0">
                <a:latin typeface="Times New Roman" pitchFamily="18" charset="0"/>
                <a:cs typeface="Times New Roman" pitchFamily="18" charset="0"/>
              </a:rPr>
              <a:t>vlevo nahoře</a:t>
            </a:r>
            <a:r>
              <a:rPr lang="cs-CZ" sz="1200" u="sng" dirty="0" smtClean="0">
                <a:latin typeface="Times New Roman" pitchFamily="18" charset="0"/>
                <a:cs typeface="Times New Roman" pitchFamily="18" charset="0"/>
              </a:rPr>
              <a:t>.</a:t>
            </a:r>
            <a:endParaRPr lang="cs-CZ" sz="1200" i="1" dirty="0">
              <a:latin typeface="Times New Roman" pitchFamily="18" charset="0"/>
              <a:cs typeface="Times New Roman" pitchFamily="18" charset="0"/>
            </a:endParaRPr>
          </a:p>
        </p:txBody>
      </p:sp>
      <p:sp>
        <p:nvSpPr>
          <p:cNvPr id="14" name="TextovéPole 13"/>
          <p:cNvSpPr txBox="1"/>
          <p:nvPr/>
        </p:nvSpPr>
        <p:spPr>
          <a:xfrm>
            <a:off x="179512" y="1715363"/>
            <a:ext cx="2232248" cy="424339"/>
          </a:xfrm>
          <a:prstGeom prst="downArrowCallout">
            <a:avLst>
              <a:gd name="adj1" fmla="val 10740"/>
              <a:gd name="adj2" fmla="val 25000"/>
              <a:gd name="adj3" fmla="val 25000"/>
              <a:gd name="adj4" fmla="val 64977"/>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cs-CZ" sz="1200" b="1" dirty="0" smtClean="0">
                <a:solidFill>
                  <a:srgbClr val="FF0000"/>
                </a:solidFill>
                <a:latin typeface="Times New Roman" pitchFamily="18" charset="0"/>
                <a:cs typeface="Times New Roman" pitchFamily="18" charset="0"/>
              </a:rPr>
              <a:t>ČÁRKOU ODDĚLUJEME:</a:t>
            </a:r>
            <a:endParaRPr lang="cs-CZ" sz="1200" b="1" dirty="0">
              <a:solidFill>
                <a:srgbClr val="FF0000"/>
              </a:solidFill>
              <a:latin typeface="Times New Roman" pitchFamily="18" charset="0"/>
              <a:cs typeface="Times New Roman" pitchFamily="18" charset="0"/>
            </a:endParaRPr>
          </a:p>
        </p:txBody>
      </p:sp>
      <p:pic>
        <p:nvPicPr>
          <p:cNvPr id="1031" name="Picture 7" descr="C:\Users\Evik\AppData\Local\Microsoft\Windows\Temporary Internet Files\Content.IE5\L2FAMD22\MM900356587[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100392" y="378182"/>
            <a:ext cx="783555" cy="9872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83518"/>
            <a:ext cx="3996952" cy="594066"/>
          </a:xfrm>
        </p:spPr>
        <p:txBody>
          <a:bodyPr>
            <a:normAutofit fontScale="90000"/>
          </a:bodyPr>
          <a:lstStyle/>
          <a:p>
            <a:pPr algn="l"/>
            <a:r>
              <a:rPr lang="cs-CZ" sz="2800" b="1" dirty="0" smtClean="0">
                <a:latin typeface="Times New Roman" pitchFamily="18" charset="0"/>
                <a:cs typeface="Times New Roman" pitchFamily="18" charset="0"/>
              </a:rPr>
              <a:t>58.5 Procvičení a příklady</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6" name="TextovéPole 5"/>
          <p:cNvSpPr txBox="1"/>
          <p:nvPr/>
        </p:nvSpPr>
        <p:spPr>
          <a:xfrm>
            <a:off x="4104456" y="1603702"/>
            <a:ext cx="5004048"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cs-CZ" sz="1200" b="1" dirty="0" smtClean="0">
                <a:solidFill>
                  <a:srgbClr val="FF0000"/>
                </a:solidFill>
                <a:latin typeface="Times New Roman" pitchFamily="18" charset="0"/>
                <a:cs typeface="Times New Roman" pitchFamily="18" charset="0"/>
              </a:rPr>
              <a:t>řešení:</a:t>
            </a:r>
          </a:p>
          <a:p>
            <a:endParaRPr lang="cs-CZ" sz="1200" b="1"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Je u nich pečená vařená. 		</a:t>
            </a:r>
            <a:r>
              <a:rPr lang="cs-CZ" sz="1200" dirty="0" smtClean="0">
                <a:solidFill>
                  <a:schemeClr val="tx1"/>
                </a:solidFill>
                <a:latin typeface="Times New Roman" pitchFamily="18" charset="0"/>
                <a:cs typeface="Times New Roman" pitchFamily="18" charset="0"/>
              </a:rPr>
              <a:t>frazém</a:t>
            </a:r>
            <a:r>
              <a:rPr lang="cs-CZ" sz="1200" dirty="0" smtClean="0">
                <a:solidFill>
                  <a:srgbClr val="FF0000"/>
                </a:solidFill>
                <a:latin typeface="Times New Roman" pitchFamily="18" charset="0"/>
                <a:cs typeface="Times New Roman" pitchFamily="18" charset="0"/>
              </a:rPr>
              <a:t>	</a:t>
            </a:r>
          </a:p>
          <a:p>
            <a:r>
              <a:rPr lang="cs-CZ" sz="1200" dirty="0" smtClean="0">
                <a:solidFill>
                  <a:srgbClr val="FF0000"/>
                </a:solidFill>
                <a:latin typeface="Times New Roman" pitchFamily="18" charset="0"/>
                <a:cs typeface="Times New Roman" pitchFamily="18" charset="0"/>
              </a:rPr>
              <a:t>Haló, je tu někdo? 		</a:t>
            </a:r>
            <a:r>
              <a:rPr lang="cs-CZ" sz="1200" dirty="0" smtClean="0">
                <a:solidFill>
                  <a:schemeClr val="tx1"/>
                </a:solidFill>
                <a:latin typeface="Times New Roman" pitchFamily="18" charset="0"/>
                <a:cs typeface="Times New Roman" pitchFamily="18" charset="0"/>
              </a:rPr>
              <a:t>citoslovce</a:t>
            </a:r>
          </a:p>
          <a:p>
            <a:r>
              <a:rPr lang="cs-CZ" sz="1200" dirty="0" smtClean="0">
                <a:solidFill>
                  <a:srgbClr val="FF0000"/>
                </a:solidFill>
                <a:latin typeface="Times New Roman" pitchFamily="18" charset="0"/>
                <a:cs typeface="Times New Roman" pitchFamily="18" charset="0"/>
              </a:rPr>
              <a:t>Podepište žádost vpravo dole. 	</a:t>
            </a:r>
            <a:r>
              <a:rPr lang="cs-CZ" sz="1200" dirty="0" smtClean="0">
                <a:solidFill>
                  <a:schemeClr val="tx1"/>
                </a:solidFill>
                <a:latin typeface="Times New Roman" pitchFamily="18" charset="0"/>
                <a:cs typeface="Times New Roman" pitchFamily="18" charset="0"/>
              </a:rPr>
              <a:t>příslovečná určení</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To je hezká dívka, ta Ivana. 		</a:t>
            </a:r>
            <a:r>
              <a:rPr lang="cs-CZ" sz="1200" dirty="0" smtClean="0">
                <a:solidFill>
                  <a:schemeClr val="tx1"/>
                </a:solidFill>
                <a:latin typeface="Times New Roman" pitchFamily="18" charset="0"/>
                <a:cs typeface="Times New Roman" pitchFamily="18" charset="0"/>
              </a:rPr>
              <a:t>samostatný větný člen</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Mluvil pomalu, klidně, s rozvahou. 	</a:t>
            </a:r>
            <a:r>
              <a:rPr lang="cs-CZ" sz="1200" dirty="0" smtClean="0">
                <a:solidFill>
                  <a:schemeClr val="tx1"/>
                </a:solidFill>
                <a:latin typeface="Times New Roman" pitchFamily="18" charset="0"/>
                <a:cs typeface="Times New Roman" pitchFamily="18" charset="0"/>
              </a:rPr>
              <a:t>několikanásobný v. člen</a:t>
            </a:r>
          </a:p>
          <a:p>
            <a:r>
              <a:rPr lang="cs-CZ" sz="1200" dirty="0" smtClean="0">
                <a:solidFill>
                  <a:srgbClr val="FF0000"/>
                </a:solidFill>
                <a:latin typeface="Times New Roman" pitchFamily="18" charset="0"/>
                <a:cs typeface="Times New Roman" pitchFamily="18" charset="0"/>
              </a:rPr>
              <a:t>Přineste mi prosím (,prosím,) třídnici.  	</a:t>
            </a:r>
            <a:r>
              <a:rPr lang="cs-CZ" sz="1200" dirty="0" smtClean="0">
                <a:solidFill>
                  <a:schemeClr val="tx1"/>
                </a:solidFill>
                <a:latin typeface="Times New Roman" pitchFamily="18" charset="0"/>
                <a:cs typeface="Times New Roman" pitchFamily="18" charset="0"/>
              </a:rPr>
              <a:t>vsuvka</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Tvé ach mi nepomůže. 		</a:t>
            </a:r>
            <a:r>
              <a:rPr lang="cs-CZ" sz="1200" dirty="0" smtClean="0">
                <a:solidFill>
                  <a:schemeClr val="tx1"/>
                </a:solidFill>
                <a:latin typeface="Times New Roman" pitchFamily="18" charset="0"/>
                <a:cs typeface="Times New Roman" pitchFamily="18" charset="0"/>
              </a:rPr>
              <a:t>ach = podmět</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Tatínek, chudák, zůstal úplně sám. 	</a:t>
            </a:r>
            <a:r>
              <a:rPr lang="cs-CZ" sz="1200" dirty="0" smtClean="0">
                <a:solidFill>
                  <a:schemeClr val="tx1"/>
                </a:solidFill>
                <a:latin typeface="Times New Roman" pitchFamily="18" charset="0"/>
                <a:cs typeface="Times New Roman" pitchFamily="18" charset="0"/>
              </a:rPr>
              <a:t>přístavek</a:t>
            </a:r>
          </a:p>
          <a:p>
            <a:r>
              <a:rPr lang="cs-CZ" sz="1200" dirty="0" smtClean="0">
                <a:solidFill>
                  <a:srgbClr val="FF0000"/>
                </a:solidFill>
                <a:latin typeface="Times New Roman" pitchFamily="18" charset="0"/>
                <a:cs typeface="Times New Roman" pitchFamily="18" charset="0"/>
              </a:rPr>
              <a:t>Představení se uskuteční dne 22.3. 2009 v Liberci. </a:t>
            </a:r>
            <a:r>
              <a:rPr lang="cs-CZ" sz="1200" dirty="0" smtClean="0">
                <a:solidFill>
                  <a:schemeClr val="tx1"/>
                </a:solidFill>
                <a:latin typeface="Times New Roman" pitchFamily="18" charset="0"/>
                <a:cs typeface="Times New Roman" pitchFamily="18" charset="0"/>
              </a:rPr>
              <a:t>  datum a místo</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Dnes ani zítra nepřijdu. 		</a:t>
            </a:r>
            <a:r>
              <a:rPr lang="cs-CZ" sz="1200" dirty="0" smtClean="0">
                <a:solidFill>
                  <a:schemeClr val="tx1"/>
                </a:solidFill>
                <a:latin typeface="Times New Roman" pitchFamily="18" charset="0"/>
                <a:cs typeface="Times New Roman" pitchFamily="18" charset="0"/>
              </a:rPr>
              <a:t>výčet možností</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Mlátil kolem sebe hlava nehlava. 	</a:t>
            </a:r>
            <a:r>
              <a:rPr lang="cs-CZ" sz="1200" dirty="0" smtClean="0">
                <a:solidFill>
                  <a:schemeClr val="tx1"/>
                </a:solidFill>
                <a:latin typeface="Times New Roman" pitchFamily="18" charset="0"/>
                <a:cs typeface="Times New Roman" pitchFamily="18" charset="0"/>
              </a:rPr>
              <a:t>frazém</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Je to zajímavá, ač poněkud netradiční hudba. </a:t>
            </a:r>
            <a:r>
              <a:rPr lang="cs-CZ" sz="1200" dirty="0" smtClean="0">
                <a:solidFill>
                  <a:schemeClr val="tx1"/>
                </a:solidFill>
                <a:latin typeface="Times New Roman" pitchFamily="18" charset="0"/>
                <a:cs typeface="Times New Roman" pitchFamily="18" charset="0"/>
              </a:rPr>
              <a:t>několikanásobný v. člen</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Chodit k řece na ryby, to byla jeho radost. 	</a:t>
            </a:r>
            <a:r>
              <a:rPr lang="cs-CZ" sz="1200" dirty="0">
                <a:solidFill>
                  <a:schemeClr val="tx1"/>
                </a:solidFill>
                <a:latin typeface="Times New Roman" pitchFamily="18" charset="0"/>
                <a:cs typeface="Times New Roman" pitchFamily="18" charset="0"/>
              </a:rPr>
              <a:t>samostatný větný </a:t>
            </a:r>
            <a:r>
              <a:rPr lang="cs-CZ" sz="1200" dirty="0" smtClean="0">
                <a:solidFill>
                  <a:schemeClr val="tx1"/>
                </a:solidFill>
                <a:latin typeface="Times New Roman" pitchFamily="18" charset="0"/>
                <a:cs typeface="Times New Roman" pitchFamily="18" charset="0"/>
              </a:rPr>
              <a:t>člen</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Kdybyste tak věděli, moji milí, co vás čeká! </a:t>
            </a:r>
            <a:r>
              <a:rPr lang="cs-CZ" sz="1200" dirty="0" smtClean="0">
                <a:solidFill>
                  <a:schemeClr val="tx1"/>
                </a:solidFill>
                <a:latin typeface="Times New Roman" pitchFamily="18" charset="0"/>
                <a:cs typeface="Times New Roman" pitchFamily="18" charset="0"/>
              </a:rPr>
              <a:t>oslovení</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Přijede myslím (, myslím,) příští sobotu. 	</a:t>
            </a:r>
            <a:r>
              <a:rPr lang="cs-CZ" sz="1200" dirty="0" smtClean="0">
                <a:solidFill>
                  <a:schemeClr val="tx1"/>
                </a:solidFill>
                <a:latin typeface="Times New Roman" pitchFamily="18" charset="0"/>
                <a:cs typeface="Times New Roman" pitchFamily="18" charset="0"/>
              </a:rPr>
              <a:t>vsuvka</a:t>
            </a:r>
            <a:endParaRPr lang="cs-CZ" sz="1200" dirty="0" smtClean="0">
              <a:solidFill>
                <a:srgbClr val="FF0000"/>
              </a:solidFill>
              <a:latin typeface="Times New Roman" pitchFamily="18" charset="0"/>
              <a:cs typeface="Times New Roman" pitchFamily="18" charset="0"/>
            </a:endParaRPr>
          </a:p>
          <a:p>
            <a:r>
              <a:rPr lang="cs-CZ" sz="1200" dirty="0" smtClean="0">
                <a:solidFill>
                  <a:srgbClr val="FF0000"/>
                </a:solidFill>
                <a:latin typeface="Times New Roman" pitchFamily="18" charset="0"/>
                <a:cs typeface="Times New Roman" pitchFamily="18" charset="0"/>
              </a:rPr>
              <a:t>K žádosti musí být připojen podpis ověřený notářem. </a:t>
            </a:r>
            <a:r>
              <a:rPr lang="cs-CZ" sz="1200" dirty="0" smtClean="0">
                <a:solidFill>
                  <a:schemeClr val="tx1"/>
                </a:solidFill>
                <a:latin typeface="Times New Roman" pitchFamily="18" charset="0"/>
                <a:cs typeface="Times New Roman" pitchFamily="18" charset="0"/>
              </a:rPr>
              <a:t>těsný (</a:t>
            </a:r>
            <a:r>
              <a:rPr lang="cs-CZ" sz="1200" strike="sngStrike" dirty="0" smtClean="0">
                <a:solidFill>
                  <a:schemeClr val="tx1"/>
                </a:solidFill>
                <a:latin typeface="Times New Roman" pitchFamily="18" charset="0"/>
                <a:cs typeface="Times New Roman" pitchFamily="18" charset="0"/>
              </a:rPr>
              <a:t>volný</a:t>
            </a:r>
            <a:r>
              <a:rPr lang="cs-CZ" sz="1200" dirty="0" smtClean="0">
                <a:solidFill>
                  <a:schemeClr val="tx1"/>
                </a:solidFill>
                <a:latin typeface="Times New Roman" pitchFamily="18" charset="0"/>
                <a:cs typeface="Times New Roman" pitchFamily="18" charset="0"/>
              </a:rPr>
              <a:t>) přívlastek</a:t>
            </a:r>
            <a:endParaRPr lang="cs-CZ" sz="1200" dirty="0">
              <a:solidFill>
                <a:srgbClr val="FF0000"/>
              </a:solidFill>
              <a:latin typeface="Times New Roman" pitchFamily="18" charset="0"/>
              <a:cs typeface="Times New Roman" pitchFamily="18" charset="0"/>
            </a:endParaRPr>
          </a:p>
        </p:txBody>
      </p:sp>
      <p:sp>
        <p:nvSpPr>
          <p:cNvPr id="5" name="TextovéPole 4"/>
          <p:cNvSpPr txBox="1"/>
          <p:nvPr/>
        </p:nvSpPr>
        <p:spPr>
          <a:xfrm>
            <a:off x="70992" y="1059582"/>
            <a:ext cx="3996952"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400" b="1" dirty="0" smtClean="0">
                <a:solidFill>
                  <a:schemeClr val="tx1"/>
                </a:solidFill>
                <a:latin typeface="Times New Roman" pitchFamily="18" charset="0"/>
                <a:cs typeface="Times New Roman" pitchFamily="18" charset="0"/>
              </a:rPr>
              <a:t>Doplň a zdůvodni interpunkci:</a:t>
            </a:r>
          </a:p>
          <a:p>
            <a:endParaRPr lang="cs-CZ" sz="1400" b="1" dirty="0" smtClean="0">
              <a:solidFill>
                <a:schemeClr val="tx1"/>
              </a:solidFill>
              <a:latin typeface="Times New Roman" pitchFamily="18" charset="0"/>
              <a:cs typeface="Times New Roman" pitchFamily="18" charset="0"/>
            </a:endParaRPr>
          </a:p>
          <a:p>
            <a:r>
              <a:rPr lang="cs-CZ" sz="1400" dirty="0" smtClean="0">
                <a:solidFill>
                  <a:schemeClr val="tx1"/>
                </a:solidFill>
                <a:latin typeface="Times New Roman" pitchFamily="18" charset="0"/>
                <a:cs typeface="Times New Roman" pitchFamily="18" charset="0"/>
              </a:rPr>
              <a:t>Je u nich pečená vařená. </a:t>
            </a:r>
          </a:p>
          <a:p>
            <a:r>
              <a:rPr lang="cs-CZ" sz="1400" dirty="0" smtClean="0">
                <a:solidFill>
                  <a:schemeClr val="tx1"/>
                </a:solidFill>
                <a:latin typeface="Times New Roman" pitchFamily="18" charset="0"/>
                <a:cs typeface="Times New Roman" pitchFamily="18" charset="0"/>
              </a:rPr>
              <a:t>Haló je tu někdo? </a:t>
            </a:r>
          </a:p>
          <a:p>
            <a:r>
              <a:rPr lang="cs-CZ" sz="1400" dirty="0" smtClean="0">
                <a:solidFill>
                  <a:schemeClr val="tx1"/>
                </a:solidFill>
                <a:latin typeface="Times New Roman" pitchFamily="18" charset="0"/>
                <a:cs typeface="Times New Roman" pitchFamily="18" charset="0"/>
              </a:rPr>
              <a:t>Podepište žádost vpravo dole. </a:t>
            </a:r>
          </a:p>
          <a:p>
            <a:r>
              <a:rPr lang="cs-CZ" sz="1400" dirty="0" smtClean="0">
                <a:solidFill>
                  <a:schemeClr val="tx1"/>
                </a:solidFill>
                <a:latin typeface="Times New Roman" pitchFamily="18" charset="0"/>
                <a:cs typeface="Times New Roman" pitchFamily="18" charset="0"/>
              </a:rPr>
              <a:t>To je hezká dívka ta Ivana. </a:t>
            </a:r>
          </a:p>
          <a:p>
            <a:r>
              <a:rPr lang="cs-CZ" sz="1400" dirty="0" smtClean="0">
                <a:solidFill>
                  <a:schemeClr val="tx1"/>
                </a:solidFill>
                <a:latin typeface="Times New Roman" pitchFamily="18" charset="0"/>
                <a:cs typeface="Times New Roman" pitchFamily="18" charset="0"/>
              </a:rPr>
              <a:t>Mluvil pomalu klidně s rozvahou. </a:t>
            </a:r>
          </a:p>
          <a:p>
            <a:r>
              <a:rPr lang="cs-CZ" sz="1400" dirty="0" smtClean="0">
                <a:solidFill>
                  <a:schemeClr val="tx1"/>
                </a:solidFill>
                <a:latin typeface="Times New Roman" pitchFamily="18" charset="0"/>
                <a:cs typeface="Times New Roman" pitchFamily="18" charset="0"/>
              </a:rPr>
              <a:t>Přineste mi prosím třídnici.  </a:t>
            </a:r>
          </a:p>
          <a:p>
            <a:r>
              <a:rPr lang="cs-CZ" sz="1400" dirty="0" smtClean="0">
                <a:solidFill>
                  <a:schemeClr val="tx1"/>
                </a:solidFill>
                <a:latin typeface="Times New Roman" pitchFamily="18" charset="0"/>
                <a:cs typeface="Times New Roman" pitchFamily="18" charset="0"/>
              </a:rPr>
              <a:t>Tvé ach mi nepomůže. </a:t>
            </a:r>
          </a:p>
          <a:p>
            <a:r>
              <a:rPr lang="cs-CZ" sz="1400" dirty="0" smtClean="0">
                <a:solidFill>
                  <a:schemeClr val="tx1"/>
                </a:solidFill>
                <a:latin typeface="Times New Roman" pitchFamily="18" charset="0"/>
                <a:cs typeface="Times New Roman" pitchFamily="18" charset="0"/>
              </a:rPr>
              <a:t>Tatínek chudák zůstal úplně sám. </a:t>
            </a:r>
          </a:p>
          <a:p>
            <a:r>
              <a:rPr lang="cs-CZ" sz="1400" dirty="0" smtClean="0">
                <a:solidFill>
                  <a:schemeClr val="tx1"/>
                </a:solidFill>
                <a:latin typeface="Times New Roman" pitchFamily="18" charset="0"/>
                <a:cs typeface="Times New Roman" pitchFamily="18" charset="0"/>
              </a:rPr>
              <a:t>Představení se uskuteční dne 22.3. 2009 v Liberci. </a:t>
            </a:r>
          </a:p>
          <a:p>
            <a:r>
              <a:rPr lang="cs-CZ" sz="1400" dirty="0" smtClean="0">
                <a:solidFill>
                  <a:schemeClr val="tx1"/>
                </a:solidFill>
                <a:latin typeface="Times New Roman" pitchFamily="18" charset="0"/>
                <a:cs typeface="Times New Roman" pitchFamily="18" charset="0"/>
              </a:rPr>
              <a:t>Dnes ani zítra nepřijdu. </a:t>
            </a:r>
          </a:p>
          <a:p>
            <a:r>
              <a:rPr lang="cs-CZ" sz="1400" dirty="0" smtClean="0">
                <a:solidFill>
                  <a:schemeClr val="tx1"/>
                </a:solidFill>
                <a:latin typeface="Times New Roman" pitchFamily="18" charset="0"/>
                <a:cs typeface="Times New Roman" pitchFamily="18" charset="0"/>
              </a:rPr>
              <a:t>Mlátil kolem sebe hlava nehlava. </a:t>
            </a:r>
          </a:p>
          <a:p>
            <a:r>
              <a:rPr lang="cs-CZ" sz="1400" dirty="0" smtClean="0">
                <a:solidFill>
                  <a:schemeClr val="tx1"/>
                </a:solidFill>
                <a:latin typeface="Times New Roman" pitchFamily="18" charset="0"/>
                <a:cs typeface="Times New Roman" pitchFamily="18" charset="0"/>
              </a:rPr>
              <a:t>Je to zajímavá ač poněkud netradiční hudba. </a:t>
            </a:r>
          </a:p>
          <a:p>
            <a:r>
              <a:rPr lang="cs-CZ" sz="1400" dirty="0" smtClean="0">
                <a:solidFill>
                  <a:schemeClr val="tx1"/>
                </a:solidFill>
                <a:latin typeface="Times New Roman" pitchFamily="18" charset="0"/>
                <a:cs typeface="Times New Roman" pitchFamily="18" charset="0"/>
              </a:rPr>
              <a:t>Chodit k řece na ryby to byla jeho radost. </a:t>
            </a:r>
          </a:p>
          <a:p>
            <a:r>
              <a:rPr lang="cs-CZ" sz="1400" dirty="0" smtClean="0">
                <a:solidFill>
                  <a:schemeClr val="tx1"/>
                </a:solidFill>
                <a:latin typeface="Times New Roman" pitchFamily="18" charset="0"/>
                <a:cs typeface="Times New Roman" pitchFamily="18" charset="0"/>
              </a:rPr>
              <a:t>Kdybyste tak věděli moji milí co vás čeká! </a:t>
            </a:r>
          </a:p>
          <a:p>
            <a:r>
              <a:rPr lang="cs-CZ" sz="1400" dirty="0" smtClean="0">
                <a:solidFill>
                  <a:schemeClr val="tx1"/>
                </a:solidFill>
                <a:latin typeface="Times New Roman" pitchFamily="18" charset="0"/>
                <a:cs typeface="Times New Roman" pitchFamily="18" charset="0"/>
              </a:rPr>
              <a:t>Přijede myslím příští sobotu. </a:t>
            </a:r>
          </a:p>
          <a:p>
            <a:r>
              <a:rPr lang="cs-CZ" sz="1400" dirty="0" smtClean="0">
                <a:solidFill>
                  <a:schemeClr val="tx1"/>
                </a:solidFill>
                <a:latin typeface="Times New Roman" pitchFamily="18" charset="0"/>
                <a:cs typeface="Times New Roman" pitchFamily="18" charset="0"/>
              </a:rPr>
              <a:t>K žádosti musí být připojen podpis ověřený notářem. </a:t>
            </a:r>
            <a:endParaRPr lang="cs-CZ" sz="1400" dirty="0">
              <a:solidFill>
                <a:schemeClr val="tx1"/>
              </a:solidFill>
              <a:latin typeface="Times New Roman" pitchFamily="18" charset="0"/>
              <a:cs typeface="Times New Roman" pitchFamily="18" charset="0"/>
            </a:endParaRPr>
          </a:p>
        </p:txBody>
      </p:sp>
      <p:pic>
        <p:nvPicPr>
          <p:cNvPr id="2050" name="Picture 2" descr="C:\Users\Evik\AppData\Local\Microsoft\Windows\Temporary Internet Files\Content.IE5\L2FAMD22\MC90042416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9498" y="411510"/>
            <a:ext cx="1835150" cy="1631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www.topzine.cz/wp-content/uploads/2011/03/babic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8989" y="2067694"/>
            <a:ext cx="3949452" cy="2275229"/>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a:xfrm>
            <a:off x="35496" y="483518"/>
            <a:ext cx="4284984" cy="594066"/>
          </a:xfrm>
        </p:spPr>
        <p:txBody>
          <a:bodyPr>
            <a:normAutofit fontScale="90000"/>
          </a:bodyPr>
          <a:lstStyle/>
          <a:p>
            <a:pPr algn="l"/>
            <a:r>
              <a:rPr lang="cs-CZ" sz="2800" b="1" dirty="0" smtClean="0">
                <a:latin typeface="Times New Roman" pitchFamily="18" charset="0"/>
                <a:cs typeface="Times New Roman" pitchFamily="18" charset="0"/>
              </a:rPr>
              <a:t>58.6 Něco navíc pro šikovné</a:t>
            </a:r>
            <a:endParaRPr lang="cs-CZ" sz="28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5" name="TextovéPole 4"/>
          <p:cNvSpPr txBox="1"/>
          <p:nvPr/>
        </p:nvSpPr>
        <p:spPr>
          <a:xfrm>
            <a:off x="107504" y="1463461"/>
            <a:ext cx="4855987" cy="290848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cs-CZ" sz="1400" u="sng" dirty="0" smtClean="0">
                <a:latin typeface="Times New Roman" pitchFamily="18" charset="0"/>
                <a:cs typeface="Times New Roman" pitchFamily="18" charset="0"/>
              </a:rPr>
              <a:t>Babička přijela</a:t>
            </a:r>
          </a:p>
          <a:p>
            <a:pPr algn="just">
              <a:lnSpc>
                <a:spcPct val="150000"/>
              </a:lnSpc>
            </a:pPr>
            <a:r>
              <a:rPr lang="cs-CZ" sz="1200" dirty="0" smtClean="0">
                <a:latin typeface="Times New Roman" pitchFamily="18" charset="0"/>
                <a:cs typeface="Times New Roman" pitchFamily="18" charset="0"/>
              </a:rPr>
              <a:t>     </a:t>
            </a:r>
            <a:r>
              <a:rPr lang="cs-CZ" sz="1200" spc="100" dirty="0" smtClean="0">
                <a:latin typeface="Times New Roman" pitchFamily="18" charset="0"/>
                <a:cs typeface="Times New Roman" pitchFamily="18" charset="0"/>
              </a:rPr>
              <a:t>Děti vybíhaly každou chvilku na cestu dívat se nejede-li už Václav a každému kdo šel kolem vypravovaly Dnes přijede naše babička Samy pak mezi sebou si ustavičně povídaly Jakápak asi ta babička bude Ony znaly více babiček podoby jejich se jim v hlavě pletly nevěděly však ke které by měly tu svou babičku připodobnit. Tu konečně přijíždí ke stavení vozík Babička už jede rozlehlo se po domě</a:t>
            </a:r>
          </a:p>
          <a:p>
            <a:pPr algn="just">
              <a:lnSpc>
                <a:spcPct val="150000"/>
              </a:lnSpc>
            </a:pPr>
            <a:r>
              <a:rPr lang="cs-CZ" sz="1200" dirty="0" smtClean="0">
                <a:latin typeface="Times New Roman" pitchFamily="18" charset="0"/>
                <a:cs typeface="Times New Roman" pitchFamily="18" charset="0"/>
              </a:rPr>
              <a:t>								                    </a:t>
            </a:r>
            <a:r>
              <a:rPr lang="cs-CZ" sz="1050" i="1" dirty="0" smtClean="0">
                <a:latin typeface="Times New Roman" pitchFamily="18" charset="0"/>
                <a:cs typeface="Times New Roman" pitchFamily="18" charset="0"/>
              </a:rPr>
              <a:t>(podle B. Němcové)</a:t>
            </a:r>
            <a:endParaRPr lang="cs-CZ" sz="1200" dirty="0" smtClean="0">
              <a:latin typeface="Times New Roman" pitchFamily="18" charset="0"/>
              <a:cs typeface="Times New Roman" pitchFamily="18" charset="0"/>
            </a:endParaRPr>
          </a:p>
        </p:txBody>
      </p:sp>
      <p:sp>
        <p:nvSpPr>
          <p:cNvPr id="6" name="TextovéPole 5"/>
          <p:cNvSpPr txBox="1"/>
          <p:nvPr/>
        </p:nvSpPr>
        <p:spPr>
          <a:xfrm>
            <a:off x="5128989" y="1089199"/>
            <a:ext cx="3600400"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1200" b="1" dirty="0" smtClean="0">
                <a:latin typeface="Times New Roman" pitchFamily="18" charset="0"/>
                <a:cs typeface="Times New Roman" pitchFamily="18" charset="0"/>
              </a:rPr>
              <a:t>Vyhledej v textu přímou řeč a věty uvozovací a doplň všechna interpunkční znaménka.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492443"/>
            <a:ext cx="5922912" cy="594066"/>
          </a:xfrm>
        </p:spPr>
        <p:txBody>
          <a:bodyPr>
            <a:normAutofit/>
          </a:bodyPr>
          <a:lstStyle/>
          <a:p>
            <a:pPr algn="l"/>
            <a:r>
              <a:rPr lang="cs-CZ" sz="2500" b="1" dirty="0" smtClean="0">
                <a:latin typeface="Times New Roman" pitchFamily="18" charset="0"/>
                <a:cs typeface="Times New Roman" pitchFamily="18" charset="0"/>
              </a:rPr>
              <a:t>58.7 CLIL (</a:t>
            </a:r>
            <a:r>
              <a:rPr lang="cs-CZ" sz="2500" b="1" dirty="0" err="1" smtClean="0">
                <a:latin typeface="Times New Roman" pitchFamily="18" charset="0"/>
                <a:cs typeface="Times New Roman" pitchFamily="18" charset="0"/>
              </a:rPr>
              <a:t>Punctuation</a:t>
            </a:r>
            <a:r>
              <a:rPr lang="cs-CZ" sz="2500" b="1" dirty="0" smtClean="0">
                <a:latin typeface="Times New Roman" pitchFamily="18" charset="0"/>
                <a:cs typeface="Times New Roman" pitchFamily="18" charset="0"/>
              </a:rPr>
              <a:t>)</a:t>
            </a:r>
            <a:endParaRPr lang="cs-CZ" sz="2500" b="1" dirty="0">
              <a:latin typeface="Times New Roman" pitchFamily="18" charset="0"/>
              <a:cs typeface="Times New Roman" pitchFamily="18" charset="0"/>
            </a:endParaRPr>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pic>
        <p:nvPicPr>
          <p:cNvPr id="1026" name="Picture 2" descr="http://www.helpforenglish.cz/gramatika/ruzne/interpunkce/file.php?id=20_1260998888_punc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568" y="1229824"/>
            <a:ext cx="4824536" cy="3560508"/>
          </a:xfrm>
          <a:prstGeom prst="rect">
            <a:avLst/>
          </a:prstGeom>
          <a:noFill/>
          <a:extLst>
            <a:ext uri="{909E8E84-426E-40DD-AFC4-6F175D3DCCD1}">
              <a14:hiddenFill xmlns:a14="http://schemas.microsoft.com/office/drawing/2010/main">
                <a:solidFill>
                  <a:srgbClr val="FFFFFF"/>
                </a:solidFill>
              </a14:hiddenFill>
            </a:ext>
          </a:extLst>
        </p:spPr>
      </p:pic>
      <p:sp>
        <p:nvSpPr>
          <p:cNvPr id="3" name="Tlačítko akce: Zvuk 2">
            <a:hlinkClick r:id="rId5" highlightClick="1"/>
          </p:cNvPr>
          <p:cNvSpPr/>
          <p:nvPr/>
        </p:nvSpPr>
        <p:spPr>
          <a:xfrm>
            <a:off x="7236296" y="3651870"/>
            <a:ext cx="576064" cy="576064"/>
          </a:xfrm>
          <a:prstGeom prst="actionButtonSou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cs-CZ"/>
          </a:p>
        </p:txBody>
      </p:sp>
      <p:pic>
        <p:nvPicPr>
          <p:cNvPr id="6" name="Picture 2" descr="http://www.paperwritingservice.info/wp-content/uploads/2011/06/Perfect-punctuation-in-your-paper-with-Papaer-Writing-Service.jpg"/>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0" b="96974" l="0" r="100000">
                        <a14:foregroundMark x1="83333" y1="48158" x2="90175" y2="40395"/>
                        <a14:foregroundMark x1="74737" y1="47500" x2="76842" y2="37105"/>
                        <a14:foregroundMark x1="82982" y1="39605" x2="87895" y2="37763"/>
                        <a14:backgroundMark x1="27719" y1="57237" x2="28421" y2="60526"/>
                        <a14:backgroundMark x1="45614" y1="48421" x2="46667" y2="53816"/>
                      </a14:backgroundRemoval>
                    </a14:imgEffect>
                  </a14:imgLayer>
                </a14:imgProps>
              </a:ext>
              <a:ext uri="{28A0092B-C50C-407E-A947-70E740481C1C}">
                <a14:useLocalDpi xmlns:a14="http://schemas.microsoft.com/office/drawing/2010/main" val="0"/>
              </a:ext>
            </a:extLst>
          </a:blip>
          <a:srcRect/>
          <a:stretch>
            <a:fillRect/>
          </a:stretch>
        </p:blipFill>
        <p:spPr bwMode="auto">
          <a:xfrm>
            <a:off x="5911552" y="688383"/>
            <a:ext cx="2649488" cy="3539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496" y="526376"/>
            <a:ext cx="2916832" cy="594066"/>
          </a:xfrm>
        </p:spPr>
        <p:txBody>
          <a:bodyPr>
            <a:normAutofit/>
          </a:bodyPr>
          <a:lstStyle/>
          <a:p>
            <a:pPr algn="l"/>
            <a:r>
              <a:rPr lang="cs-CZ" sz="2500" b="1" dirty="0" smtClean="0">
                <a:latin typeface="Times New Roman" pitchFamily="18" charset="0"/>
                <a:cs typeface="Times New Roman" pitchFamily="18" charset="0"/>
              </a:rPr>
              <a:t>58.8 Test znalostí</a:t>
            </a:r>
            <a:endParaRPr lang="cs-CZ" sz="2500" b="1" dirty="0">
              <a:latin typeface="Times New Roman" pitchFamily="18" charset="0"/>
              <a:cs typeface="Times New Roman" pitchFamily="18" charset="0"/>
            </a:endParaRPr>
          </a:p>
        </p:txBody>
      </p:sp>
      <p:sp>
        <p:nvSpPr>
          <p:cNvPr id="13" name="TextovéPole 12"/>
          <p:cNvSpPr txBox="1"/>
          <p:nvPr/>
        </p:nvSpPr>
        <p:spPr>
          <a:xfrm>
            <a:off x="7596336"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1044803475"/>
              </p:ext>
            </p:extLst>
          </p:nvPr>
        </p:nvGraphicFramePr>
        <p:xfrm>
          <a:off x="323528" y="1059582"/>
          <a:ext cx="7344816" cy="3810000"/>
        </p:xfrm>
        <a:graphic>
          <a:graphicData uri="http://schemas.openxmlformats.org/drawingml/2006/table">
            <a:tbl>
              <a:tblPr bandRow="1">
                <a:tableStyleId>{775DCB02-9BB8-47FD-8907-85C794F793BA}</a:tableStyleId>
              </a:tblPr>
              <a:tblGrid>
                <a:gridCol w="3216092"/>
                <a:gridCol w="4128724"/>
              </a:tblGrid>
              <a:tr h="370840">
                <a:tc>
                  <a:txBody>
                    <a:bodyPr/>
                    <a:lstStyle/>
                    <a:p>
                      <a:pPr marL="0" indent="0" algn="l">
                        <a:buNone/>
                      </a:pPr>
                      <a:r>
                        <a:rPr lang="cs-CZ" sz="1600" dirty="0" smtClean="0">
                          <a:latin typeface="Times New Roman" pitchFamily="18" charset="0"/>
                          <a:cs typeface="Times New Roman" pitchFamily="18" charset="0"/>
                        </a:rPr>
                        <a:t>1.  Ve </a:t>
                      </a:r>
                      <a:r>
                        <a:rPr lang="cs-CZ" sz="1600" dirty="0" smtClean="0">
                          <a:latin typeface="Times New Roman" pitchFamily="18" charset="0"/>
                          <a:cs typeface="Times New Roman" pitchFamily="18" charset="0"/>
                        </a:rPr>
                        <a:t>větě jednoduché čárkou </a:t>
                      </a:r>
                      <a:r>
                        <a:rPr lang="cs-CZ" sz="1600" u="sng" dirty="0" smtClean="0">
                          <a:latin typeface="Times New Roman" pitchFamily="18" charset="0"/>
                          <a:cs typeface="Times New Roman" pitchFamily="18" charset="0"/>
                        </a:rPr>
                        <a:t>neoddělujeme</a:t>
                      </a:r>
                      <a:r>
                        <a:rPr lang="cs-CZ" sz="1600" baseline="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pPr marL="342900" indent="-342900" algn="l"/>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oslovení</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postupně </a:t>
                      </a:r>
                      <a:r>
                        <a:rPr lang="cs-CZ" sz="1200" dirty="0" smtClean="0">
                          <a:latin typeface="Times New Roman" pitchFamily="18" charset="0"/>
                          <a:cs typeface="Times New Roman" pitchFamily="18" charset="0"/>
                        </a:rPr>
                        <a:t>rozvíjející přívlastek</a:t>
                      </a: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samostatný</a:t>
                      </a:r>
                      <a:r>
                        <a:rPr lang="cs-CZ" sz="1200" baseline="0" dirty="0" smtClean="0">
                          <a:latin typeface="Times New Roman" pitchFamily="18" charset="0"/>
                          <a:cs typeface="Times New Roman" pitchFamily="18" charset="0"/>
                        </a:rPr>
                        <a:t> </a:t>
                      </a:r>
                      <a:r>
                        <a:rPr lang="cs-CZ" sz="1200" baseline="0" dirty="0" smtClean="0">
                          <a:latin typeface="Times New Roman" pitchFamily="18" charset="0"/>
                          <a:cs typeface="Times New Roman" pitchFamily="18" charset="0"/>
                        </a:rPr>
                        <a:t>větný člen</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přístavek</a:t>
                      </a:r>
                      <a:endParaRPr lang="cs-CZ" sz="120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txBody>
                  <a:tcPr/>
                </a:tc>
                <a:tc>
                  <a:txBody>
                    <a:bodyPr/>
                    <a:lstStyle/>
                    <a:p>
                      <a:pPr marL="0" indent="0" algn="l">
                        <a:buNone/>
                      </a:pPr>
                      <a:r>
                        <a:rPr lang="cs-CZ" sz="1600" dirty="0" smtClean="0">
                          <a:latin typeface="Times New Roman" pitchFamily="18" charset="0"/>
                          <a:cs typeface="Times New Roman" pitchFamily="18" charset="0"/>
                        </a:rPr>
                        <a:t>3.  Ve </a:t>
                      </a:r>
                      <a:r>
                        <a:rPr lang="cs-CZ" sz="1600" dirty="0" smtClean="0">
                          <a:latin typeface="Times New Roman" pitchFamily="18" charset="0"/>
                          <a:cs typeface="Times New Roman" pitchFamily="18" charset="0"/>
                        </a:rPr>
                        <a:t>které větě je vsuvka</a:t>
                      </a:r>
                      <a:r>
                        <a:rPr lang="cs-CZ" sz="1600" baseline="0" dirty="0" smtClean="0">
                          <a:latin typeface="Times New Roman" pitchFamily="18" charset="0"/>
                          <a:cs typeface="Times New Roman" pitchFamily="18" charset="0"/>
                        </a:rPr>
                        <a:t>?</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On </a:t>
                      </a:r>
                      <a:r>
                        <a:rPr lang="cs-CZ" sz="1200" kern="1200" dirty="0" smtClean="0">
                          <a:solidFill>
                            <a:schemeClr val="dk1"/>
                          </a:solidFill>
                          <a:latin typeface="Times New Roman" pitchFamily="18" charset="0"/>
                          <a:ea typeface="+mn-ea"/>
                          <a:cs typeface="Times New Roman" pitchFamily="18" charset="0"/>
                        </a:rPr>
                        <a:t>si to, myslím, nikdy nebral příliš k srdci.</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Myslím</a:t>
                      </a:r>
                      <a:r>
                        <a:rPr lang="cs-CZ" sz="1200" kern="1200" dirty="0" smtClean="0">
                          <a:solidFill>
                            <a:schemeClr val="dk1"/>
                          </a:solidFill>
                          <a:latin typeface="Times New Roman" pitchFamily="18" charset="0"/>
                          <a:ea typeface="+mn-ea"/>
                          <a:cs typeface="Times New Roman" pitchFamily="18" charset="0"/>
                        </a:rPr>
                        <a:t>, že dnešní</a:t>
                      </a:r>
                      <a:r>
                        <a:rPr lang="cs-CZ" sz="1200" kern="1200" baseline="0" dirty="0" smtClean="0">
                          <a:solidFill>
                            <a:schemeClr val="dk1"/>
                          </a:solidFill>
                          <a:latin typeface="Times New Roman" pitchFamily="18" charset="0"/>
                          <a:ea typeface="+mn-ea"/>
                          <a:cs typeface="Times New Roman" pitchFamily="18" charset="0"/>
                        </a:rPr>
                        <a:t> test mi zrovna nevyšel.</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baseline="0" dirty="0" smtClean="0">
                          <a:latin typeface="Times New Roman" pitchFamily="18" charset="0"/>
                          <a:cs typeface="Times New Roman" pitchFamily="18" charset="0"/>
                        </a:rPr>
                        <a:t> </a:t>
                      </a:r>
                      <a:r>
                        <a:rPr lang="cs-CZ" sz="1200" baseline="0" dirty="0" smtClean="0">
                          <a:latin typeface="Times New Roman" pitchFamily="18" charset="0"/>
                          <a:cs typeface="Times New Roman" pitchFamily="18" charset="0"/>
                        </a:rPr>
                        <a:t>   Nikdy </a:t>
                      </a:r>
                      <a:r>
                        <a:rPr lang="cs-CZ" sz="1200" baseline="0" dirty="0" smtClean="0">
                          <a:latin typeface="Times New Roman" pitchFamily="18" charset="0"/>
                          <a:cs typeface="Times New Roman" pitchFamily="18" charset="0"/>
                        </a:rPr>
                        <a:t>bych si nepomyslela, že je ten Jirka takový.</a:t>
                      </a:r>
                      <a:endParaRPr lang="cs-CZ" sz="1200" dirty="0" smtClean="0">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a:t>
                      </a:r>
                      <a:r>
                        <a:rPr lang="cs-CZ" sz="1200" kern="1200" dirty="0" smtClean="0">
                          <a:solidFill>
                            <a:schemeClr val="dk1"/>
                          </a:solidFill>
                          <a:latin typeface="Times New Roman" pitchFamily="18" charset="0"/>
                          <a:ea typeface="+mn-ea"/>
                          <a:cs typeface="Times New Roman" pitchFamily="18" charset="0"/>
                        </a:rPr>
                        <a:t>Jirko</a:t>
                      </a:r>
                      <a:r>
                        <a:rPr lang="cs-CZ" sz="1200" kern="1200" dirty="0" smtClean="0">
                          <a:solidFill>
                            <a:schemeClr val="dk1"/>
                          </a:solidFill>
                          <a:latin typeface="Times New Roman" pitchFamily="18" charset="0"/>
                          <a:ea typeface="+mn-ea"/>
                          <a:cs typeface="Times New Roman" pitchFamily="18" charset="0"/>
                        </a:rPr>
                        <a:t>,</a:t>
                      </a:r>
                      <a:r>
                        <a:rPr lang="cs-CZ" sz="1200" kern="1200" baseline="0" dirty="0" smtClean="0">
                          <a:solidFill>
                            <a:schemeClr val="dk1"/>
                          </a:solidFill>
                          <a:latin typeface="Times New Roman" pitchFamily="18" charset="0"/>
                          <a:ea typeface="+mn-ea"/>
                          <a:cs typeface="Times New Roman" pitchFamily="18" charset="0"/>
                        </a:rPr>
                        <a:t> myslím, že to přeháníš!</a:t>
                      </a:r>
                      <a:endParaRPr lang="cs-CZ" dirty="0">
                        <a:latin typeface="Times New Roman" pitchFamily="18" charset="0"/>
                        <a:cs typeface="Times New Roman" pitchFamily="18" charset="0"/>
                      </a:endParaRPr>
                    </a:p>
                  </a:txBody>
                  <a:tcPr/>
                </a:tc>
              </a:tr>
              <a:tr h="370840">
                <a:tc>
                  <a:txBody>
                    <a:bodyPr/>
                    <a:lstStyle/>
                    <a:p>
                      <a:pPr marL="0" indent="0" algn="l">
                        <a:buNone/>
                      </a:pPr>
                      <a:r>
                        <a:rPr lang="cs-CZ" sz="1600" dirty="0" smtClean="0">
                          <a:latin typeface="Times New Roman" pitchFamily="18" charset="0"/>
                          <a:cs typeface="Times New Roman" pitchFamily="18" charset="0"/>
                        </a:rPr>
                        <a:t>2.  Ve </a:t>
                      </a:r>
                      <a:r>
                        <a:rPr lang="cs-CZ" sz="1600" dirty="0" smtClean="0">
                          <a:latin typeface="Times New Roman" pitchFamily="18" charset="0"/>
                          <a:cs typeface="Times New Roman" pitchFamily="18" charset="0"/>
                        </a:rPr>
                        <a:t>které větě je</a:t>
                      </a:r>
                      <a:r>
                        <a:rPr lang="cs-CZ" sz="1600" baseline="0" dirty="0" smtClean="0">
                          <a:latin typeface="Times New Roman" pitchFamily="18" charset="0"/>
                          <a:cs typeface="Times New Roman" pitchFamily="18" charset="0"/>
                        </a:rPr>
                        <a:t> správně doplněna / nedoplněna čárka?</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Ach </a:t>
                      </a:r>
                      <a:r>
                        <a:rPr lang="cs-CZ" sz="1200" dirty="0" smtClean="0">
                          <a:latin typeface="Times New Roman" pitchFamily="18" charset="0"/>
                          <a:cs typeface="Times New Roman" pitchFamily="18" charset="0"/>
                        </a:rPr>
                        <a:t>to</a:t>
                      </a:r>
                      <a:r>
                        <a:rPr lang="cs-CZ" sz="1200" baseline="0" dirty="0" smtClean="0">
                          <a:latin typeface="Times New Roman" pitchFamily="18" charset="0"/>
                          <a:cs typeface="Times New Roman" pitchFamily="18" charset="0"/>
                        </a:rPr>
                        <a:t> je krása!</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a:t>
                      </a:r>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Vosy</a:t>
                      </a:r>
                      <a:r>
                        <a:rPr lang="cs-CZ" sz="1200" baseline="0" dirty="0" smtClean="0">
                          <a:latin typeface="Times New Roman" pitchFamily="18" charset="0"/>
                          <a:cs typeface="Times New Roman" pitchFamily="18" charset="0"/>
                        </a:rPr>
                        <a:t> </a:t>
                      </a:r>
                      <a:r>
                        <a:rPr lang="cs-CZ" sz="1200" baseline="0" dirty="0" err="1" smtClean="0">
                          <a:latin typeface="Times New Roman" pitchFamily="18" charset="0"/>
                          <a:cs typeface="Times New Roman" pitchFamily="18" charset="0"/>
                        </a:rPr>
                        <a:t>hrr</a:t>
                      </a:r>
                      <a:r>
                        <a:rPr lang="cs-CZ" sz="1200" baseline="0" dirty="0" smtClean="0">
                          <a:latin typeface="Times New Roman" pitchFamily="18" charset="0"/>
                          <a:cs typeface="Times New Roman" pitchFamily="18" charset="0"/>
                        </a:rPr>
                        <a:t>, na kluky.</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Z </a:t>
                      </a:r>
                      <a:r>
                        <a:rPr lang="cs-CZ" sz="1200" dirty="0" smtClean="0">
                          <a:latin typeface="Times New Roman" pitchFamily="18" charset="0"/>
                          <a:cs typeface="Times New Roman" pitchFamily="18" charset="0"/>
                        </a:rPr>
                        <a:t>lesa se ozvalo prásk.</a:t>
                      </a:r>
                    </a:p>
                    <a:p>
                      <a:pPr marL="342900" indent="-342900" algn="l"/>
                      <a:r>
                        <a:rPr lang="cs-CZ" sz="1200" dirty="0" smtClean="0">
                          <a:latin typeface="Times New Roman" pitchFamily="18" charset="0"/>
                          <a:cs typeface="Times New Roman" pitchFamily="18" charset="0"/>
                        </a:rPr>
                        <a:t>d/ </a:t>
                      </a:r>
                      <a:r>
                        <a:rPr lang="cs-CZ" sz="1200" dirty="0" smtClean="0">
                          <a:latin typeface="Times New Roman" pitchFamily="18" charset="0"/>
                          <a:cs typeface="Times New Roman" pitchFamily="18" charset="0"/>
                        </a:rPr>
                        <a:t>  Haló </a:t>
                      </a:r>
                      <a:r>
                        <a:rPr lang="cs-CZ" sz="1200" dirty="0" smtClean="0">
                          <a:latin typeface="Times New Roman" pitchFamily="18" charset="0"/>
                          <a:cs typeface="Times New Roman" pitchFamily="18" charset="0"/>
                        </a:rPr>
                        <a:t>kde je kdo?</a:t>
                      </a:r>
                      <a:endParaRPr lang="cs-CZ"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600" baseline="0" dirty="0" smtClean="0">
                          <a:latin typeface="Times New Roman" pitchFamily="18" charset="0"/>
                          <a:cs typeface="Times New Roman" pitchFamily="18" charset="0"/>
                        </a:rPr>
                        <a:t>4.  Ve </a:t>
                      </a:r>
                      <a:r>
                        <a:rPr lang="cs-CZ" sz="1600" baseline="0" dirty="0" smtClean="0">
                          <a:latin typeface="Times New Roman" pitchFamily="18" charset="0"/>
                          <a:cs typeface="Times New Roman" pitchFamily="18" charset="0"/>
                        </a:rPr>
                        <a:t>které větě jsou správně doplněny čárky?</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a:t>
                      </a:r>
                      <a:r>
                        <a:rPr lang="cs-CZ" sz="1200" dirty="0" smtClean="0">
                          <a:latin typeface="Times New Roman" pitchFamily="18" charset="0"/>
                          <a:cs typeface="Times New Roman" pitchFamily="18" charset="0"/>
                        </a:rPr>
                        <a:t>  Božena </a:t>
                      </a:r>
                      <a:r>
                        <a:rPr lang="cs-CZ" sz="1200" dirty="0" smtClean="0">
                          <a:latin typeface="Times New Roman" pitchFamily="18" charset="0"/>
                          <a:cs typeface="Times New Roman" pitchFamily="18" charset="0"/>
                        </a:rPr>
                        <a:t>Němcová autorka známé knihy Babička, patřila</a:t>
                      </a:r>
                      <a:r>
                        <a:rPr lang="cs-CZ" sz="1200" baseline="0" dirty="0" smtClean="0">
                          <a:latin typeface="Times New Roman" pitchFamily="18" charset="0"/>
                          <a:cs typeface="Times New Roman" pitchFamily="18" charset="0"/>
                        </a:rPr>
                        <a:t> k významným osobnostem literatury 19. století.</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a:t>
                      </a:r>
                      <a:r>
                        <a:rPr lang="cs-CZ" sz="1200" dirty="0" smtClean="0">
                          <a:latin typeface="Times New Roman" pitchFamily="18" charset="0"/>
                          <a:cs typeface="Times New Roman" pitchFamily="18" charset="0"/>
                        </a:rPr>
                        <a:t>  Božena </a:t>
                      </a:r>
                      <a:r>
                        <a:rPr lang="cs-CZ" sz="1200" dirty="0" smtClean="0">
                          <a:latin typeface="Times New Roman" pitchFamily="18" charset="0"/>
                          <a:cs typeface="Times New Roman" pitchFamily="18" charset="0"/>
                        </a:rPr>
                        <a:t>Němcová</a:t>
                      </a:r>
                      <a:r>
                        <a:rPr lang="cs-CZ" sz="1200" baseline="0" dirty="0" smtClean="0">
                          <a:latin typeface="Times New Roman" pitchFamily="18" charset="0"/>
                          <a:cs typeface="Times New Roman" pitchFamily="18" charset="0"/>
                        </a:rPr>
                        <a:t> je autorkou knih Babička, V zámku a podzámčí, Divá Bára, a Pohorská vesnice.</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smtClean="0">
                          <a:latin typeface="Times New Roman" pitchFamily="18" charset="0"/>
                          <a:cs typeface="Times New Roman" pitchFamily="18" charset="0"/>
                        </a:rPr>
                        <a:t>  Božena </a:t>
                      </a:r>
                      <a:r>
                        <a:rPr lang="cs-CZ" sz="1200" dirty="0" smtClean="0">
                          <a:latin typeface="Times New Roman" pitchFamily="18" charset="0"/>
                          <a:cs typeface="Times New Roman" pitchFamily="18" charset="0"/>
                        </a:rPr>
                        <a:t>Němcová je považována za zakladatelku</a:t>
                      </a:r>
                      <a:r>
                        <a:rPr lang="cs-CZ" sz="1200" baseline="0" dirty="0" smtClean="0">
                          <a:latin typeface="Times New Roman" pitchFamily="18" charset="0"/>
                          <a:cs typeface="Times New Roman" pitchFamily="18" charset="0"/>
                        </a:rPr>
                        <a:t> novodobé, české prózy.</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a:t>
                      </a:r>
                      <a:r>
                        <a:rPr lang="cs-CZ" sz="1200" baseline="0" dirty="0" smtClean="0">
                          <a:latin typeface="Times New Roman" pitchFamily="18" charset="0"/>
                          <a:cs typeface="Times New Roman" pitchFamily="18" charset="0"/>
                        </a:rPr>
                        <a:t>  Božena </a:t>
                      </a:r>
                      <a:r>
                        <a:rPr lang="cs-CZ" sz="1200" baseline="0" dirty="0" smtClean="0">
                          <a:latin typeface="Times New Roman" pitchFamily="18" charset="0"/>
                          <a:cs typeface="Times New Roman" pitchFamily="18" charset="0"/>
                        </a:rPr>
                        <a:t>Němcová patří, dle mého názoru, k nejvýznamnějším českým spisovatelkám.</a:t>
                      </a:r>
                      <a:endParaRPr lang="cs-CZ" sz="1600" dirty="0">
                        <a:latin typeface="Times New Roman" pitchFamily="18" charset="0"/>
                        <a:cs typeface="Times New Roman" pitchFamily="18" charset="0"/>
                      </a:endParaRPr>
                    </a:p>
                  </a:txBody>
                  <a:tcPr/>
                </a:tc>
              </a:tr>
            </a:tbl>
          </a:graphicData>
        </a:graphic>
      </p:graphicFrame>
      <p:sp>
        <p:nvSpPr>
          <p:cNvPr id="16" name="TextovéPole 15"/>
          <p:cNvSpPr txBox="1"/>
          <p:nvPr/>
        </p:nvSpPr>
        <p:spPr>
          <a:xfrm>
            <a:off x="8028384"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b</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a</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endParaRPr lang="cs-CZ" sz="1200" dirty="0">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pic>
        <p:nvPicPr>
          <p:cNvPr id="5122" name="Picture 2" descr="http://upload.wikimedia.org/wikipedia/commons/thumb/b/b2/Bo%C5%BEena_N%C4%9Bmcov%C3%A1_1850.jpg/150px-Bo%C5%BEena_N%C4%9Bmcov%C3%A1_18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3770" y="3075806"/>
            <a:ext cx="1212726" cy="16169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0" fill="hold"/>
                                        <p:tgtEl>
                                          <p:spTgt spid="16"/>
                                        </p:tgtEl>
                                        <p:attrNameLst>
                                          <p:attrName>ppt_x</p:attrName>
                                        </p:attrNameLst>
                                      </p:cBhvr>
                                      <p:tavLst>
                                        <p:tav tm="0">
                                          <p:val>
                                            <p:strVal val="#ppt_x"/>
                                          </p:val>
                                        </p:tav>
                                        <p:tav tm="100000">
                                          <p:val>
                                            <p:strVal val="#ppt_x"/>
                                          </p:val>
                                        </p:tav>
                                      </p:tavLst>
                                    </p:anim>
                                    <p:anim calcmode="lin" valueType="num">
                                      <p:cBhvr additive="base">
                                        <p:cTn id="26"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58.9 Použité zdroje, citace</a:t>
            </a:r>
            <a:endParaRPr lang="cs-CZ" sz="2500" b="1" dirty="0">
              <a:latin typeface="Times New Roman" pitchFamily="18" charset="0"/>
              <a:cs typeface="Times New Roman" pitchFamily="18" charset="0"/>
            </a:endParaRPr>
          </a:p>
        </p:txBody>
      </p:sp>
      <p:sp>
        <p:nvSpPr>
          <p:cNvPr id="7" name="Obdélník 6"/>
          <p:cNvSpPr/>
          <p:nvPr/>
        </p:nvSpPr>
        <p:spPr>
          <a:xfrm>
            <a:off x="251520" y="1491630"/>
            <a:ext cx="8640960" cy="2232248"/>
          </a:xfrm>
          <a:prstGeom prst="rect">
            <a:avLst/>
          </a:prstGeom>
        </p:spPr>
        <p:style>
          <a:lnRef idx="1">
            <a:schemeClr val="accent1"/>
          </a:lnRef>
          <a:fillRef idx="2">
            <a:schemeClr val="accent1"/>
          </a:fillRef>
          <a:effectRef idx="1">
            <a:schemeClr val="accent1"/>
          </a:effectRef>
          <a:fontRef idx="minor">
            <a:schemeClr val="dk1"/>
          </a:fontRef>
        </p:style>
        <p:txBody>
          <a:bodyPr rtlCol="0" anchor="t"/>
          <a:lstStyle/>
          <a:p>
            <a:pPr marL="228600" indent="-228600">
              <a:buFontTx/>
              <a:buAutoNum type="arabicPeriod"/>
            </a:pPr>
            <a:r>
              <a:rPr lang="cs-CZ" sz="1200" dirty="0">
                <a:latin typeface="Times New Roman" pitchFamily="18" charset="0"/>
                <a:cs typeface="Times New Roman" pitchFamily="18" charset="0"/>
                <a:hlinkClick r:id="rId4"/>
              </a:rPr>
              <a:t>http://www.mojecestina.cz/interpunkce/c2011041601-interpunkcni-znamenka---uvod.html</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slide</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1</a:t>
            </a:r>
          </a:p>
          <a:p>
            <a:pPr marL="228600" indent="-228600">
              <a:buFontTx/>
              <a:buAutoNum type="arabicPeriod"/>
            </a:pPr>
            <a:r>
              <a:rPr lang="cs-CZ" sz="1200" dirty="0">
                <a:latin typeface="Times New Roman" pitchFamily="18" charset="0"/>
                <a:cs typeface="Times New Roman" pitchFamily="18" charset="0"/>
                <a:hlinkClick r:id="rId5"/>
              </a:rPr>
              <a:t>http://</a:t>
            </a:r>
            <a:r>
              <a:rPr lang="cs-CZ" sz="1200" dirty="0" smtClean="0">
                <a:latin typeface="Times New Roman" pitchFamily="18" charset="0"/>
                <a:cs typeface="Times New Roman" pitchFamily="18" charset="0"/>
                <a:hlinkClick r:id="rId5"/>
              </a:rPr>
              <a:t>cs.wikipedia.org/wiki/Interpunk%C4%8Dn%C3%AD_znam%C3%A9nko</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2</a:t>
            </a:r>
          </a:p>
          <a:p>
            <a:pPr marL="228600" indent="-228600">
              <a:buFontTx/>
              <a:buAutoNum type="arabicPeriod"/>
            </a:pPr>
            <a:r>
              <a:rPr lang="cs-CZ" sz="1200" dirty="0">
                <a:latin typeface="Times New Roman" pitchFamily="18" charset="0"/>
                <a:cs typeface="Times New Roman" pitchFamily="18" charset="0"/>
                <a:hlinkClick r:id="rId6"/>
              </a:rPr>
              <a:t>http://www.pravidla.cz/vice/clenici-znamenka/?</a:t>
            </a:r>
            <a:r>
              <a:rPr lang="cs-CZ" sz="1200" dirty="0" smtClean="0">
                <a:latin typeface="Times New Roman" pitchFamily="18" charset="0"/>
                <a:cs typeface="Times New Roman" pitchFamily="18" charset="0"/>
                <a:hlinkClick r:id="rId6"/>
              </a:rPr>
              <a:t>kapitola=11</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3</a:t>
            </a:r>
          </a:p>
          <a:p>
            <a:pPr marL="228600" indent="-228600">
              <a:buFontTx/>
              <a:buAutoNum type="arabicPeriod"/>
            </a:pPr>
            <a:r>
              <a:rPr lang="cs-CZ" sz="1200" dirty="0" err="1" smtClean="0">
                <a:latin typeface="Times New Roman" pitchFamily="18" charset="0"/>
                <a:cs typeface="Times New Roman" pitchFamily="18" charset="0"/>
              </a:rPr>
              <a:t>Sochrová</a:t>
            </a:r>
            <a:r>
              <a:rPr lang="cs-CZ" sz="1200" dirty="0" smtClean="0">
                <a:latin typeface="Times New Roman" pitchFamily="18" charset="0"/>
                <a:cs typeface="Times New Roman" pitchFamily="18" charset="0"/>
              </a:rPr>
              <a:t> Marie: Český jazyk v kostce, 1. vydání, Havlíčkův Brod, Fragment, 1996, ISBN 80-7200-041-1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4</a:t>
            </a:r>
          </a:p>
          <a:p>
            <a:pPr marL="228600" indent="-228600">
              <a:buFontTx/>
              <a:buAutoNum type="arabicPeriod"/>
            </a:pPr>
            <a:r>
              <a:rPr lang="cs-CZ" sz="1200" dirty="0" smtClean="0">
                <a:latin typeface="Times New Roman" pitchFamily="18" charset="0"/>
                <a:cs typeface="Times New Roman" pitchFamily="18" charset="0"/>
              </a:rPr>
              <a:t>Styblík Vlastimil: Mluvnická a pravopisná cvičení k Přehledné mluvnici češtiny pro základní školy,  2. vydání, Praha, Fortuna, 1996, ISBN 80-7168-294-2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6</a:t>
            </a:r>
          </a:p>
          <a:p>
            <a:pPr marL="228600" indent="-228600">
              <a:buFontTx/>
              <a:buAutoNum type="arabicPeriod"/>
            </a:pPr>
            <a:r>
              <a:rPr lang="cs-CZ" sz="1200" dirty="0">
                <a:latin typeface="Times New Roman" pitchFamily="18" charset="0"/>
                <a:cs typeface="Times New Roman" pitchFamily="18" charset="0"/>
                <a:hlinkClick r:id="rId7"/>
              </a:rPr>
              <a:t>http://</a:t>
            </a:r>
            <a:r>
              <a:rPr lang="cs-CZ" sz="1200" dirty="0" smtClean="0">
                <a:latin typeface="Times New Roman" pitchFamily="18" charset="0"/>
                <a:cs typeface="Times New Roman" pitchFamily="18" charset="0"/>
                <a:hlinkClick r:id="rId7"/>
              </a:rPr>
              <a:t>www.topzine.cz/babicku-bozeny-nemcove-si-mohou-precist-i-zacinajici-ctenari</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6</a:t>
            </a:r>
          </a:p>
          <a:p>
            <a:pPr marL="228600" indent="-228600">
              <a:buAutoNum type="arabicPeriod"/>
            </a:pPr>
            <a:r>
              <a:rPr lang="cs-CZ" sz="1200" dirty="0" smtClean="0">
                <a:latin typeface="Times New Roman" pitchFamily="18" charset="0"/>
                <a:cs typeface="Times New Roman" pitchFamily="18" charset="0"/>
                <a:hlinkClick r:id="rId8"/>
              </a:rPr>
              <a:t>http</a:t>
            </a:r>
            <a:r>
              <a:rPr lang="cs-CZ" sz="1200" dirty="0">
                <a:latin typeface="Times New Roman" pitchFamily="18" charset="0"/>
                <a:cs typeface="Times New Roman" pitchFamily="18" charset="0"/>
                <a:hlinkClick r:id="rId8"/>
              </a:rPr>
              <a:t>://www.helpforenglish.cz/gramatika/ruzne/interpunkce/c2009121402-punctuation-marks--interpunkcni-znamenka-.</a:t>
            </a:r>
            <a:r>
              <a:rPr lang="cs-CZ" sz="1200" dirty="0" smtClean="0">
                <a:latin typeface="Times New Roman" pitchFamily="18" charset="0"/>
                <a:cs typeface="Times New Roman" pitchFamily="18" charset="0"/>
                <a:hlinkClick r:id="rId8"/>
              </a:rPr>
              <a:t>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228600" indent="-228600">
              <a:buAutoNum type="arabicPeriod"/>
            </a:pPr>
            <a:r>
              <a:rPr lang="cs-CZ" sz="1200" dirty="0">
                <a:latin typeface="Times New Roman" pitchFamily="18" charset="0"/>
                <a:cs typeface="Times New Roman" pitchFamily="18" charset="0"/>
                <a:hlinkClick r:id="rId9"/>
              </a:rPr>
              <a:t>http://www.helpforenglish.cz/slovni-zasoba/okruhy-slovni-zasoby/c2009121603-Punctuation-marks--vocabulary-.</a:t>
            </a:r>
            <a:r>
              <a:rPr lang="cs-CZ" sz="1200" dirty="0" smtClean="0">
                <a:latin typeface="Times New Roman" pitchFamily="18" charset="0"/>
                <a:cs typeface="Times New Roman" pitchFamily="18" charset="0"/>
                <a:hlinkClick r:id="rId9"/>
              </a:rPr>
              <a:t>html</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 </a:t>
            </a:r>
          </a:p>
          <a:p>
            <a:pPr marL="228600" indent="-228600">
              <a:buAutoNum type="arabicPeriod"/>
            </a:pPr>
            <a:r>
              <a:rPr lang="cs-CZ" sz="1200" dirty="0">
                <a:latin typeface="Times New Roman" pitchFamily="18" charset="0"/>
                <a:cs typeface="Times New Roman" pitchFamily="18" charset="0"/>
                <a:hlinkClick r:id="rId10"/>
              </a:rPr>
              <a:t>http://www.paperwritingservice.info/tips-from-paper-writing-service-professionals/paper-writing-service-tips-on-punctuation</a:t>
            </a:r>
            <a:r>
              <a:rPr lang="cs-CZ" sz="1200" dirty="0" smtClean="0">
                <a:latin typeface="Times New Roman" pitchFamily="18" charset="0"/>
                <a:cs typeface="Times New Roman" pitchFamily="18" charset="0"/>
                <a:hlinkClick r:id="rId10"/>
              </a:rPr>
              <a:t>/</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7</a:t>
            </a:r>
          </a:p>
          <a:p>
            <a:pPr marL="228600" indent="-228600">
              <a:buAutoNum type="arabicPeriod"/>
            </a:pPr>
            <a:r>
              <a:rPr lang="cs-CZ" sz="1200" dirty="0">
                <a:latin typeface="Times New Roman" pitchFamily="18" charset="0"/>
                <a:cs typeface="Times New Roman" pitchFamily="18" charset="0"/>
                <a:hlinkClick r:id="rId11"/>
              </a:rPr>
              <a:t>http://</a:t>
            </a:r>
            <a:r>
              <a:rPr lang="cs-CZ" sz="1200" dirty="0" smtClean="0">
                <a:latin typeface="Times New Roman" pitchFamily="18" charset="0"/>
                <a:cs typeface="Times New Roman" pitchFamily="18" charset="0"/>
                <a:hlinkClick r:id="rId11"/>
              </a:rPr>
              <a:t>cs.wikipedia.org/wiki/Bo%C5%BEena_N%C4%9Bmcov%C3%A1</a:t>
            </a:r>
            <a:r>
              <a:rPr lang="cs-CZ" sz="1200" dirty="0" smtClean="0">
                <a:latin typeface="Times New Roman" pitchFamily="18" charset="0"/>
                <a:cs typeface="Times New Roman" pitchFamily="18" charset="0"/>
              </a:rPr>
              <a:t> </a:t>
            </a:r>
            <a:r>
              <a:rPr lang="cs-CZ" sz="1200" dirty="0" err="1" smtClean="0">
                <a:latin typeface="Times New Roman" pitchFamily="18" charset="0"/>
                <a:cs typeface="Times New Roman" pitchFamily="18" charset="0"/>
              </a:rPr>
              <a:t>slide</a:t>
            </a:r>
            <a:r>
              <a:rPr lang="cs-CZ" sz="1200" dirty="0" smtClean="0">
                <a:latin typeface="Times New Roman" pitchFamily="18" charset="0"/>
                <a:cs typeface="Times New Roman" pitchFamily="18" charset="0"/>
              </a:rPr>
              <a:t> 8</a:t>
            </a:r>
            <a:endParaRPr lang="cs-CZ" sz="1200" dirty="0">
              <a:latin typeface="Times New Roman" pitchFamily="18" charset="0"/>
              <a:cs typeface="Times New Roman" pitchFamily="18" charset="0"/>
            </a:endParaRPr>
          </a:p>
        </p:txBody>
      </p:sp>
    </p:spTree>
    <p:extLst>
      <p:ext uri="{BB962C8B-B14F-4D97-AF65-F5344CB8AC3E}">
        <p14:creationId xmlns:p14="http://schemas.microsoft.com/office/powerpoint/2010/main" val="139508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5379</TotalTime>
  <Words>1439</Words>
  <Application>Microsoft Office PowerPoint</Application>
  <PresentationFormat>Předvádění na obrazovce (16:9)</PresentationFormat>
  <Paragraphs>218</Paragraphs>
  <Slides>10</Slides>
  <Notes>10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58.1 Zásady psaní čárky ve větě jednoduché</vt:lpstr>
      <vt:lpstr>58.2 Co již víme o interpunkčních znaménkách?</vt:lpstr>
      <vt:lpstr>58.3 Jaké si řekneme nové termíny a názvy?</vt:lpstr>
      <vt:lpstr>58.4 Co si řekneme nového?</vt:lpstr>
      <vt:lpstr>58.5 Procvičení a příklady</vt:lpstr>
      <vt:lpstr>58.6 Něco navíc pro šikovné</vt:lpstr>
      <vt:lpstr>58.7 CLIL (Punctuation)</vt:lpstr>
      <vt:lpstr>58.8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hercogova</cp:lastModifiedBy>
  <cp:revision>220</cp:revision>
  <dcterms:created xsi:type="dcterms:W3CDTF">2010-10-18T18:21:56Z</dcterms:created>
  <dcterms:modified xsi:type="dcterms:W3CDTF">2012-04-21T19:22:09Z</dcterms:modified>
</cp:coreProperties>
</file>