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13763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100" d="100"/>
          <a:sy n="100" d="100"/>
        </p:scale>
        <p:origin x="-27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wmf"/><Relationship Id="rId4" Type="http://schemas.openxmlformats.org/officeDocument/2006/relationships/hyperlink" Target="http://cs.wikipedia.org/wiki/Mluvnick%C3%A1_shod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wmf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jpeg"/><Relationship Id="rId7" Type="http://schemas.openxmlformats.org/officeDocument/2006/relationships/image" Target="../media/image2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5" Type="http://schemas.openxmlformats.org/officeDocument/2006/relationships/image" Target="../media/image28.jpeg"/><Relationship Id="rId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greement_(linguistics)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93204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57.1 Pravopis (koncovky sloves)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81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1259632" y="1173400"/>
            <a:ext cx="1473480" cy="369332"/>
          </a:xfrm>
          <a:prstGeom prst="rect">
            <a:avLst/>
          </a:prstGeom>
          <a:solidFill>
            <a:srgbClr val="FFC000"/>
          </a:solidFill>
          <a:ln>
            <a:solidFill>
              <a:srgbClr val="512373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řítomný čas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44386" y="1067866"/>
            <a:ext cx="1242648" cy="369332"/>
          </a:xfrm>
          <a:prstGeom prst="rect">
            <a:avLst/>
          </a:prstGeom>
          <a:solidFill>
            <a:srgbClr val="FFC000"/>
          </a:solidFill>
          <a:ln>
            <a:solidFill>
              <a:srgbClr val="512373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inulý čas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36396" y="790867"/>
            <a:ext cx="1183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Mluvnická </a:t>
            </a:r>
          </a:p>
          <a:p>
            <a:pPr algn="ctr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shoda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87250" y="1738868"/>
            <a:ext cx="1944763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Kluci píš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domácí úkol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507127" y="2363562"/>
            <a:ext cx="2579296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Holky tleskaj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do rytmu hudby.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35420" y="3915194"/>
            <a:ext cx="3512500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Koťata si hraj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 klubíčkem celé odpoledne.</a:t>
            </a:r>
          </a:p>
        </p:txBody>
      </p:sp>
      <p:pic>
        <p:nvPicPr>
          <p:cNvPr id="1026" name="Picture 2" descr="C:\Users\Zuzka\AppData\Local\Microsoft\Windows\Temporary Internet Files\Content.IE5\EUKZGBHN\MC9002340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73400"/>
            <a:ext cx="1879781" cy="93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uzka\AppData\Local\Microsoft\Windows\Temporary Internet Files\Content.IE5\02XXIA51\MP90040244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" y="2318540"/>
            <a:ext cx="1225255" cy="13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Zuzka\AppData\Local\Microsoft\Windows\Temporary Internet Files\Content.IE5\VATL7VW5\MC90043615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622" y="3399897"/>
            <a:ext cx="1570926" cy="122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300577" y="3915193"/>
            <a:ext cx="3717423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Koťata si  hrál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 klubíčkem celé odpoledne.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82698" y="3092120"/>
            <a:ext cx="3077109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Stromy se ohýbal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pod nápory větru.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644386" y="1802377"/>
            <a:ext cx="1514902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Kluci psal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úkoly.</a:t>
            </a:r>
          </a:p>
        </p:txBody>
      </p:sp>
      <p:pic>
        <p:nvPicPr>
          <p:cNvPr id="1030" name="Picture 6" descr="C:\Users\Zuzka\AppData\Local\Microsoft\Windows\Temporary Internet Files\Content.IE5\EUKZGBHN\MC90025102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849" y="1858661"/>
            <a:ext cx="1806933" cy="10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716016" y="2499742"/>
            <a:ext cx="2087431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Holky tleskal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do rytmu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657817" y="3019425"/>
            <a:ext cx="2895344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Stromy se ohýbaj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po nápory větru.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57.10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139290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- 9.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Koncovky sloves v přítomném/minulém čase, shoda podmětu s přísudkem.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pravidla pro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psaní i/y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koncovkách sloves v přítomném a minulém čase.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0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10" y="492443"/>
            <a:ext cx="55081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09996" y="1434897"/>
            <a:ext cx="3307316" cy="276999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 koncovce slovesa  píšeme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měkké  i/í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!!!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53180" y="2298392"/>
            <a:ext cx="2910220" cy="276999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 psaní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i/y v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koncovce slovesa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rozhoduje: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325002" y="2298392"/>
            <a:ext cx="1936749" cy="276999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shoda podmětu 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přísudku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73833" y="3014823"/>
            <a:ext cx="1472326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rod mužský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životný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  píšeme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–i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6987" y="3014823"/>
            <a:ext cx="1626214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rod mužský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neživotný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 píšeme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-y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871921" y="3014822"/>
            <a:ext cx="933269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rod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střední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 píšeme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1373342"/>
            <a:ext cx="1779141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PŘÍTOMNÝ ČAS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2236837"/>
            <a:ext cx="1497526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MINULÝ ČAS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09086" y="3014823"/>
            <a:ext cx="933269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od ženský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 píšeme 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585248" y="766485"/>
            <a:ext cx="739754" cy="276999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Vítr fič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1582543"/>
            <a:ext cx="1592103" cy="276999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Děti si hraj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na hřišti.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978573" y="725450"/>
            <a:ext cx="885179" cy="276999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Lesy šum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57" y="540388"/>
            <a:ext cx="1486765" cy="83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Zuzka\AppData\Local\Microsoft\Windows\Temporary Internet Files\Content.IE5\EUKZGBHN\MC90014995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56451"/>
            <a:ext cx="1138972" cy="106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Zuzka\AppData\Local\Microsoft\Windows\Temporary Internet Files\Content.IE5\XV0TSTSR\MC90043388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2825"/>
            <a:ext cx="890517" cy="89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05502" y="4328953"/>
            <a:ext cx="2579489" cy="307777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 větvi stromu visel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netopýři.</a:t>
            </a:r>
          </a:p>
        </p:txBody>
      </p:sp>
      <p:pic>
        <p:nvPicPr>
          <p:cNvPr id="1030" name="Picture 6" descr="C:\Users\Zuzka\AppData\Local\Microsoft\Windows\Temporary Internet Files\Content.IE5\EUKZGBHN\MC90028594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63475"/>
            <a:ext cx="1225416" cy="122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2539721" y="3797382"/>
            <a:ext cx="3377591" cy="307777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 louce za městem se stavěl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nové domy.</a:t>
            </a:r>
          </a:p>
        </p:txBody>
      </p:sp>
      <p:pic>
        <p:nvPicPr>
          <p:cNvPr id="1034" name="Picture 10" descr="C:\Users\Zuzka\AppData\Local\Microsoft\Windows\Temporary Internet Files\Content.IE5\XV0TSTSR\MC900441738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92" y="3951270"/>
            <a:ext cx="1307451" cy="130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4921493" y="4583733"/>
            <a:ext cx="2359685" cy="307777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 poli se vršil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otepi slámy.</a:t>
            </a:r>
          </a:p>
        </p:txBody>
      </p:sp>
      <p:pic>
        <p:nvPicPr>
          <p:cNvPr id="1035" name="Picture 11" descr="C:\Users\Zuzka\AppData\Local\Microsoft\Windows\Temporary Internet Files\Content.IE5\02XXIA51\MP900227701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04" y="3697127"/>
            <a:ext cx="1184495" cy="7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7787763" y="3790408"/>
            <a:ext cx="1101584" cy="276999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Štěňata spal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036" name="Picture 12" descr="C:\Users\Zuzka\AppData\Local\Microsoft\Windows\Temporary Internet Files\Content.IE5\XV0TSTSR\MP900181418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049" y="4191768"/>
            <a:ext cx="1293011" cy="84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635191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2438"/>
            <a:ext cx="14446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95736" y="1105561"/>
            <a:ext cx="6624736" cy="52322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Měkké –i v koncovce příčestí minulého píšeme i v případě, kdy je v podmětu užito podstatné jméno rodu mužského ve tvaru životném, ale označující neživé věci!!!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051720" y="2034062"/>
            <a:ext cx="3004284" cy="30777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Před domem stál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obrovští sněhuláci</a:t>
            </a:r>
            <a:r>
              <a:rPr lang="cs-CZ" sz="1400" b="1" dirty="0" smtClean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601904" y="2034061"/>
            <a:ext cx="2920928" cy="30777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 poli se vyjímal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hadroví strašáci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2051" name="Picture 3" descr="C:\Users\Zuzka\AppData\Local\Microsoft\Windows\Temporary Internet Files\Content.IE5\XV0TSTSR\MC9001997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680" y="2557138"/>
            <a:ext cx="905256" cy="9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uzka\AppData\Local\Microsoft\Windows\Temporary Internet Files\Content.IE5\XV0TSTSR\MC9001997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88" y="2571748"/>
            <a:ext cx="905256" cy="9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Zuzka\AppData\Local\Microsoft\Windows\Temporary Internet Files\Content.IE5\EUKZGBHN\MC90005339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249" y="2480295"/>
            <a:ext cx="101954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Zuzka\AppData\Local\Microsoft\Windows\Temporary Internet Files\Content.IE5\EUKZGBHN\MC90005339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824" y="2488263"/>
            <a:ext cx="101954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07302" y="3017538"/>
            <a:ext cx="3400601" cy="73866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Některá jména mužského rodu se užívají ve tvarech životných i neživotných, i když označují jen neživé věci.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5" y="4011910"/>
            <a:ext cx="4578175" cy="738664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Uzenáči byl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 skladě.            X  Uzenáče byl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na skladě.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Ledoborci vyplul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na pomoc.  X Ledoborce vyplul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na pomoc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40853" y="3911631"/>
            <a:ext cx="4134792" cy="52322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 některých jmen odpovídá rozdíl v životnosti významovému rozlišení.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36415" y="4680000"/>
            <a:ext cx="4353756" cy="30777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Unavení nosiči odpočíval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  X  Železné nosiče zrezivěl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0708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203597"/>
            <a:ext cx="4464496" cy="1169551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Podstatná jména 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i="1" u="sng" dirty="0" smtClean="0">
                <a:latin typeface="Times New Roman" pitchFamily="18" charset="0"/>
                <a:cs typeface="Times New Roman" pitchFamily="18" charset="0"/>
              </a:rPr>
              <a:t>rodiče, lidičky, koně</a:t>
            </a:r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mají koncovky jako neživotná, ale shodu jako jména životná!!!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Svědomití rodiče by to nedopustil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Vraní koně táhl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kočár.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47873" y="760290"/>
            <a:ext cx="4032448" cy="1169551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Podstatné jméno dítě má v množném čísle tvar ženského rodu </a:t>
            </a:r>
            <a:r>
              <a:rPr lang="cs-CZ" sz="1400" b="1" i="1" u="sng" dirty="0" smtClean="0">
                <a:latin typeface="Times New Roman" pitchFamily="18" charset="0"/>
                <a:cs typeface="Times New Roman" pitchFamily="18" charset="0"/>
              </a:rPr>
              <a:t>děti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, proto i shodu v rodě ženském.</a:t>
            </a:r>
          </a:p>
          <a:p>
            <a:pPr algn="just"/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Všechny děti se shromáždil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před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školou.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Děti běhal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na pláži bosy.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722" y="1681163"/>
            <a:ext cx="89058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30659" y="2571750"/>
            <a:ext cx="5980804" cy="73866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 případě několikanásobného podmětu se psaní –i/-y řídí několika pravidly.</a:t>
            </a:r>
          </a:p>
          <a:p>
            <a:pPr marL="342900" indent="-342900">
              <a:buAutoNum type="arabicPeriod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Je-li mezi jmény alespoň jedno v rodě mužském životném, píšeme –i.</a:t>
            </a:r>
          </a:p>
          <a:p>
            <a:pPr marL="342900" indent="-342900">
              <a:buAutoNum type="arabicPeriod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Není-li mezi jmény jméno v rodě mužském životném, píšeme –y.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51520" y="3470566"/>
            <a:ext cx="3849825" cy="72008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Otec i matka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šl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večer do divadla.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Žáci  a žákyně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výborným prospěchem byl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pochválen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81231" y="4356000"/>
            <a:ext cx="2990402" cy="72008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Hřeben i žínka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ležel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 stole.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Švédko a Finsko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podepsal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dohodu.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Krávy i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všechny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telata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byl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očkován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08104" y="3406003"/>
            <a:ext cx="3433387" cy="1169551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 případě všeobecného podmětu se shoda řídí rodem mužským životným.</a:t>
            </a:r>
          </a:p>
          <a:p>
            <a:pPr algn="just"/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Otiskl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to v novinách.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Hlásil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to v rozhlase.</a:t>
            </a:r>
          </a:p>
        </p:txBody>
      </p:sp>
      <p:pic>
        <p:nvPicPr>
          <p:cNvPr id="3076" name="Picture 4" descr="C:\Users\Zuzka\AppData\Local\Microsoft\Windows\Temporary Internet Files\Content.IE5\EUKZGBHN\MC9004420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619" y="3668986"/>
            <a:ext cx="1292760" cy="147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Zuzka\AppData\Local\Microsoft\Windows\Temporary Internet Files\Content.IE5\VATL7VW5\MP900408962[1]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34"/>
          <a:stretch/>
        </p:blipFill>
        <p:spPr bwMode="auto">
          <a:xfrm>
            <a:off x="7452320" y="1778733"/>
            <a:ext cx="1196203" cy="146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Zuzka\AppData\Local\Microsoft\Windows\Temporary Internet Files\Content.IE5\02XXIA51\MP900422513[1]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6" b="22990"/>
          <a:stretch/>
        </p:blipFill>
        <p:spPr bwMode="auto">
          <a:xfrm>
            <a:off x="3996000" y="3724296"/>
            <a:ext cx="1342421" cy="13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419622"/>
            <a:ext cx="4956293" cy="2308324"/>
          </a:xfrm>
          <a:prstGeom prst="rect">
            <a:avLst/>
          </a:prstGeo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Které slovo v závorce odpovídá pravopisu v přísudku?</a:t>
            </a: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Jaké koncovky by měla zbylá slova?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(vrány – ptáci – stíhačky – vrtulníky) létali.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(křídla – broučci – motýli – lesy) šuměly.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(kachny – čluny – rybáři – ryby) dopluli.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(pávi – ještěrky – koťata – kočky) se vyhřívala.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(kuřata – vrabci – slepice – pěnkavy) zobali.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(chlapci – děvčata – děti – skřivani) švitořila.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40819" y="1059582"/>
            <a:ext cx="3456385" cy="3785652"/>
          </a:xfrm>
          <a:prstGeom prst="rect">
            <a:avLst/>
          </a:prstGeo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Doplň.</a:t>
            </a:r>
            <a:endParaRPr lang="cs-CZ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Bílé beránky plul_ po obloze. Velikonoční vajíčka byl_  krásně nazdoben_. Papíroví draci létal_ dětem až k nebi. Na noční obloze se krásně třpytil_ hvězdy. Sněhuláci začal_ na jaře rychle tát. Účastníci zájezdu se vrátil_ od moře opáleni. Děti si postavil_ na zahradě dva obrovské sněhuláky. Počítače se stal_ běžnou součástí našeho života. Tento hráč, ba celé mužstvo zklamal_ . V soutěži vystoupil_ pěvecké sbory i sólisté. Utíkal, jako by ho honil_.</a:t>
            </a:r>
          </a:p>
        </p:txBody>
      </p:sp>
      <p:pic>
        <p:nvPicPr>
          <p:cNvPr id="1030" name="Picture 6" descr="C:\Users\Zuzka\AppData\Local\Microsoft\Windows\Temporary Internet Files\Content.IE5\EUKZGBHN\MP90040151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46931"/>
            <a:ext cx="1525657" cy="101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Zuzka\AppData\Local\Microsoft\Windows\Temporary Internet Files\Content.IE5\02XXIA51\MM90033691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3" y="1916944"/>
            <a:ext cx="1152128" cy="1418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Zuzka\AppData\Local\Microsoft\Windows\Temporary Internet Files\Content.IE5\EUKZGBHN\MC90029567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673" y="3867894"/>
            <a:ext cx="1373407" cy="114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Zuzka\AppData\Local\Microsoft\Windows\Temporary Internet Files\Content.IE5\XV0TSTSR\MC9004404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734" y="481836"/>
            <a:ext cx="748532" cy="8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67894"/>
            <a:ext cx="1088409" cy="111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Zuzka\AppData\Local\Microsoft\Windows\Temporary Internet Files\Content.IE5\VATL7VW5\MC90033250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908030"/>
            <a:ext cx="720080" cy="104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900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42527"/>
            <a:ext cx="518504" cy="63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995936" y="816063"/>
            <a:ext cx="4446667" cy="73866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Utvoř věty s danými slovy. Pozor na rozlišení životnosti.</a:t>
            </a:r>
          </a:p>
          <a:p>
            <a:endParaRPr lang="cs-CZ" sz="14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lanečci, uzenáče, ledoborce, ukazatelé</a:t>
            </a:r>
          </a:p>
        </p:txBody>
      </p:sp>
      <p:pic>
        <p:nvPicPr>
          <p:cNvPr id="2050" name="Picture 2" descr="C:\Users\Zuzka\AppData\Local\Microsoft\Windows\Temporary Internet Files\Content.IE5\XV0TSTSR\MC90008395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61066"/>
            <a:ext cx="1219994" cy="39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Zuzka\AppData\Local\Microsoft\Windows\Temporary Internet Files\Content.IE5\EUKZGBHN\MP900433735[1]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80"/>
          <a:stretch/>
        </p:blipFill>
        <p:spPr bwMode="auto">
          <a:xfrm>
            <a:off x="7467273" y="1275606"/>
            <a:ext cx="1516868" cy="134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141437" y="1703149"/>
            <a:ext cx="5904656" cy="1152128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Pamatuj!!!</a:t>
            </a:r>
          </a:p>
          <a:p>
            <a:pPr algn="just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případě, že několikanásobný podmět následuje za přísudkem, je možná i shoda podle nejbližšího jména, pokud je toto jméno v množném čísle</a:t>
            </a:r>
            <a:r>
              <a:rPr lang="cs-CZ" sz="1400" b="1" dirty="0" smtClean="0">
                <a:solidFill>
                  <a:schemeClr val="tx1"/>
                </a:solidFill>
              </a:rPr>
              <a:t>.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3272" y="3067934"/>
            <a:ext cx="6991016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Předmětem studia se staly </a:t>
            </a:r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kosatky a delfíni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 / Předmětem studia se stali </a:t>
            </a:r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kosatky a delfíni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1437" y="3579862"/>
            <a:ext cx="8637579" cy="1384995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Doplň i/y.</a:t>
            </a:r>
          </a:p>
          <a:p>
            <a:endParaRPr lang="cs-CZ" sz="14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Místní úřad a vedení podniku uzavřel_ prospěšnou dohodu. Po skončení výstavy se stoly, křesla a židle naložil_ na vůz a odvezl_. To jste, děti, dělal_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_? Stovky posluchačů se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sešl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_ na náměstí. Eva s oběma bratry přicházel_ po cestě. Všechny ošetřovatelky včetně lékařů měl_ plno práce. Skupiny dobrovolníků pracoval_ celou noc.</a:t>
            </a:r>
          </a:p>
        </p:txBody>
      </p:sp>
      <p:pic>
        <p:nvPicPr>
          <p:cNvPr id="2055" name="Picture 7" descr="C:\Users\Zuzka\AppData\Local\Microsoft\Windows\Temporary Internet Files\Content.IE5\02XXIA51\MC90005744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7630">
            <a:off x="6128390" y="2357727"/>
            <a:ext cx="1508162" cy="86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Zuzka\AppData\Local\Microsoft\Windows\Temporary Internet Files\Content.IE5\VATL7VW5\MC90042400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28652" y="2788138"/>
            <a:ext cx="1123434" cy="134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" y="492443"/>
            <a:ext cx="489654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275606"/>
            <a:ext cx="8496944" cy="160043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u="sng" dirty="0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1400" b="1" u="sng" dirty="0">
                <a:latin typeface="Times New Roman" pitchFamily="18" charset="0"/>
                <a:cs typeface="Times New Roman" pitchFamily="18" charset="0"/>
              </a:rPr>
              <a:t>concord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is a form of cross-reference between different constituents of a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sentence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phrase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Agreement happens when a word changes form depending on the other words to which it relates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For example, one does not say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 is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in English, because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disagree in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The word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said not to agree with the word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This is why the grammatical form is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I am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even though the verb still has the same function and basic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agreement based on overt grammatical numbers as above is formal agreement, in contrast to notional agreement that does so based on meaning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2315" y="3183051"/>
            <a:ext cx="7078413" cy="16004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Agreement often adds redundancy to languages.</a:t>
            </a: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Common types of characteristics that may trigger grammatical agreement - in nouns - are: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Grammatical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e.g.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n't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the king?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versus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n't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the king?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Grammatical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e.g.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n't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versus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n't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; or: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big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car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versus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big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cars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Grammatical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gend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e.g.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loves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cat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versus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loves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cat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Grammatical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Whose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is he a friend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? versus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Whom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is he looking </a:t>
            </a:r>
            <a:r>
              <a:rPr lang="en-US" sz="1400" i="1" u="sng" dirty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Similarly, there are also agreement categories of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Zuzka\AppData\Local\Microsoft\Windows\Temporary Internet Files\Content.IE5\VATL7VW5\MP90044829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118" y="3473157"/>
            <a:ext cx="1285810" cy="162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76256" y="771550"/>
            <a:ext cx="194421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7140"/>
              </p:ext>
            </p:extLst>
          </p:nvPr>
        </p:nvGraphicFramePr>
        <p:xfrm>
          <a:off x="611560" y="1326708"/>
          <a:ext cx="6336704" cy="32918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Pokud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 podmět rodu mužského neživotného, píšeme v koncovce slovesa v přítomném čase: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-y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-i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-a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-í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věta je napsána správně?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Děti běhali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pláži bosi.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Děvčata nadšeně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povykovala.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Kluci cvičily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podle pokynů učitele.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Stovky lidí naslouchali vypravování zážitků cestovatele.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rod má v příčestí minulém koncovku –a?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rod mužský životný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rod ženský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rod střední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rod mužský neživotný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Najdeš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chybně napsanou větu?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Otec i matka šly večer do divadla.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Otec i matka šli večer do divadla.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Oznámili to v novinách.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Na dvoře stáli dva sněhuláci.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62385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2940" y="1563638"/>
            <a:ext cx="7264104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Učebnice pro 6. ročník, TOBIÁŠ, Havlíčkův Brod, 2005.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Pracovní sešit pro 6. ročník, TOBIÁŠ, Havlíčkův Brod, 1999.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Učebnice pro 7. ročník, TOBIÁŠ, Havlíčkův Brod, 2005.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Pracovní sešit pro 7. ročník, TOBIÁŠ, Havlíčkův Brod, 2001.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Učebnice pro 8. ročník, TOBIÁŠ, Havlíčkův Brod, 2002.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Pracovní sešit pro 8. ročník, TOBIÁŠ, Havlíčkův Brod, 2002.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Učebnice pro 9. ročník, TOBIÁŠ, Havlíčkův Brod, 2005.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Bičíková, V., Topil, Z., Šafránek, F.: Český jazyk. Pracovní sešit pro 9. ročník, TOBIÁŠ, Havlíčkův Brod,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2003.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Kolektiv autorů Ústavu pro jazyk český  AV ČR, Pravidla českého pravopisu,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Pansofia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1993.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brázky z databáze klipart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http://en.wikipedia.org/wiki/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Agreement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_(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linguistics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)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cs-CZ" sz="1200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1781</Words>
  <Application>Microsoft Office PowerPoint</Application>
  <PresentationFormat>Předvádění na obrazovce (16:9)</PresentationFormat>
  <Paragraphs>181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57.1 Pravopis (koncovky sloves)</vt:lpstr>
      <vt:lpstr>57.2 Co již víme?</vt:lpstr>
      <vt:lpstr>57.3 Jaké si řekneme nové termíny a názvy?</vt:lpstr>
      <vt:lpstr>57.4 Co si řekneme nového?</vt:lpstr>
      <vt:lpstr>57.5 Procvičení a příklady</vt:lpstr>
      <vt:lpstr>57.6 Něco navíc pro šikovné</vt:lpstr>
      <vt:lpstr>57.7 CLIL</vt:lpstr>
      <vt:lpstr>57.8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170</cp:revision>
  <dcterms:created xsi:type="dcterms:W3CDTF">2010-10-18T18:21:56Z</dcterms:created>
  <dcterms:modified xsi:type="dcterms:W3CDTF">2012-09-05T12:54:15Z</dcterms:modified>
</cp:coreProperties>
</file>