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7" r:id="rId2"/>
    <p:sldId id="258" r:id="rId3"/>
    <p:sldId id="259" r:id="rId4"/>
    <p:sldId id="264" r:id="rId5"/>
    <p:sldId id="260" r:id="rId6"/>
    <p:sldId id="261" r:id="rId7"/>
    <p:sldId id="262" r:id="rId8"/>
    <p:sldId id="263" r:id="rId9"/>
    <p:sldId id="265" r:id="rId10"/>
    <p:sldId id="266" r:id="rId11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12373"/>
    <a:srgbClr val="8137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Střední styl 4 – zvýraznění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EB9631B5-78F2-41C9-869B-9F39066F8104}" styleName="Střední styl 3 – zvýraznění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E171933-4619-4E11-9A3F-F7608DF75F80}" styleName="Střední styl 1 – zvýraznění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D27102A9-8310-4765-A935-A1911B00CA55}" styleName="Světlý styl 1 – zvýraznění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775DCB02-9BB8-47FD-8907-85C794F793BA}" styleName="Styl s motivem 1 – zvýraznění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84E427A-3D55-4303-BF80-6455036E1DE7}" styleName="Styl s motivem 1 – zvýraznění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810" y="-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33583E-89BF-4ECB-AA3F-75DD3E829E63}" type="datetimeFigureOut">
              <a:rPr lang="cs-CZ" smtClean="0"/>
              <a:pPr/>
              <a:t>21.4.2012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771979-99DB-4828-878C-66DC5CF305D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9170762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527786-DE88-4C02-A0B7-082242F2B663}" type="datetimeFigureOut">
              <a:rPr lang="cs-CZ" smtClean="0"/>
              <a:pPr/>
              <a:t>21.4.2012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C757F8-8F25-4CF1-88DC-C9C420F5300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1376821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10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2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3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4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5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6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7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8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9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46E6A-BCBB-4397-B238-D9666C12CA33}" type="datetime1">
              <a:rPr lang="cs-CZ" smtClean="0"/>
              <a:pPr/>
              <a:t>21.4.2012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4DB5B-C4F9-421B-B915-96C77EBC177D}" type="datetime1">
              <a:rPr lang="cs-CZ" smtClean="0"/>
              <a:pPr/>
              <a:t>21.4.2012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27F35-795A-4B52-AF4B-8AF9D6F591C2}" type="datetime1">
              <a:rPr lang="cs-CZ" smtClean="0"/>
              <a:pPr/>
              <a:t>21.4.2012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B4C2E-6E06-4E9C-9D85-8F31E0E288E6}" type="datetime1">
              <a:rPr lang="cs-CZ" smtClean="0"/>
              <a:pPr/>
              <a:t>21.4.2012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ABC8E-B95F-4149-9A9A-D11A584EB29D}" type="datetime1">
              <a:rPr lang="cs-CZ" smtClean="0"/>
              <a:pPr/>
              <a:t>21.4.2012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0DED4-D2BA-48CB-B2B6-1875E7FDB29C}" type="datetime1">
              <a:rPr lang="cs-CZ" smtClean="0"/>
              <a:pPr/>
              <a:t>21.4.2012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9A91E-1CCF-40B7-8986-DCBC22B998A1}" type="datetime1">
              <a:rPr lang="cs-CZ" smtClean="0"/>
              <a:pPr/>
              <a:t>21.4.2012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CEE0F-07E8-4FA4-BC5E-B1097BC39F9A}" type="datetime1">
              <a:rPr lang="cs-CZ" smtClean="0"/>
              <a:pPr/>
              <a:t>21.4.2012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61AB1-11DE-4681-8765-EB93C13598AF}" type="datetime1">
              <a:rPr lang="cs-CZ" smtClean="0"/>
              <a:pPr/>
              <a:t>21.4.2012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88AF0-EED2-4674-8E08-6CB36054DDEB}" type="datetime1">
              <a:rPr lang="cs-CZ" smtClean="0"/>
              <a:pPr/>
              <a:t>21.4.2012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B1AB8-A318-494C-B197-385F53BD80D4}" type="datetime1">
              <a:rPr lang="cs-CZ" smtClean="0"/>
              <a:pPr/>
              <a:t>21.4.2012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7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CAF81-B0B1-45DF-898B-A867B8150E23}" type="datetime1">
              <a:rPr lang="cs-CZ" smtClean="0"/>
              <a:pPr/>
              <a:t>21.4.2012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hubblesite.org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youtube.com/watch?v=jjLpv3nSxzs" TargetMode="External"/><Relationship Id="rId13" Type="http://schemas.openxmlformats.org/officeDocument/2006/relationships/hyperlink" Target="http://www.youtube.com/watch?v=_stEP_Kcnlo" TargetMode="External"/><Relationship Id="rId3" Type="http://schemas.openxmlformats.org/officeDocument/2006/relationships/hyperlink" Target="http://www.youtube.com/watch?v=5fxoP9UdFh8" TargetMode="External"/><Relationship Id="rId7" Type="http://schemas.openxmlformats.org/officeDocument/2006/relationships/hyperlink" Target="http://www.youtube.com/watch?v=H-KdYTxfFNw&amp;feature=results_video&amp;playnext=1&amp;list=PL870F664E441FD5B4" TargetMode="External"/><Relationship Id="rId12" Type="http://schemas.openxmlformats.org/officeDocument/2006/relationships/hyperlink" Target="http://www.youtube.com/watch?v=PwNLWYEeU9A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youtube.com/watch?v=eW2fJBTHBHc" TargetMode="External"/><Relationship Id="rId11" Type="http://schemas.openxmlformats.org/officeDocument/2006/relationships/audio" Target="../media/audio1.wav"/><Relationship Id="rId5" Type="http://schemas.openxmlformats.org/officeDocument/2006/relationships/hyperlink" Target="http://www.youtube.com/watch?v=PFFFOfxNG04" TargetMode="External"/><Relationship Id="rId10" Type="http://schemas.openxmlformats.org/officeDocument/2006/relationships/hyperlink" Target="http://www.youtube.com/watch?v=s_oX0E636mI" TargetMode="External"/><Relationship Id="rId4" Type="http://schemas.openxmlformats.org/officeDocument/2006/relationships/hyperlink" Target="http://www.youtube.com/watch?v=LRRIZDEmCN8" TargetMode="External"/><Relationship Id="rId9" Type="http://schemas.openxmlformats.org/officeDocument/2006/relationships/hyperlink" Target="http://www.youtube.com/watch?v=nBfZ0_EBA0k" TargetMode="External"/><Relationship Id="rId14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youtube.com/watch?v=W0Mydquf9S8" TargetMode="External"/><Relationship Id="rId3" Type="http://schemas.openxmlformats.org/officeDocument/2006/relationships/hyperlink" Target="http://www.youtube.com/watch?v=6gI1nzyhgu0" TargetMode="External"/><Relationship Id="rId7" Type="http://schemas.openxmlformats.org/officeDocument/2006/relationships/hyperlink" Target="http://www.youtube.com/watch?v=zUvl_2Ie36Y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youtube.com/watch?v=y-mintvBH8M" TargetMode="External"/><Relationship Id="rId11" Type="http://schemas.openxmlformats.org/officeDocument/2006/relationships/image" Target="../media/image12.jpeg"/><Relationship Id="rId5" Type="http://schemas.openxmlformats.org/officeDocument/2006/relationships/audio" Target="../media/audio1.wav"/><Relationship Id="rId10" Type="http://schemas.openxmlformats.org/officeDocument/2006/relationships/image" Target="../media/image11.jpeg"/><Relationship Id="rId4" Type="http://schemas.openxmlformats.org/officeDocument/2006/relationships/hyperlink" Target="http://www.youtube.com/watch?v=ci6gI6l942s" TargetMode="External"/><Relationship Id="rId9" Type="http://schemas.openxmlformats.org/officeDocument/2006/relationships/hyperlink" Target="http://www.youtube.com/watch?v=TuQTb4vUHis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youtube.com/watch?v=jjLpv3nSxzs" TargetMode="External"/><Relationship Id="rId13" Type="http://schemas.openxmlformats.org/officeDocument/2006/relationships/hyperlink" Target="http://www.financninoviny.cz/tema/index_img.php?id=94877" TargetMode="External"/><Relationship Id="rId18" Type="http://schemas.openxmlformats.org/officeDocument/2006/relationships/hyperlink" Target="http://www.youtube.com/watch?v=y-mintvBH8M" TargetMode="External"/><Relationship Id="rId3" Type="http://schemas.openxmlformats.org/officeDocument/2006/relationships/hyperlink" Target="http://hubblesite.org/" TargetMode="External"/><Relationship Id="rId21" Type="http://schemas.openxmlformats.org/officeDocument/2006/relationships/hyperlink" Target="http://www.aktivni.cz/clanek/zabava/kultura/nobelova-cena-za-literaturu" TargetMode="External"/><Relationship Id="rId7" Type="http://schemas.openxmlformats.org/officeDocument/2006/relationships/hyperlink" Target="http://www.youtube.com/watch?v=PFFFOfxNG04" TargetMode="External"/><Relationship Id="rId12" Type="http://schemas.openxmlformats.org/officeDocument/2006/relationships/hyperlink" Target="http://www.youtube.com/watch?v=PwNLWYEeU9A" TargetMode="External"/><Relationship Id="rId17" Type="http://schemas.openxmlformats.org/officeDocument/2006/relationships/hyperlink" Target="http://www.youtube.com/watch?v=zUvl_2Ie36Y" TargetMode="External"/><Relationship Id="rId2" Type="http://schemas.openxmlformats.org/officeDocument/2006/relationships/notesSlide" Target="../notesSlides/notesSlide9.xml"/><Relationship Id="rId16" Type="http://schemas.openxmlformats.org/officeDocument/2006/relationships/hyperlink" Target="http://www.youtube.com/watch?v=W0Mydquf9S8" TargetMode="External"/><Relationship Id="rId20" Type="http://schemas.openxmlformats.org/officeDocument/2006/relationships/hyperlink" Target="http://www.youtube.com/watch?v=ci6gI6l942s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youtube.com/watch?v=tPhnDLv_oAs" TargetMode="External"/><Relationship Id="rId11" Type="http://schemas.openxmlformats.org/officeDocument/2006/relationships/hyperlink" Target="http://www.youtube.com/watch?v=s_oX0E636mI" TargetMode="External"/><Relationship Id="rId5" Type="http://schemas.openxmlformats.org/officeDocument/2006/relationships/hyperlink" Target="http://www.youtube.com/watch?v=5fxoP9UdFh8" TargetMode="External"/><Relationship Id="rId15" Type="http://schemas.openxmlformats.org/officeDocument/2006/relationships/hyperlink" Target="http://aktualne.centrum.cz/blogy-a-nazory/komentare/clanek.phtml?id=725848" TargetMode="External"/><Relationship Id="rId10" Type="http://schemas.openxmlformats.org/officeDocument/2006/relationships/hyperlink" Target="http://www.youtube.com/watch?v=nBfZ0_EBA0k" TargetMode="External"/><Relationship Id="rId19" Type="http://schemas.openxmlformats.org/officeDocument/2006/relationships/hyperlink" Target="http://www.youtube.com/watch?v=6gI1nzyhgu0" TargetMode="External"/><Relationship Id="rId4" Type="http://schemas.openxmlformats.org/officeDocument/2006/relationships/hyperlink" Target="http://www.youtube.com/watch?v=eW2fJBTHBHc" TargetMode="External"/><Relationship Id="rId9" Type="http://schemas.openxmlformats.org/officeDocument/2006/relationships/hyperlink" Target="http://www.youtube.com/watch?v=H-KdYTxfFNw&amp;feature=results_video&amp;playnext=1&amp;list=PL870F664E441FD5B4" TargetMode="External"/><Relationship Id="rId14" Type="http://schemas.openxmlformats.org/officeDocument/2006/relationships/hyperlink" Target="http://sazy.pise.cz/83649-76-duvodu-proc-zrusit-kscm.html" TargetMode="External"/><Relationship Id="rId22" Type="http://schemas.openxmlformats.org/officeDocument/2006/relationships/hyperlink" Target="http://vtm.zive.cz/clanek/co-je-podminkou-k-ziskani-nobelovy-ceny-za-literatur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Obrázek 26" descr="palach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907704" y="915566"/>
            <a:ext cx="1790700" cy="2192660"/>
          </a:xfrm>
          <a:prstGeom prst="rect">
            <a:avLst/>
          </a:prstGeom>
        </p:spPr>
      </p:pic>
      <p:pic>
        <p:nvPicPr>
          <p:cNvPr id="26" name="Obrázek 25" descr="hv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07504" y="555526"/>
            <a:ext cx="1524000" cy="1143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5496" y="483518"/>
            <a:ext cx="6120680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51.1 Česká literatura 2.poloviny 20. století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4527947"/>
            <a:ext cx="9144000" cy="61555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cs-CZ" sz="12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Autor: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Mgr. Drahomíra Párová</a:t>
            </a:r>
            <a:endParaRPr lang="cs-CZ" sz="16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1000" dirty="0"/>
          </a:p>
        </p:txBody>
      </p:sp>
      <p:pic>
        <p:nvPicPr>
          <p:cNvPr id="19" name="obrázek 5" descr="Image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0740" y="4527947"/>
            <a:ext cx="3043260" cy="615553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Obrázek 17" descr="únor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07504" y="1851670"/>
            <a:ext cx="1552575" cy="2727201"/>
          </a:xfrm>
          <a:prstGeom prst="rect">
            <a:avLst/>
          </a:prstGeom>
        </p:spPr>
      </p:pic>
      <p:pic>
        <p:nvPicPr>
          <p:cNvPr id="20" name="Obrázek 19" descr="1968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228184" y="2499742"/>
            <a:ext cx="2609850" cy="1752600"/>
          </a:xfrm>
          <a:prstGeom prst="rect">
            <a:avLst/>
          </a:prstGeom>
        </p:spPr>
      </p:pic>
      <p:pic>
        <p:nvPicPr>
          <p:cNvPr id="21" name="Obrázek 20" descr="19682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588224" y="555526"/>
            <a:ext cx="2448272" cy="1790700"/>
          </a:xfrm>
          <a:prstGeom prst="rect">
            <a:avLst/>
          </a:prstGeom>
        </p:spPr>
      </p:pic>
      <p:pic>
        <p:nvPicPr>
          <p:cNvPr id="22" name="Obrázek 21" descr="jzd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1691680" y="3147814"/>
            <a:ext cx="2514600" cy="1531243"/>
          </a:xfrm>
          <a:prstGeom prst="rect">
            <a:avLst/>
          </a:prstGeom>
        </p:spPr>
      </p:pic>
      <p:pic>
        <p:nvPicPr>
          <p:cNvPr id="23" name="Obrázek 22" descr="sp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4283968" y="1635646"/>
            <a:ext cx="1828800" cy="2505075"/>
          </a:xfrm>
          <a:prstGeom prst="rect">
            <a:avLst/>
          </a:prstGeom>
        </p:spPr>
      </p:pic>
      <p:sp>
        <p:nvSpPr>
          <p:cNvPr id="25" name="TextovéPole 24"/>
          <p:cNvSpPr txBox="1"/>
          <p:nvPr/>
        </p:nvSpPr>
        <p:spPr>
          <a:xfrm>
            <a:off x="3779912" y="987574"/>
            <a:ext cx="2664296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 jakým událostem československých</a:t>
            </a:r>
          </a:p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dějin se vztahují tyto obrázky?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ovéPole 10">
            <a:hlinkClick r:id="rId3"/>
          </p:cNvPr>
          <p:cNvSpPr txBox="1"/>
          <p:nvPr/>
        </p:nvSpPr>
        <p:spPr>
          <a:xfrm>
            <a:off x="6516216" y="3867895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1200" dirty="0" smtClean="0"/>
          </a:p>
          <a:p>
            <a:endParaRPr lang="cs-CZ" sz="1200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Nadpis 1"/>
          <p:cNvSpPr txBox="1">
            <a:spLocks/>
          </p:cNvSpPr>
          <p:nvPr/>
        </p:nvSpPr>
        <p:spPr>
          <a:xfrm>
            <a:off x="20150" y="498603"/>
            <a:ext cx="3831769" cy="594066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smtClean="0">
                <a:latin typeface="Times New Roman" pitchFamily="18" charset="0"/>
                <a:cs typeface="Times New Roman" pitchFamily="18" charset="0"/>
              </a:rPr>
              <a:t>51.10 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Anotace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" name="Tabulk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5683584"/>
              </p:ext>
            </p:extLst>
          </p:nvPr>
        </p:nvGraphicFramePr>
        <p:xfrm>
          <a:off x="1043608" y="1275606"/>
          <a:ext cx="7272808" cy="3524298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907305"/>
                <a:gridCol w="5365503"/>
              </a:tblGrid>
              <a:tr h="545574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Autor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Mgr. Drahomíra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Párová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Období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01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– 06/2012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9. ročník 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Klíčová slova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Román, povídka, novela, oficiální literatura, samizdatová </a:t>
                      </a:r>
                      <a:r>
                        <a:rPr lang="cs-CZ" dirty="0" err="1" smtClean="0">
                          <a:latin typeface="Times New Roman" pitchFamily="18" charset="0"/>
                          <a:cs typeface="Times New Roman" pitchFamily="18" charset="0"/>
                        </a:rPr>
                        <a:t>lt</a:t>
                      </a:r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., exilová </a:t>
                      </a:r>
                      <a:r>
                        <a:rPr lang="cs-CZ" dirty="0" err="1" smtClean="0">
                          <a:latin typeface="Times New Roman" pitchFamily="18" charset="0"/>
                          <a:cs typeface="Times New Roman" pitchFamily="18" charset="0"/>
                        </a:rPr>
                        <a:t>lt</a:t>
                      </a:r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. absurdní drama, divadla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malých forem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5802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Anotace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Prezentace popisující vývoj literatury v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2. polovině 20. století s převažujícím zaměřením na literaturu </a:t>
                      </a:r>
                    </a:p>
                    <a:p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v období komunistické totality.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5087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5496" y="492443"/>
            <a:ext cx="2592288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51.2 Co již víme?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107504" y="987574"/>
            <a:ext cx="8820472" cy="95410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Literatura odráží společenskou situaci.</a:t>
            </a:r>
          </a:p>
          <a:p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2. světová válka zasáhla do osudů všech lidí, mnoho výborných autorů bylo popraveno nacisty </a:t>
            </a:r>
          </a:p>
          <a:p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(Vladislav Vančura, Karel Poláček, Josef Čapek, Jiří Orten, Julius Fučík).</a:t>
            </a:r>
          </a:p>
          <a:p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Po komunistickém převratu v roce 1948 byl nastolen nedemokratický režim. </a:t>
            </a:r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07504" y="2283718"/>
            <a:ext cx="6992042" cy="138499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Žánry, které se v literatuře 2.poloviny 20.století  používají:</a:t>
            </a:r>
          </a:p>
          <a:p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ROMÁN – bohatý děj rozvětvující se několika směry, četné epizody, osudy mnoha postav</a:t>
            </a:r>
          </a:p>
          <a:p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POVÍDKA – jednoduchý děj, několik postav, jejichž charakter se příliš nevyvíjí</a:t>
            </a:r>
          </a:p>
          <a:p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NOVELA – soustředění na jeden poutavý příběh, končí výraznou pointou</a:t>
            </a:r>
          </a:p>
          <a:p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BÁSEŇ – literární dílo ve verších</a:t>
            </a:r>
          </a:p>
          <a:p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DRAMA – vyprávění příběhů pomocí dialogů a monologů</a:t>
            </a:r>
          </a:p>
        </p:txBody>
      </p:sp>
      <p:pic>
        <p:nvPicPr>
          <p:cNvPr id="1026" name="Picture 2" descr="C:\Users\honza\AppData\Local\Microsoft\Windows\Temporary Internet Files\Content.IE5\8YBIJZC4\MC900412398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45366" y="2931790"/>
            <a:ext cx="2792652" cy="1872208"/>
          </a:xfrm>
          <a:prstGeom prst="rect">
            <a:avLst/>
          </a:prstGeom>
          <a:noFill/>
        </p:spPr>
      </p:pic>
      <p:sp>
        <p:nvSpPr>
          <p:cNvPr id="7" name="TextovéPole 6"/>
          <p:cNvSpPr txBox="1"/>
          <p:nvPr/>
        </p:nvSpPr>
        <p:spPr>
          <a:xfrm>
            <a:off x="107504" y="3867894"/>
            <a:ext cx="4964501" cy="107721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Literatura 2.poloviny 20.století se dělila na:</a:t>
            </a:r>
            <a:endParaRPr lang="cs-CZ" sz="8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8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OFICIÁLNÍ – komunisty povolenou a schválenou</a:t>
            </a:r>
            <a:endParaRPr lang="cs-CZ" sz="8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14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NEOFICIÁLNÍ – komunisty pronásledovanou, tzv. zakázanou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0290" y="492443"/>
            <a:ext cx="6783958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51.3 Jaké si řekneme nové termíny a názvy?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6156176" y="627534"/>
            <a:ext cx="2051720" cy="307777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Literatura tzv. oficiální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07504" y="988516"/>
            <a:ext cx="2880320" cy="397031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PRÓZA</a:t>
            </a:r>
          </a:p>
          <a:p>
            <a:r>
              <a:rPr lang="cs-CZ" sz="12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Ludvík </a:t>
            </a:r>
            <a:r>
              <a:rPr lang="cs-CZ" sz="1200" b="1" u="sng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Aškenazy</a:t>
            </a:r>
            <a:r>
              <a:rPr lang="cs-CZ" sz="12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(1921-1986)</a:t>
            </a:r>
          </a:p>
          <a:p>
            <a:r>
              <a:rPr lang="cs-CZ" sz="1200" b="1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Vajíčko</a:t>
            </a:r>
          </a:p>
          <a:p>
            <a:r>
              <a:rPr lang="cs-CZ" sz="12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Jan Otčenášek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(1924-1979)</a:t>
            </a:r>
          </a:p>
          <a:p>
            <a:r>
              <a:rPr lang="cs-CZ" sz="1200" b="1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Romeo, Julie a tma</a:t>
            </a:r>
          </a:p>
          <a:p>
            <a:r>
              <a:rPr lang="cs-CZ" sz="12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Ladislav Fuks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(1923-1994)</a:t>
            </a:r>
          </a:p>
          <a:p>
            <a:r>
              <a:rPr lang="cs-CZ" sz="1200" b="1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Pan Theodor </a:t>
            </a:r>
            <a:r>
              <a:rPr lang="cs-CZ" sz="1200" b="1" i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Mundstock</a:t>
            </a:r>
            <a:endParaRPr lang="cs-CZ" sz="1200" b="1" i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b="1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Spalovač mrtvol</a:t>
            </a:r>
          </a:p>
          <a:p>
            <a:r>
              <a:rPr lang="cs-CZ" sz="12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Vladimír </a:t>
            </a:r>
            <a:r>
              <a:rPr lang="cs-CZ" sz="1200" b="1" u="sng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Neff</a:t>
            </a:r>
            <a:r>
              <a:rPr lang="cs-CZ" sz="12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(1909-1983)</a:t>
            </a:r>
          </a:p>
          <a:p>
            <a:r>
              <a:rPr lang="cs-CZ" sz="1200" b="1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Sňatky z rozumu</a:t>
            </a:r>
          </a:p>
          <a:p>
            <a:r>
              <a:rPr lang="cs-CZ" sz="12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Bohumil Hrabal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(1914-1997)</a:t>
            </a:r>
          </a:p>
          <a:p>
            <a:r>
              <a:rPr lang="cs-CZ" sz="1200" b="1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Perlička na dně</a:t>
            </a:r>
          </a:p>
          <a:p>
            <a:r>
              <a:rPr lang="cs-CZ" sz="1200" b="1" i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Pábitelé</a:t>
            </a:r>
            <a:endParaRPr lang="cs-CZ" sz="1200" b="1" i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b="1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Ostře sledované vlaky</a:t>
            </a:r>
          </a:p>
          <a:p>
            <a:r>
              <a:rPr lang="cs-CZ" sz="1200" b="1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Postřižiny</a:t>
            </a:r>
          </a:p>
          <a:p>
            <a:r>
              <a:rPr lang="cs-CZ" sz="1200" b="1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Obsluhoval jsem anglického krále</a:t>
            </a:r>
          </a:p>
          <a:p>
            <a:r>
              <a:rPr lang="cs-CZ" sz="12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Vladimír Páral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(1932)</a:t>
            </a:r>
          </a:p>
          <a:p>
            <a:r>
              <a:rPr lang="cs-CZ" sz="1200" b="1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Milenci a vrazi</a:t>
            </a:r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Ota Pavel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( 1930-1973)</a:t>
            </a:r>
          </a:p>
          <a:p>
            <a:r>
              <a:rPr lang="cs-CZ" sz="1200" b="1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Smrt krásných srnců</a:t>
            </a:r>
          </a:p>
          <a:p>
            <a:r>
              <a:rPr lang="cs-CZ" sz="1200" b="1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Jak jsem potkal ryby</a:t>
            </a:r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3059832" y="987574"/>
            <a:ext cx="2238113" cy="39960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POEZIE</a:t>
            </a:r>
          </a:p>
          <a:p>
            <a:r>
              <a:rPr lang="cs-CZ" sz="12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František </a:t>
            </a:r>
            <a:r>
              <a:rPr lang="cs-CZ" sz="1200" b="1" u="sng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Hrubín</a:t>
            </a:r>
            <a:r>
              <a:rPr lang="cs-CZ" sz="12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(1910-1971)</a:t>
            </a:r>
          </a:p>
          <a:p>
            <a:r>
              <a:rPr lang="cs-CZ" sz="1200" b="1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Hirošima</a:t>
            </a:r>
          </a:p>
          <a:p>
            <a:r>
              <a:rPr lang="cs-CZ" sz="1200" b="1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Romance pro křídlovku</a:t>
            </a:r>
          </a:p>
          <a:p>
            <a:r>
              <a:rPr lang="cs-CZ" sz="12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Jan Skácel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( 1922-1989)</a:t>
            </a:r>
          </a:p>
          <a:p>
            <a:r>
              <a:rPr lang="cs-CZ" sz="1200" b="1" i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Smuténka</a:t>
            </a:r>
            <a:endParaRPr lang="cs-CZ" sz="1200" b="1" i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Oldřich Mikulášek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(1910-1985)</a:t>
            </a:r>
          </a:p>
          <a:p>
            <a:r>
              <a:rPr lang="cs-CZ" sz="1200" b="1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Ortely a milosti</a:t>
            </a:r>
          </a:p>
          <a:p>
            <a:r>
              <a:rPr lang="cs-CZ" sz="12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Vítězslav Nezval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(1900-1958)</a:t>
            </a:r>
          </a:p>
          <a:p>
            <a:r>
              <a:rPr lang="cs-CZ" sz="1200" b="1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Básně noci</a:t>
            </a:r>
          </a:p>
          <a:p>
            <a:r>
              <a:rPr lang="cs-CZ" sz="12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Jaroslav Seifert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(1901-1986)</a:t>
            </a:r>
          </a:p>
          <a:p>
            <a:r>
              <a:rPr lang="cs-CZ" sz="1200" b="1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Maminka</a:t>
            </a:r>
          </a:p>
          <a:p>
            <a:r>
              <a:rPr lang="cs-CZ" sz="1200" b="1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Píseň o Viktorce</a:t>
            </a:r>
          </a:p>
          <a:p>
            <a:r>
              <a:rPr lang="cs-CZ" sz="12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Josef </a:t>
            </a:r>
            <a:r>
              <a:rPr lang="cs-CZ" sz="1200" b="1" u="sng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Kainar</a:t>
            </a:r>
            <a:r>
              <a:rPr lang="cs-CZ" sz="12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(1917-1971)</a:t>
            </a:r>
          </a:p>
          <a:p>
            <a:r>
              <a:rPr lang="cs-CZ" sz="1200" b="1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Člověka hořce mám rád</a:t>
            </a:r>
          </a:p>
          <a:p>
            <a:r>
              <a:rPr lang="cs-CZ" sz="12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Jiří Kolář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(1914-2002)</a:t>
            </a:r>
          </a:p>
          <a:p>
            <a:r>
              <a:rPr lang="cs-CZ" sz="1200" b="1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Prométheova játra</a:t>
            </a:r>
          </a:p>
          <a:p>
            <a:r>
              <a:rPr lang="cs-CZ" sz="12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Oldřich Mikulášek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(1910-1985</a:t>
            </a:r>
            <a:r>
              <a:rPr lang="cs-CZ" sz="1200" b="1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cs-CZ" sz="1200" b="1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Krajem táhne prašivec</a:t>
            </a:r>
          </a:p>
          <a:p>
            <a:r>
              <a:rPr lang="cs-CZ" sz="12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Václav Hrabě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(1940 – 1965)</a:t>
            </a:r>
          </a:p>
          <a:p>
            <a:r>
              <a:rPr lang="cs-CZ" sz="1200" b="1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Blues pro bláznivou holku</a:t>
            </a:r>
          </a:p>
          <a:p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5547694" y="987574"/>
            <a:ext cx="3246402" cy="415498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DRAMA</a:t>
            </a:r>
          </a:p>
          <a:p>
            <a:r>
              <a:rPr lang="cs-CZ" sz="12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Vítězslav Nezval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(1900-1958)</a:t>
            </a:r>
          </a:p>
          <a:p>
            <a:r>
              <a:rPr lang="cs-CZ" sz="1200" b="1" i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Manon</a:t>
            </a:r>
            <a:r>
              <a:rPr lang="cs-CZ" sz="1200" b="1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b="1" i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Lescaut</a:t>
            </a:r>
            <a:r>
              <a:rPr lang="cs-CZ" sz="1200" b="1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drama ve verších</a:t>
            </a:r>
          </a:p>
          <a:p>
            <a:r>
              <a:rPr lang="cs-CZ" sz="12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Jan Drda</a:t>
            </a:r>
          </a:p>
          <a:p>
            <a:r>
              <a:rPr lang="cs-CZ" sz="1200" b="1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Hrátky s čertem</a:t>
            </a:r>
          </a:p>
          <a:p>
            <a:r>
              <a:rPr lang="cs-CZ" sz="12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František </a:t>
            </a:r>
            <a:r>
              <a:rPr lang="cs-CZ" sz="1200" b="1" u="sng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Hrubín</a:t>
            </a:r>
            <a:r>
              <a:rPr lang="cs-CZ" sz="12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(1910-1971)</a:t>
            </a:r>
          </a:p>
          <a:p>
            <a:r>
              <a:rPr lang="cs-CZ" sz="1200" b="1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Srpnová neděle</a:t>
            </a:r>
          </a:p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DIVADLA MALÝCH FOREM</a:t>
            </a:r>
          </a:p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SEMAFOR </a:t>
            </a:r>
          </a:p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cs-CZ" sz="12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J.Suchý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12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J.Šlitr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-  Zuzana je sama doma</a:t>
            </a:r>
          </a:p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            Kytice</a:t>
            </a:r>
          </a:p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M. Šimek, </a:t>
            </a:r>
            <a:r>
              <a:rPr lang="cs-CZ" sz="12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J.Grossmann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Povídky</a:t>
            </a:r>
          </a:p>
          <a:p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DIVADLO JÁRY CIMRMANA</a:t>
            </a:r>
          </a:p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cs-CZ" sz="12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.Svěrák, </a:t>
            </a:r>
            <a:r>
              <a:rPr lang="cs-CZ" sz="12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cs-CZ" sz="12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Smoljak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-  Hostinec na mýtince</a:t>
            </a:r>
          </a:p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                     Posel z </a:t>
            </a:r>
            <a:r>
              <a:rPr lang="cs-CZ" sz="12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Liptákova</a:t>
            </a:r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lačítko akce: Video 7">
            <a:hlinkClick r:id="rId3" action="ppaction://program" highlightClick="1"/>
          </p:cNvPr>
          <p:cNvSpPr/>
          <p:nvPr/>
        </p:nvSpPr>
        <p:spPr>
          <a:xfrm>
            <a:off x="1907704" y="1707654"/>
            <a:ext cx="360000" cy="216024"/>
          </a:xfrm>
          <a:prstGeom prst="actionButtonMovi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Tlačítko akce: Video 8">
            <a:hlinkClick r:id="rId4" action="ppaction://program" highlightClick="1"/>
          </p:cNvPr>
          <p:cNvSpPr/>
          <p:nvPr/>
        </p:nvSpPr>
        <p:spPr>
          <a:xfrm>
            <a:off x="1763688" y="2283718"/>
            <a:ext cx="360040" cy="216024"/>
          </a:xfrm>
          <a:prstGeom prst="actionButtonMovi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Tlačítko akce: Video 9">
            <a:hlinkClick r:id="rId5" action="ppaction://program" highlightClick="1"/>
          </p:cNvPr>
          <p:cNvSpPr/>
          <p:nvPr/>
        </p:nvSpPr>
        <p:spPr>
          <a:xfrm>
            <a:off x="1619672" y="3363838"/>
            <a:ext cx="360040" cy="216024"/>
          </a:xfrm>
          <a:prstGeom prst="actionButtonMovi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Tlačítko akce: Video 10">
            <a:hlinkClick r:id="rId6" action="ppaction://program" highlightClick="1"/>
          </p:cNvPr>
          <p:cNvSpPr/>
          <p:nvPr/>
        </p:nvSpPr>
        <p:spPr>
          <a:xfrm>
            <a:off x="899592" y="3579862"/>
            <a:ext cx="360000" cy="216000"/>
          </a:xfrm>
          <a:prstGeom prst="actionButtonMovi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Tlačítko akce: Video 11">
            <a:hlinkClick r:id="rId7" action="ppaction://program" highlightClick="1"/>
          </p:cNvPr>
          <p:cNvSpPr/>
          <p:nvPr/>
        </p:nvSpPr>
        <p:spPr>
          <a:xfrm>
            <a:off x="2411760" y="3723878"/>
            <a:ext cx="360000" cy="216000"/>
          </a:xfrm>
          <a:prstGeom prst="actionButtonMovi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Tlačítko akce: Video 12">
            <a:hlinkClick r:id="rId8" action="ppaction://program" highlightClick="1"/>
          </p:cNvPr>
          <p:cNvSpPr/>
          <p:nvPr/>
        </p:nvSpPr>
        <p:spPr>
          <a:xfrm>
            <a:off x="1619672" y="4083918"/>
            <a:ext cx="360000" cy="216000"/>
          </a:xfrm>
          <a:prstGeom prst="actionButtonMovi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Tlačítko akce: Video 13">
            <a:hlinkClick r:id="rId9" action="ppaction://program" highlightClick="1"/>
          </p:cNvPr>
          <p:cNvSpPr/>
          <p:nvPr/>
        </p:nvSpPr>
        <p:spPr>
          <a:xfrm>
            <a:off x="1763688" y="4515966"/>
            <a:ext cx="360000" cy="216000"/>
          </a:xfrm>
          <a:prstGeom prst="actionButtonMovi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Tlačítko akce: Video 14">
            <a:hlinkClick r:id="rId10" action="ppaction://program" highlightClick="1"/>
          </p:cNvPr>
          <p:cNvSpPr/>
          <p:nvPr/>
        </p:nvSpPr>
        <p:spPr>
          <a:xfrm>
            <a:off x="8388424" y="2715766"/>
            <a:ext cx="360000" cy="216000"/>
          </a:xfrm>
          <a:prstGeom prst="actionButtonMovi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Tlačítko akce: Zvuk 15">
            <a:hlinkClick r:id="rId12" action="ppaction://program" highlightClick="1">
              <a:snd r:embed="rId11" name="applause.wav"/>
            </a:hlinkClick>
          </p:cNvPr>
          <p:cNvSpPr/>
          <p:nvPr/>
        </p:nvSpPr>
        <p:spPr>
          <a:xfrm>
            <a:off x="8100392" y="3075806"/>
            <a:ext cx="360000" cy="216000"/>
          </a:xfrm>
          <a:prstGeom prst="actionButtonSound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Tlačítko akce: Video 16">
            <a:hlinkClick r:id="rId13" action="ppaction://program" highlightClick="1"/>
          </p:cNvPr>
          <p:cNvSpPr/>
          <p:nvPr/>
        </p:nvSpPr>
        <p:spPr>
          <a:xfrm>
            <a:off x="8316416" y="4011910"/>
            <a:ext cx="360000" cy="216000"/>
          </a:xfrm>
          <a:prstGeom prst="actionButtonMovi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9" name="Obrázek 18" descr="cimr.jp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5796136" y="3795886"/>
            <a:ext cx="1409457" cy="106528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5496" y="485994"/>
            <a:ext cx="4284984" cy="594066"/>
          </a:xfrm>
        </p:spPr>
        <p:txBody>
          <a:bodyPr>
            <a:normAutofit fontScale="90000"/>
          </a:bodyPr>
          <a:lstStyle/>
          <a:p>
            <a:pPr algn="l"/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51.4 Co si řekneme nového?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179512" y="1059582"/>
            <a:ext cx="6199646" cy="830997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12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Literatura tzv. neoficiální</a:t>
            </a:r>
          </a:p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odchod mnoha spisovatelů do emigrace</a:t>
            </a:r>
          </a:p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samizdat – rozšiřování zakázaných knih opisy na psacím stroji</a:t>
            </a:r>
          </a:p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exilová literatura – Sixty-</a:t>
            </a:r>
            <a:r>
              <a:rPr lang="cs-CZ" sz="12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Eight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Publishers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Toronto (až 200 knih)  </a:t>
            </a:r>
            <a:r>
              <a:rPr lang="cs-CZ" sz="12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Z.Salivarová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12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J.Škvorecký</a:t>
            </a:r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251520" y="2067694"/>
            <a:ext cx="2507418" cy="249299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PRÓZA</a:t>
            </a:r>
          </a:p>
          <a:p>
            <a:r>
              <a:rPr lang="cs-CZ" sz="12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Ludvík Vaculík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( 1926)</a:t>
            </a:r>
          </a:p>
          <a:p>
            <a:r>
              <a:rPr lang="cs-CZ" sz="1200" b="1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snář</a:t>
            </a:r>
          </a:p>
          <a:p>
            <a:r>
              <a:rPr lang="cs-CZ" sz="12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Ivan Klíma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( 1931)</a:t>
            </a:r>
          </a:p>
          <a:p>
            <a:r>
              <a:rPr lang="cs-CZ" sz="1200" b="1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Má veselá jitra</a:t>
            </a:r>
          </a:p>
          <a:p>
            <a:r>
              <a:rPr lang="cs-CZ" sz="12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Pavel Kohout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( 1928)</a:t>
            </a:r>
          </a:p>
          <a:p>
            <a:r>
              <a:rPr lang="cs-CZ" sz="1200" b="1" i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Katyně</a:t>
            </a:r>
            <a:endParaRPr lang="cs-CZ" sz="1200" b="1" i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Arnošt </a:t>
            </a:r>
            <a:r>
              <a:rPr lang="cs-CZ" sz="1200" b="1" u="sng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Lustig</a:t>
            </a:r>
            <a:r>
              <a:rPr lang="cs-CZ" sz="12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(1926 – 2011)</a:t>
            </a:r>
          </a:p>
          <a:p>
            <a:r>
              <a:rPr lang="cs-CZ" sz="1200" b="1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Modlitba pro Kateřinu </a:t>
            </a:r>
            <a:r>
              <a:rPr lang="cs-CZ" sz="1200" b="1" i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Horovitzovou</a:t>
            </a:r>
            <a:endParaRPr lang="cs-CZ" sz="1200" b="1" i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Milan Kundera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(1929)</a:t>
            </a:r>
          </a:p>
          <a:p>
            <a:r>
              <a:rPr lang="cs-CZ" sz="1200" b="1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Nesnesitelná lehkost bytí</a:t>
            </a:r>
          </a:p>
          <a:p>
            <a:r>
              <a:rPr lang="cs-CZ" sz="12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Josef </a:t>
            </a:r>
            <a:r>
              <a:rPr lang="cs-CZ" sz="1200" b="1" u="sng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Škvorecký</a:t>
            </a:r>
            <a:r>
              <a:rPr lang="cs-CZ" sz="12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(1924-2011)</a:t>
            </a:r>
          </a:p>
          <a:p>
            <a:r>
              <a:rPr lang="cs-CZ" sz="1200" b="1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Tankový prapor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3131840" y="2067694"/>
            <a:ext cx="1887504" cy="29520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POEZIE</a:t>
            </a:r>
          </a:p>
          <a:p>
            <a:r>
              <a:rPr lang="cs-CZ" sz="12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Pavel </a:t>
            </a:r>
            <a:r>
              <a:rPr lang="cs-CZ" sz="1200" b="1" u="sng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Šrut</a:t>
            </a:r>
            <a:r>
              <a:rPr lang="cs-CZ" sz="12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(1940) </a:t>
            </a:r>
          </a:p>
          <a:p>
            <a:r>
              <a:rPr lang="cs-CZ" sz="1200" b="1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Kolej </a:t>
            </a:r>
            <a:r>
              <a:rPr lang="cs-CZ" sz="1200" b="1" i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Yesterday</a:t>
            </a:r>
            <a:endParaRPr lang="cs-CZ" sz="1200" b="1" i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Ivan </a:t>
            </a:r>
            <a:r>
              <a:rPr lang="cs-CZ" sz="1200" b="1" u="sng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Wernish</a:t>
            </a:r>
            <a:r>
              <a:rPr lang="cs-CZ" sz="12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(1942)</a:t>
            </a:r>
          </a:p>
          <a:p>
            <a:r>
              <a:rPr lang="cs-CZ" sz="1200" b="1" i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Zimohrádek</a:t>
            </a:r>
            <a:endParaRPr lang="cs-CZ" sz="1200" b="1" i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Karel </a:t>
            </a:r>
            <a:r>
              <a:rPr lang="cs-CZ" sz="1200" b="1" u="sng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Šiktanc</a:t>
            </a:r>
            <a:r>
              <a:rPr lang="cs-CZ" sz="12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(1928)</a:t>
            </a:r>
          </a:p>
          <a:p>
            <a:r>
              <a:rPr lang="cs-CZ" sz="1200" b="1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orloj</a:t>
            </a:r>
          </a:p>
          <a:p>
            <a:r>
              <a:rPr lang="cs-CZ" sz="12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Ivan Martin </a:t>
            </a:r>
            <a:r>
              <a:rPr lang="cs-CZ" sz="1200" b="1" u="sng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Jirous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(1944)</a:t>
            </a:r>
          </a:p>
          <a:p>
            <a:r>
              <a:rPr lang="cs-CZ" sz="1200" b="1" i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Magor</a:t>
            </a:r>
            <a:r>
              <a:rPr lang="cs-CZ" sz="1200" b="1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dětem</a:t>
            </a:r>
          </a:p>
          <a:p>
            <a:r>
              <a:rPr lang="cs-CZ" sz="12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Jaroslav </a:t>
            </a:r>
            <a:r>
              <a:rPr lang="cs-CZ" sz="1200" b="1" u="sng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Hutka</a:t>
            </a:r>
            <a:endParaRPr lang="cs-CZ" sz="1200" b="1" u="sng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b="1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Klíč pluhu</a:t>
            </a:r>
          </a:p>
          <a:p>
            <a:r>
              <a:rPr lang="cs-CZ" sz="12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Jaromíra </a:t>
            </a:r>
            <a:r>
              <a:rPr lang="cs-CZ" sz="1200" b="1" u="sng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Nohavica</a:t>
            </a:r>
            <a:endParaRPr lang="cs-CZ" sz="1200" b="1" u="sng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Jiří Dědeček</a:t>
            </a:r>
          </a:p>
          <a:p>
            <a:r>
              <a:rPr lang="cs-CZ" sz="12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Karel Kryl</a:t>
            </a:r>
          </a:p>
          <a:p>
            <a:r>
              <a:rPr lang="cs-CZ" sz="1200" b="1" i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Kníška</a:t>
            </a:r>
            <a:r>
              <a:rPr lang="cs-CZ" sz="1200" b="1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Karla Kryla</a:t>
            </a:r>
          </a:p>
          <a:p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5436096" y="2067694"/>
            <a:ext cx="3472425" cy="286232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DRAMA</a:t>
            </a:r>
          </a:p>
          <a:p>
            <a:r>
              <a:rPr lang="cs-CZ" sz="12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absurdní drama</a:t>
            </a:r>
          </a:p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skutečnost vyjadřuje jako nesmyslnou, lidé nejsou</a:t>
            </a:r>
          </a:p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schopni se dorozumět, </a:t>
            </a:r>
            <a:r>
              <a:rPr lang="cs-CZ" sz="12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tlachání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černý humor</a:t>
            </a:r>
          </a:p>
          <a:p>
            <a:r>
              <a:rPr lang="cs-CZ" sz="12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Pavel Kohout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(1928)</a:t>
            </a:r>
          </a:p>
          <a:p>
            <a:r>
              <a:rPr lang="cs-CZ" sz="1200" b="1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August, August, </a:t>
            </a:r>
            <a:r>
              <a:rPr lang="cs-CZ" sz="1200" b="1" i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cs-CZ" sz="1200" b="1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ugust</a:t>
            </a:r>
          </a:p>
          <a:p>
            <a:r>
              <a:rPr lang="cs-CZ" sz="12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Václav Havel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(1936-2011)</a:t>
            </a:r>
          </a:p>
          <a:p>
            <a:r>
              <a:rPr lang="cs-CZ" sz="1200" b="1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Zahradní slavnost</a:t>
            </a:r>
          </a:p>
          <a:p>
            <a:r>
              <a:rPr lang="cs-CZ" sz="1200" b="1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Audience</a:t>
            </a:r>
          </a:p>
          <a:p>
            <a:r>
              <a:rPr lang="cs-CZ" sz="1200" b="1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Odcházení</a:t>
            </a:r>
          </a:p>
          <a:p>
            <a:r>
              <a:rPr lang="cs-CZ" sz="12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Ivan Vyskočil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(1929)</a:t>
            </a:r>
          </a:p>
          <a:p>
            <a:r>
              <a:rPr lang="cs-CZ" sz="1200" b="1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Malý </a:t>
            </a:r>
            <a:r>
              <a:rPr lang="cs-CZ" sz="1200" b="1" i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Alenáš</a:t>
            </a:r>
            <a:endParaRPr lang="cs-CZ" sz="1200" b="1" i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Arnošt </a:t>
            </a:r>
            <a:r>
              <a:rPr lang="cs-CZ" sz="1200" b="1" u="sng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Goldflam</a:t>
            </a:r>
            <a:r>
              <a:rPr lang="cs-CZ" sz="12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( 1946)</a:t>
            </a:r>
          </a:p>
          <a:p>
            <a:r>
              <a:rPr lang="cs-CZ" sz="1200" b="1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Biletářka</a:t>
            </a:r>
          </a:p>
          <a:p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lačítko akce: Video 8">
            <a:hlinkClick r:id="rId3" action="ppaction://program" highlightClick="1"/>
          </p:cNvPr>
          <p:cNvSpPr/>
          <p:nvPr/>
        </p:nvSpPr>
        <p:spPr>
          <a:xfrm>
            <a:off x="2627784" y="3579862"/>
            <a:ext cx="360000" cy="216000"/>
          </a:xfrm>
          <a:prstGeom prst="actionButtonMovi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Tlačítko akce: Video 9">
            <a:hlinkClick r:id="rId4" action="ppaction://program" highlightClick="1"/>
          </p:cNvPr>
          <p:cNvSpPr/>
          <p:nvPr/>
        </p:nvSpPr>
        <p:spPr>
          <a:xfrm>
            <a:off x="2267744" y="4299942"/>
            <a:ext cx="360000" cy="216000"/>
          </a:xfrm>
          <a:prstGeom prst="actionButtonMovi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Tlačítko akce: Zvuk 10">
            <a:hlinkClick r:id="rId6" action="ppaction://program" highlightClick="1">
              <a:snd r:embed="rId5" name="applause.wav"/>
            </a:hlinkClick>
          </p:cNvPr>
          <p:cNvSpPr/>
          <p:nvPr/>
        </p:nvSpPr>
        <p:spPr>
          <a:xfrm>
            <a:off x="4572000" y="4155926"/>
            <a:ext cx="360000" cy="216000"/>
          </a:xfrm>
          <a:prstGeom prst="actionButtonSound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Tlačítko akce: Zvuk 11">
            <a:hlinkClick r:id="rId7" action="ppaction://program" highlightClick="1">
              <a:snd r:embed="rId5" name="applause.wav"/>
            </a:hlinkClick>
          </p:cNvPr>
          <p:cNvSpPr/>
          <p:nvPr/>
        </p:nvSpPr>
        <p:spPr>
          <a:xfrm>
            <a:off x="4572000" y="4443958"/>
            <a:ext cx="360000" cy="216000"/>
          </a:xfrm>
          <a:prstGeom prst="actionButtonSound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Tlačítko akce: Zvuk 12">
            <a:hlinkClick r:id="rId8" action="ppaction://program" highlightClick="1">
              <a:snd r:embed="rId5" name="applause.wav"/>
            </a:hlinkClick>
          </p:cNvPr>
          <p:cNvSpPr/>
          <p:nvPr/>
        </p:nvSpPr>
        <p:spPr>
          <a:xfrm>
            <a:off x="4572000" y="4731990"/>
            <a:ext cx="360000" cy="216000"/>
          </a:xfrm>
          <a:prstGeom prst="actionButtonSound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Tlačítko akce: Video 13">
            <a:hlinkClick r:id="rId9" action="ppaction://program" highlightClick="1"/>
          </p:cNvPr>
          <p:cNvSpPr/>
          <p:nvPr/>
        </p:nvSpPr>
        <p:spPr>
          <a:xfrm>
            <a:off x="6372200" y="3579862"/>
            <a:ext cx="360000" cy="216000"/>
          </a:xfrm>
          <a:prstGeom prst="actionButtonMovi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5" name="Obrázek 14" descr="havel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7164288" y="3435846"/>
            <a:ext cx="1872208" cy="1571752"/>
          </a:xfrm>
          <a:prstGeom prst="rect">
            <a:avLst/>
          </a:prstGeom>
        </p:spPr>
      </p:pic>
      <p:pic>
        <p:nvPicPr>
          <p:cNvPr id="16" name="Obrázek 15" descr="ksč.jp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6931149" y="555527"/>
            <a:ext cx="1872208" cy="18722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5496" y="483518"/>
            <a:ext cx="3996952" cy="594066"/>
          </a:xfrm>
        </p:spPr>
        <p:txBody>
          <a:bodyPr>
            <a:normAutofit fontScale="90000"/>
          </a:bodyPr>
          <a:lstStyle/>
          <a:p>
            <a:pPr algn="l"/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51.5 Procvičení a příklady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179512" y="1059582"/>
            <a:ext cx="5798767" cy="8309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 jakými tématy se v literatuře z tohoto období setkáváme?</a:t>
            </a:r>
          </a:p>
          <a:p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Jakými proměnami prošla společnost od roku 1948?</a:t>
            </a:r>
          </a:p>
          <a:p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Vysvětli pojmy oficiální tvorba, exilová a samizdatová literatura.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79512" y="1995686"/>
            <a:ext cx="8799460" cy="323165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1200" b="1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 čem spočívá  absurdita v díle Zahradní slavnost Václava Havla?</a:t>
            </a:r>
          </a:p>
          <a:p>
            <a:endParaRPr lang="cs-CZ" sz="1200" b="1" i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HUGO: Dobrý den. Obrok je obrok a hrách je hrách. Je tu kolega </a:t>
            </a:r>
            <a:r>
              <a:rPr lang="cs-CZ" sz="12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Kalabis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TAJEMNÍK: </a:t>
            </a:r>
            <a:r>
              <a:rPr lang="cs-CZ" sz="12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Kalabis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Josef, narozený 2.ledna 1940, </a:t>
            </a:r>
            <a:r>
              <a:rPr lang="cs-CZ" sz="12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Kalabis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Václav, narozený 18.června 1891 nebo </a:t>
            </a:r>
            <a:r>
              <a:rPr lang="cs-CZ" sz="12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Kalabis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František, narozený</a:t>
            </a:r>
          </a:p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4. srpna1919?</a:t>
            </a:r>
          </a:p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TAJEMNICE: </a:t>
            </a:r>
            <a:r>
              <a:rPr lang="cs-CZ" sz="12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Kalabis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František, narozený 4. srpna 1919, je omluven. Přednáší dnes na domovní schůzi o budoucnosti lidstva.</a:t>
            </a:r>
          </a:p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TAJEMNÍK: Odložíte si kravatu a sako?</a:t>
            </a:r>
          </a:p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TAJEMNICE: Nalézáte se u hlavního vchodu B13. Můžete si zde zakoupit universální vstupenku, která vás opravňuje k volnému</a:t>
            </a:r>
          </a:p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pohybu po celém areálu zahrady a k návštěvě takřka všech atrakcí, pořádaných v rámci zahradní slavnosti Likvidačního úřadu.</a:t>
            </a:r>
          </a:p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TAJEMNÍK: Jako je například beseda s přednostou vývojového oddělení o nových likvidačních metodách, pořádaná v prostoru</a:t>
            </a:r>
          </a:p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rybníčku –</a:t>
            </a:r>
          </a:p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TAJEMNICE: Zábavný kvíz z historie Likvidačního úřadu, pořádaný v altánu římská tři – </a:t>
            </a:r>
          </a:p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TAJEMNÍK: Nebo vyprávění žertovných historek z likvidační praxe pátého oddělení, který zaznamenal a bude vyprávět přednosta</a:t>
            </a:r>
          </a:p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pátého oddělení. – </a:t>
            </a:r>
          </a:p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TAJEMNICE: A na kterém se můžete podílet i vy, odevzdal-li jste přesný text svého vyprávění, opatřený lékařským vysvědčením </a:t>
            </a:r>
          </a:p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 souhlasem </a:t>
            </a:r>
            <a:r>
              <a:rPr lang="cs-CZ" sz="12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úsekáře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nejpozději dva měsíce před datem zahradní slavnosti na sekretariát humoru a na ideově regulační komisi.</a:t>
            </a:r>
          </a:p>
          <a:p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6948264" y="915566"/>
            <a:ext cx="1829412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</a:rPr>
              <a:t>Zkuste si ve třídě vytvořit </a:t>
            </a:r>
          </a:p>
          <a:p>
            <a:pPr algn="ctr"/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</a:rPr>
              <a:t>ABSURDNÍ DRAMA</a:t>
            </a:r>
          </a:p>
        </p:txBody>
      </p:sp>
      <p:sp>
        <p:nvSpPr>
          <p:cNvPr id="7" name="TextovéPole 6"/>
          <p:cNvSpPr txBox="1"/>
          <p:nvPr/>
        </p:nvSpPr>
        <p:spPr>
          <a:xfrm rot="1239060">
            <a:off x="6246917" y="1929646"/>
            <a:ext cx="2942780" cy="276999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bg1"/>
                </a:solidFill>
              </a:rPr>
              <a:t>PŘESVĚDČIVĚ SI NACVIČTE  TUTO UKÁZKU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11510"/>
            <a:ext cx="4284984" cy="594066"/>
          </a:xfrm>
        </p:spPr>
        <p:txBody>
          <a:bodyPr>
            <a:normAutofit fontScale="90000"/>
          </a:bodyPr>
          <a:lstStyle/>
          <a:p>
            <a:pPr algn="l"/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51.6 Něco navíc pro šikovné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179512" y="1203598"/>
            <a:ext cx="8784976" cy="3816429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Nobelova cena za literaturu</a:t>
            </a:r>
          </a:p>
          <a:p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Nobelova cena za literaturu se uděluje už od roku 1901 a v České republice / Československu je pouze jediný spisovatel, </a:t>
            </a:r>
          </a:p>
          <a:p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který ji obdržel. V roce 1984 Švédská akademie rozhodla o udělení této ceny českému básníkovi Jaroslavu Seifertovi.</a:t>
            </a:r>
          </a:p>
          <a:p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1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Mezi kandidáty se však českých literátů objevilo více. Mezi první patřil Jaroslav Vrchlický spolu s Josefem Svatoplukem </a:t>
            </a:r>
            <a:r>
              <a:rPr lang="cs-CZ" sz="1100" dirty="0" err="1" smtClean="0">
                <a:latin typeface="Times New Roman" pitchFamily="18" charset="0"/>
                <a:cs typeface="Times New Roman" pitchFamily="18" charset="0"/>
              </a:rPr>
              <a:t>Macharem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a Otokarem Březinou. Na počátku 30. let minulého století neúspěšně kandidoval </a:t>
            </a:r>
            <a:r>
              <a:rPr lang="cs-CZ" sz="1100" u="sng" dirty="0" smtClean="0">
                <a:latin typeface="Times New Roman" pitchFamily="18" charset="0"/>
                <a:cs typeface="Times New Roman" pitchFamily="18" charset="0"/>
              </a:rPr>
              <a:t>Alois Jirásek a Karel Čapek 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byl na Nobelovu cenu navržen celkem sedmkrát. V roce 1937 to už dokonce vypadalo, že by Nobelovu cenu mohl dostat, nakonec však neuspěl, i když jeho mezinárodní věhlas byl velký.</a:t>
            </a:r>
          </a:p>
          <a:p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Jaroslav Seifert byl poprvé navržen v roce 1953, kdy ho nominoval profesor Albert Pražák. Doba však nebyla příznivá a především pro naše stranické orgány byl básník naprosto nepřijatelný, takže si všichni oddychli, když cenu nedostal.</a:t>
            </a:r>
          </a:p>
          <a:p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Další nominace Jaroslava Seiferta byla v roce 1968, to jej navrhoval francouzský spisoval Louis </a:t>
            </a:r>
            <a:r>
              <a:rPr lang="cs-CZ" sz="1100" dirty="0" err="1" smtClean="0">
                <a:latin typeface="Times New Roman" pitchFamily="18" charset="0"/>
                <a:cs typeface="Times New Roman" pitchFamily="18" charset="0"/>
              </a:rPr>
              <a:t>Aragon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za velké podpory lingvisty a profesora Harvardské univerzity Romana </a:t>
            </a:r>
            <a:r>
              <a:rPr lang="cs-CZ" sz="1100" dirty="0" err="1" smtClean="0">
                <a:latin typeface="Times New Roman" pitchFamily="18" charset="0"/>
                <a:cs typeface="Times New Roman" pitchFamily="18" charset="0"/>
              </a:rPr>
              <a:t>Jakobsona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cs-CZ" sz="1100" dirty="0" err="1" smtClean="0">
                <a:latin typeface="Times New Roman" pitchFamily="18" charset="0"/>
                <a:cs typeface="Times New Roman" pitchFamily="18" charset="0"/>
              </a:rPr>
              <a:t>Jakobson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potom svůj návrh opakoval v letech 1969, 1976, 1978 a 1979, nikdy neuspěl.</a:t>
            </a:r>
          </a:p>
          <a:p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Koncem 60. let 20. století se mezi kandidáty na Nobelovu cenu objevil další český básník </a:t>
            </a:r>
            <a:r>
              <a:rPr lang="cs-CZ" sz="1100" u="sng" dirty="0" smtClean="0">
                <a:latin typeface="Times New Roman" pitchFamily="18" charset="0"/>
                <a:cs typeface="Times New Roman" pitchFamily="18" charset="0"/>
              </a:rPr>
              <a:t>Vladimír Holan.</a:t>
            </a:r>
          </a:p>
          <a:p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Když se přiblížily 80. narozeniny Jaroslava Seiferta, byl básník opět na cenu navržen a opět marně. V roce 1984 bylo rozhodnutí Švédské akademie opravdu nečekané a překvapilo velkou část uměleckého světa.</a:t>
            </a:r>
          </a:p>
          <a:p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Jaroslav Seifert se tedy stal nositelem Nobelovy ceny a byl druhým takto oceněným Čechem. Tím prvním byl </a:t>
            </a:r>
            <a:r>
              <a:rPr lang="cs-CZ" sz="1100" u="sng" dirty="0" smtClean="0">
                <a:latin typeface="Times New Roman" pitchFamily="18" charset="0"/>
                <a:cs typeface="Times New Roman" pitchFamily="18" charset="0"/>
              </a:rPr>
              <a:t>Jaroslav </a:t>
            </a:r>
            <a:r>
              <a:rPr lang="cs-CZ" sz="1100" u="sng" dirty="0" err="1" smtClean="0">
                <a:latin typeface="Times New Roman" pitchFamily="18" charset="0"/>
                <a:cs typeface="Times New Roman" pitchFamily="18" charset="0"/>
              </a:rPr>
              <a:t>Heyrovský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. Udělení Nobelovy ceny se ale stalo zdrojem nepříjemného konfliktu mezi básníkem a představiteli Československa. Jako signatář Charty 77 nebyl podle stranických a vládních orgánů tím nejlepším, kdo by měl Československo reprezentovat ve světě. Básník byl tehdy nemocný a upoutaný na nemocniční lůžko, kde byl pod dozorem státní bezpečnosti. Pro cenu si odjely jeho děti Jana a Jaroslav a dcera dne 10. prosince 1984 Nobelovu cenu za svého otce také převzala.</a:t>
            </a:r>
          </a:p>
          <a:p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Blahopřání dostával básník z celého světa, jen doma se udělení ceny odbylo několika řádky v kulturní rubrice novin.</a:t>
            </a:r>
          </a:p>
          <a:p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Jaroslav Seifert se z vyznamenání dlouho netěšil. Zemřel 10. ledna 1986 a i tady ještě naposledy pozlobil totalitní režim. Slavnostní rozloučení v Rudolfinu bylo hlídané, aby se tam nikdo nepovolaný neobjevil, ale pohřeb, který probíhal podle básníkova přání v Kralupech nad Vltavou, se stal tichým protestem proti režimu.</a:t>
            </a:r>
            <a:endParaRPr lang="cs-CZ" sz="11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Obrázek 4" descr="seifer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96422" y="555525"/>
            <a:ext cx="1647825" cy="12668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5496" y="492443"/>
            <a:ext cx="5922912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51.7 CLIL 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Czech </a:t>
            </a:r>
            <a:r>
              <a:rPr lang="cs-CZ" sz="16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language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cs-CZ" sz="16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literature</a:t>
            </a:r>
            <a:endParaRPr lang="cs-CZ" sz="1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323528" y="987574"/>
            <a:ext cx="8496944" cy="372409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The Nobel Prize in Literature</a:t>
            </a:r>
          </a:p>
          <a:p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“The said interest shall be divided into five equal parts, which shall be apportioned as follows: /- - -/ one part to the person who shall have produced in the field of literature the most outstanding work in an ideal direction ...”</a:t>
            </a:r>
          </a:p>
          <a:p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(Excerpt from the will of Alfred Nobel)</a:t>
            </a:r>
          </a:p>
          <a:p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Alfred Nobel had 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broad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cultural 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interests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. The interest that he developed in literature during his early youth lasted throughout his life. His library holds a rich spectrum of literature in different languages. Further evidence of Nobel’s literary interest was that during the last years of his life, he began writing 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fiction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again. Literature was the fourth prize area Nobel mentioned in his 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will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The very first Nobel Prize in Literature was 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awarded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in 1901 to the French poet </a:t>
            </a:r>
          </a:p>
          <a:p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and philosopher Sully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Prudhomme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, who in his poetry showed the "rare combination </a:t>
            </a:r>
          </a:p>
          <a:p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of the qualities of both heart and intellect". Over the years, the Nobel Prize in Literature</a:t>
            </a:r>
          </a:p>
          <a:p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has distinguished the works of authors from many different </a:t>
            </a:r>
          </a:p>
          <a:p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languages and cultural backgrounds. The Literature Prize has been awarded to </a:t>
            </a:r>
          </a:p>
          <a:p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unknown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masters as well as authors acclaimed worldwide.</a:t>
            </a:r>
          </a:p>
          <a:p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The Nobel Prize in Literature is awarded by the Swedish Academy, Stockholm, Sweden.</a:t>
            </a:r>
          </a:p>
          <a:p>
            <a:endParaRPr lang="en-US" sz="1200" b="1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5" name="Obrázek 4" descr="nobe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76256" y="2859782"/>
            <a:ext cx="2133600" cy="21336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5496" y="526376"/>
            <a:ext cx="2916832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51.8 Test znalostí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7596336" y="1203598"/>
            <a:ext cx="14401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000" b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Správné odpovědi:</a:t>
            </a:r>
            <a:endParaRPr lang="cs-CZ" sz="1000" b="1" dirty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5" name="Tabulk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4802039"/>
              </p:ext>
            </p:extLst>
          </p:nvPr>
        </p:nvGraphicFramePr>
        <p:xfrm>
          <a:off x="323528" y="1347614"/>
          <a:ext cx="7344816" cy="2865120"/>
        </p:xfrm>
        <a:graphic>
          <a:graphicData uri="http://schemas.openxmlformats.org/drawingml/2006/table">
            <a:tbl>
              <a:tblPr bandRow="1">
                <a:tableStyleId>{775DCB02-9BB8-47FD-8907-85C794F793BA}</a:tableStyleId>
              </a:tblPr>
              <a:tblGrid>
                <a:gridCol w="3216092"/>
                <a:gridCol w="4128724"/>
              </a:tblGrid>
              <a:tr h="370840">
                <a:tc>
                  <a:txBody>
                    <a:bodyPr/>
                    <a:lstStyle/>
                    <a:p>
                      <a:pPr marL="342900" indent="-342900" algn="l">
                        <a:buAutoNum type="arabicPeriod"/>
                      </a:pPr>
                      <a:r>
                        <a:rPr lang="cs-CZ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Česká literatura 2. pol.20.století </a:t>
                      </a:r>
                    </a:p>
                    <a:p>
                      <a:pPr marL="342900" indent="-342900" algn="l">
                        <a:buNone/>
                      </a:pPr>
                      <a:r>
                        <a:rPr lang="cs-CZ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    se dělí na:</a:t>
                      </a:r>
                      <a:endParaRPr lang="cs-CZ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/>
                      <a:endParaRPr lang="cs-C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a/ </a:t>
                      </a: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  válečnou </a:t>
                      </a: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a absurdní</a:t>
                      </a:r>
                    </a:p>
                    <a:p>
                      <a:pPr marL="342900" indent="-342900" algn="l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/    </a:t>
                      </a: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komunistickou a nacistickou</a:t>
                      </a:r>
                    </a:p>
                    <a:p>
                      <a:pPr marL="342900" indent="-342900" algn="l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c/ </a:t>
                      </a: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  novou </a:t>
                      </a: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a nepřesnou</a:t>
                      </a:r>
                    </a:p>
                    <a:p>
                      <a:pPr marL="342900" indent="-342900" algn="l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d/ </a:t>
                      </a: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  oficiální</a:t>
                      </a: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a neoficiální</a:t>
                      </a:r>
                      <a:endParaRPr lang="cs-CZ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l">
                        <a:buNone/>
                      </a:pPr>
                      <a:r>
                        <a:rPr lang="cs-CZ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3. </a:t>
                      </a:r>
                      <a:r>
                        <a:rPr lang="cs-CZ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K </a:t>
                      </a:r>
                      <a:r>
                        <a:rPr lang="cs-CZ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divadlům malých forem nepatří:</a:t>
                      </a:r>
                      <a:endParaRPr lang="cs-CZ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indent="0" algn="l">
                        <a:buNone/>
                      </a:pPr>
                      <a:endParaRPr lang="cs-CZ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a/  </a:t>
                      </a: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Semafor</a:t>
                      </a:r>
                      <a:endParaRPr lang="cs-C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b/ </a:t>
                      </a: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cs-CZ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Husa</a:t>
                      </a:r>
                      <a:r>
                        <a:rPr lang="cs-CZ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na provázku</a:t>
                      </a:r>
                      <a:endParaRPr lang="cs-C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c/ </a:t>
                      </a: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Divadlo </a:t>
                      </a: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Járy Cimrmana</a:t>
                      </a:r>
                      <a:endParaRPr lang="cs-C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d/ </a:t>
                      </a: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cs-CZ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Divadlo</a:t>
                      </a:r>
                      <a:r>
                        <a:rPr lang="cs-CZ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na Vinohradech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 algn="l">
                        <a:buNone/>
                      </a:pPr>
                      <a:r>
                        <a:rPr lang="cs-C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2. </a:t>
                      </a:r>
                      <a:r>
                        <a:rPr lang="cs-C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Absurdní </a:t>
                      </a:r>
                      <a:r>
                        <a:rPr lang="cs-C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drama vyjadřuje:</a:t>
                      </a:r>
                    </a:p>
                    <a:p>
                      <a:pPr marL="0" indent="0" algn="l">
                        <a:buNone/>
                      </a:pPr>
                      <a:endParaRPr lang="cs-C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a/ </a:t>
                      </a: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nesmyslnou </a:t>
                      </a: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skutečnost</a:t>
                      </a:r>
                      <a:endParaRPr lang="cs-C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b/ </a:t>
                      </a: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mocnost komunistů</a:t>
                      </a:r>
                      <a:endParaRPr lang="cs-C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c/ </a:t>
                      </a: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propagaci </a:t>
                      </a: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nových myšlenek</a:t>
                      </a:r>
                      <a:endParaRPr lang="cs-C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d/ </a:t>
                      </a: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optimistickou náladu a nové ideje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4. </a:t>
                      </a:r>
                      <a:r>
                        <a:rPr lang="cs-CZ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Mezi </a:t>
                      </a:r>
                      <a:r>
                        <a:rPr lang="cs-CZ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exilové autory nepatří:</a:t>
                      </a:r>
                      <a:endParaRPr lang="cs-CZ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/  </a:t>
                      </a: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Milan</a:t>
                      </a: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Kundera</a:t>
                      </a:r>
                      <a:endParaRPr lang="cs-C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b/ </a:t>
                      </a: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Josef</a:t>
                      </a: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Škvorecký</a:t>
                      </a:r>
                      <a:endParaRPr lang="cs-C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c/ </a:t>
                      </a: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Vítězslav </a:t>
                      </a: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Nezval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d/ </a:t>
                      </a: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Karel Kryl</a:t>
                      </a:r>
                      <a:endParaRPr lang="cs-CZ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" name="TextovéPole 15"/>
          <p:cNvSpPr txBox="1"/>
          <p:nvPr/>
        </p:nvSpPr>
        <p:spPr>
          <a:xfrm>
            <a:off x="8028384" y="1419622"/>
            <a:ext cx="5040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d</a:t>
            </a: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a</a:t>
            </a: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d</a:t>
            </a: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c</a:t>
            </a: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/>
            <a:endParaRPr lang="cs-CZ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ovéPole 10">
            <a:hlinkClick r:id="rId3"/>
          </p:cNvPr>
          <p:cNvSpPr txBox="1"/>
          <p:nvPr/>
        </p:nvSpPr>
        <p:spPr>
          <a:xfrm>
            <a:off x="6516216" y="3867895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1200" dirty="0" smtClean="0"/>
          </a:p>
          <a:p>
            <a:endParaRPr lang="cs-CZ" sz="1200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Nadpis 1"/>
          <p:cNvSpPr txBox="1">
            <a:spLocks/>
          </p:cNvSpPr>
          <p:nvPr/>
        </p:nvSpPr>
        <p:spPr>
          <a:xfrm>
            <a:off x="20150" y="498603"/>
            <a:ext cx="3831769" cy="594066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51.9 Použité zdroje, citace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107504" y="915566"/>
            <a:ext cx="8568952" cy="60478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900" dirty="0">
                <a:latin typeface="Times New Roman" pitchFamily="18" charset="0"/>
                <a:cs typeface="Times New Roman" pitchFamily="18" charset="0"/>
                <a:hlinkClick r:id="rId4"/>
              </a:rPr>
              <a:t>http://</a:t>
            </a:r>
            <a:r>
              <a:rPr lang="cs-CZ" sz="900" dirty="0" err="1" smtClean="0">
                <a:latin typeface="Times New Roman" pitchFamily="18" charset="0"/>
                <a:cs typeface="Times New Roman" pitchFamily="18" charset="0"/>
                <a:hlinkClick r:id="rId4"/>
              </a:rPr>
              <a:t>de.wikipedia.org</a:t>
            </a:r>
            <a:r>
              <a:rPr lang="cs-CZ" sz="900" dirty="0" smtClean="0">
                <a:latin typeface="Times New Roman" pitchFamily="18" charset="0"/>
                <a:cs typeface="Times New Roman" pitchFamily="18" charset="0"/>
                <a:hlinkClick r:id="rId4"/>
              </a:rPr>
              <a:t>/wiki/</a:t>
            </a:r>
            <a:r>
              <a:rPr lang="cs-CZ" sz="900" dirty="0" err="1" smtClean="0">
                <a:latin typeface="Times New Roman" pitchFamily="18" charset="0"/>
                <a:cs typeface="Times New Roman" pitchFamily="18" charset="0"/>
                <a:hlinkClick r:id="rId4"/>
              </a:rPr>
              <a:t>Kommunistische_Partei</a:t>
            </a:r>
            <a:r>
              <a:rPr lang="cs-CZ" sz="900" dirty="0" smtClean="0">
                <a:latin typeface="Times New Roman" pitchFamily="18" charset="0"/>
                <a:cs typeface="Times New Roman" pitchFamily="18" charset="0"/>
                <a:hlinkClick r:id="rId4"/>
              </a:rPr>
              <a:t> </a:t>
            </a:r>
            <a:r>
              <a:rPr lang="cs-CZ" sz="900" dirty="0"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cs-CZ" sz="900" dirty="0" err="1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900" dirty="0">
                <a:latin typeface="Times New Roman" pitchFamily="18" charset="0"/>
                <a:cs typeface="Times New Roman" pitchFamily="18" charset="0"/>
              </a:rPr>
              <a:t> č. </a:t>
            </a:r>
            <a:r>
              <a:rPr lang="cs-CZ" sz="900" dirty="0" smtClean="0">
                <a:latin typeface="Times New Roman" pitchFamily="18" charset="0"/>
                <a:cs typeface="Times New Roman" pitchFamily="18" charset="0"/>
              </a:rPr>
              <a:t>1)</a:t>
            </a:r>
            <a:endParaRPr lang="cs-CZ" sz="9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900" dirty="0" smtClean="0">
                <a:latin typeface="Times New Roman" pitchFamily="18" charset="0"/>
                <a:cs typeface="Times New Roman" pitchFamily="18" charset="0"/>
                <a:hlinkClick r:id="rId4"/>
              </a:rPr>
              <a:t>http</a:t>
            </a:r>
            <a:r>
              <a:rPr lang="cs-CZ" sz="900" dirty="0">
                <a:latin typeface="Times New Roman" pitchFamily="18" charset="0"/>
                <a:cs typeface="Times New Roman" pitchFamily="18" charset="0"/>
                <a:hlinkClick r:id="rId4"/>
              </a:rPr>
              <a:t>://</a:t>
            </a:r>
            <a:r>
              <a:rPr lang="cs-CZ" sz="900" dirty="0" err="1" smtClean="0">
                <a:latin typeface="Times New Roman" pitchFamily="18" charset="0"/>
                <a:cs typeface="Times New Roman" pitchFamily="18" charset="0"/>
                <a:hlinkClick r:id="rId4"/>
              </a:rPr>
              <a:t>www.panzernet.net</a:t>
            </a:r>
            <a:r>
              <a:rPr lang="cs-CZ" sz="900" dirty="0" smtClean="0">
                <a:latin typeface="Times New Roman" pitchFamily="18" charset="0"/>
                <a:cs typeface="Times New Roman" pitchFamily="18" charset="0"/>
                <a:hlinkClick r:id="rId4"/>
              </a:rPr>
              <a:t>/</a:t>
            </a:r>
            <a:r>
              <a:rPr lang="cs-CZ" sz="900" dirty="0" err="1" smtClean="0">
                <a:latin typeface="Times New Roman" pitchFamily="18" charset="0"/>
                <a:cs typeface="Times New Roman" pitchFamily="18" charset="0"/>
                <a:hlinkClick r:id="rId4"/>
              </a:rPr>
              <a:t>php</a:t>
            </a:r>
            <a:r>
              <a:rPr lang="cs-CZ" sz="900" dirty="0" smtClean="0">
                <a:latin typeface="Times New Roman" pitchFamily="18" charset="0"/>
                <a:cs typeface="Times New Roman" pitchFamily="18" charset="0"/>
                <a:hlinkClick r:id="rId4"/>
              </a:rPr>
              <a:t>/</a:t>
            </a:r>
            <a:r>
              <a:rPr lang="cs-CZ" sz="900" dirty="0" err="1" smtClean="0">
                <a:latin typeface="Times New Roman" pitchFamily="18" charset="0"/>
                <a:cs typeface="Times New Roman" pitchFamily="18" charset="0"/>
                <a:hlinkClick r:id="rId4"/>
              </a:rPr>
              <a:t>index.php?topic</a:t>
            </a:r>
            <a:r>
              <a:rPr lang="cs-CZ" sz="900" dirty="0" smtClean="0">
                <a:latin typeface="Times New Roman" pitchFamily="18" charset="0"/>
                <a:cs typeface="Times New Roman" pitchFamily="18" charset="0"/>
                <a:hlinkClick r:id="rId4"/>
              </a:rPr>
              <a:t>=2804.0 </a:t>
            </a:r>
            <a:r>
              <a:rPr lang="cs-CZ" sz="900" dirty="0"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cs-CZ" sz="900" dirty="0" err="1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900" dirty="0">
                <a:latin typeface="Times New Roman" pitchFamily="18" charset="0"/>
                <a:cs typeface="Times New Roman" pitchFamily="18" charset="0"/>
              </a:rPr>
              <a:t> č. 1)</a:t>
            </a:r>
          </a:p>
          <a:p>
            <a:r>
              <a:rPr lang="cs-CZ" sz="900" dirty="0" smtClean="0">
                <a:latin typeface="Times New Roman" pitchFamily="18" charset="0"/>
                <a:cs typeface="Times New Roman" pitchFamily="18" charset="0"/>
                <a:hlinkClick r:id="rId4"/>
              </a:rPr>
              <a:t>http</a:t>
            </a:r>
            <a:r>
              <a:rPr lang="cs-CZ" sz="900" dirty="0">
                <a:latin typeface="Times New Roman" pitchFamily="18" charset="0"/>
                <a:cs typeface="Times New Roman" pitchFamily="18" charset="0"/>
                <a:hlinkClick r:id="rId4"/>
              </a:rPr>
              <a:t>://</a:t>
            </a:r>
            <a:r>
              <a:rPr lang="cs-CZ" sz="900" dirty="0" err="1" smtClean="0">
                <a:latin typeface="Times New Roman" pitchFamily="18" charset="0"/>
                <a:cs typeface="Times New Roman" pitchFamily="18" charset="0"/>
                <a:hlinkClick r:id="rId4"/>
              </a:rPr>
              <a:t>www.geo-magazin.cz</a:t>
            </a:r>
            <a:r>
              <a:rPr lang="cs-CZ" sz="900" dirty="0" smtClean="0">
                <a:latin typeface="Times New Roman" pitchFamily="18" charset="0"/>
                <a:cs typeface="Times New Roman" pitchFamily="18" charset="0"/>
                <a:hlinkClick r:id="rId4"/>
              </a:rPr>
              <a:t>/image/</a:t>
            </a:r>
            <a:r>
              <a:rPr lang="cs-CZ" sz="900" dirty="0" err="1" smtClean="0">
                <a:latin typeface="Times New Roman" pitchFamily="18" charset="0"/>
                <a:cs typeface="Times New Roman" pitchFamily="18" charset="0"/>
                <a:hlinkClick r:id="rId4"/>
              </a:rPr>
              <a:t>palachuv-tyden</a:t>
            </a:r>
            <a:r>
              <a:rPr lang="cs-CZ" sz="900" dirty="0"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cs-CZ" sz="900" dirty="0" err="1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900" dirty="0">
                <a:latin typeface="Times New Roman" pitchFamily="18" charset="0"/>
                <a:cs typeface="Times New Roman" pitchFamily="18" charset="0"/>
              </a:rPr>
              <a:t> č. 1)</a:t>
            </a:r>
          </a:p>
          <a:p>
            <a:r>
              <a:rPr lang="cs-CZ" sz="900" dirty="0" smtClean="0">
                <a:latin typeface="Times New Roman" pitchFamily="18" charset="0"/>
                <a:cs typeface="Times New Roman" pitchFamily="18" charset="0"/>
                <a:hlinkClick r:id="rId4"/>
              </a:rPr>
              <a:t>http</a:t>
            </a:r>
            <a:r>
              <a:rPr lang="cs-CZ" sz="900" dirty="0">
                <a:latin typeface="Times New Roman" pitchFamily="18" charset="0"/>
                <a:cs typeface="Times New Roman" pitchFamily="18" charset="0"/>
                <a:hlinkClick r:id="rId4"/>
              </a:rPr>
              <a:t>://</a:t>
            </a:r>
            <a:r>
              <a:rPr lang="cs-CZ" sz="900" dirty="0" err="1">
                <a:latin typeface="Times New Roman" pitchFamily="18" charset="0"/>
                <a:cs typeface="Times New Roman" pitchFamily="18" charset="0"/>
                <a:hlinkClick r:id="rId4"/>
              </a:rPr>
              <a:t>zpravy.idnes.cz</a:t>
            </a:r>
            <a:r>
              <a:rPr lang="cs-CZ" sz="900" dirty="0">
                <a:latin typeface="Times New Roman" pitchFamily="18" charset="0"/>
                <a:cs typeface="Times New Roman" pitchFamily="18" charset="0"/>
                <a:hlinkClick r:id="rId4"/>
              </a:rPr>
              <a:t>/okradli-je-hned-dvakrat-dostanou-kulaci-svuj-majetek-nekdy-zpet-psv-/</a:t>
            </a:r>
            <a:r>
              <a:rPr lang="cs-CZ" sz="900" dirty="0" err="1" smtClean="0">
                <a:latin typeface="Times New Roman" pitchFamily="18" charset="0"/>
                <a:cs typeface="Times New Roman" pitchFamily="18" charset="0"/>
                <a:hlinkClick r:id="rId4"/>
              </a:rPr>
              <a:t>kavarna.aspx?c</a:t>
            </a:r>
            <a:r>
              <a:rPr lang="cs-CZ" sz="900" dirty="0" smtClean="0">
                <a:latin typeface="Times New Roman" pitchFamily="18" charset="0"/>
                <a:cs typeface="Times New Roman" pitchFamily="18" charset="0"/>
                <a:hlinkClick r:id="rId4"/>
              </a:rPr>
              <a:t>=</a:t>
            </a:r>
            <a:r>
              <a:rPr lang="cs-CZ" sz="900" dirty="0" err="1" smtClean="0">
                <a:latin typeface="Times New Roman" pitchFamily="18" charset="0"/>
                <a:cs typeface="Times New Roman" pitchFamily="18" charset="0"/>
                <a:hlinkClick r:id="rId4"/>
              </a:rPr>
              <a:t>A080217_154302_kavarna_bos</a:t>
            </a:r>
            <a:r>
              <a:rPr lang="cs-CZ" sz="900" dirty="0" smtClean="0">
                <a:latin typeface="Times New Roman" pitchFamily="18" charset="0"/>
                <a:cs typeface="Times New Roman" pitchFamily="18" charset="0"/>
                <a:hlinkClick r:id="rId4"/>
              </a:rPr>
              <a:t> </a:t>
            </a:r>
            <a:r>
              <a:rPr lang="cs-CZ" sz="900" dirty="0"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cs-CZ" sz="900" dirty="0" err="1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900" dirty="0">
                <a:latin typeface="Times New Roman" pitchFamily="18" charset="0"/>
                <a:cs typeface="Times New Roman" pitchFamily="18" charset="0"/>
              </a:rPr>
              <a:t> č. 1)</a:t>
            </a:r>
          </a:p>
          <a:p>
            <a:r>
              <a:rPr lang="cs-CZ" sz="900" dirty="0" smtClean="0">
                <a:latin typeface="Times New Roman" pitchFamily="18" charset="0"/>
                <a:cs typeface="Times New Roman" pitchFamily="18" charset="0"/>
                <a:hlinkClick r:id="rId4"/>
              </a:rPr>
              <a:t>http</a:t>
            </a:r>
            <a:r>
              <a:rPr lang="cs-CZ" sz="900" dirty="0">
                <a:latin typeface="Times New Roman" pitchFamily="18" charset="0"/>
                <a:cs typeface="Times New Roman" pitchFamily="18" charset="0"/>
                <a:hlinkClick r:id="rId4"/>
              </a:rPr>
              <a:t>://</a:t>
            </a:r>
            <a:r>
              <a:rPr lang="cs-CZ" sz="900" dirty="0" err="1">
                <a:latin typeface="Times New Roman" pitchFamily="18" charset="0"/>
                <a:cs typeface="Times New Roman" pitchFamily="18" charset="0"/>
                <a:hlinkClick r:id="rId4"/>
              </a:rPr>
              <a:t>foow.org</a:t>
            </a:r>
            <a:r>
              <a:rPr lang="cs-CZ" sz="900" dirty="0">
                <a:latin typeface="Times New Roman" pitchFamily="18" charset="0"/>
                <a:cs typeface="Times New Roman" pitchFamily="18" charset="0"/>
                <a:hlinkClick r:id="rId4"/>
              </a:rPr>
              <a:t>/</a:t>
            </a:r>
            <a:r>
              <a:rPr lang="cs-CZ" sz="900" dirty="0" err="1">
                <a:latin typeface="Times New Roman" pitchFamily="18" charset="0"/>
                <a:cs typeface="Times New Roman" pitchFamily="18" charset="0"/>
                <a:hlinkClick r:id="rId4"/>
              </a:rPr>
              <a:t>cz</a:t>
            </a:r>
            <a:r>
              <a:rPr lang="cs-CZ" sz="900" dirty="0">
                <a:latin typeface="Times New Roman" pitchFamily="18" charset="0"/>
                <a:cs typeface="Times New Roman" pitchFamily="18" charset="0"/>
                <a:hlinkClick r:id="rId4"/>
              </a:rPr>
              <a:t>/</a:t>
            </a:r>
            <a:r>
              <a:rPr lang="cs-CZ" sz="900" dirty="0" err="1">
                <a:latin typeface="Times New Roman" pitchFamily="18" charset="0"/>
                <a:cs typeface="Times New Roman" pitchFamily="18" charset="0"/>
                <a:hlinkClick r:id="rId4"/>
              </a:rPr>
              <a:t>e%C4%8D</a:t>
            </a:r>
            <a:r>
              <a:rPr lang="cs-CZ" sz="900" dirty="0">
                <a:latin typeface="Times New Roman" pitchFamily="18" charset="0"/>
                <a:cs typeface="Times New Roman" pitchFamily="18" charset="0"/>
                <a:hlinkClick r:id="rId4"/>
              </a:rPr>
              <a:t>/3325/%</a:t>
            </a:r>
            <a:r>
              <a:rPr lang="cs-CZ" sz="900" dirty="0" err="1" smtClean="0">
                <a:latin typeface="Times New Roman" pitchFamily="18" charset="0"/>
                <a:cs typeface="Times New Roman" pitchFamily="18" charset="0"/>
                <a:hlinkClick r:id="rId4"/>
              </a:rPr>
              <a:t>C4%8Deskoslovensk%C3%A1+spartaki%C3%A1da+1985.html</a:t>
            </a:r>
            <a:r>
              <a:rPr lang="cs-CZ" sz="900" dirty="0" smtClean="0">
                <a:latin typeface="Times New Roman" pitchFamily="18" charset="0"/>
                <a:cs typeface="Times New Roman" pitchFamily="18" charset="0"/>
                <a:hlinkClick r:id="rId4"/>
              </a:rPr>
              <a:t> </a:t>
            </a:r>
            <a:r>
              <a:rPr lang="cs-CZ" sz="900" dirty="0"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cs-CZ" sz="900" dirty="0" err="1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900" dirty="0">
                <a:latin typeface="Times New Roman" pitchFamily="18" charset="0"/>
                <a:cs typeface="Times New Roman" pitchFamily="18" charset="0"/>
              </a:rPr>
              <a:t> č. 1)</a:t>
            </a:r>
          </a:p>
          <a:p>
            <a:r>
              <a:rPr lang="cs-CZ" sz="900" dirty="0" smtClean="0">
                <a:latin typeface="Times New Roman" pitchFamily="18" charset="0"/>
                <a:cs typeface="Times New Roman" pitchFamily="18" charset="0"/>
                <a:hlinkClick r:id="rId4"/>
              </a:rPr>
              <a:t>http</a:t>
            </a:r>
            <a:r>
              <a:rPr lang="cs-CZ" sz="900" dirty="0">
                <a:latin typeface="Times New Roman" pitchFamily="18" charset="0"/>
                <a:cs typeface="Times New Roman" pitchFamily="18" charset="0"/>
                <a:hlinkClick r:id="rId4"/>
              </a:rPr>
              <a:t>://</a:t>
            </a:r>
            <a:r>
              <a:rPr lang="cs-CZ" sz="900" dirty="0" err="1" smtClean="0">
                <a:latin typeface="Times New Roman" pitchFamily="18" charset="0"/>
                <a:cs typeface="Times New Roman" pitchFamily="18" charset="0"/>
                <a:hlinkClick r:id="rId4"/>
              </a:rPr>
              <a:t>www.ucebnice-dejepisu.ic.cz</a:t>
            </a:r>
            <a:r>
              <a:rPr lang="cs-CZ" sz="900" dirty="0" smtClean="0">
                <a:latin typeface="Times New Roman" pitchFamily="18" charset="0"/>
                <a:cs typeface="Times New Roman" pitchFamily="18" charset="0"/>
                <a:hlinkClick r:id="rId4"/>
              </a:rPr>
              <a:t>/1703-povalecne-ceskoslovensko-padesata-a-sedesata-leta-prazske-jaro-1968.php</a:t>
            </a:r>
            <a:r>
              <a:rPr lang="cs-CZ" sz="900" dirty="0"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cs-CZ" sz="900" dirty="0" err="1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900" dirty="0">
                <a:latin typeface="Times New Roman" pitchFamily="18" charset="0"/>
                <a:cs typeface="Times New Roman" pitchFamily="18" charset="0"/>
              </a:rPr>
              <a:t> č. 1)</a:t>
            </a:r>
          </a:p>
          <a:p>
            <a:r>
              <a:rPr lang="cs-CZ" sz="900" dirty="0" smtClean="0">
                <a:latin typeface="Times New Roman" pitchFamily="18" charset="0"/>
                <a:cs typeface="Times New Roman" pitchFamily="18" charset="0"/>
                <a:hlinkClick r:id="rId4"/>
              </a:rPr>
              <a:t>http</a:t>
            </a:r>
            <a:r>
              <a:rPr lang="cs-CZ" sz="900" dirty="0">
                <a:latin typeface="Times New Roman" pitchFamily="18" charset="0"/>
                <a:cs typeface="Times New Roman" pitchFamily="18" charset="0"/>
                <a:hlinkClick r:id="rId4"/>
              </a:rPr>
              <a:t>://</a:t>
            </a:r>
            <a:r>
              <a:rPr lang="cs-CZ" sz="900" dirty="0" err="1" smtClean="0">
                <a:latin typeface="Times New Roman" pitchFamily="18" charset="0"/>
                <a:cs typeface="Times New Roman" pitchFamily="18" charset="0"/>
                <a:hlinkClick r:id="rId4"/>
              </a:rPr>
              <a:t>zena-in.cz</a:t>
            </a:r>
            <a:r>
              <a:rPr lang="cs-CZ" sz="900" dirty="0" smtClean="0">
                <a:latin typeface="Times New Roman" pitchFamily="18" charset="0"/>
                <a:cs typeface="Times New Roman" pitchFamily="18" charset="0"/>
                <a:hlinkClick r:id="rId4"/>
              </a:rPr>
              <a:t>/</a:t>
            </a:r>
            <a:r>
              <a:rPr lang="cs-CZ" sz="900" dirty="0" err="1" smtClean="0">
                <a:latin typeface="Times New Roman" pitchFamily="18" charset="0"/>
                <a:cs typeface="Times New Roman" pitchFamily="18" charset="0"/>
                <a:hlinkClick r:id="rId4"/>
              </a:rPr>
              <a:t>clanek</a:t>
            </a:r>
            <a:r>
              <a:rPr lang="cs-CZ" sz="900" dirty="0" smtClean="0">
                <a:latin typeface="Times New Roman" pitchFamily="18" charset="0"/>
                <a:cs typeface="Times New Roman" pitchFamily="18" charset="0"/>
                <a:hlinkClick r:id="rId4"/>
              </a:rPr>
              <a:t>/</a:t>
            </a:r>
            <a:r>
              <a:rPr lang="cs-CZ" sz="900" dirty="0" err="1" smtClean="0">
                <a:latin typeface="Times New Roman" pitchFamily="18" charset="0"/>
                <a:cs typeface="Times New Roman" pitchFamily="18" charset="0"/>
                <a:hlinkClick r:id="rId4"/>
              </a:rPr>
              <a:t>pred</a:t>
            </a:r>
            <a:r>
              <a:rPr lang="cs-CZ" sz="900" dirty="0" smtClean="0">
                <a:latin typeface="Times New Roman" pitchFamily="18" charset="0"/>
                <a:cs typeface="Times New Roman" pitchFamily="18" charset="0"/>
                <a:hlinkClick r:id="rId4"/>
              </a:rPr>
              <a:t>-41-lety-</a:t>
            </a:r>
            <a:r>
              <a:rPr lang="cs-CZ" sz="900" dirty="0" err="1" smtClean="0">
                <a:latin typeface="Times New Roman" pitchFamily="18" charset="0"/>
                <a:cs typeface="Times New Roman" pitchFamily="18" charset="0"/>
                <a:hlinkClick r:id="rId4"/>
              </a:rPr>
              <a:t>skoncil</a:t>
            </a:r>
            <a:r>
              <a:rPr lang="cs-CZ" sz="900" dirty="0" smtClean="0">
                <a:latin typeface="Times New Roman" pitchFamily="18" charset="0"/>
                <a:cs typeface="Times New Roman" pitchFamily="18" charset="0"/>
                <a:hlinkClick r:id="rId4"/>
              </a:rPr>
              <a:t>-sen-o-socialismu-s-lidskou-</a:t>
            </a:r>
            <a:r>
              <a:rPr lang="cs-CZ" sz="900" dirty="0" err="1" smtClean="0">
                <a:latin typeface="Times New Roman" pitchFamily="18" charset="0"/>
                <a:cs typeface="Times New Roman" pitchFamily="18" charset="0"/>
                <a:hlinkClick r:id="rId4"/>
              </a:rPr>
              <a:t>tvari</a:t>
            </a:r>
            <a:r>
              <a:rPr lang="cs-CZ" sz="900" dirty="0" smtClean="0">
                <a:latin typeface="Times New Roman" pitchFamily="18" charset="0"/>
                <a:cs typeface="Times New Roman" pitchFamily="18" charset="0"/>
                <a:hlinkClick r:id="rId4"/>
              </a:rPr>
              <a:t> </a:t>
            </a:r>
            <a:r>
              <a:rPr lang="cs-CZ" sz="900" dirty="0"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cs-CZ" sz="900" dirty="0" err="1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900" dirty="0">
                <a:latin typeface="Times New Roman" pitchFamily="18" charset="0"/>
                <a:cs typeface="Times New Roman" pitchFamily="18" charset="0"/>
              </a:rPr>
              <a:t> č. 1)</a:t>
            </a:r>
          </a:p>
          <a:p>
            <a:r>
              <a:rPr lang="cs-CZ" sz="900" dirty="0" smtClean="0">
                <a:latin typeface="Times New Roman" pitchFamily="18" charset="0"/>
                <a:cs typeface="Times New Roman" pitchFamily="18" charset="0"/>
                <a:hlinkClick r:id="rId4"/>
              </a:rPr>
              <a:t>http://</a:t>
            </a:r>
            <a:r>
              <a:rPr lang="cs-CZ" sz="900" dirty="0" err="1" smtClean="0">
                <a:latin typeface="Times New Roman" pitchFamily="18" charset="0"/>
                <a:cs typeface="Times New Roman" pitchFamily="18" charset="0"/>
                <a:hlinkClick r:id="rId4"/>
              </a:rPr>
              <a:t>www.youtube.com</a:t>
            </a:r>
            <a:r>
              <a:rPr lang="cs-CZ" sz="900" dirty="0" smtClean="0">
                <a:latin typeface="Times New Roman" pitchFamily="18" charset="0"/>
                <a:cs typeface="Times New Roman" pitchFamily="18" charset="0"/>
                <a:hlinkClick r:id="rId4"/>
              </a:rPr>
              <a:t>/</a:t>
            </a:r>
            <a:r>
              <a:rPr lang="cs-CZ" sz="900" dirty="0" err="1" smtClean="0">
                <a:latin typeface="Times New Roman" pitchFamily="18" charset="0"/>
                <a:cs typeface="Times New Roman" pitchFamily="18" charset="0"/>
                <a:hlinkClick r:id="rId4"/>
              </a:rPr>
              <a:t>watch?v</a:t>
            </a:r>
            <a:r>
              <a:rPr lang="cs-CZ" sz="900" dirty="0" smtClean="0">
                <a:latin typeface="Times New Roman" pitchFamily="18" charset="0"/>
                <a:cs typeface="Times New Roman" pitchFamily="18" charset="0"/>
                <a:hlinkClick r:id="rId4"/>
              </a:rPr>
              <a:t>=eW2fJBTHBHc</a:t>
            </a:r>
            <a:r>
              <a:rPr lang="cs-CZ" sz="900" dirty="0" smtClean="0">
                <a:latin typeface="Times New Roman" pitchFamily="18" charset="0"/>
                <a:cs typeface="Times New Roman" pitchFamily="18" charset="0"/>
              </a:rPr>
              <a:t> ( slide č. 3)</a:t>
            </a:r>
          </a:p>
          <a:p>
            <a:r>
              <a:rPr lang="cs-CZ" sz="900" dirty="0" smtClean="0">
                <a:latin typeface="Times New Roman" pitchFamily="18" charset="0"/>
                <a:cs typeface="Times New Roman" pitchFamily="18" charset="0"/>
                <a:hlinkClick r:id="rId5"/>
              </a:rPr>
              <a:t>http://www.</a:t>
            </a:r>
            <a:r>
              <a:rPr lang="cs-CZ" sz="900" dirty="0" err="1" smtClean="0">
                <a:latin typeface="Times New Roman" pitchFamily="18" charset="0"/>
                <a:cs typeface="Times New Roman" pitchFamily="18" charset="0"/>
                <a:hlinkClick r:id="rId5"/>
              </a:rPr>
              <a:t>youtube.com</a:t>
            </a:r>
            <a:r>
              <a:rPr lang="cs-CZ" sz="900" dirty="0" smtClean="0">
                <a:latin typeface="Times New Roman" pitchFamily="18" charset="0"/>
                <a:cs typeface="Times New Roman" pitchFamily="18" charset="0"/>
                <a:hlinkClick r:id="rId5"/>
              </a:rPr>
              <a:t>/</a:t>
            </a:r>
            <a:r>
              <a:rPr lang="cs-CZ" sz="900" dirty="0" err="1" smtClean="0">
                <a:latin typeface="Times New Roman" pitchFamily="18" charset="0"/>
                <a:cs typeface="Times New Roman" pitchFamily="18" charset="0"/>
                <a:hlinkClick r:id="rId5"/>
              </a:rPr>
              <a:t>watch</a:t>
            </a:r>
            <a:r>
              <a:rPr lang="cs-CZ" sz="900" dirty="0" smtClean="0">
                <a:latin typeface="Times New Roman" pitchFamily="18" charset="0"/>
                <a:cs typeface="Times New Roman" pitchFamily="18" charset="0"/>
                <a:hlinkClick r:id="rId5"/>
              </a:rPr>
              <a:t>?v=5fxoP9UdFh8</a:t>
            </a:r>
            <a:r>
              <a:rPr lang="cs-CZ" sz="900" dirty="0" smtClean="0">
                <a:latin typeface="Times New Roman" pitchFamily="18" charset="0"/>
                <a:cs typeface="Times New Roman" pitchFamily="18" charset="0"/>
              </a:rPr>
              <a:t> ( slide č. 3)</a:t>
            </a:r>
          </a:p>
          <a:p>
            <a:r>
              <a:rPr lang="cs-CZ" sz="900" dirty="0" smtClean="0">
                <a:latin typeface="Times New Roman" pitchFamily="18" charset="0"/>
                <a:cs typeface="Times New Roman" pitchFamily="18" charset="0"/>
                <a:hlinkClick r:id="rId6"/>
              </a:rPr>
              <a:t>http://www.</a:t>
            </a:r>
            <a:r>
              <a:rPr lang="cs-CZ" sz="900" dirty="0" err="1" smtClean="0">
                <a:latin typeface="Times New Roman" pitchFamily="18" charset="0"/>
                <a:cs typeface="Times New Roman" pitchFamily="18" charset="0"/>
                <a:hlinkClick r:id="rId6"/>
              </a:rPr>
              <a:t>youtube.com</a:t>
            </a:r>
            <a:r>
              <a:rPr lang="cs-CZ" sz="900" dirty="0" smtClean="0">
                <a:latin typeface="Times New Roman" pitchFamily="18" charset="0"/>
                <a:cs typeface="Times New Roman" pitchFamily="18" charset="0"/>
                <a:hlinkClick r:id="rId6"/>
              </a:rPr>
              <a:t>/</a:t>
            </a:r>
            <a:r>
              <a:rPr lang="cs-CZ" sz="900" dirty="0" err="1" smtClean="0">
                <a:latin typeface="Times New Roman" pitchFamily="18" charset="0"/>
                <a:cs typeface="Times New Roman" pitchFamily="18" charset="0"/>
                <a:hlinkClick r:id="rId6"/>
              </a:rPr>
              <a:t>watch</a:t>
            </a:r>
            <a:r>
              <a:rPr lang="cs-CZ" sz="900" dirty="0" smtClean="0">
                <a:latin typeface="Times New Roman" pitchFamily="18" charset="0"/>
                <a:cs typeface="Times New Roman" pitchFamily="18" charset="0"/>
                <a:hlinkClick r:id="rId6"/>
              </a:rPr>
              <a:t>?v=</a:t>
            </a:r>
            <a:r>
              <a:rPr lang="cs-CZ" sz="900" dirty="0" err="1" smtClean="0">
                <a:latin typeface="Times New Roman" pitchFamily="18" charset="0"/>
                <a:cs typeface="Times New Roman" pitchFamily="18" charset="0"/>
                <a:hlinkClick r:id="rId6"/>
              </a:rPr>
              <a:t>tPhnDLv</a:t>
            </a:r>
            <a:r>
              <a:rPr lang="cs-CZ" sz="900" dirty="0" smtClean="0">
                <a:latin typeface="Times New Roman" pitchFamily="18" charset="0"/>
                <a:cs typeface="Times New Roman" pitchFamily="18" charset="0"/>
                <a:hlinkClick r:id="rId6"/>
              </a:rPr>
              <a:t>_</a:t>
            </a:r>
            <a:r>
              <a:rPr lang="cs-CZ" sz="900" dirty="0" err="1" smtClean="0">
                <a:latin typeface="Times New Roman" pitchFamily="18" charset="0"/>
                <a:cs typeface="Times New Roman" pitchFamily="18" charset="0"/>
                <a:hlinkClick r:id="rId6"/>
              </a:rPr>
              <a:t>oAs</a:t>
            </a:r>
            <a:r>
              <a:rPr lang="cs-CZ" sz="900" dirty="0" smtClean="0">
                <a:latin typeface="Times New Roman" pitchFamily="18" charset="0"/>
                <a:cs typeface="Times New Roman" pitchFamily="18" charset="0"/>
              </a:rPr>
              <a:t> ( slide č. 3)</a:t>
            </a:r>
          </a:p>
          <a:p>
            <a:r>
              <a:rPr lang="cs-CZ" sz="900" dirty="0" smtClean="0">
                <a:latin typeface="Times New Roman" pitchFamily="18" charset="0"/>
                <a:cs typeface="Times New Roman" pitchFamily="18" charset="0"/>
                <a:hlinkClick r:id="rId7"/>
              </a:rPr>
              <a:t>http://www.</a:t>
            </a:r>
            <a:r>
              <a:rPr lang="cs-CZ" sz="900" dirty="0" err="1" smtClean="0">
                <a:latin typeface="Times New Roman" pitchFamily="18" charset="0"/>
                <a:cs typeface="Times New Roman" pitchFamily="18" charset="0"/>
                <a:hlinkClick r:id="rId7"/>
              </a:rPr>
              <a:t>youtube.com</a:t>
            </a:r>
            <a:r>
              <a:rPr lang="cs-CZ" sz="900" dirty="0" smtClean="0">
                <a:latin typeface="Times New Roman" pitchFamily="18" charset="0"/>
                <a:cs typeface="Times New Roman" pitchFamily="18" charset="0"/>
                <a:hlinkClick r:id="rId7"/>
              </a:rPr>
              <a:t>/</a:t>
            </a:r>
            <a:r>
              <a:rPr lang="cs-CZ" sz="900" dirty="0" err="1" smtClean="0">
                <a:latin typeface="Times New Roman" pitchFamily="18" charset="0"/>
                <a:cs typeface="Times New Roman" pitchFamily="18" charset="0"/>
                <a:hlinkClick r:id="rId7"/>
              </a:rPr>
              <a:t>watch</a:t>
            </a:r>
            <a:r>
              <a:rPr lang="cs-CZ" sz="900" dirty="0" smtClean="0">
                <a:latin typeface="Times New Roman" pitchFamily="18" charset="0"/>
                <a:cs typeface="Times New Roman" pitchFamily="18" charset="0"/>
                <a:hlinkClick r:id="rId7"/>
              </a:rPr>
              <a:t>?v=PFFFOfxNG04</a:t>
            </a:r>
            <a:r>
              <a:rPr lang="cs-CZ" sz="900" dirty="0" smtClean="0">
                <a:latin typeface="Times New Roman" pitchFamily="18" charset="0"/>
                <a:cs typeface="Times New Roman" pitchFamily="18" charset="0"/>
              </a:rPr>
              <a:t> ( slide č. 3)</a:t>
            </a:r>
          </a:p>
          <a:p>
            <a:r>
              <a:rPr lang="cs-CZ" sz="900" dirty="0" smtClean="0">
                <a:hlinkClick r:id="rId8"/>
              </a:rPr>
              <a:t>http://www.</a:t>
            </a:r>
            <a:r>
              <a:rPr lang="cs-CZ" sz="900" dirty="0" err="1" smtClean="0">
                <a:hlinkClick r:id="rId8"/>
              </a:rPr>
              <a:t>youtube.com</a:t>
            </a:r>
            <a:r>
              <a:rPr lang="cs-CZ" sz="900" dirty="0" smtClean="0">
                <a:hlinkClick r:id="rId8"/>
              </a:rPr>
              <a:t>/</a:t>
            </a:r>
            <a:r>
              <a:rPr lang="cs-CZ" sz="900" dirty="0" err="1" smtClean="0">
                <a:hlinkClick r:id="rId8"/>
              </a:rPr>
              <a:t>watch</a:t>
            </a:r>
            <a:r>
              <a:rPr lang="cs-CZ" sz="900" dirty="0" smtClean="0">
                <a:hlinkClick r:id="rId8"/>
              </a:rPr>
              <a:t>?v=jjLpv3nSxzs</a:t>
            </a:r>
            <a:r>
              <a:rPr lang="cs-CZ" sz="900" dirty="0" smtClean="0"/>
              <a:t> </a:t>
            </a:r>
            <a:r>
              <a:rPr lang="cs-CZ" sz="900" dirty="0" smtClean="0">
                <a:latin typeface="Times New Roman" pitchFamily="18" charset="0"/>
                <a:cs typeface="Times New Roman" pitchFamily="18" charset="0"/>
              </a:rPr>
              <a:t>( slide č. 3)</a:t>
            </a:r>
            <a:endParaRPr lang="cs-CZ" sz="900" dirty="0" smtClean="0"/>
          </a:p>
          <a:p>
            <a:r>
              <a:rPr lang="cs-CZ" sz="900" dirty="0" smtClean="0">
                <a:hlinkClick r:id="rId9"/>
              </a:rPr>
              <a:t>http://www.</a:t>
            </a:r>
            <a:r>
              <a:rPr lang="cs-CZ" sz="900" dirty="0" err="1" smtClean="0">
                <a:hlinkClick r:id="rId9"/>
              </a:rPr>
              <a:t>youtube.com</a:t>
            </a:r>
            <a:r>
              <a:rPr lang="cs-CZ" sz="900" dirty="0" smtClean="0">
                <a:hlinkClick r:id="rId9"/>
              </a:rPr>
              <a:t>/</a:t>
            </a:r>
            <a:r>
              <a:rPr lang="cs-CZ" sz="900" dirty="0" err="1" smtClean="0">
                <a:hlinkClick r:id="rId9"/>
              </a:rPr>
              <a:t>watch</a:t>
            </a:r>
            <a:r>
              <a:rPr lang="cs-CZ" sz="900" dirty="0" smtClean="0">
                <a:hlinkClick r:id="rId9"/>
              </a:rPr>
              <a:t>?v=H-</a:t>
            </a:r>
            <a:r>
              <a:rPr lang="cs-CZ" sz="900" dirty="0" err="1" smtClean="0">
                <a:hlinkClick r:id="rId9"/>
              </a:rPr>
              <a:t>KdYTxfFNw</a:t>
            </a:r>
            <a:r>
              <a:rPr lang="cs-CZ" sz="900" dirty="0" smtClean="0">
                <a:hlinkClick r:id="rId9"/>
              </a:rPr>
              <a:t>&amp;feature=</a:t>
            </a:r>
            <a:r>
              <a:rPr lang="cs-CZ" sz="900" dirty="0" err="1" smtClean="0">
                <a:hlinkClick r:id="rId9"/>
              </a:rPr>
              <a:t>results</a:t>
            </a:r>
            <a:r>
              <a:rPr lang="cs-CZ" sz="900" dirty="0" smtClean="0">
                <a:hlinkClick r:id="rId9"/>
              </a:rPr>
              <a:t>_video&amp;</a:t>
            </a:r>
            <a:r>
              <a:rPr lang="cs-CZ" sz="900" dirty="0" err="1" smtClean="0">
                <a:hlinkClick r:id="rId9"/>
              </a:rPr>
              <a:t>playnext</a:t>
            </a:r>
            <a:r>
              <a:rPr lang="cs-CZ" sz="900" dirty="0" smtClean="0">
                <a:hlinkClick r:id="rId9"/>
              </a:rPr>
              <a:t>=1&amp;list=PL870F664E441FD5B4</a:t>
            </a:r>
            <a:r>
              <a:rPr lang="cs-CZ" sz="900" dirty="0" smtClean="0"/>
              <a:t> </a:t>
            </a:r>
            <a:r>
              <a:rPr lang="cs-CZ" sz="900" dirty="0" smtClean="0">
                <a:latin typeface="Times New Roman" pitchFamily="18" charset="0"/>
                <a:cs typeface="Times New Roman" pitchFamily="18" charset="0"/>
              </a:rPr>
              <a:t>( slide č. 3)</a:t>
            </a:r>
          </a:p>
          <a:p>
            <a:r>
              <a:rPr lang="cs-CZ" sz="900" dirty="0" smtClean="0">
                <a:hlinkClick r:id="rId10"/>
              </a:rPr>
              <a:t>http://www.</a:t>
            </a:r>
            <a:r>
              <a:rPr lang="cs-CZ" sz="900" dirty="0" err="1" smtClean="0">
                <a:hlinkClick r:id="rId10"/>
              </a:rPr>
              <a:t>youtube.com</a:t>
            </a:r>
            <a:r>
              <a:rPr lang="cs-CZ" sz="900" dirty="0" smtClean="0">
                <a:hlinkClick r:id="rId10"/>
              </a:rPr>
              <a:t>/</a:t>
            </a:r>
            <a:r>
              <a:rPr lang="cs-CZ" sz="900" dirty="0" err="1" smtClean="0">
                <a:hlinkClick r:id="rId10"/>
              </a:rPr>
              <a:t>watch</a:t>
            </a:r>
            <a:r>
              <a:rPr lang="cs-CZ" sz="900" dirty="0" smtClean="0">
                <a:hlinkClick r:id="rId10"/>
              </a:rPr>
              <a:t>?v=nBfZ0_EBA0k</a:t>
            </a:r>
            <a:r>
              <a:rPr lang="cs-CZ" sz="900" dirty="0" smtClean="0"/>
              <a:t> </a:t>
            </a:r>
            <a:r>
              <a:rPr lang="cs-CZ" sz="900" dirty="0" smtClean="0">
                <a:latin typeface="Times New Roman" pitchFamily="18" charset="0"/>
                <a:cs typeface="Times New Roman" pitchFamily="18" charset="0"/>
              </a:rPr>
              <a:t>( slide č. 3)</a:t>
            </a:r>
            <a:endParaRPr lang="cs-CZ" sz="900" dirty="0" smtClean="0"/>
          </a:p>
          <a:p>
            <a:r>
              <a:rPr lang="cs-CZ" sz="900" dirty="0" smtClean="0">
                <a:hlinkClick r:id="rId11"/>
              </a:rPr>
              <a:t>http://www.</a:t>
            </a:r>
            <a:r>
              <a:rPr lang="cs-CZ" sz="900" dirty="0" err="1" smtClean="0">
                <a:hlinkClick r:id="rId11"/>
              </a:rPr>
              <a:t>youtube.com</a:t>
            </a:r>
            <a:r>
              <a:rPr lang="cs-CZ" sz="900" dirty="0" smtClean="0">
                <a:hlinkClick r:id="rId11"/>
              </a:rPr>
              <a:t>/</a:t>
            </a:r>
            <a:r>
              <a:rPr lang="cs-CZ" sz="900" dirty="0" err="1" smtClean="0">
                <a:hlinkClick r:id="rId11"/>
              </a:rPr>
              <a:t>watch</a:t>
            </a:r>
            <a:r>
              <a:rPr lang="cs-CZ" sz="900" dirty="0" smtClean="0">
                <a:hlinkClick r:id="rId11"/>
              </a:rPr>
              <a:t>?v=s_oX0E636mI</a:t>
            </a:r>
            <a:r>
              <a:rPr lang="cs-CZ" sz="900" dirty="0" smtClean="0"/>
              <a:t> </a:t>
            </a:r>
            <a:r>
              <a:rPr lang="cs-CZ" sz="900" dirty="0" smtClean="0">
                <a:latin typeface="Times New Roman" pitchFamily="18" charset="0"/>
                <a:cs typeface="Times New Roman" pitchFamily="18" charset="0"/>
              </a:rPr>
              <a:t>( slide č. 3)</a:t>
            </a:r>
            <a:endParaRPr lang="cs-CZ" sz="900" dirty="0" smtClean="0"/>
          </a:p>
          <a:p>
            <a:r>
              <a:rPr lang="cs-CZ" sz="900" dirty="0" smtClean="0">
                <a:hlinkClick r:id="rId12"/>
              </a:rPr>
              <a:t>http://www.</a:t>
            </a:r>
            <a:r>
              <a:rPr lang="cs-CZ" sz="900" dirty="0" err="1" smtClean="0">
                <a:hlinkClick r:id="rId12"/>
              </a:rPr>
              <a:t>youtube.com</a:t>
            </a:r>
            <a:r>
              <a:rPr lang="cs-CZ" sz="900" dirty="0" smtClean="0">
                <a:hlinkClick r:id="rId12"/>
              </a:rPr>
              <a:t>/</a:t>
            </a:r>
            <a:r>
              <a:rPr lang="cs-CZ" sz="900" dirty="0" err="1" smtClean="0">
                <a:hlinkClick r:id="rId12"/>
              </a:rPr>
              <a:t>watch</a:t>
            </a:r>
            <a:r>
              <a:rPr lang="cs-CZ" sz="900" dirty="0" smtClean="0">
                <a:hlinkClick r:id="rId12"/>
              </a:rPr>
              <a:t>?v=PwNLWYEeU9A</a:t>
            </a:r>
            <a:r>
              <a:rPr lang="cs-CZ" sz="900" dirty="0" smtClean="0"/>
              <a:t> </a:t>
            </a:r>
            <a:r>
              <a:rPr lang="cs-CZ" sz="900" dirty="0" smtClean="0">
                <a:latin typeface="Times New Roman" pitchFamily="18" charset="0"/>
                <a:cs typeface="Times New Roman" pitchFamily="18" charset="0"/>
              </a:rPr>
              <a:t>( slide č. 3)</a:t>
            </a:r>
            <a:endParaRPr lang="cs-CZ" sz="900" dirty="0" smtClean="0"/>
          </a:p>
          <a:p>
            <a:r>
              <a:rPr lang="cs-CZ" sz="900" dirty="0">
                <a:latin typeface="Times New Roman" pitchFamily="18" charset="0"/>
                <a:cs typeface="Times New Roman" pitchFamily="18" charset="0"/>
                <a:hlinkClick r:id="rId13"/>
              </a:rPr>
              <a:t>http://</a:t>
            </a:r>
            <a:r>
              <a:rPr lang="cs-CZ" sz="900" dirty="0" err="1" smtClean="0">
                <a:latin typeface="Times New Roman" pitchFamily="18" charset="0"/>
                <a:cs typeface="Times New Roman" pitchFamily="18" charset="0"/>
                <a:hlinkClick r:id="rId13"/>
              </a:rPr>
              <a:t>www.financninoviny.cz</a:t>
            </a:r>
            <a:r>
              <a:rPr lang="cs-CZ" sz="900" dirty="0" smtClean="0">
                <a:latin typeface="Times New Roman" pitchFamily="18" charset="0"/>
                <a:cs typeface="Times New Roman" pitchFamily="18" charset="0"/>
                <a:hlinkClick r:id="rId13"/>
              </a:rPr>
              <a:t>/</a:t>
            </a:r>
            <a:r>
              <a:rPr lang="cs-CZ" sz="900" dirty="0" err="1" smtClean="0">
                <a:latin typeface="Times New Roman" pitchFamily="18" charset="0"/>
                <a:cs typeface="Times New Roman" pitchFamily="18" charset="0"/>
                <a:hlinkClick r:id="rId13"/>
              </a:rPr>
              <a:t>tema</a:t>
            </a:r>
            <a:r>
              <a:rPr lang="cs-CZ" sz="900" dirty="0" smtClean="0">
                <a:latin typeface="Times New Roman" pitchFamily="18" charset="0"/>
                <a:cs typeface="Times New Roman" pitchFamily="18" charset="0"/>
                <a:hlinkClick r:id="rId13"/>
              </a:rPr>
              <a:t>/</a:t>
            </a:r>
            <a:r>
              <a:rPr lang="cs-CZ" sz="900" dirty="0" err="1" smtClean="0">
                <a:latin typeface="Times New Roman" pitchFamily="18" charset="0"/>
                <a:cs typeface="Times New Roman" pitchFamily="18" charset="0"/>
                <a:hlinkClick r:id="rId13"/>
              </a:rPr>
              <a:t>index_img.php?id</a:t>
            </a:r>
            <a:r>
              <a:rPr lang="cs-CZ" sz="900" dirty="0" smtClean="0">
                <a:latin typeface="Times New Roman" pitchFamily="18" charset="0"/>
                <a:cs typeface="Times New Roman" pitchFamily="18" charset="0"/>
                <a:hlinkClick r:id="rId13"/>
              </a:rPr>
              <a:t>=94877</a:t>
            </a:r>
            <a:r>
              <a:rPr lang="cs-CZ" sz="900" dirty="0" smtClean="0">
                <a:latin typeface="Times New Roman" pitchFamily="18" charset="0"/>
                <a:cs typeface="Times New Roman" pitchFamily="18" charset="0"/>
              </a:rPr>
              <a:t> ( slide č. 3)</a:t>
            </a:r>
          </a:p>
          <a:p>
            <a:r>
              <a:rPr lang="cs-CZ" sz="900" dirty="0">
                <a:latin typeface="Times New Roman" pitchFamily="18" charset="0"/>
                <a:cs typeface="Times New Roman" pitchFamily="18" charset="0"/>
                <a:hlinkClick r:id="rId14"/>
              </a:rPr>
              <a:t>http://</a:t>
            </a:r>
            <a:r>
              <a:rPr lang="cs-CZ" sz="900" dirty="0" err="1" smtClean="0">
                <a:latin typeface="Times New Roman" pitchFamily="18" charset="0"/>
                <a:cs typeface="Times New Roman" pitchFamily="18" charset="0"/>
                <a:hlinkClick r:id="rId14"/>
              </a:rPr>
              <a:t>sazy.pise.cz</a:t>
            </a:r>
            <a:r>
              <a:rPr lang="cs-CZ" sz="900" dirty="0" smtClean="0">
                <a:latin typeface="Times New Roman" pitchFamily="18" charset="0"/>
                <a:cs typeface="Times New Roman" pitchFamily="18" charset="0"/>
                <a:hlinkClick r:id="rId14"/>
              </a:rPr>
              <a:t>/83649-76-</a:t>
            </a:r>
            <a:r>
              <a:rPr lang="cs-CZ" sz="900" dirty="0" err="1" smtClean="0">
                <a:latin typeface="Times New Roman" pitchFamily="18" charset="0"/>
                <a:cs typeface="Times New Roman" pitchFamily="18" charset="0"/>
                <a:hlinkClick r:id="rId14"/>
              </a:rPr>
              <a:t>duvodu</a:t>
            </a:r>
            <a:r>
              <a:rPr lang="cs-CZ" sz="900" dirty="0" smtClean="0">
                <a:latin typeface="Times New Roman" pitchFamily="18" charset="0"/>
                <a:cs typeface="Times New Roman" pitchFamily="18" charset="0"/>
                <a:hlinkClick r:id="rId14"/>
              </a:rPr>
              <a:t>-</a:t>
            </a:r>
            <a:r>
              <a:rPr lang="cs-CZ" sz="900" dirty="0" err="1" smtClean="0">
                <a:latin typeface="Times New Roman" pitchFamily="18" charset="0"/>
                <a:cs typeface="Times New Roman" pitchFamily="18" charset="0"/>
                <a:hlinkClick r:id="rId14"/>
              </a:rPr>
              <a:t>proc-zrusit-kscm.html</a:t>
            </a:r>
            <a:r>
              <a:rPr lang="cs-CZ" sz="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900" dirty="0"/>
              <a:t>(</a:t>
            </a:r>
            <a:r>
              <a:rPr lang="cs-CZ" sz="900" dirty="0" err="1"/>
              <a:t>slide</a:t>
            </a:r>
            <a:r>
              <a:rPr lang="cs-CZ" sz="900" dirty="0"/>
              <a:t> č. 4)</a:t>
            </a:r>
          </a:p>
          <a:p>
            <a:r>
              <a:rPr lang="cs-CZ" sz="900" dirty="0" smtClean="0">
                <a:latin typeface="Times New Roman" pitchFamily="18" charset="0"/>
                <a:cs typeface="Times New Roman" pitchFamily="18" charset="0"/>
                <a:hlinkClick r:id="rId15"/>
              </a:rPr>
              <a:t>http</a:t>
            </a:r>
            <a:r>
              <a:rPr lang="cs-CZ" sz="900" dirty="0">
                <a:latin typeface="Times New Roman" pitchFamily="18" charset="0"/>
                <a:cs typeface="Times New Roman" pitchFamily="18" charset="0"/>
                <a:hlinkClick r:id="rId15"/>
              </a:rPr>
              <a:t>://</a:t>
            </a:r>
            <a:r>
              <a:rPr lang="cs-CZ" sz="900" dirty="0" err="1" smtClean="0">
                <a:latin typeface="Times New Roman" pitchFamily="18" charset="0"/>
                <a:cs typeface="Times New Roman" pitchFamily="18" charset="0"/>
                <a:hlinkClick r:id="rId15"/>
              </a:rPr>
              <a:t>aktualne.centrum.cz</a:t>
            </a:r>
            <a:r>
              <a:rPr lang="cs-CZ" sz="900" dirty="0" smtClean="0">
                <a:latin typeface="Times New Roman" pitchFamily="18" charset="0"/>
                <a:cs typeface="Times New Roman" pitchFamily="18" charset="0"/>
                <a:hlinkClick r:id="rId15"/>
              </a:rPr>
              <a:t>/blogy-a-</a:t>
            </a:r>
            <a:r>
              <a:rPr lang="cs-CZ" sz="900" dirty="0" err="1" smtClean="0">
                <a:latin typeface="Times New Roman" pitchFamily="18" charset="0"/>
                <a:cs typeface="Times New Roman" pitchFamily="18" charset="0"/>
                <a:hlinkClick r:id="rId15"/>
              </a:rPr>
              <a:t>nazory</a:t>
            </a:r>
            <a:r>
              <a:rPr lang="cs-CZ" sz="900" dirty="0" smtClean="0">
                <a:latin typeface="Times New Roman" pitchFamily="18" charset="0"/>
                <a:cs typeface="Times New Roman" pitchFamily="18" charset="0"/>
                <a:hlinkClick r:id="rId15"/>
              </a:rPr>
              <a:t>/</a:t>
            </a:r>
            <a:r>
              <a:rPr lang="cs-CZ" sz="900" dirty="0" err="1" smtClean="0">
                <a:latin typeface="Times New Roman" pitchFamily="18" charset="0"/>
                <a:cs typeface="Times New Roman" pitchFamily="18" charset="0"/>
                <a:hlinkClick r:id="rId15"/>
              </a:rPr>
              <a:t>komentare</a:t>
            </a:r>
            <a:r>
              <a:rPr lang="cs-CZ" sz="900" dirty="0" smtClean="0">
                <a:latin typeface="Times New Roman" pitchFamily="18" charset="0"/>
                <a:cs typeface="Times New Roman" pitchFamily="18" charset="0"/>
                <a:hlinkClick r:id="rId15"/>
              </a:rPr>
              <a:t>/</a:t>
            </a:r>
            <a:r>
              <a:rPr lang="cs-CZ" sz="900" dirty="0" err="1" smtClean="0">
                <a:latin typeface="Times New Roman" pitchFamily="18" charset="0"/>
                <a:cs typeface="Times New Roman" pitchFamily="18" charset="0"/>
                <a:hlinkClick r:id="rId15"/>
              </a:rPr>
              <a:t>clanek.phtml?id</a:t>
            </a:r>
            <a:r>
              <a:rPr lang="cs-CZ" sz="900" dirty="0" smtClean="0">
                <a:latin typeface="Times New Roman" pitchFamily="18" charset="0"/>
                <a:cs typeface="Times New Roman" pitchFamily="18" charset="0"/>
                <a:hlinkClick r:id="rId15"/>
              </a:rPr>
              <a:t>=725848</a:t>
            </a:r>
            <a:r>
              <a:rPr lang="cs-CZ" sz="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900" dirty="0"/>
              <a:t>(</a:t>
            </a:r>
            <a:r>
              <a:rPr lang="cs-CZ" sz="900" dirty="0" err="1"/>
              <a:t>slide</a:t>
            </a:r>
            <a:r>
              <a:rPr lang="cs-CZ" sz="900" dirty="0"/>
              <a:t> č. 4)</a:t>
            </a:r>
          </a:p>
          <a:p>
            <a:r>
              <a:rPr lang="cs-CZ" sz="900" dirty="0" smtClean="0">
                <a:hlinkClick r:id="rId16"/>
              </a:rPr>
              <a:t>http://</a:t>
            </a:r>
            <a:r>
              <a:rPr lang="cs-CZ" sz="900" dirty="0" err="1" smtClean="0">
                <a:hlinkClick r:id="rId16"/>
              </a:rPr>
              <a:t>www.youtube.com</a:t>
            </a:r>
            <a:r>
              <a:rPr lang="cs-CZ" sz="900" dirty="0" smtClean="0">
                <a:hlinkClick r:id="rId16"/>
              </a:rPr>
              <a:t>/</a:t>
            </a:r>
            <a:r>
              <a:rPr lang="cs-CZ" sz="900" dirty="0" err="1" smtClean="0">
                <a:hlinkClick r:id="rId16"/>
              </a:rPr>
              <a:t>watch?v</a:t>
            </a:r>
            <a:r>
              <a:rPr lang="cs-CZ" sz="900" dirty="0" smtClean="0">
                <a:hlinkClick r:id="rId16"/>
              </a:rPr>
              <a:t>=W0Mydquf9S8</a:t>
            </a:r>
            <a:r>
              <a:rPr lang="cs-CZ" sz="900" dirty="0" smtClean="0"/>
              <a:t> (slide č. 4)</a:t>
            </a:r>
          </a:p>
          <a:p>
            <a:r>
              <a:rPr lang="cs-CZ" sz="900" dirty="0" smtClean="0">
                <a:hlinkClick r:id="rId17"/>
              </a:rPr>
              <a:t>http://www.</a:t>
            </a:r>
            <a:r>
              <a:rPr lang="cs-CZ" sz="900" dirty="0" err="1" smtClean="0">
                <a:hlinkClick r:id="rId17"/>
              </a:rPr>
              <a:t>youtube.com</a:t>
            </a:r>
            <a:r>
              <a:rPr lang="cs-CZ" sz="900" dirty="0" smtClean="0">
                <a:hlinkClick r:id="rId17"/>
              </a:rPr>
              <a:t>/</a:t>
            </a:r>
            <a:r>
              <a:rPr lang="cs-CZ" sz="900" dirty="0" err="1" smtClean="0">
                <a:hlinkClick r:id="rId17"/>
              </a:rPr>
              <a:t>watch</a:t>
            </a:r>
            <a:r>
              <a:rPr lang="cs-CZ" sz="900" dirty="0" smtClean="0">
                <a:hlinkClick r:id="rId17"/>
              </a:rPr>
              <a:t>?v=</a:t>
            </a:r>
            <a:r>
              <a:rPr lang="cs-CZ" sz="900" dirty="0" err="1" smtClean="0">
                <a:hlinkClick r:id="rId17"/>
              </a:rPr>
              <a:t>zUvl</a:t>
            </a:r>
            <a:r>
              <a:rPr lang="cs-CZ" sz="900" dirty="0" smtClean="0">
                <a:hlinkClick r:id="rId17"/>
              </a:rPr>
              <a:t>_2Ie36Y</a:t>
            </a:r>
            <a:r>
              <a:rPr lang="cs-CZ" sz="900" dirty="0" smtClean="0"/>
              <a:t> (slide č. 4)</a:t>
            </a:r>
          </a:p>
          <a:p>
            <a:r>
              <a:rPr lang="cs-CZ" sz="900" dirty="0" smtClean="0">
                <a:hlinkClick r:id="rId18"/>
              </a:rPr>
              <a:t>http://www.</a:t>
            </a:r>
            <a:r>
              <a:rPr lang="cs-CZ" sz="900" dirty="0" err="1" smtClean="0">
                <a:hlinkClick r:id="rId18"/>
              </a:rPr>
              <a:t>youtube.com</a:t>
            </a:r>
            <a:r>
              <a:rPr lang="cs-CZ" sz="900" dirty="0" smtClean="0">
                <a:hlinkClick r:id="rId18"/>
              </a:rPr>
              <a:t>/</a:t>
            </a:r>
            <a:r>
              <a:rPr lang="cs-CZ" sz="900" dirty="0" err="1" smtClean="0">
                <a:hlinkClick r:id="rId18"/>
              </a:rPr>
              <a:t>watch</a:t>
            </a:r>
            <a:r>
              <a:rPr lang="cs-CZ" sz="900" dirty="0" smtClean="0">
                <a:hlinkClick r:id="rId18"/>
              </a:rPr>
              <a:t>?v=y-mintvBH8M</a:t>
            </a:r>
            <a:r>
              <a:rPr lang="cs-CZ" sz="900" dirty="0" smtClean="0"/>
              <a:t> (slide č. 4)</a:t>
            </a:r>
          </a:p>
          <a:p>
            <a:r>
              <a:rPr lang="cs-CZ" sz="900" dirty="0" smtClean="0">
                <a:hlinkClick r:id="rId19"/>
              </a:rPr>
              <a:t>http://www.</a:t>
            </a:r>
            <a:r>
              <a:rPr lang="cs-CZ" sz="900" dirty="0" err="1" smtClean="0">
                <a:hlinkClick r:id="rId19"/>
              </a:rPr>
              <a:t>youtube.com</a:t>
            </a:r>
            <a:r>
              <a:rPr lang="cs-CZ" sz="900" dirty="0" smtClean="0">
                <a:hlinkClick r:id="rId19"/>
              </a:rPr>
              <a:t>/</a:t>
            </a:r>
            <a:r>
              <a:rPr lang="cs-CZ" sz="900" dirty="0" err="1" smtClean="0">
                <a:hlinkClick r:id="rId19"/>
              </a:rPr>
              <a:t>watch</a:t>
            </a:r>
            <a:r>
              <a:rPr lang="cs-CZ" sz="900" dirty="0" smtClean="0">
                <a:hlinkClick r:id="rId19"/>
              </a:rPr>
              <a:t>?v=6gI1nzyhgu0</a:t>
            </a:r>
            <a:r>
              <a:rPr lang="cs-CZ" sz="900" dirty="0" smtClean="0"/>
              <a:t> (slide č. 4)</a:t>
            </a:r>
          </a:p>
          <a:p>
            <a:r>
              <a:rPr lang="cs-CZ" sz="900" dirty="0" smtClean="0">
                <a:hlinkClick r:id="rId20"/>
              </a:rPr>
              <a:t>http://</a:t>
            </a:r>
            <a:r>
              <a:rPr lang="cs-CZ" sz="900" dirty="0" err="1" smtClean="0">
                <a:hlinkClick r:id="rId20"/>
              </a:rPr>
              <a:t>www.youtube.com</a:t>
            </a:r>
            <a:r>
              <a:rPr lang="cs-CZ" sz="900" dirty="0" smtClean="0">
                <a:hlinkClick r:id="rId20"/>
              </a:rPr>
              <a:t>/</a:t>
            </a:r>
            <a:r>
              <a:rPr lang="cs-CZ" sz="900" dirty="0" err="1" smtClean="0">
                <a:hlinkClick r:id="rId20"/>
              </a:rPr>
              <a:t>watch?v</a:t>
            </a:r>
            <a:r>
              <a:rPr lang="cs-CZ" sz="900" dirty="0" smtClean="0">
                <a:hlinkClick r:id="rId20"/>
              </a:rPr>
              <a:t>=ci6gI6l942s</a:t>
            </a:r>
            <a:r>
              <a:rPr lang="cs-CZ" sz="900" dirty="0" smtClean="0"/>
              <a:t> (slide č. 4)</a:t>
            </a:r>
          </a:p>
          <a:p>
            <a:r>
              <a:rPr lang="cs-CZ" sz="900" dirty="0" smtClean="0">
                <a:latin typeface="Times New Roman" pitchFamily="18" charset="0"/>
                <a:cs typeface="Times New Roman" pitchFamily="18" charset="0"/>
                <a:hlinkClick r:id="rId21"/>
              </a:rPr>
              <a:t>http</a:t>
            </a:r>
            <a:r>
              <a:rPr lang="cs-CZ" sz="900" dirty="0">
                <a:latin typeface="Times New Roman" pitchFamily="18" charset="0"/>
                <a:cs typeface="Times New Roman" pitchFamily="18" charset="0"/>
                <a:hlinkClick r:id="rId21"/>
              </a:rPr>
              <a:t>://</a:t>
            </a:r>
            <a:r>
              <a:rPr lang="cs-CZ" sz="900" dirty="0" err="1" smtClean="0">
                <a:latin typeface="Times New Roman" pitchFamily="18" charset="0"/>
                <a:cs typeface="Times New Roman" pitchFamily="18" charset="0"/>
                <a:hlinkClick r:id="rId21"/>
              </a:rPr>
              <a:t>www.aktivni.cz</a:t>
            </a:r>
            <a:r>
              <a:rPr lang="cs-CZ" sz="900" dirty="0" smtClean="0">
                <a:latin typeface="Times New Roman" pitchFamily="18" charset="0"/>
                <a:cs typeface="Times New Roman" pitchFamily="18" charset="0"/>
                <a:hlinkClick r:id="rId21"/>
              </a:rPr>
              <a:t>/</a:t>
            </a:r>
            <a:r>
              <a:rPr lang="cs-CZ" sz="900" dirty="0" err="1" smtClean="0">
                <a:latin typeface="Times New Roman" pitchFamily="18" charset="0"/>
                <a:cs typeface="Times New Roman" pitchFamily="18" charset="0"/>
                <a:hlinkClick r:id="rId21"/>
              </a:rPr>
              <a:t>clanek</a:t>
            </a:r>
            <a:r>
              <a:rPr lang="cs-CZ" sz="900" dirty="0" smtClean="0">
                <a:latin typeface="Times New Roman" pitchFamily="18" charset="0"/>
                <a:cs typeface="Times New Roman" pitchFamily="18" charset="0"/>
                <a:hlinkClick r:id="rId21"/>
              </a:rPr>
              <a:t>/</a:t>
            </a:r>
            <a:r>
              <a:rPr lang="cs-CZ" sz="900" dirty="0" err="1" smtClean="0">
                <a:latin typeface="Times New Roman" pitchFamily="18" charset="0"/>
                <a:cs typeface="Times New Roman" pitchFamily="18" charset="0"/>
                <a:hlinkClick r:id="rId21"/>
              </a:rPr>
              <a:t>zabava</a:t>
            </a:r>
            <a:r>
              <a:rPr lang="cs-CZ" sz="900" dirty="0" smtClean="0">
                <a:latin typeface="Times New Roman" pitchFamily="18" charset="0"/>
                <a:cs typeface="Times New Roman" pitchFamily="18" charset="0"/>
                <a:hlinkClick r:id="rId21"/>
              </a:rPr>
              <a:t>/kultura/</a:t>
            </a:r>
            <a:r>
              <a:rPr lang="cs-CZ" sz="900" dirty="0" err="1" smtClean="0">
                <a:latin typeface="Times New Roman" pitchFamily="18" charset="0"/>
                <a:cs typeface="Times New Roman" pitchFamily="18" charset="0"/>
                <a:hlinkClick r:id="rId21"/>
              </a:rPr>
              <a:t>nobelova</a:t>
            </a:r>
            <a:r>
              <a:rPr lang="cs-CZ" sz="900" dirty="0" smtClean="0">
                <a:latin typeface="Times New Roman" pitchFamily="18" charset="0"/>
                <a:cs typeface="Times New Roman" pitchFamily="18" charset="0"/>
                <a:hlinkClick r:id="rId21"/>
              </a:rPr>
              <a:t>-cena-za-literaturu</a:t>
            </a:r>
            <a:r>
              <a:rPr lang="cs-CZ" sz="900" dirty="0" smtClean="0">
                <a:latin typeface="Times New Roman" pitchFamily="18" charset="0"/>
                <a:cs typeface="Times New Roman" pitchFamily="18" charset="0"/>
              </a:rPr>
              <a:t>  ( slide č. 6)</a:t>
            </a:r>
          </a:p>
          <a:p>
            <a:r>
              <a:rPr lang="cs-CZ" sz="900" dirty="0">
                <a:latin typeface="Times New Roman" pitchFamily="18" charset="0"/>
                <a:cs typeface="Times New Roman" pitchFamily="18" charset="0"/>
                <a:hlinkClick r:id="rId22"/>
              </a:rPr>
              <a:t>http://</a:t>
            </a:r>
            <a:r>
              <a:rPr lang="cs-CZ" sz="900" dirty="0" err="1" smtClean="0">
                <a:latin typeface="Times New Roman" pitchFamily="18" charset="0"/>
                <a:cs typeface="Times New Roman" pitchFamily="18" charset="0"/>
                <a:hlinkClick r:id="rId22"/>
              </a:rPr>
              <a:t>vtm.zive.cz</a:t>
            </a:r>
            <a:r>
              <a:rPr lang="cs-CZ" sz="900" dirty="0" smtClean="0">
                <a:latin typeface="Times New Roman" pitchFamily="18" charset="0"/>
                <a:cs typeface="Times New Roman" pitchFamily="18" charset="0"/>
                <a:hlinkClick r:id="rId22"/>
              </a:rPr>
              <a:t>/</a:t>
            </a:r>
            <a:r>
              <a:rPr lang="cs-CZ" sz="900" dirty="0" err="1" smtClean="0">
                <a:latin typeface="Times New Roman" pitchFamily="18" charset="0"/>
                <a:cs typeface="Times New Roman" pitchFamily="18" charset="0"/>
                <a:hlinkClick r:id="rId22"/>
              </a:rPr>
              <a:t>clanek</a:t>
            </a:r>
            <a:r>
              <a:rPr lang="cs-CZ" sz="900" dirty="0" smtClean="0">
                <a:latin typeface="Times New Roman" pitchFamily="18" charset="0"/>
                <a:cs typeface="Times New Roman" pitchFamily="18" charset="0"/>
                <a:hlinkClick r:id="rId22"/>
              </a:rPr>
              <a:t>/co-je-</a:t>
            </a:r>
            <a:r>
              <a:rPr lang="cs-CZ" sz="900" dirty="0" err="1" smtClean="0">
                <a:latin typeface="Times New Roman" pitchFamily="18" charset="0"/>
                <a:cs typeface="Times New Roman" pitchFamily="18" charset="0"/>
                <a:hlinkClick r:id="rId22"/>
              </a:rPr>
              <a:t>podminkou</a:t>
            </a:r>
            <a:r>
              <a:rPr lang="cs-CZ" sz="900" dirty="0" smtClean="0">
                <a:latin typeface="Times New Roman" pitchFamily="18" charset="0"/>
                <a:cs typeface="Times New Roman" pitchFamily="18" charset="0"/>
                <a:hlinkClick r:id="rId22"/>
              </a:rPr>
              <a:t>-k-</a:t>
            </a:r>
            <a:r>
              <a:rPr lang="cs-CZ" sz="900" dirty="0" err="1" smtClean="0">
                <a:latin typeface="Times New Roman" pitchFamily="18" charset="0"/>
                <a:cs typeface="Times New Roman" pitchFamily="18" charset="0"/>
                <a:hlinkClick r:id="rId22"/>
              </a:rPr>
              <a:t>ziskani</a:t>
            </a:r>
            <a:r>
              <a:rPr lang="cs-CZ" sz="900" dirty="0" smtClean="0">
                <a:latin typeface="Times New Roman" pitchFamily="18" charset="0"/>
                <a:cs typeface="Times New Roman" pitchFamily="18" charset="0"/>
                <a:hlinkClick r:id="rId22"/>
              </a:rPr>
              <a:t>-</a:t>
            </a:r>
            <a:r>
              <a:rPr lang="cs-CZ" sz="900" dirty="0" err="1" smtClean="0">
                <a:latin typeface="Times New Roman" pitchFamily="18" charset="0"/>
                <a:cs typeface="Times New Roman" pitchFamily="18" charset="0"/>
                <a:hlinkClick r:id="rId22"/>
              </a:rPr>
              <a:t>nobelovy</a:t>
            </a:r>
            <a:r>
              <a:rPr lang="cs-CZ" sz="900" dirty="0" smtClean="0">
                <a:latin typeface="Times New Roman" pitchFamily="18" charset="0"/>
                <a:cs typeface="Times New Roman" pitchFamily="18" charset="0"/>
                <a:hlinkClick r:id="rId22"/>
              </a:rPr>
              <a:t>-ceny-za-literaturu</a:t>
            </a:r>
            <a:r>
              <a:rPr lang="cs-CZ" sz="900" dirty="0" smtClean="0">
                <a:latin typeface="Times New Roman" pitchFamily="18" charset="0"/>
                <a:cs typeface="Times New Roman" pitchFamily="18" charset="0"/>
              </a:rPr>
              <a:t>  (slide č. 7)</a:t>
            </a:r>
          </a:p>
          <a:p>
            <a:r>
              <a:rPr lang="cs-CZ" sz="900" dirty="0" smtClean="0">
                <a:latin typeface="Times New Roman" pitchFamily="18" charset="0"/>
                <a:cs typeface="Times New Roman" pitchFamily="18" charset="0"/>
              </a:rPr>
              <a:t>Soukal,J., Literární výchova pro 2. stupeň základní školy a odpovídající ročníky víceletých gymnázií, SPN a.s. Praha 2009</a:t>
            </a:r>
          </a:p>
          <a:p>
            <a:r>
              <a:rPr lang="cs-CZ" sz="900" dirty="0" smtClean="0"/>
              <a:t>Žáček,J., </a:t>
            </a:r>
            <a:r>
              <a:rPr lang="cs-CZ" sz="900" dirty="0" err="1" smtClean="0"/>
              <a:t>Hanzová</a:t>
            </a:r>
            <a:r>
              <a:rPr lang="cs-CZ" sz="900" dirty="0" smtClean="0"/>
              <a:t>,M.,Čítanka pro 9. ročník základní školy a kvartu víceletého gymnázia, </a:t>
            </a:r>
            <a:r>
              <a:rPr lang="cs-CZ" sz="900" dirty="0" err="1" smtClean="0"/>
              <a:t>nakl</a:t>
            </a:r>
            <a:r>
              <a:rPr lang="cs-CZ" sz="900" dirty="0" smtClean="0"/>
              <a:t>. Fragment 1999</a:t>
            </a:r>
          </a:p>
          <a:p>
            <a:endParaRPr lang="cs-CZ" sz="900" dirty="0" smtClean="0"/>
          </a:p>
          <a:p>
            <a:endParaRPr lang="cs-CZ" sz="9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sz="9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5087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chemeClr val="accent6">
            <a:lumMod val="40000"/>
            <a:lumOff val="60000"/>
          </a:schemeClr>
        </a:solidFill>
      </a:spPr>
      <a:bodyPr wrap="square" rtlCol="0">
        <a:spAutoFit/>
      </a:bodyPr>
      <a:lstStyle>
        <a:defPPr>
          <a:defRPr sz="1200" b="1" dirty="0" smtClean="0">
            <a:solidFill>
              <a:schemeClr val="accent3">
                <a:lumMod val="50000"/>
              </a:schemeClr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6096</TotalTime>
  <Words>1723</Words>
  <Application>Microsoft Office PowerPoint</Application>
  <PresentationFormat>Předvádění na obrazovce (16:9)</PresentationFormat>
  <Paragraphs>291</Paragraphs>
  <Slides>10</Slides>
  <Notes>10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51.1 Česká literatura 2.poloviny 20. století</vt:lpstr>
      <vt:lpstr>51.2 Co již víme?</vt:lpstr>
      <vt:lpstr>51.3 Jaké si řekneme nové termíny a názvy?</vt:lpstr>
      <vt:lpstr>51.4 Co si řekneme nového?</vt:lpstr>
      <vt:lpstr>51.5 Procvičení a příklady</vt:lpstr>
      <vt:lpstr>51.6 Něco navíc pro šikovné</vt:lpstr>
      <vt:lpstr>51.7 CLIL </vt:lpstr>
      <vt:lpstr>51.8 Test znalostí</vt:lpstr>
      <vt:lpstr>Prezentace aplikace PowerPoint</vt:lpstr>
      <vt:lpstr>Prezentace aplikace PowerPoint</vt:lpstr>
    </vt:vector>
  </TitlesOfParts>
  <Company>Základní škla Děčín VI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prusa</dc:creator>
  <cp:lastModifiedBy>hercogova</cp:lastModifiedBy>
  <cp:revision>306</cp:revision>
  <dcterms:created xsi:type="dcterms:W3CDTF">2010-10-18T18:21:56Z</dcterms:created>
  <dcterms:modified xsi:type="dcterms:W3CDTF">2012-04-21T19:16:27Z</dcterms:modified>
</cp:coreProperties>
</file>