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jjLpv3nSxzs" TargetMode="External"/><Relationship Id="rId13" Type="http://schemas.openxmlformats.org/officeDocument/2006/relationships/hyperlink" Target="http://www.youtube.com/watch?v=_stEP_Kcnlo" TargetMode="External"/><Relationship Id="rId3" Type="http://schemas.openxmlformats.org/officeDocument/2006/relationships/hyperlink" Target="http://www.youtube.com/watch?v=5fxoP9UdFh8" TargetMode="External"/><Relationship Id="rId7" Type="http://schemas.openxmlformats.org/officeDocument/2006/relationships/hyperlink" Target="http://www.youtube.com/watch?v=H-KdYTxfFNw&amp;feature=results_video&amp;playnext=1&amp;list=PL870F664E441FD5B4" TargetMode="External"/><Relationship Id="rId12" Type="http://schemas.openxmlformats.org/officeDocument/2006/relationships/hyperlink" Target="http://www.youtube.com/watch?v=PwNLWYEeU9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v=eW2fJBTHBHc" TargetMode="External"/><Relationship Id="rId11" Type="http://schemas.openxmlformats.org/officeDocument/2006/relationships/audio" Target="../media/audio1.wav"/><Relationship Id="rId5" Type="http://schemas.openxmlformats.org/officeDocument/2006/relationships/hyperlink" Target="http://www.youtube.com/watch?v=PFFFOfxNG04" TargetMode="External"/><Relationship Id="rId10" Type="http://schemas.openxmlformats.org/officeDocument/2006/relationships/hyperlink" Target="http://www.youtube.com/watch?v=s_oX0E636mI" TargetMode="External"/><Relationship Id="rId4" Type="http://schemas.openxmlformats.org/officeDocument/2006/relationships/hyperlink" Target="http://www.youtube.com/watch?v=LRRIZDEmCN8" TargetMode="External"/><Relationship Id="rId9" Type="http://schemas.openxmlformats.org/officeDocument/2006/relationships/hyperlink" Target="http://www.youtube.com/watch?v=nBfZ0_EBA0k" TargetMode="External"/><Relationship Id="rId1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W0Mydquf9S8" TargetMode="External"/><Relationship Id="rId3" Type="http://schemas.openxmlformats.org/officeDocument/2006/relationships/hyperlink" Target="http://www.youtube.com/watch?v=6gI1nzyhgu0" TargetMode="External"/><Relationship Id="rId7" Type="http://schemas.openxmlformats.org/officeDocument/2006/relationships/hyperlink" Target="http://www.youtube.com/watch?v=zUvl_2Ie36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v=y-mintvBH8M" TargetMode="External"/><Relationship Id="rId11" Type="http://schemas.openxmlformats.org/officeDocument/2006/relationships/image" Target="../media/image12.jpeg"/><Relationship Id="rId5" Type="http://schemas.openxmlformats.org/officeDocument/2006/relationships/audio" Target="../media/audio1.wav"/><Relationship Id="rId10" Type="http://schemas.openxmlformats.org/officeDocument/2006/relationships/image" Target="../media/image11.jpeg"/><Relationship Id="rId4" Type="http://schemas.openxmlformats.org/officeDocument/2006/relationships/hyperlink" Target="http://www.youtube.com/watch?v=ci6gI6l942s" TargetMode="External"/><Relationship Id="rId9" Type="http://schemas.openxmlformats.org/officeDocument/2006/relationships/hyperlink" Target="http://www.youtube.com/watch?v=TuQTb4vUHi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jjLpv3nSxzs" TargetMode="External"/><Relationship Id="rId13" Type="http://schemas.openxmlformats.org/officeDocument/2006/relationships/hyperlink" Target="http://www.financninoviny.cz/tema/index_img.php?id=94877" TargetMode="External"/><Relationship Id="rId18" Type="http://schemas.openxmlformats.org/officeDocument/2006/relationships/hyperlink" Target="http://www.youtube.com/watch?v=y-mintvBH8M" TargetMode="External"/><Relationship Id="rId3" Type="http://schemas.openxmlformats.org/officeDocument/2006/relationships/hyperlink" Target="http://hubblesite.org/" TargetMode="External"/><Relationship Id="rId21" Type="http://schemas.openxmlformats.org/officeDocument/2006/relationships/hyperlink" Target="http://www.aktivni.cz/clanek/zabava/kultura/nobelova-cena-za-literaturu" TargetMode="External"/><Relationship Id="rId7" Type="http://schemas.openxmlformats.org/officeDocument/2006/relationships/hyperlink" Target="http://www.youtube.com/watch?v=PFFFOfxNG04" TargetMode="External"/><Relationship Id="rId12" Type="http://schemas.openxmlformats.org/officeDocument/2006/relationships/hyperlink" Target="http://www.youtube.com/watch?v=PwNLWYEeU9A" TargetMode="External"/><Relationship Id="rId17" Type="http://schemas.openxmlformats.org/officeDocument/2006/relationships/hyperlink" Target="http://www.youtube.com/watch?v=zUvl_2Ie36Y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://www.youtube.com/watch?v=W0Mydquf9S8" TargetMode="External"/><Relationship Id="rId20" Type="http://schemas.openxmlformats.org/officeDocument/2006/relationships/hyperlink" Target="http://www.youtube.com/watch?v=ci6gI6l942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v=tPhnDLv_oAs" TargetMode="External"/><Relationship Id="rId11" Type="http://schemas.openxmlformats.org/officeDocument/2006/relationships/hyperlink" Target="http://www.youtube.com/watch?v=s_oX0E636mI" TargetMode="External"/><Relationship Id="rId5" Type="http://schemas.openxmlformats.org/officeDocument/2006/relationships/hyperlink" Target="http://www.youtube.com/watch?v=5fxoP9UdFh8" TargetMode="External"/><Relationship Id="rId15" Type="http://schemas.openxmlformats.org/officeDocument/2006/relationships/hyperlink" Target="http://aktualne.centrum.cz/blogy-a-nazory/komentare/clanek.phtml?id=725848" TargetMode="External"/><Relationship Id="rId10" Type="http://schemas.openxmlformats.org/officeDocument/2006/relationships/hyperlink" Target="http://www.youtube.com/watch?v=nBfZ0_EBA0k" TargetMode="External"/><Relationship Id="rId19" Type="http://schemas.openxmlformats.org/officeDocument/2006/relationships/hyperlink" Target="http://www.youtube.com/watch?v=6gI1nzyhgu0" TargetMode="External"/><Relationship Id="rId4" Type="http://schemas.openxmlformats.org/officeDocument/2006/relationships/hyperlink" Target="http://www.youtube.com/watch?v=eW2fJBTHBHc" TargetMode="External"/><Relationship Id="rId9" Type="http://schemas.openxmlformats.org/officeDocument/2006/relationships/hyperlink" Target="http://www.youtube.com/watch?v=H-KdYTxfFNw&amp;feature=results_video&amp;playnext=1&amp;list=PL870F664E441FD5B4" TargetMode="External"/><Relationship Id="rId14" Type="http://schemas.openxmlformats.org/officeDocument/2006/relationships/hyperlink" Target="http://sazy.pise.cz/83649-76-duvodu-proc-zrusit-kscm.html" TargetMode="External"/><Relationship Id="rId22" Type="http://schemas.openxmlformats.org/officeDocument/2006/relationships/hyperlink" Target="http://vtm.zive.cz/clanek/co-je-podminkou-k-ziskani-nobelovy-ceny-za-literatu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rázek 26" descr="pala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915566"/>
            <a:ext cx="1790700" cy="2192660"/>
          </a:xfrm>
          <a:prstGeom prst="rect">
            <a:avLst/>
          </a:prstGeom>
        </p:spPr>
      </p:pic>
      <p:pic>
        <p:nvPicPr>
          <p:cNvPr id="26" name="Obrázek 25" descr="h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555526"/>
            <a:ext cx="1524000" cy="1143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612068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51.1 Česká literatura 2.poloviny 20. století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Drahomíra Párová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27947"/>
            <a:ext cx="3043260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Obrázek 17" descr="úno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7504" y="1851670"/>
            <a:ext cx="1552575" cy="2727201"/>
          </a:xfrm>
          <a:prstGeom prst="rect">
            <a:avLst/>
          </a:prstGeom>
        </p:spPr>
      </p:pic>
      <p:pic>
        <p:nvPicPr>
          <p:cNvPr id="20" name="Obrázek 19" descr="196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28184" y="2499742"/>
            <a:ext cx="2609850" cy="1752600"/>
          </a:xfrm>
          <a:prstGeom prst="rect">
            <a:avLst/>
          </a:prstGeom>
        </p:spPr>
      </p:pic>
      <p:pic>
        <p:nvPicPr>
          <p:cNvPr id="21" name="Obrázek 20" descr="1968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88224" y="555526"/>
            <a:ext cx="2448272" cy="1790700"/>
          </a:xfrm>
          <a:prstGeom prst="rect">
            <a:avLst/>
          </a:prstGeom>
        </p:spPr>
      </p:pic>
      <p:pic>
        <p:nvPicPr>
          <p:cNvPr id="22" name="Obrázek 21" descr="jzd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691680" y="3147814"/>
            <a:ext cx="2514600" cy="1531243"/>
          </a:xfrm>
          <a:prstGeom prst="rect">
            <a:avLst/>
          </a:prstGeom>
        </p:spPr>
      </p:pic>
      <p:pic>
        <p:nvPicPr>
          <p:cNvPr id="23" name="Obrázek 22" descr="sp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283968" y="1635646"/>
            <a:ext cx="1828800" cy="2505075"/>
          </a:xfrm>
          <a:prstGeom prst="rect">
            <a:avLst/>
          </a:prstGeom>
        </p:spPr>
      </p:pic>
      <p:sp>
        <p:nvSpPr>
          <p:cNvPr id="25" name="TextovéPole 24"/>
          <p:cNvSpPr txBox="1"/>
          <p:nvPr/>
        </p:nvSpPr>
        <p:spPr>
          <a:xfrm>
            <a:off x="3779912" y="987574"/>
            <a:ext cx="266429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 jakým událostem československých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dějin se vztahují tyto obrázky?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51.10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683584"/>
              </p:ext>
            </p:extLst>
          </p:nvPr>
        </p:nvGraphicFramePr>
        <p:xfrm>
          <a:off x="1043608" y="1275606"/>
          <a:ext cx="7272808" cy="352429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Román, povídka, novela, oficiální literatura, samizdatová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., exilová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absurdní drama, divadla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malých forem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vývoj literatury v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2. polovině 20. století s převažujícím zaměřením na literaturu 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období komunistické totality.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25922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51.2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987574"/>
            <a:ext cx="8820472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Literatura odráží společenskou situaci.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světová válka zasáhla do osudů všech lidí, mnoho výborných autorů bylo popraveno nacisty 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(Vladislav Vančura, Karel Poláček, Josef Čapek, Jiří Orten, Julius Fučík).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komunistickém převratu v roce 1948 byl nastolen nedemokratický režim. 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4" y="2283718"/>
            <a:ext cx="6992042" cy="13849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Žánry, které se v literatuře 2.poloviny 20.století  používají: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ROMÁN – bohatý děj rozvětvující se několika směry, četné epizody, osudy mnoha postav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POVÍDKA – jednoduchý děj, několik postav, jejichž charakter se příliš nevyvíjí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NOVELA – soustředění na jeden poutavý příběh, končí výraznou pointou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BÁSEŇ – literární dílo ve verších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DRAMA – vyprávění příběhů pomocí dialogů a monologů</a:t>
            </a:r>
          </a:p>
        </p:txBody>
      </p:sp>
      <p:pic>
        <p:nvPicPr>
          <p:cNvPr id="1026" name="Picture 2" descr="C:\Users\honza\AppData\Local\Microsoft\Windows\Temporary Internet Files\Content.IE5\8YBIJZC4\MC90041239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5366" y="2931790"/>
            <a:ext cx="2792652" cy="1872208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107504" y="3867894"/>
            <a:ext cx="4964501" cy="10772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Literatura 2.poloviny 20.století se dělila na:</a:t>
            </a:r>
            <a:endParaRPr lang="cs-CZ" sz="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OFICIÁLNÍ – komunisty povolenou a schválenou</a:t>
            </a:r>
            <a:endParaRPr lang="cs-CZ" sz="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NEOFICIÁLNÍ – komunisty pronásledovanou, tzv. zakázanou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290" y="492443"/>
            <a:ext cx="678395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56176" y="627534"/>
            <a:ext cx="2051720" cy="30777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Literatura tzv. oficiální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04" y="988516"/>
            <a:ext cx="2880320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PRÓZA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Ludvík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Aškenazy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(1921-1986)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Vajíčko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 Otčenášek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(1924-1979)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Romeo, Julie a tma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Ladislav Fuks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(1923-1994)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Pan Theodor </a:t>
            </a:r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Mundstock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Spalovač mrtvol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Vladimír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Neff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(1909-1983)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Sňatky z rozumu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Bohumil Hrabal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(1914-1997)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Perlička na dně</a:t>
            </a:r>
          </a:p>
          <a:p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Pábitelé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Ostře sledované vlaky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Postřižiny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Obsluhoval jsem anglického krále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Vladimír Páral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(1932)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Milenci a vrazi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Ota Pavel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( 1930-1973)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Smrt krásných srnců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jsem potkal ryby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059832" y="987574"/>
            <a:ext cx="2238113" cy="3996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POEZIE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František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Hrubín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(1910-1971)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Hirošima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Romance pro křídlovku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 Skácel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( 1922-1989)</a:t>
            </a:r>
          </a:p>
          <a:p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Smuténka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Oldřich Mikulášek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(1910-1985)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Ortely a milosti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Vítězslav Nezval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(1900-1958)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Básně noci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Jaroslav Seifert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(1901-1986)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Maminka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Píseň o Viktorce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Josef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Kainar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(1917-1971)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Člověka hořce mám rád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Jiří Kolář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(1914-2002)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Prométheova játra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Oldřich Mikulášek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(1910-1985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Krajem táhne prašivec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Václav Hrabě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(1940 – 1965)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Blues pro bláznivou holku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547694" y="987574"/>
            <a:ext cx="3246402" cy="41549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DRAMA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Vítězslav Nezval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(1900-1958)</a:t>
            </a:r>
          </a:p>
          <a:p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Manon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Lescaut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drama ve verších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 Drda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Hrátky s čertem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František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Hrubín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(1910-1971)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Srpnová neděle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DIVADLA MALÝCH FOREM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SEMAFOR 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J.Suchý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J.Šlitr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 Zuzana je sama doma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Kytice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M. Šimek,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J.Grossmann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Povídky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DIVADLO JÁRY CIMRMANA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.Svěrák,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Smoljak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 Hostinec na mýtince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        Posel z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Liptákova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lačítko akce: Video 7">
            <a:hlinkClick r:id="rId3" action="ppaction://program" highlightClick="1"/>
          </p:cNvPr>
          <p:cNvSpPr/>
          <p:nvPr/>
        </p:nvSpPr>
        <p:spPr>
          <a:xfrm>
            <a:off x="1907704" y="1707654"/>
            <a:ext cx="360000" cy="216024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Video 8">
            <a:hlinkClick r:id="rId4" action="ppaction://program" highlightClick="1"/>
          </p:cNvPr>
          <p:cNvSpPr/>
          <p:nvPr/>
        </p:nvSpPr>
        <p:spPr>
          <a:xfrm>
            <a:off x="1763688" y="2283718"/>
            <a:ext cx="360040" cy="216024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Video 9">
            <a:hlinkClick r:id="rId5" action="ppaction://program" highlightClick="1"/>
          </p:cNvPr>
          <p:cNvSpPr/>
          <p:nvPr/>
        </p:nvSpPr>
        <p:spPr>
          <a:xfrm>
            <a:off x="1619672" y="3363838"/>
            <a:ext cx="360040" cy="216024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Video 10">
            <a:hlinkClick r:id="rId6" action="ppaction://program" highlightClick="1"/>
          </p:cNvPr>
          <p:cNvSpPr/>
          <p:nvPr/>
        </p:nvSpPr>
        <p:spPr>
          <a:xfrm>
            <a:off x="899592" y="3579862"/>
            <a:ext cx="360000" cy="216000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Video 11">
            <a:hlinkClick r:id="rId7" action="ppaction://program" highlightClick="1"/>
          </p:cNvPr>
          <p:cNvSpPr/>
          <p:nvPr/>
        </p:nvSpPr>
        <p:spPr>
          <a:xfrm>
            <a:off x="2411760" y="3723878"/>
            <a:ext cx="360000" cy="216000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Video 12">
            <a:hlinkClick r:id="rId8" action="ppaction://program" highlightClick="1"/>
          </p:cNvPr>
          <p:cNvSpPr/>
          <p:nvPr/>
        </p:nvSpPr>
        <p:spPr>
          <a:xfrm>
            <a:off x="1619672" y="4083918"/>
            <a:ext cx="360000" cy="216000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Video 13">
            <a:hlinkClick r:id="rId9" action="ppaction://program" highlightClick="1"/>
          </p:cNvPr>
          <p:cNvSpPr/>
          <p:nvPr/>
        </p:nvSpPr>
        <p:spPr>
          <a:xfrm>
            <a:off x="1763688" y="4515966"/>
            <a:ext cx="360000" cy="216000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Video 14">
            <a:hlinkClick r:id="rId10" action="ppaction://program" highlightClick="1"/>
          </p:cNvPr>
          <p:cNvSpPr/>
          <p:nvPr/>
        </p:nvSpPr>
        <p:spPr>
          <a:xfrm>
            <a:off x="8388424" y="2715766"/>
            <a:ext cx="360000" cy="216000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Zvuk 15">
            <a:hlinkClick r:id="rId12" action="ppaction://program" highlightClick="1">
              <a:snd r:embed="rId11" name="applause.wav"/>
            </a:hlinkClick>
          </p:cNvPr>
          <p:cNvSpPr/>
          <p:nvPr/>
        </p:nvSpPr>
        <p:spPr>
          <a:xfrm>
            <a:off x="8100392" y="3075806"/>
            <a:ext cx="360000" cy="216000"/>
          </a:xfrm>
          <a:prstGeom prst="actionButtonSou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Video 16">
            <a:hlinkClick r:id="rId13" action="ppaction://program" highlightClick="1"/>
          </p:cNvPr>
          <p:cNvSpPr/>
          <p:nvPr/>
        </p:nvSpPr>
        <p:spPr>
          <a:xfrm>
            <a:off x="8316416" y="4011910"/>
            <a:ext cx="360000" cy="216000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cimr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796136" y="3795886"/>
            <a:ext cx="1409457" cy="1065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5994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51.4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9582"/>
            <a:ext cx="619964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Literatura tzv. neoficiální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odchod mnoha spisovatelů do emigrace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samizdat – rozšiřování zakázaných knih opisy na psacím stroji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exilová literatura – Sixty-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Eight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Publishers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Toronto (až 200 knih)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Z.Salivarová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J.Škvorecký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2067694"/>
            <a:ext cx="2507418" cy="2492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PRÓZA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Ludvík Vaculík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( 1926)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snář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Ivan Klíma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( 1931)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 veselá jitra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Pavel Kohout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( 1928)</a:t>
            </a:r>
          </a:p>
          <a:p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Katyně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Arnošt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Lustig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(1926 – 2011)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Modlitba pro Kateřinu </a:t>
            </a:r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Horovitzovou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Milan Kundera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(1929)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Nesnesitelná lehkost bytí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Josef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Škvorecký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(1924-2011)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Tankový prapor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131840" y="2067694"/>
            <a:ext cx="1887504" cy="295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POEZIE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Pavel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Šrut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(1940) 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Kolej </a:t>
            </a:r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Yesterday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Ivan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Wernish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(1942)</a:t>
            </a:r>
          </a:p>
          <a:p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Zimohrádek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Karel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Šiktanc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(1928)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orloj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Ivan Martin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Jirous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(1944)</a:t>
            </a:r>
          </a:p>
          <a:p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Magor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dětem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Jaroslav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Hutka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Klíč pluhu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Jaromíra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Nohavica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Jiří Dědeček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Karel Kryl</a:t>
            </a:r>
          </a:p>
          <a:p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Kníška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Karla Kryla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436096" y="2067694"/>
            <a:ext cx="3472425" cy="286232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DRAMA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absurdní drama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skutečnost vyjadřuje jako nesmyslnou, lidé nejsou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schopni se dorozumět,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tlachání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černý humor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Pavel Kohout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(1928)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August, August, </a:t>
            </a:r>
            <a:r>
              <a:rPr lang="cs-CZ" sz="12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ugust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Václav Havel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(1936-2011)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Zahradní slavnost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Audience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Odcházení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Ivan Vyskočil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(1929)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Malý </a:t>
            </a:r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Alenáš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Arnošt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Goldflam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( 1946)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Biletářka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lačítko akce: Video 8">
            <a:hlinkClick r:id="rId3" action="ppaction://program" highlightClick="1"/>
          </p:cNvPr>
          <p:cNvSpPr/>
          <p:nvPr/>
        </p:nvSpPr>
        <p:spPr>
          <a:xfrm>
            <a:off x="2627784" y="3579862"/>
            <a:ext cx="360000" cy="216000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Video 9">
            <a:hlinkClick r:id="rId4" action="ppaction://program" highlightClick="1"/>
          </p:cNvPr>
          <p:cNvSpPr/>
          <p:nvPr/>
        </p:nvSpPr>
        <p:spPr>
          <a:xfrm>
            <a:off x="2267744" y="4299942"/>
            <a:ext cx="360000" cy="216000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Zvuk 10">
            <a:hlinkClick r:id="rId6" action="ppaction://program" highlightClick="1">
              <a:snd r:embed="rId5" name="applause.wav"/>
            </a:hlinkClick>
          </p:cNvPr>
          <p:cNvSpPr/>
          <p:nvPr/>
        </p:nvSpPr>
        <p:spPr>
          <a:xfrm>
            <a:off x="4572000" y="4155926"/>
            <a:ext cx="360000" cy="216000"/>
          </a:xfrm>
          <a:prstGeom prst="actionButtonSou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Zvuk 11">
            <a:hlinkClick r:id="rId7" action="ppaction://program" highlightClick="1">
              <a:snd r:embed="rId5" name="applause.wav"/>
            </a:hlinkClick>
          </p:cNvPr>
          <p:cNvSpPr/>
          <p:nvPr/>
        </p:nvSpPr>
        <p:spPr>
          <a:xfrm>
            <a:off x="4572000" y="4443958"/>
            <a:ext cx="360000" cy="216000"/>
          </a:xfrm>
          <a:prstGeom prst="actionButtonSou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Zvuk 12">
            <a:hlinkClick r:id="rId8" action="ppaction://program" highlightClick="1">
              <a:snd r:embed="rId5" name="applause.wav"/>
            </a:hlinkClick>
          </p:cNvPr>
          <p:cNvSpPr/>
          <p:nvPr/>
        </p:nvSpPr>
        <p:spPr>
          <a:xfrm>
            <a:off x="4572000" y="4731990"/>
            <a:ext cx="360000" cy="216000"/>
          </a:xfrm>
          <a:prstGeom prst="actionButtonSou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Video 13">
            <a:hlinkClick r:id="rId9" action="ppaction://program" highlightClick="1"/>
          </p:cNvPr>
          <p:cNvSpPr/>
          <p:nvPr/>
        </p:nvSpPr>
        <p:spPr>
          <a:xfrm>
            <a:off x="6372200" y="3579862"/>
            <a:ext cx="360000" cy="216000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 descr="havel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164288" y="3435846"/>
            <a:ext cx="1872208" cy="1571752"/>
          </a:xfrm>
          <a:prstGeom prst="rect">
            <a:avLst/>
          </a:prstGeom>
        </p:spPr>
      </p:pic>
      <p:pic>
        <p:nvPicPr>
          <p:cNvPr id="16" name="Obrázek 15" descr="ksč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931149" y="555527"/>
            <a:ext cx="1872208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51.5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9582"/>
            <a:ext cx="5798767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 jakými tématy se v literatuře z tohoto období setkáváme?</a:t>
            </a: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Jakými proměnami prošla společnost od roku 1948?</a:t>
            </a: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Vysvětli pojmy oficiální tvorba, exilová a samizdatová literatura.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995686"/>
            <a:ext cx="8799460" cy="32316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čem spočívá  absurdita v díle Zahradní slavnost Václava Havla?</a:t>
            </a:r>
          </a:p>
          <a:p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HUGO: Dobrý den. Obrok je obrok a hrách je hrách. Je tu kolega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Kalabis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TAJEMNÍK: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Kalabis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Josef, narozený 2.ledna 1940,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Kalabis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Václav, narozený 18.června 1891 nebo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Kalabis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František, narozený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4. srpna1919?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TAJEMNICE: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Kalabis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František, narozený 4. srpna 1919, je omluven. Přednáší dnes na domovní schůzi o budoucnosti lidstva.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TAJEMNÍK: Odložíte si kravatu a sako?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TAJEMNICE: Nalézáte se u hlavního vchodu B13. Můžete si zde zakoupit universální vstupenku, která vás opravňuje k volnému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pohybu po celém areálu zahrady a k návštěvě takřka všech atrakcí, pořádaných v rámci zahradní slavnosti Likvidačního úřadu.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TAJEMNÍK: Jako je například beseda s přednostou vývojového oddělení o nových likvidačních metodách, pořádaná v prostoru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rybníčku –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TAJEMNICE: Zábavný kvíz z historie Likvidačního úřadu, pořádaný v altánu římská tři – 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TAJEMNÍK: Nebo vyprávění žertovných historek z likvidační praxe pátého oddělení, který zaznamenal a bude vyprávět přednosta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pátého oddělení. – 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TAJEMNICE: A na kterém se můžete podílet i vy, odevzdal-li jste přesný text svého vyprávění, opatřený lékařským vysvědčením 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souhlasem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úsekáře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nejpozději dva měsíce před datem zahradní slavnosti na sekretariát humoru a na ideově regulační komisi.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948264" y="915566"/>
            <a:ext cx="182941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Zkuste si ve třídě vytvořit 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ABSURDNÍ DRAMA</a:t>
            </a:r>
          </a:p>
        </p:txBody>
      </p:sp>
      <p:sp>
        <p:nvSpPr>
          <p:cNvPr id="7" name="TextovéPole 6"/>
          <p:cNvSpPr txBox="1"/>
          <p:nvPr/>
        </p:nvSpPr>
        <p:spPr>
          <a:xfrm rot="1239060">
            <a:off x="6246917" y="1929646"/>
            <a:ext cx="2942780" cy="2769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PŘESVĚDČIVĚ SI NACVIČTE  TUTO UKÁZKU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11510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51.6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1203598"/>
            <a:ext cx="8784976" cy="38164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Nobelova cena za literaturu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Nobelova cena za literaturu se uděluje už od roku 1901 a v České republice / Československu je pouze jediný spisovatel, 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který ji obdržel. V roce 1984 Švédská akademie rozhodla o udělení této ceny českému básníkovi Jaroslavu Seifertovi.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Mezi kandidáty se však českých literátů objevilo více. Mezi první patřil Jaroslav Vrchlický spolu s Josefem Svatoplukem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Macharem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a Otokarem Březinou. Na počátku 30. let minulého století neúspěšně kandidoval </a:t>
            </a:r>
            <a:r>
              <a:rPr lang="cs-CZ" sz="1100" u="sng" dirty="0" smtClean="0">
                <a:latin typeface="Times New Roman" pitchFamily="18" charset="0"/>
                <a:cs typeface="Times New Roman" pitchFamily="18" charset="0"/>
              </a:rPr>
              <a:t>Alois Jirásek a Karel Čapek 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byl na Nobelovu cenu navržen celkem sedmkrát. V roce 1937 to už dokonce vypadalo, že by Nobelovu cenu mohl dostat, nakonec však neuspěl, i když jeho mezinárodní věhlas byl velký.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Jaroslav Seifert byl poprvé navržen v roce 1953, kdy ho nominoval profesor Albert Pražák. Doba však nebyla příznivá a především pro naše stranické orgány byl básník naprosto nepřijatelný, takže si všichni oddychli, když cenu nedostal.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Další nominace Jaroslava Seiferta byla v roce 1968, to jej navrhoval francouzský spisoval Louis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Aragon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za velké podpory lingvisty a profesora Harvardské univerzity Romana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Jakobsona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Jakobson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potom svůj návrh opakoval v letech 1969, 1976, 1978 a 1979, nikdy neuspěl.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Koncem 60. let 20. století se mezi kandidáty na Nobelovu cenu objevil další český básník </a:t>
            </a:r>
            <a:r>
              <a:rPr lang="cs-CZ" sz="1100" u="sng" dirty="0" smtClean="0">
                <a:latin typeface="Times New Roman" pitchFamily="18" charset="0"/>
                <a:cs typeface="Times New Roman" pitchFamily="18" charset="0"/>
              </a:rPr>
              <a:t>Vladimír Holan.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Když se přiblížily 80. narozeniny Jaroslava Seiferta, byl básník opět na cenu navržen a opět marně. V roce 1984 bylo rozhodnutí Švédské akademie opravdu nečekané a překvapilo velkou část uměleckého světa.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Jaroslav Seifert se tedy stal nositelem Nobelovy ceny a byl druhým takto oceněným Čechem. Tím prvním byl </a:t>
            </a:r>
            <a:r>
              <a:rPr lang="cs-CZ" sz="1100" u="sng" dirty="0" smtClean="0">
                <a:latin typeface="Times New Roman" pitchFamily="18" charset="0"/>
                <a:cs typeface="Times New Roman" pitchFamily="18" charset="0"/>
              </a:rPr>
              <a:t>Jaroslav </a:t>
            </a:r>
            <a:r>
              <a:rPr lang="cs-CZ" sz="1100" u="sng" dirty="0" err="1" smtClean="0">
                <a:latin typeface="Times New Roman" pitchFamily="18" charset="0"/>
                <a:cs typeface="Times New Roman" pitchFamily="18" charset="0"/>
              </a:rPr>
              <a:t>Heyrovský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. Udělení Nobelovy ceny se ale stalo zdrojem nepříjemného konfliktu mezi básníkem a představiteli Československa. Jako signatář Charty 77 nebyl podle stranických a vládních orgánů tím nejlepším, kdo by měl Československo reprezentovat ve světě. Básník byl tehdy nemocný a upoutaný na nemocniční lůžko, kde byl pod dozorem státní bezpečnosti. Pro cenu si odjely jeho děti Jana a Jaroslav a dcera dne 10. prosince 1984 Nobelovu cenu za svého otce také převzala.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Blahopřání dostával básník z celého světa, jen doma se udělení ceny odbylo několika řádky v kulturní rubrice novin.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Jaroslav Seifert se z vyznamenání dlouho netěšil. Zemřel 10. ledna 1986 a i tady ještě naposledy pozlobil totalitní režim. Slavnostní rozloučení v Rudolfinu bylo hlídané, aby se tam nikdo nepovolaný neobjevil, ale pohřeb, který probíhal podle básníkova přání v Kralupech nad Vltavou, se stal tichým protestem proti režimu.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ek 4" descr="seife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96422" y="555525"/>
            <a:ext cx="1647825" cy="1266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592291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51.7 CLIL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987574"/>
            <a:ext cx="8496944" cy="372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The Nobel Prize in Literature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“The said interest shall be divided into five equal parts, which shall be apportioned as follows: /- - -/ one part to the person who shall have produced in the field of literature the most outstanding work in an ideal direction ...”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(Excerpt from the will of Alfred Nobel)</a:t>
            </a: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Alfred Nobel had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broad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cultural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interests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The interest that he developed in literature during his early youth lasted throughout his life. His library holds a rich spectrum of literature in different languages. Further evidence of Nobel’s literary interest was that during the last years of his life, he began writing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fiction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again. Literature was the fourth prize area Nobel mentioned in his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very first Nobel Prize in Literature was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awarded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in 1901 to the French poet 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and philosopher Sully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Prudhomme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who in his poetry showed the "rare combination 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of the qualities of both heart and intellect". Over the years, the Nobel Prize in Literature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has distinguished the works of authors from many different 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languages and cultural backgrounds. The Literature Prize has been awarded to </a:t>
            </a:r>
          </a:p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masters as well as authors acclaimed worldwide.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Nobel Prize in Literature is awarded by the Swedish Academy, Stockholm, Sweden.</a:t>
            </a:r>
          </a:p>
          <a:p>
            <a:endParaRPr lang="en-US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Obrázek 4" descr="nob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2859782"/>
            <a:ext cx="2133600" cy="2133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526376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96336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802039"/>
              </p:ext>
            </p:extLst>
          </p:nvPr>
        </p:nvGraphicFramePr>
        <p:xfrm>
          <a:off x="323528" y="1347614"/>
          <a:ext cx="7344816" cy="286512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216092"/>
                <a:gridCol w="4128724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Česká literatura 2. pol.20.století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se dělí na: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válečnou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 absurdní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komunistickou a nacistickou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novou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 nepřesnou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oficiální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 neoficiální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divadlům malých forem nepatří: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Semafor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Husa</a:t>
                      </a:r>
                      <a:r>
                        <a:rPr lang="cs-CZ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na provázku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Divadlo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Járy Cimrmana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Divadlo</a:t>
                      </a:r>
                      <a:r>
                        <a:rPr lang="cs-CZ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na Vinohradech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Absurdní 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drama vyjadřuje: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nesmyslnou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skutečnost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mocnost komunistů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propagaci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nových myšlenek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optimistickou náladu a nové ideje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Mezi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exilové autory nepatří: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Milan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Kundera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Josef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Škvorecký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Vítězslav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Nezval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Karel Kryl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8028384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7504" y="915566"/>
            <a:ext cx="8568952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de.wikipedia.org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/wiki/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Kommunistische_Partei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 č.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1)</a:t>
            </a:r>
            <a:endParaRPr lang="cs-CZ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www.panzernet.net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php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index.php?topic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=2804.0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 č. 1)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www.geo-magazin.cz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/image/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palachuv-tyden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 č. 1)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4"/>
              </a:rPr>
              <a:t>zpravy.idnes.cz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/okradli-je-hned-dvakrat-dostanou-kulaci-svuj-majetek-nekdy-zpet-psv-/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kavarna.aspx?c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=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A080217_154302_kavarna_bos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 č. 1)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4"/>
              </a:rPr>
              <a:t>foow.org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4"/>
              </a:rPr>
              <a:t>cz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4"/>
              </a:rPr>
              <a:t>e%C4%8D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/3325/%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C4%8Deskoslovensk%C3%A1+spartaki%C3%A1da+1985.html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 č. 1)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www.ucebnice-dejepisu.ic.cz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/1703-povalecne-ceskoslovensko-padesata-a-sedesata-leta-prazske-jaro-1968.php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 č. 1)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zena-in.cz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clanek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pred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-41-lety-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skoncil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-sen-o-socialismu-s-lidskou-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tvari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 č. 1)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www.youtube.com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watch?v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=eW2fJBTHBHc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slide č. 3)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youtube.com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watch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5"/>
              </a:rPr>
              <a:t>?v=5fxoP9UdFh8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slide č. 3)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youtube.com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watch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6"/>
              </a:rPr>
              <a:t>?v=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tPhnDLv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6"/>
              </a:rPr>
              <a:t>_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oAs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slide č. 3)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youtube.com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watch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7"/>
              </a:rPr>
              <a:t>?v=PFFFOfxNG04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slide č. 3)</a:t>
            </a:r>
          </a:p>
          <a:p>
            <a:r>
              <a:rPr lang="cs-CZ" sz="900" dirty="0" smtClean="0">
                <a:hlinkClick r:id="rId8"/>
              </a:rPr>
              <a:t>http://www.</a:t>
            </a:r>
            <a:r>
              <a:rPr lang="cs-CZ" sz="900" dirty="0" err="1" smtClean="0">
                <a:hlinkClick r:id="rId8"/>
              </a:rPr>
              <a:t>youtube.com</a:t>
            </a:r>
            <a:r>
              <a:rPr lang="cs-CZ" sz="900" dirty="0" smtClean="0">
                <a:hlinkClick r:id="rId8"/>
              </a:rPr>
              <a:t>/</a:t>
            </a:r>
            <a:r>
              <a:rPr lang="cs-CZ" sz="900" dirty="0" err="1" smtClean="0">
                <a:hlinkClick r:id="rId8"/>
              </a:rPr>
              <a:t>watch</a:t>
            </a:r>
            <a:r>
              <a:rPr lang="cs-CZ" sz="900" dirty="0" smtClean="0">
                <a:hlinkClick r:id="rId8"/>
              </a:rPr>
              <a:t>?v=jjLpv3nSxzs</a:t>
            </a:r>
            <a:r>
              <a:rPr lang="cs-CZ" sz="900" dirty="0" smtClean="0"/>
              <a:t>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 slide č. 3)</a:t>
            </a:r>
            <a:endParaRPr lang="cs-CZ" sz="900" dirty="0" smtClean="0"/>
          </a:p>
          <a:p>
            <a:r>
              <a:rPr lang="cs-CZ" sz="900" dirty="0" smtClean="0">
                <a:hlinkClick r:id="rId9"/>
              </a:rPr>
              <a:t>http://www.</a:t>
            </a:r>
            <a:r>
              <a:rPr lang="cs-CZ" sz="900" dirty="0" err="1" smtClean="0">
                <a:hlinkClick r:id="rId9"/>
              </a:rPr>
              <a:t>youtube.com</a:t>
            </a:r>
            <a:r>
              <a:rPr lang="cs-CZ" sz="900" dirty="0" smtClean="0">
                <a:hlinkClick r:id="rId9"/>
              </a:rPr>
              <a:t>/</a:t>
            </a:r>
            <a:r>
              <a:rPr lang="cs-CZ" sz="900" dirty="0" err="1" smtClean="0">
                <a:hlinkClick r:id="rId9"/>
              </a:rPr>
              <a:t>watch</a:t>
            </a:r>
            <a:r>
              <a:rPr lang="cs-CZ" sz="900" dirty="0" smtClean="0">
                <a:hlinkClick r:id="rId9"/>
              </a:rPr>
              <a:t>?v=H-</a:t>
            </a:r>
            <a:r>
              <a:rPr lang="cs-CZ" sz="900" dirty="0" err="1" smtClean="0">
                <a:hlinkClick r:id="rId9"/>
              </a:rPr>
              <a:t>KdYTxfFNw</a:t>
            </a:r>
            <a:r>
              <a:rPr lang="cs-CZ" sz="900" dirty="0" smtClean="0">
                <a:hlinkClick r:id="rId9"/>
              </a:rPr>
              <a:t>&amp;feature=</a:t>
            </a:r>
            <a:r>
              <a:rPr lang="cs-CZ" sz="900" dirty="0" err="1" smtClean="0">
                <a:hlinkClick r:id="rId9"/>
              </a:rPr>
              <a:t>results</a:t>
            </a:r>
            <a:r>
              <a:rPr lang="cs-CZ" sz="900" dirty="0" smtClean="0">
                <a:hlinkClick r:id="rId9"/>
              </a:rPr>
              <a:t>_video&amp;</a:t>
            </a:r>
            <a:r>
              <a:rPr lang="cs-CZ" sz="900" dirty="0" err="1" smtClean="0">
                <a:hlinkClick r:id="rId9"/>
              </a:rPr>
              <a:t>playnext</a:t>
            </a:r>
            <a:r>
              <a:rPr lang="cs-CZ" sz="900" dirty="0" smtClean="0">
                <a:hlinkClick r:id="rId9"/>
              </a:rPr>
              <a:t>=1&amp;list=PL870F664E441FD5B4</a:t>
            </a:r>
            <a:r>
              <a:rPr lang="cs-CZ" sz="900" dirty="0" smtClean="0"/>
              <a:t>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 slide č. 3)</a:t>
            </a:r>
          </a:p>
          <a:p>
            <a:r>
              <a:rPr lang="cs-CZ" sz="900" dirty="0" smtClean="0">
                <a:hlinkClick r:id="rId10"/>
              </a:rPr>
              <a:t>http://www.</a:t>
            </a:r>
            <a:r>
              <a:rPr lang="cs-CZ" sz="900" dirty="0" err="1" smtClean="0">
                <a:hlinkClick r:id="rId10"/>
              </a:rPr>
              <a:t>youtube.com</a:t>
            </a:r>
            <a:r>
              <a:rPr lang="cs-CZ" sz="900" dirty="0" smtClean="0">
                <a:hlinkClick r:id="rId10"/>
              </a:rPr>
              <a:t>/</a:t>
            </a:r>
            <a:r>
              <a:rPr lang="cs-CZ" sz="900" dirty="0" err="1" smtClean="0">
                <a:hlinkClick r:id="rId10"/>
              </a:rPr>
              <a:t>watch</a:t>
            </a:r>
            <a:r>
              <a:rPr lang="cs-CZ" sz="900" dirty="0" smtClean="0">
                <a:hlinkClick r:id="rId10"/>
              </a:rPr>
              <a:t>?v=nBfZ0_EBA0k</a:t>
            </a:r>
            <a:r>
              <a:rPr lang="cs-CZ" sz="900" dirty="0" smtClean="0"/>
              <a:t>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 slide č. 3)</a:t>
            </a:r>
            <a:endParaRPr lang="cs-CZ" sz="900" dirty="0" smtClean="0"/>
          </a:p>
          <a:p>
            <a:r>
              <a:rPr lang="cs-CZ" sz="900" dirty="0" smtClean="0">
                <a:hlinkClick r:id="rId11"/>
              </a:rPr>
              <a:t>http://www.</a:t>
            </a:r>
            <a:r>
              <a:rPr lang="cs-CZ" sz="900" dirty="0" err="1" smtClean="0">
                <a:hlinkClick r:id="rId11"/>
              </a:rPr>
              <a:t>youtube.com</a:t>
            </a:r>
            <a:r>
              <a:rPr lang="cs-CZ" sz="900" dirty="0" smtClean="0">
                <a:hlinkClick r:id="rId11"/>
              </a:rPr>
              <a:t>/</a:t>
            </a:r>
            <a:r>
              <a:rPr lang="cs-CZ" sz="900" dirty="0" err="1" smtClean="0">
                <a:hlinkClick r:id="rId11"/>
              </a:rPr>
              <a:t>watch</a:t>
            </a:r>
            <a:r>
              <a:rPr lang="cs-CZ" sz="900" dirty="0" smtClean="0">
                <a:hlinkClick r:id="rId11"/>
              </a:rPr>
              <a:t>?v=s_oX0E636mI</a:t>
            </a:r>
            <a:r>
              <a:rPr lang="cs-CZ" sz="900" dirty="0" smtClean="0"/>
              <a:t>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 slide č. 3)</a:t>
            </a:r>
            <a:endParaRPr lang="cs-CZ" sz="900" dirty="0" smtClean="0"/>
          </a:p>
          <a:p>
            <a:r>
              <a:rPr lang="cs-CZ" sz="900" dirty="0" smtClean="0">
                <a:hlinkClick r:id="rId12"/>
              </a:rPr>
              <a:t>http://www.</a:t>
            </a:r>
            <a:r>
              <a:rPr lang="cs-CZ" sz="900" dirty="0" err="1" smtClean="0">
                <a:hlinkClick r:id="rId12"/>
              </a:rPr>
              <a:t>youtube.com</a:t>
            </a:r>
            <a:r>
              <a:rPr lang="cs-CZ" sz="900" dirty="0" smtClean="0">
                <a:hlinkClick r:id="rId12"/>
              </a:rPr>
              <a:t>/</a:t>
            </a:r>
            <a:r>
              <a:rPr lang="cs-CZ" sz="900" dirty="0" err="1" smtClean="0">
                <a:hlinkClick r:id="rId12"/>
              </a:rPr>
              <a:t>watch</a:t>
            </a:r>
            <a:r>
              <a:rPr lang="cs-CZ" sz="900" dirty="0" smtClean="0">
                <a:hlinkClick r:id="rId12"/>
              </a:rPr>
              <a:t>?v=PwNLWYEeU9A</a:t>
            </a:r>
            <a:r>
              <a:rPr lang="cs-CZ" sz="900" dirty="0" smtClean="0"/>
              <a:t>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 slide č. 3)</a:t>
            </a:r>
            <a:endParaRPr lang="cs-CZ" sz="900" dirty="0" smtClean="0"/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www.financninoviny.cz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3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tema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3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index_img.php?id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3"/>
              </a:rPr>
              <a:t>=94877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slide č. 3)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sazy.pise.cz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4"/>
              </a:rPr>
              <a:t>/83649-76-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duvodu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4"/>
              </a:rPr>
              <a:t>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proc-zrusit-kscm.html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/>
              <a:t>(</a:t>
            </a:r>
            <a:r>
              <a:rPr lang="cs-CZ" sz="900" dirty="0" err="1"/>
              <a:t>slide</a:t>
            </a:r>
            <a:r>
              <a:rPr lang="cs-CZ" sz="900" dirty="0"/>
              <a:t> č. 4)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5"/>
              </a:rPr>
              <a:t>http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5"/>
              </a:rPr>
              <a:t>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aktualne.centrum.cz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5"/>
              </a:rPr>
              <a:t>/blogy-a-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nazory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5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komentare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5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clanek.phtml?id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5"/>
              </a:rPr>
              <a:t>=725848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/>
              <a:t>(</a:t>
            </a:r>
            <a:r>
              <a:rPr lang="cs-CZ" sz="900" dirty="0" err="1"/>
              <a:t>slide</a:t>
            </a:r>
            <a:r>
              <a:rPr lang="cs-CZ" sz="900" dirty="0"/>
              <a:t> č. 4)</a:t>
            </a:r>
          </a:p>
          <a:p>
            <a:r>
              <a:rPr lang="cs-CZ" sz="900" dirty="0" smtClean="0">
                <a:hlinkClick r:id="rId16"/>
              </a:rPr>
              <a:t>http://</a:t>
            </a:r>
            <a:r>
              <a:rPr lang="cs-CZ" sz="900" dirty="0" err="1" smtClean="0">
                <a:hlinkClick r:id="rId16"/>
              </a:rPr>
              <a:t>www.youtube.com</a:t>
            </a:r>
            <a:r>
              <a:rPr lang="cs-CZ" sz="900" dirty="0" smtClean="0">
                <a:hlinkClick r:id="rId16"/>
              </a:rPr>
              <a:t>/</a:t>
            </a:r>
            <a:r>
              <a:rPr lang="cs-CZ" sz="900" dirty="0" err="1" smtClean="0">
                <a:hlinkClick r:id="rId16"/>
              </a:rPr>
              <a:t>watch?v</a:t>
            </a:r>
            <a:r>
              <a:rPr lang="cs-CZ" sz="900" dirty="0" smtClean="0">
                <a:hlinkClick r:id="rId16"/>
              </a:rPr>
              <a:t>=W0Mydquf9S8</a:t>
            </a:r>
            <a:r>
              <a:rPr lang="cs-CZ" sz="900" dirty="0" smtClean="0"/>
              <a:t> (slide č. 4)</a:t>
            </a:r>
          </a:p>
          <a:p>
            <a:r>
              <a:rPr lang="cs-CZ" sz="900" dirty="0" smtClean="0">
                <a:hlinkClick r:id="rId17"/>
              </a:rPr>
              <a:t>http://www.</a:t>
            </a:r>
            <a:r>
              <a:rPr lang="cs-CZ" sz="900" dirty="0" err="1" smtClean="0">
                <a:hlinkClick r:id="rId17"/>
              </a:rPr>
              <a:t>youtube.com</a:t>
            </a:r>
            <a:r>
              <a:rPr lang="cs-CZ" sz="900" dirty="0" smtClean="0">
                <a:hlinkClick r:id="rId17"/>
              </a:rPr>
              <a:t>/</a:t>
            </a:r>
            <a:r>
              <a:rPr lang="cs-CZ" sz="900" dirty="0" err="1" smtClean="0">
                <a:hlinkClick r:id="rId17"/>
              </a:rPr>
              <a:t>watch</a:t>
            </a:r>
            <a:r>
              <a:rPr lang="cs-CZ" sz="900" dirty="0" smtClean="0">
                <a:hlinkClick r:id="rId17"/>
              </a:rPr>
              <a:t>?v=</a:t>
            </a:r>
            <a:r>
              <a:rPr lang="cs-CZ" sz="900" dirty="0" err="1" smtClean="0">
                <a:hlinkClick r:id="rId17"/>
              </a:rPr>
              <a:t>zUvl</a:t>
            </a:r>
            <a:r>
              <a:rPr lang="cs-CZ" sz="900" dirty="0" smtClean="0">
                <a:hlinkClick r:id="rId17"/>
              </a:rPr>
              <a:t>_2Ie36Y</a:t>
            </a:r>
            <a:r>
              <a:rPr lang="cs-CZ" sz="900" dirty="0" smtClean="0"/>
              <a:t> (slide č. 4)</a:t>
            </a:r>
          </a:p>
          <a:p>
            <a:r>
              <a:rPr lang="cs-CZ" sz="900" dirty="0" smtClean="0">
                <a:hlinkClick r:id="rId18"/>
              </a:rPr>
              <a:t>http://www.</a:t>
            </a:r>
            <a:r>
              <a:rPr lang="cs-CZ" sz="900" dirty="0" err="1" smtClean="0">
                <a:hlinkClick r:id="rId18"/>
              </a:rPr>
              <a:t>youtube.com</a:t>
            </a:r>
            <a:r>
              <a:rPr lang="cs-CZ" sz="900" dirty="0" smtClean="0">
                <a:hlinkClick r:id="rId18"/>
              </a:rPr>
              <a:t>/</a:t>
            </a:r>
            <a:r>
              <a:rPr lang="cs-CZ" sz="900" dirty="0" err="1" smtClean="0">
                <a:hlinkClick r:id="rId18"/>
              </a:rPr>
              <a:t>watch</a:t>
            </a:r>
            <a:r>
              <a:rPr lang="cs-CZ" sz="900" dirty="0" smtClean="0">
                <a:hlinkClick r:id="rId18"/>
              </a:rPr>
              <a:t>?v=y-mintvBH8M</a:t>
            </a:r>
            <a:r>
              <a:rPr lang="cs-CZ" sz="900" dirty="0" smtClean="0"/>
              <a:t> (slide č. 4)</a:t>
            </a:r>
          </a:p>
          <a:p>
            <a:r>
              <a:rPr lang="cs-CZ" sz="900" dirty="0" smtClean="0">
                <a:hlinkClick r:id="rId19"/>
              </a:rPr>
              <a:t>http://www.</a:t>
            </a:r>
            <a:r>
              <a:rPr lang="cs-CZ" sz="900" dirty="0" err="1" smtClean="0">
                <a:hlinkClick r:id="rId19"/>
              </a:rPr>
              <a:t>youtube.com</a:t>
            </a:r>
            <a:r>
              <a:rPr lang="cs-CZ" sz="900" dirty="0" smtClean="0">
                <a:hlinkClick r:id="rId19"/>
              </a:rPr>
              <a:t>/</a:t>
            </a:r>
            <a:r>
              <a:rPr lang="cs-CZ" sz="900" dirty="0" err="1" smtClean="0">
                <a:hlinkClick r:id="rId19"/>
              </a:rPr>
              <a:t>watch</a:t>
            </a:r>
            <a:r>
              <a:rPr lang="cs-CZ" sz="900" dirty="0" smtClean="0">
                <a:hlinkClick r:id="rId19"/>
              </a:rPr>
              <a:t>?v=6gI1nzyhgu0</a:t>
            </a:r>
            <a:r>
              <a:rPr lang="cs-CZ" sz="900" dirty="0" smtClean="0"/>
              <a:t> (slide č. 4)</a:t>
            </a:r>
          </a:p>
          <a:p>
            <a:r>
              <a:rPr lang="cs-CZ" sz="900" dirty="0" smtClean="0">
                <a:hlinkClick r:id="rId20"/>
              </a:rPr>
              <a:t>http://</a:t>
            </a:r>
            <a:r>
              <a:rPr lang="cs-CZ" sz="900" dirty="0" err="1" smtClean="0">
                <a:hlinkClick r:id="rId20"/>
              </a:rPr>
              <a:t>www.youtube.com</a:t>
            </a:r>
            <a:r>
              <a:rPr lang="cs-CZ" sz="900" dirty="0" smtClean="0">
                <a:hlinkClick r:id="rId20"/>
              </a:rPr>
              <a:t>/</a:t>
            </a:r>
            <a:r>
              <a:rPr lang="cs-CZ" sz="900" dirty="0" err="1" smtClean="0">
                <a:hlinkClick r:id="rId20"/>
              </a:rPr>
              <a:t>watch?v</a:t>
            </a:r>
            <a:r>
              <a:rPr lang="cs-CZ" sz="900" dirty="0" smtClean="0">
                <a:hlinkClick r:id="rId20"/>
              </a:rPr>
              <a:t>=ci6gI6l942s</a:t>
            </a:r>
            <a:r>
              <a:rPr lang="cs-CZ" sz="900" dirty="0" smtClean="0"/>
              <a:t> (slide č. 4)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1"/>
              </a:rPr>
              <a:t>http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21"/>
              </a:rPr>
              <a:t>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1"/>
              </a:rPr>
              <a:t>www.aktivni.cz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1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1"/>
              </a:rPr>
              <a:t>clanek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1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1"/>
              </a:rPr>
              <a:t>zabava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1"/>
              </a:rPr>
              <a:t>/kultura/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1"/>
              </a:rPr>
              <a:t>nobelova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1"/>
              </a:rPr>
              <a:t>-cena-za-literaturu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 ( slide č. 6)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  <a:hlinkClick r:id="rId22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2"/>
              </a:rPr>
              <a:t>vtm.zive.cz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2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2"/>
              </a:rPr>
              <a:t>clanek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2"/>
              </a:rPr>
              <a:t>/co-je-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2"/>
              </a:rPr>
              <a:t>podminkou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2"/>
              </a:rPr>
              <a:t>-k-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2"/>
              </a:rPr>
              <a:t>ziskani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2"/>
              </a:rPr>
              <a:t>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2"/>
              </a:rPr>
              <a:t>nobelovy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2"/>
              </a:rPr>
              <a:t>-ceny-za-literaturu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 (slide č. 7)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Soukal,J., Literární výchova pro 2. stupeň základní školy a odpovídající ročníky víceletých gymnázií, SPN a.s. Praha 2009</a:t>
            </a:r>
          </a:p>
          <a:p>
            <a:r>
              <a:rPr lang="cs-CZ" sz="900" dirty="0" smtClean="0"/>
              <a:t>Žáček,J., </a:t>
            </a:r>
            <a:r>
              <a:rPr lang="cs-CZ" sz="900" dirty="0" err="1" smtClean="0"/>
              <a:t>Hanzová</a:t>
            </a:r>
            <a:r>
              <a:rPr lang="cs-CZ" sz="900" dirty="0" smtClean="0"/>
              <a:t>,M.,Čítanka pro 9. ročník základní školy a kvartu víceletého gymnázia, </a:t>
            </a:r>
            <a:r>
              <a:rPr lang="cs-CZ" sz="900" dirty="0" err="1" smtClean="0"/>
              <a:t>nakl</a:t>
            </a:r>
            <a:r>
              <a:rPr lang="cs-CZ" sz="900" dirty="0" smtClean="0"/>
              <a:t>. Fragment 1999</a:t>
            </a:r>
          </a:p>
          <a:p>
            <a:endParaRPr lang="cs-CZ" sz="900" dirty="0" smtClean="0"/>
          </a:p>
          <a:p>
            <a:endParaRPr lang="cs-CZ" sz="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6096</TotalTime>
  <Words>1723</Words>
  <Application>Microsoft Office PowerPoint</Application>
  <PresentationFormat>Předvádění na obrazovce (16:9)</PresentationFormat>
  <Paragraphs>291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51.1 Česká literatura 2.poloviny 20. století</vt:lpstr>
      <vt:lpstr>51.2 Co již víme?</vt:lpstr>
      <vt:lpstr>51.3 Jaké si řekneme nové termíny a názvy?</vt:lpstr>
      <vt:lpstr>51.4 Co si řekneme nového?</vt:lpstr>
      <vt:lpstr>51.5 Procvičení a příklady</vt:lpstr>
      <vt:lpstr>51.6 Něco navíc pro šikovné</vt:lpstr>
      <vt:lpstr>51.7 CLIL </vt:lpstr>
      <vt:lpstr>51.8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306</cp:revision>
  <dcterms:created xsi:type="dcterms:W3CDTF">2010-10-18T18:21:56Z</dcterms:created>
  <dcterms:modified xsi:type="dcterms:W3CDTF">2012-04-21T19:16:27Z</dcterms:modified>
</cp:coreProperties>
</file>