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3763"/>
    <a:srgbClr val="FF0000"/>
    <a:srgbClr val="FFFF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0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D68B60-8624-4986-ABC5-3FBAFD160193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5BE013-2356-47A4-BA73-EBDAD3697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1285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DD1851-2BF0-4BF0-973C-0ADFB26FB21A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73D84A-1D94-4098-A15C-7BC058E9FA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21049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901795-1064-45E5-9707-A9257E97BD0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BDCEDF-1F19-40B9-A236-C99E43751C2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318C6A-1839-4242-8032-285878EE31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5B3067-2534-4071-9050-F14A2668BF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16452F-0EB8-44A9-BDDA-708BC991F4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0CE7E4-05D4-4A6D-B5C3-BA8A5EE8C1F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064744-345D-44DD-9BD9-BA46D7FC62F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39D4EE-D8BB-4288-98F0-F4C5BA0B54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8F7B-1D8C-48DD-8E96-B526198EE92F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55011-4734-4BAD-8428-0ABF63C0A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287E3-0E92-4E43-A145-42D42637656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D7D7A-C0A3-4F9F-92DB-10C9FAE6F1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AA300-E024-4C23-9F0B-573FDF79B21F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67C3C-E74B-4E1B-AD6C-45D208B9B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CE50-26C8-4FCD-AB3E-ECAFBF4660A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B09C0-D039-4EAD-AC50-36530E99C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7AE7-0240-42A0-B85D-E66ACACC9AE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7BB2-9DF8-46AE-B0A1-34A04B5097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95DD6-2553-41F5-A1DA-2F404451AB9B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620A-745E-4C0E-9BA1-B0880DB9A8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55BDF-706C-42FC-8CE5-A4135B1ED5A1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96831-0802-4EBA-872F-BCF65CE0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60D4-16E7-4F8C-9B03-294C7C9E7CC4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80C4-D608-437B-A8A7-ABABB0F22C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4FEE7-6527-48BE-A9F7-602740598BE5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5018D-730C-4738-9253-1A3AEAB9D8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F66AC-E581-4A67-90BB-8AFB12E72C80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0E21-4F84-4E1A-82AC-37EA828555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5B348-E0F3-4074-8D7E-0497A849A013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5AC8F-DADF-4AE6-9406-7132484CE9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6D429F-07FB-45E0-A0D6-57B34165957E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3B7BA7-A9A1-4BA3-BC8E-9C6D5C5E5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cs.wikipedia.org/wiki/Podstatn&#233;_jm&#233;no" TargetMode="External"/><Relationship Id="rId4" Type="http://schemas.openxmlformats.org/officeDocument/2006/relationships/hyperlink" Target="http://cs.wikipedia.org/wiki/Slovn&#237;_druh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gif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hyperlink" Target="http://testy.nanic.cz/testy/cestina/slovni-druhy-1/" TargetMode="External"/><Relationship Id="rId7" Type="http://schemas.openxmlformats.org/officeDocument/2006/relationships/image" Target="../media/image19.jpeg"/><Relationship Id="rId12" Type="http://schemas.openxmlformats.org/officeDocument/2006/relationships/hyperlink" Target="http://testy.nanic.cz/testy/cestina/sklonovani-podstatnych-jmen-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esty.nanic.cz/testy/cestina/sklonovani-podstatnych-jmen/" TargetMode="External"/><Relationship Id="rId11" Type="http://schemas.openxmlformats.org/officeDocument/2006/relationships/image" Target="../media/image23.jpeg"/><Relationship Id="rId5" Type="http://schemas.openxmlformats.org/officeDocument/2006/relationships/hyperlink" Target="http://testy.nanic.cz/testy/cestina/slovni-druhy-cj/" TargetMode="External"/><Relationship Id="rId10" Type="http://schemas.openxmlformats.org/officeDocument/2006/relationships/image" Target="../media/image22.wmf"/><Relationship Id="rId4" Type="http://schemas.openxmlformats.org/officeDocument/2006/relationships/hyperlink" Target="http://testy.nanic.cz/testy/cestina/slovni-druhy-2/" TargetMode="External"/><Relationship Id="rId9" Type="http://schemas.openxmlformats.org/officeDocument/2006/relationships/image" Target="../media/image2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gi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3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wmf"/><Relationship Id="rId4" Type="http://schemas.openxmlformats.org/officeDocument/2006/relationships/image" Target="../media/image2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79388" y="558800"/>
            <a:ext cx="5688012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5.1  Slovní druhy, podstatná jména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ovéPole 2"/>
          <p:cNvSpPr txBox="1">
            <a:spLocks noChangeArrowheads="1"/>
          </p:cNvSpPr>
          <p:nvPr/>
        </p:nvSpPr>
        <p:spPr bwMode="auto">
          <a:xfrm>
            <a:off x="323850" y="1347788"/>
            <a:ext cx="4141788" cy="338137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Dokážeš rozlišit slovní druh vyznačených slov?</a:t>
            </a:r>
          </a:p>
        </p:txBody>
      </p:sp>
      <p:sp>
        <p:nvSpPr>
          <p:cNvPr id="15366" name="TextovéPole 4"/>
          <p:cNvSpPr txBox="1">
            <a:spLocks noChangeArrowheads="1"/>
          </p:cNvSpPr>
          <p:nvPr/>
        </p:nvSpPr>
        <p:spPr bwMode="auto">
          <a:xfrm>
            <a:off x="5364163" y="2066925"/>
            <a:ext cx="3382962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Pošťák se do blízké vesnice vydal na </a:t>
            </a:r>
            <a:r>
              <a:rPr lang="cs-CZ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kole</a:t>
            </a:r>
            <a:r>
              <a:rPr lang="cs-CZ" sz="1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288" y="1995488"/>
            <a:ext cx="4392612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Nákladní automobil projel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kolem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nás jen velmi těsně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8" name="TextovéPole 12"/>
          <p:cNvSpPr txBox="1">
            <a:spLocks noChangeArrowheads="1"/>
          </p:cNvSpPr>
          <p:nvPr/>
        </p:nvSpPr>
        <p:spPr bwMode="auto">
          <a:xfrm>
            <a:off x="4932363" y="1276350"/>
            <a:ext cx="2455862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Zastavte se, až půjdete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kolem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9" name="TextovéPole 13"/>
          <p:cNvSpPr txBox="1">
            <a:spLocks noChangeArrowheads="1"/>
          </p:cNvSpPr>
          <p:nvPr/>
        </p:nvSpPr>
        <p:spPr bwMode="auto">
          <a:xfrm>
            <a:off x="395288" y="4084638"/>
            <a:ext cx="2433637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Půjčila jsem učebnici </a:t>
            </a:r>
            <a:r>
              <a:rPr lang="cs-CZ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Petrovi.</a:t>
            </a:r>
          </a:p>
        </p:txBody>
      </p:sp>
      <p:sp>
        <p:nvSpPr>
          <p:cNvPr id="15370" name="TextovéPole 14"/>
          <p:cNvSpPr txBox="1">
            <a:spLocks noChangeArrowheads="1"/>
          </p:cNvSpPr>
          <p:nvPr/>
        </p:nvSpPr>
        <p:spPr bwMode="auto">
          <a:xfrm>
            <a:off x="5076825" y="2859088"/>
            <a:ext cx="3783013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Večer nás z kina doprovodili </a:t>
            </a:r>
            <a:r>
              <a:rPr lang="cs-CZ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Petrovi </a:t>
            </a:r>
            <a:r>
              <a:rPr lang="cs-CZ" sz="1400" b="1">
                <a:latin typeface="Times New Roman" pitchFamily="18" charset="0"/>
                <a:cs typeface="Times New Roman" pitchFamily="18" charset="0"/>
              </a:rPr>
              <a:t>kamarádi.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908175" y="2716213"/>
            <a:ext cx="2592388" cy="304800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Řekla mi to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čtyřma očima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TextovéPole 16"/>
          <p:cNvSpPr txBox="1">
            <a:spLocks noChangeArrowheads="1"/>
          </p:cNvSpPr>
          <p:nvPr/>
        </p:nvSpPr>
        <p:spPr bwMode="auto">
          <a:xfrm>
            <a:off x="5076825" y="3579813"/>
            <a:ext cx="2422525" cy="30480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1400" b="1">
                <a:latin typeface="Times New Roman" pitchFamily="18" charset="0"/>
                <a:cs typeface="Times New Roman" pitchFamily="18" charset="0"/>
              </a:rPr>
              <a:t>rostly červené máky.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7772400" y="3724275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4"/>
              </a:rPr>
              <a:t>Slovní druhy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7454900" y="4084638"/>
            <a:ext cx="168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  <a:hlinkClick r:id="rId5"/>
              </a:rPr>
              <a:t>Podstatná jména</a:t>
            </a:r>
            <a:endParaRPr lang="cs-CZ">
              <a:latin typeface="Times New Roman" pitchFamily="18" charset="0"/>
            </a:endParaRPr>
          </a:p>
        </p:txBody>
      </p:sp>
      <p:pic>
        <p:nvPicPr>
          <p:cNvPr id="15375" name="Picture 22" descr="MP9004333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3219450"/>
            <a:ext cx="1655763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29" descr="MC900231409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850" y="2571750"/>
            <a:ext cx="1408113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30" descr="MM900303432[1]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27875" y="627063"/>
            <a:ext cx="2016125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73660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až 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Slovní druhy, podstatná jména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slovní druhy a jejich určení, blíže popisuje typy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podstatných jmen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51520" y="527050"/>
            <a:ext cx="2988568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5.10 Anotace</a:t>
            </a:r>
          </a:p>
        </p:txBody>
      </p:sp>
    </p:spTree>
    <p:extLst>
      <p:ext uri="{BB962C8B-B14F-4D97-AF65-F5344CB8AC3E}">
        <p14:creationId xmlns:p14="http://schemas.microsoft.com/office/powerpoint/2010/main" val="33999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0" y="492125"/>
            <a:ext cx="363537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5.2 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8027988" y="1200150"/>
            <a:ext cx="361315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>
              <a:cs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850" y="1347788"/>
            <a:ext cx="184150" cy="276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179388" y="987425"/>
          <a:ext cx="6984776" cy="4022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002"/>
                <a:gridCol w="1770259"/>
                <a:gridCol w="4729515"/>
              </a:tblGrid>
              <a:tr h="3761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PODSTATNÁ JMÉNA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názvy osob, zvířat, věcí, vlastností, dějů a vztahů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PŘÍDAVNÁ JMÉNA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vlastnosti osob, zvířat, věcí nebo jevů označených podstatnými jmény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047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ZÁJMENA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zastupují podstatná a přídavná jména nebo na ně ukazují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670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ČÍSLOVKY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vyjadřují počet nebo pořadí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SLOVESA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vyjadřují děj, činnost, stav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047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vyjadřují bližší okolnosti děje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3618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PŘEDLOŽKY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vyjadřují bližší okolnosti děje, ale teprve ve spojení se jménem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047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SPOJKY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spojují slova nebo věty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4047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ČÁSTICE</a:t>
                      </a:r>
                      <a:endParaRPr lang="cs-CZ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uvozují slova nebo věty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555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CITOSLOVCE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vyjadřují hlasy, zvuky, pocity, nálady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7596188" y="915988"/>
            <a:ext cx="369887" cy="208756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ohebné slovní druhy</a:t>
            </a:r>
          </a:p>
        </p:txBody>
      </p:sp>
      <p:sp>
        <p:nvSpPr>
          <p:cNvPr id="14" name="Pravá složená závorka 13"/>
          <p:cNvSpPr/>
          <p:nvPr/>
        </p:nvSpPr>
        <p:spPr>
          <a:xfrm>
            <a:off x="7164388" y="1058863"/>
            <a:ext cx="360362" cy="18732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Pravá složená závorka 14"/>
          <p:cNvSpPr/>
          <p:nvPr/>
        </p:nvSpPr>
        <p:spPr>
          <a:xfrm>
            <a:off x="7164388" y="3219450"/>
            <a:ext cx="371475" cy="17287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7596188" y="3003550"/>
            <a:ext cx="369887" cy="20161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neohebné slovní druhy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8029575" y="915988"/>
            <a:ext cx="646113" cy="165576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1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skloňují 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(1. - 4.)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8027988" y="2500313"/>
            <a:ext cx="646112" cy="50323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accent1"/>
            </a:solidFill>
            <a:prstDash val="solid"/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časují se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(5.)</a:t>
            </a:r>
          </a:p>
        </p:txBody>
      </p:sp>
      <p:pic>
        <p:nvPicPr>
          <p:cNvPr id="17465" name="Picture 62" descr="MC90001707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3508375"/>
            <a:ext cx="982662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179512" y="555625"/>
            <a:ext cx="6913438" cy="576263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5.3 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ovéPole 3"/>
          <p:cNvSpPr txBox="1">
            <a:spLocks noChangeArrowheads="1"/>
          </p:cNvSpPr>
          <p:nvPr/>
        </p:nvSpPr>
        <p:spPr bwMode="auto">
          <a:xfrm>
            <a:off x="179388" y="1131888"/>
            <a:ext cx="1460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latin typeface="Times New Roman" pitchFamily="18" charset="0"/>
                <a:cs typeface="Times New Roman" pitchFamily="18" charset="0"/>
              </a:rPr>
              <a:t>Slovní druhy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850" y="1779588"/>
            <a:ext cx="184150" cy="2778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388" y="1635125"/>
          <a:ext cx="2160240" cy="320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99"/>
                <a:gridCol w="1787341"/>
              </a:tblGrid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PODSTATNÁ JMÉNA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PŘÍDAVNÁ JMÉNA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ZÁJMENA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ČÍSLOVKY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SLOVESA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2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PŘEDLOŽKY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08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SPOJKY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406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ČÁSTICE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922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cs-CZ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CITOSLOVCE</a:t>
                      </a:r>
                      <a:endParaRPr lang="cs-CZ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2484438" y="1635125"/>
            <a:ext cx="554037" cy="18002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plnovýznamová slova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484438" y="3508375"/>
            <a:ext cx="554037" cy="9350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gramatická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+mn-lt"/>
              </a:rPr>
              <a:t>slova</a:t>
            </a:r>
          </a:p>
        </p:txBody>
      </p:sp>
      <p:sp>
        <p:nvSpPr>
          <p:cNvPr id="19498" name="TextovéPole 16"/>
          <p:cNvSpPr txBox="1">
            <a:spLocks noChangeArrowheads="1"/>
          </p:cNvSpPr>
          <p:nvPr/>
        </p:nvSpPr>
        <p:spPr bwMode="auto">
          <a:xfrm>
            <a:off x="3563938" y="1131888"/>
            <a:ext cx="1844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latin typeface="Times New Roman" pitchFamily="18" charset="0"/>
                <a:cs typeface="Times New Roman" pitchFamily="18" charset="0"/>
              </a:rPr>
              <a:t>Podstatná jména</a:t>
            </a:r>
          </a:p>
        </p:txBody>
      </p:sp>
      <p:sp>
        <p:nvSpPr>
          <p:cNvPr id="19499" name="TextovéPole 19"/>
          <p:cNvSpPr txBox="1">
            <a:spLocks noChangeArrowheads="1"/>
          </p:cNvSpPr>
          <p:nvPr/>
        </p:nvSpPr>
        <p:spPr bwMode="auto">
          <a:xfrm>
            <a:off x="3635375" y="1635125"/>
            <a:ext cx="1728788" cy="30797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mluvnické kategorie</a:t>
            </a:r>
          </a:p>
        </p:txBody>
      </p:sp>
      <p:sp>
        <p:nvSpPr>
          <p:cNvPr id="19500" name="TextovéPole 22"/>
          <p:cNvSpPr txBox="1">
            <a:spLocks noChangeArrowheads="1"/>
          </p:cNvSpPr>
          <p:nvPr/>
        </p:nvSpPr>
        <p:spPr bwMode="auto">
          <a:xfrm>
            <a:off x="5580063" y="1419225"/>
            <a:ext cx="5762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latin typeface="Calibri" pitchFamily="34" charset="0"/>
              </a:rPr>
              <a:t>rod</a:t>
            </a:r>
          </a:p>
          <a:p>
            <a:r>
              <a:rPr lang="cs-CZ" sz="1200" b="1">
                <a:latin typeface="Calibri" pitchFamily="34" charset="0"/>
              </a:rPr>
              <a:t>číslo </a:t>
            </a:r>
          </a:p>
          <a:p>
            <a:r>
              <a:rPr lang="cs-CZ" sz="1200" b="1">
                <a:latin typeface="Calibri" pitchFamily="34" charset="0"/>
              </a:rPr>
              <a:t>pád</a:t>
            </a:r>
          </a:p>
          <a:p>
            <a:r>
              <a:rPr lang="cs-CZ" sz="1200" b="1">
                <a:latin typeface="Calibri" pitchFamily="34" charset="0"/>
              </a:rPr>
              <a:t>vzor</a:t>
            </a:r>
          </a:p>
        </p:txBody>
      </p:sp>
      <p:cxnSp>
        <p:nvCxnSpPr>
          <p:cNvPr id="25" name="Přímá spojnice se šipkou 24"/>
          <p:cNvCxnSpPr>
            <a:stCxn id="19499" idx="3"/>
          </p:cNvCxnSpPr>
          <p:nvPr/>
        </p:nvCxnSpPr>
        <p:spPr>
          <a:xfrm>
            <a:off x="5364163" y="1789113"/>
            <a:ext cx="215900" cy="350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9499" idx="3"/>
          </p:cNvCxnSpPr>
          <p:nvPr/>
        </p:nvCxnSpPr>
        <p:spPr>
          <a:xfrm>
            <a:off x="5364163" y="1789113"/>
            <a:ext cx="215900" cy="134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5580063" y="17081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9499" idx="3"/>
          </p:cNvCxnSpPr>
          <p:nvPr/>
        </p:nvCxnSpPr>
        <p:spPr>
          <a:xfrm flipV="1">
            <a:off x="5364163" y="1708150"/>
            <a:ext cx="215900" cy="80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19499" idx="3"/>
          </p:cNvCxnSpPr>
          <p:nvPr/>
        </p:nvCxnSpPr>
        <p:spPr>
          <a:xfrm flipV="1">
            <a:off x="5364163" y="1563688"/>
            <a:ext cx="215900" cy="22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06" name="TextovéPole 50"/>
          <p:cNvSpPr txBox="1">
            <a:spLocks noChangeArrowheads="1"/>
          </p:cNvSpPr>
          <p:nvPr/>
        </p:nvSpPr>
        <p:spPr bwMode="auto">
          <a:xfrm>
            <a:off x="5003800" y="2571750"/>
            <a:ext cx="1439863" cy="30797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 i="1">
                <a:latin typeface="Times New Roman" pitchFamily="18" charset="0"/>
                <a:cs typeface="Times New Roman" pitchFamily="18" charset="0"/>
              </a:rPr>
              <a:t>podstatná jména</a:t>
            </a:r>
          </a:p>
        </p:txBody>
      </p:sp>
      <p:sp>
        <p:nvSpPr>
          <p:cNvPr id="19507" name="TextovéPole 51"/>
          <p:cNvSpPr txBox="1">
            <a:spLocks noChangeArrowheads="1"/>
          </p:cNvSpPr>
          <p:nvPr/>
        </p:nvSpPr>
        <p:spPr bwMode="auto">
          <a:xfrm>
            <a:off x="3779838" y="3003550"/>
            <a:ext cx="863600" cy="2778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abstraktn</a:t>
            </a:r>
            <a:r>
              <a:rPr lang="cs-CZ" sz="1200" b="1">
                <a:latin typeface="Calibri" pitchFamily="34" charset="0"/>
              </a:rPr>
              <a:t>í</a:t>
            </a:r>
          </a:p>
        </p:txBody>
      </p:sp>
      <p:sp>
        <p:nvSpPr>
          <p:cNvPr id="19508" name="TextovéPole 52"/>
          <p:cNvSpPr txBox="1">
            <a:spLocks noChangeArrowheads="1"/>
          </p:cNvSpPr>
          <p:nvPr/>
        </p:nvSpPr>
        <p:spPr bwMode="auto">
          <a:xfrm>
            <a:off x="6804025" y="3003550"/>
            <a:ext cx="798513" cy="2778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Calibri" pitchFamily="34" charset="0"/>
              </a:rPr>
              <a:t>konkrétní</a:t>
            </a:r>
          </a:p>
        </p:txBody>
      </p:sp>
      <p:sp>
        <p:nvSpPr>
          <p:cNvPr id="19509" name="TextovéPole 53"/>
          <p:cNvSpPr txBox="1">
            <a:spLocks noChangeArrowheads="1"/>
          </p:cNvSpPr>
          <p:nvPr/>
        </p:nvSpPr>
        <p:spPr bwMode="auto">
          <a:xfrm>
            <a:off x="3348038" y="3435350"/>
            <a:ext cx="2173287" cy="646113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názvy dějů, vztahů a vlastností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jevy nehmotné povahy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např. sobectví, bouřka, láska</a:t>
            </a:r>
          </a:p>
        </p:txBody>
      </p:sp>
      <p:sp>
        <p:nvSpPr>
          <p:cNvPr id="19510" name="TextovéPole 54"/>
          <p:cNvSpPr txBox="1">
            <a:spLocks noChangeArrowheads="1"/>
          </p:cNvSpPr>
          <p:nvPr/>
        </p:nvSpPr>
        <p:spPr bwMode="auto">
          <a:xfrm>
            <a:off x="6516688" y="3435350"/>
            <a:ext cx="1871662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názvy osob, zvířat, věcí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jevy hmotné povahy</a:t>
            </a:r>
          </a:p>
          <a:p>
            <a:r>
              <a:rPr lang="cs-CZ" sz="1200">
                <a:latin typeface="Times New Roman" pitchFamily="18" charset="0"/>
                <a:cs typeface="Times New Roman" pitchFamily="18" charset="0"/>
              </a:rPr>
              <a:t>- např. stařec, jelen, stůl</a:t>
            </a:r>
          </a:p>
        </p:txBody>
      </p:sp>
      <p:sp>
        <p:nvSpPr>
          <p:cNvPr id="19511" name="TextovéPole 55"/>
          <p:cNvSpPr txBox="1">
            <a:spLocks noChangeArrowheads="1"/>
          </p:cNvSpPr>
          <p:nvPr/>
        </p:nvSpPr>
        <p:spPr bwMode="auto">
          <a:xfrm>
            <a:off x="5940425" y="4227513"/>
            <a:ext cx="620713" cy="2778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vlastní</a:t>
            </a:r>
          </a:p>
        </p:txBody>
      </p:sp>
      <p:sp>
        <p:nvSpPr>
          <p:cNvPr id="19512" name="TextovéPole 56"/>
          <p:cNvSpPr txBox="1">
            <a:spLocks noChangeArrowheads="1"/>
          </p:cNvSpPr>
          <p:nvPr/>
        </p:nvSpPr>
        <p:spPr bwMode="auto">
          <a:xfrm>
            <a:off x="8027988" y="4227513"/>
            <a:ext cx="646112" cy="2778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obecná</a:t>
            </a:r>
          </a:p>
        </p:txBody>
      </p:sp>
      <p:sp>
        <p:nvSpPr>
          <p:cNvPr id="19513" name="TextovéPole 57"/>
          <p:cNvSpPr txBox="1">
            <a:spLocks noChangeArrowheads="1"/>
          </p:cNvSpPr>
          <p:nvPr/>
        </p:nvSpPr>
        <p:spPr bwMode="auto">
          <a:xfrm>
            <a:off x="4643438" y="4587875"/>
            <a:ext cx="1920875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>
                <a:latin typeface="Times New Roman" pitchFamily="18" charset="0"/>
                <a:cs typeface="Times New Roman" pitchFamily="18" charset="0"/>
              </a:rPr>
              <a:t>označují určitou osobu, zvíře, věc</a:t>
            </a:r>
          </a:p>
          <a:p>
            <a:r>
              <a:rPr lang="cs-CZ" sz="1000">
                <a:latin typeface="Times New Roman" pitchFamily="18" charset="0"/>
                <a:cs typeface="Times New Roman" pitchFamily="18" charset="0"/>
              </a:rPr>
              <a:t>!!! velké počáteční písmeno </a:t>
            </a:r>
          </a:p>
        </p:txBody>
      </p:sp>
      <p:sp>
        <p:nvSpPr>
          <p:cNvPr id="19514" name="TextovéPole 58"/>
          <p:cNvSpPr txBox="1">
            <a:spLocks noChangeArrowheads="1"/>
          </p:cNvSpPr>
          <p:nvPr/>
        </p:nvSpPr>
        <p:spPr bwMode="auto">
          <a:xfrm>
            <a:off x="7092950" y="4587875"/>
            <a:ext cx="1943100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>
                <a:latin typeface="Times New Roman" pitchFamily="18" charset="0"/>
                <a:cs typeface="Times New Roman" pitchFamily="18" charset="0"/>
              </a:rPr>
              <a:t>pojmenovávají obecně jakoukoli osobu, zvíře, věc</a:t>
            </a:r>
          </a:p>
        </p:txBody>
      </p:sp>
      <p:cxnSp>
        <p:nvCxnSpPr>
          <p:cNvPr id="61" name="Přímá spojnice se šipkou 60"/>
          <p:cNvCxnSpPr>
            <a:stCxn id="19506" idx="2"/>
            <a:endCxn id="19508" idx="1"/>
          </p:cNvCxnSpPr>
          <p:nvPr/>
        </p:nvCxnSpPr>
        <p:spPr>
          <a:xfrm>
            <a:off x="5724525" y="2879725"/>
            <a:ext cx="1079500" cy="261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>
            <a:stCxn id="19506" idx="2"/>
            <a:endCxn id="19507" idx="3"/>
          </p:cNvCxnSpPr>
          <p:nvPr/>
        </p:nvCxnSpPr>
        <p:spPr>
          <a:xfrm flipH="1">
            <a:off x="4643438" y="2879725"/>
            <a:ext cx="1081087" cy="261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517" name="Picture 62" descr="j02308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4227513"/>
            <a:ext cx="7143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18" name="Picture 63" descr="MC90029323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915988"/>
            <a:ext cx="58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19" name="Picture 64" descr="MC900293232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842963"/>
            <a:ext cx="5429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20" name="Text Box 65"/>
          <p:cNvSpPr txBox="1">
            <a:spLocks noChangeArrowheads="1"/>
          </p:cNvSpPr>
          <p:nvPr/>
        </p:nvSpPr>
        <p:spPr bwMode="auto">
          <a:xfrm>
            <a:off x="8316913" y="1058863"/>
            <a:ext cx="6175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Calibri" pitchFamily="34" charset="0"/>
              </a:rPr>
              <a:t>střední</a:t>
            </a:r>
          </a:p>
        </p:txBody>
      </p:sp>
      <p:pic>
        <p:nvPicPr>
          <p:cNvPr id="19521" name="Picture 66" descr="MC90030009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1635125"/>
            <a:ext cx="50641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22" name="Picture 67" descr="MC900235281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5825" y="1635125"/>
            <a:ext cx="766763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23" name="Picture 68" descr="MC9002341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6550" y="2500313"/>
            <a:ext cx="104298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24" name="Line 70"/>
          <p:cNvSpPr>
            <a:spLocks noChangeShapeType="1"/>
          </p:cNvSpPr>
          <p:nvPr/>
        </p:nvSpPr>
        <p:spPr bwMode="auto">
          <a:xfrm flipV="1">
            <a:off x="6084888" y="1203325"/>
            <a:ext cx="574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525" name="Line 71"/>
          <p:cNvSpPr>
            <a:spLocks noChangeShapeType="1"/>
          </p:cNvSpPr>
          <p:nvPr/>
        </p:nvSpPr>
        <p:spPr bwMode="auto">
          <a:xfrm>
            <a:off x="6011863" y="1779588"/>
            <a:ext cx="2889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526" name="Line 73"/>
          <p:cNvSpPr>
            <a:spLocks noChangeShapeType="1"/>
          </p:cNvSpPr>
          <p:nvPr/>
        </p:nvSpPr>
        <p:spPr bwMode="auto">
          <a:xfrm>
            <a:off x="7451725" y="84296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527" name="Line 74"/>
          <p:cNvSpPr>
            <a:spLocks noChangeShapeType="1"/>
          </p:cNvSpPr>
          <p:nvPr/>
        </p:nvSpPr>
        <p:spPr bwMode="auto">
          <a:xfrm>
            <a:off x="8243888" y="84296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528" name="Line 75"/>
          <p:cNvSpPr>
            <a:spLocks noChangeShapeType="1"/>
          </p:cNvSpPr>
          <p:nvPr/>
        </p:nvSpPr>
        <p:spPr bwMode="auto">
          <a:xfrm>
            <a:off x="7019925" y="17081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529" name="Line 76"/>
          <p:cNvSpPr>
            <a:spLocks noChangeShapeType="1"/>
          </p:cNvSpPr>
          <p:nvPr/>
        </p:nvSpPr>
        <p:spPr bwMode="auto">
          <a:xfrm flipH="1">
            <a:off x="4284663" y="4084638"/>
            <a:ext cx="7921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530" name="Line 77"/>
          <p:cNvSpPr>
            <a:spLocks noChangeShapeType="1"/>
          </p:cNvSpPr>
          <p:nvPr/>
        </p:nvSpPr>
        <p:spPr bwMode="auto">
          <a:xfrm flipV="1">
            <a:off x="8243888" y="343535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07504" y="485775"/>
            <a:ext cx="4608959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5.4 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ovéPole 3"/>
          <p:cNvSpPr txBox="1">
            <a:spLocks noChangeArrowheads="1"/>
          </p:cNvSpPr>
          <p:nvPr/>
        </p:nvSpPr>
        <p:spPr bwMode="auto">
          <a:xfrm>
            <a:off x="107950" y="2932113"/>
            <a:ext cx="1404938" cy="30797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i="1">
                <a:latin typeface="Times New Roman" pitchFamily="18" charset="0"/>
                <a:cs typeface="Times New Roman" pitchFamily="18" charset="0"/>
              </a:rPr>
              <a:t>podstatná jména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1835150" y="2066925"/>
            <a:ext cx="865188" cy="2778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200" b="1">
                <a:latin typeface="Times New Roman" pitchFamily="18" charset="0"/>
                <a:cs typeface="Times New Roman" pitchFamily="18" charset="0"/>
              </a:rPr>
              <a:t>hromadná</a:t>
            </a:r>
          </a:p>
        </p:txBody>
      </p:sp>
      <p:sp>
        <p:nvSpPr>
          <p:cNvPr id="21509" name="TextovéPole 5"/>
          <p:cNvSpPr txBox="1">
            <a:spLocks noChangeArrowheads="1"/>
          </p:cNvSpPr>
          <p:nvPr/>
        </p:nvSpPr>
        <p:spPr bwMode="auto">
          <a:xfrm>
            <a:off x="1835150" y="3216275"/>
            <a:ext cx="868363" cy="277813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200" b="1">
                <a:latin typeface="Times New Roman" pitchFamily="18" charset="0"/>
                <a:cs typeface="Times New Roman" pitchFamily="18" charset="0"/>
              </a:rPr>
              <a:t>pomnožná</a:t>
            </a:r>
          </a:p>
        </p:txBody>
      </p:sp>
      <p:sp>
        <p:nvSpPr>
          <p:cNvPr id="21510" name="TextovéPole 6"/>
          <p:cNvSpPr txBox="1">
            <a:spLocks noChangeArrowheads="1"/>
          </p:cNvSpPr>
          <p:nvPr/>
        </p:nvSpPr>
        <p:spPr bwMode="auto">
          <a:xfrm>
            <a:off x="1835150" y="4300538"/>
            <a:ext cx="865188" cy="276225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>
                <a:latin typeface="Times New Roman" pitchFamily="18" charset="0"/>
                <a:cs typeface="Times New Roman" pitchFamily="18" charset="0"/>
              </a:rPr>
              <a:t>látková</a:t>
            </a:r>
          </a:p>
        </p:txBody>
      </p:sp>
      <p:cxnSp>
        <p:nvCxnSpPr>
          <p:cNvPr id="9" name="Přímá spojnice se šipkou 8"/>
          <p:cNvCxnSpPr>
            <a:stCxn id="21507" idx="3"/>
            <a:endCxn id="21510" idx="1"/>
          </p:cNvCxnSpPr>
          <p:nvPr/>
        </p:nvCxnSpPr>
        <p:spPr>
          <a:xfrm>
            <a:off x="1512888" y="3086100"/>
            <a:ext cx="322262" cy="1352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1507" idx="3"/>
            <a:endCxn id="21509" idx="1"/>
          </p:cNvCxnSpPr>
          <p:nvPr/>
        </p:nvCxnSpPr>
        <p:spPr>
          <a:xfrm>
            <a:off x="1512888" y="3086100"/>
            <a:ext cx="322262" cy="269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1507" idx="3"/>
            <a:endCxn id="21508" idx="1"/>
          </p:cNvCxnSpPr>
          <p:nvPr/>
        </p:nvCxnSpPr>
        <p:spPr>
          <a:xfrm flipV="1">
            <a:off x="1512888" y="2206625"/>
            <a:ext cx="322262" cy="879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14" name="TextovéPole 17"/>
          <p:cNvSpPr txBox="1">
            <a:spLocks noChangeArrowheads="1"/>
          </p:cNvSpPr>
          <p:nvPr/>
        </p:nvSpPr>
        <p:spPr bwMode="auto">
          <a:xfrm>
            <a:off x="2843213" y="1563688"/>
            <a:ext cx="1873250" cy="11699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jednotným číslem označují skupinu nebo množinu věcí téhož druhu</a:t>
            </a:r>
          </a:p>
          <a:p>
            <a:pPr algn="just"/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zakončení: </a:t>
            </a: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-í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(uhlí, dříví)</a:t>
            </a:r>
          </a:p>
          <a:p>
            <a:pPr algn="just"/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                 -</a:t>
            </a:r>
            <a:r>
              <a:rPr lang="cs-CZ" sz="1000" b="1" dirty="0" err="1">
                <a:latin typeface="Times New Roman" pitchFamily="18" charset="0"/>
                <a:cs typeface="Times New Roman" pitchFamily="18" charset="0"/>
              </a:rPr>
              <a:t>oví</a:t>
            </a: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(stromoví)</a:t>
            </a:r>
          </a:p>
          <a:p>
            <a:pPr algn="just"/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                 -</a:t>
            </a:r>
            <a:r>
              <a:rPr lang="cs-CZ" sz="1000" b="1" dirty="0" err="1">
                <a:latin typeface="Times New Roman" pitchFamily="18" charset="0"/>
                <a:cs typeface="Times New Roman" pitchFamily="18" charset="0"/>
              </a:rPr>
              <a:t>stvo</a:t>
            </a:r>
            <a:r>
              <a:rPr lang="cs-CZ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(lidstvo)</a:t>
            </a:r>
          </a:p>
          <a:p>
            <a:pPr algn="just"/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                 -</a:t>
            </a:r>
            <a:r>
              <a:rPr lang="cs-CZ" sz="1000" b="1" dirty="0" err="1">
                <a:latin typeface="Times New Roman" pitchFamily="18" charset="0"/>
                <a:cs typeface="Times New Roman" pitchFamily="18" charset="0"/>
              </a:rPr>
              <a:t>ctvo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(ptactvo)</a:t>
            </a:r>
          </a:p>
        </p:txBody>
      </p:sp>
      <p:sp>
        <p:nvSpPr>
          <p:cNvPr id="21515" name="TextovéPole 21"/>
          <p:cNvSpPr txBox="1">
            <a:spLocks noChangeArrowheads="1"/>
          </p:cNvSpPr>
          <p:nvPr/>
        </p:nvSpPr>
        <p:spPr bwMode="auto">
          <a:xfrm>
            <a:off x="2843213" y="3003550"/>
            <a:ext cx="1873250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000">
                <a:latin typeface="Times New Roman" pitchFamily="18" charset="0"/>
                <a:cs typeface="Times New Roman" pitchFamily="18" charset="0"/>
              </a:rPr>
              <a:t>množným číslem označují jednu věc</a:t>
            </a:r>
          </a:p>
          <a:p>
            <a:pPr algn="just"/>
            <a:r>
              <a:rPr lang="cs-CZ" sz="1000">
                <a:latin typeface="Times New Roman" pitchFamily="18" charset="0"/>
                <a:cs typeface="Times New Roman" pitchFamily="18" charset="0"/>
              </a:rPr>
              <a:t>např. nůžky, kalhoty, prázdniny, Hradčany, narozeniny</a:t>
            </a:r>
          </a:p>
        </p:txBody>
      </p:sp>
      <p:sp>
        <p:nvSpPr>
          <p:cNvPr id="21516" name="TextovéPole 22"/>
          <p:cNvSpPr txBox="1">
            <a:spLocks noChangeArrowheads="1"/>
          </p:cNvSpPr>
          <p:nvPr/>
        </p:nvSpPr>
        <p:spPr bwMode="auto">
          <a:xfrm>
            <a:off x="2843213" y="4156075"/>
            <a:ext cx="1873250" cy="7080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000">
                <a:latin typeface="Times New Roman" pitchFamily="18" charset="0"/>
                <a:cs typeface="Times New Roman" pitchFamily="18" charset="0"/>
              </a:rPr>
              <a:t>jednotným číslem označují jak část, tak i celek – tedy látku bez zřetele k množství</a:t>
            </a:r>
          </a:p>
          <a:p>
            <a:pPr algn="just"/>
            <a:r>
              <a:rPr lang="cs-CZ" sz="1000">
                <a:latin typeface="Times New Roman" pitchFamily="18" charset="0"/>
                <a:cs typeface="Times New Roman" pitchFamily="18" charset="0"/>
              </a:rPr>
              <a:t>např. voda, krev, mouka, žito</a:t>
            </a:r>
          </a:p>
        </p:txBody>
      </p:sp>
      <p:sp>
        <p:nvSpPr>
          <p:cNvPr id="21517" name="TextovéPole 26"/>
          <p:cNvSpPr txBox="1">
            <a:spLocks noChangeArrowheads="1"/>
          </p:cNvSpPr>
          <p:nvPr/>
        </p:nvSpPr>
        <p:spPr bwMode="auto">
          <a:xfrm>
            <a:off x="107951" y="1058863"/>
            <a:ext cx="4392041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Většina podstatných jmen má tvary čísla jednotného i množného. Několik z nich si ale usmyslelo, že se bude vyskytovat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pouze v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jednom z obou možných čísel.</a:t>
            </a:r>
          </a:p>
        </p:txBody>
      </p:sp>
      <p:sp>
        <p:nvSpPr>
          <p:cNvPr id="21518" name="TextovéPole 42"/>
          <p:cNvSpPr txBox="1">
            <a:spLocks noChangeArrowheads="1"/>
          </p:cNvSpPr>
          <p:nvPr/>
        </p:nvSpPr>
        <p:spPr bwMode="auto">
          <a:xfrm>
            <a:off x="5076825" y="700088"/>
            <a:ext cx="388778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Podstatná jména označující některé párové části těla (oči, uši, ruce, nohy, …) mají v množném čísle zvláštní tvary – pozůstatky tzv.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dvojného čísla = duálu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 Pokud neoznačují tato slova části těla, skloňují se pravidelně podle vzorů.</a:t>
            </a:r>
          </a:p>
        </p:txBody>
      </p:sp>
      <p:graphicFrame>
        <p:nvGraphicFramePr>
          <p:cNvPr id="44" name="Tabulka 43"/>
          <p:cNvGraphicFramePr>
            <a:graphicFrameLocks noGrp="1"/>
          </p:cNvGraphicFramePr>
          <p:nvPr/>
        </p:nvGraphicFramePr>
        <p:xfrm>
          <a:off x="5003800" y="1924050"/>
          <a:ext cx="3024336" cy="238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720080"/>
                <a:gridCol w="936104"/>
                <a:gridCol w="1008112"/>
              </a:tblGrid>
              <a:tr h="265076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p.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jednot.č</a:t>
                      </a: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1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množ.č</a:t>
                      </a: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65076">
                <a:tc>
                  <a:txBody>
                    <a:bodyPr/>
                    <a:lstStyle/>
                    <a:p>
                      <a:pPr algn="ctr"/>
                      <a:endParaRPr lang="cs-CZ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částí těla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není částí těla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oko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oči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oka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oka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očí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oku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očím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okům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oko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oči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oka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oko!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oči!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oka!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oku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očích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okách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5076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okem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očima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oky</a:t>
                      </a:r>
                      <a:endParaRPr lang="cs-CZ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1570" name="TextovéPole 44"/>
          <p:cNvSpPr txBox="1">
            <a:spLocks noChangeArrowheads="1"/>
          </p:cNvSpPr>
          <p:nvPr/>
        </p:nvSpPr>
        <p:spPr bwMode="auto">
          <a:xfrm>
            <a:off x="5076825" y="4516438"/>
            <a:ext cx="3960813" cy="461962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Přídavné jméno přebírá zakončení podstatného jména!!!</a:t>
            </a: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(stůl) s křivý</a:t>
            </a:r>
            <a:r>
              <a:rPr lang="cs-C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 noha</a:t>
            </a:r>
            <a:r>
              <a:rPr lang="cs-C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  X  (fotbalista) s křivý</a:t>
            </a:r>
            <a:r>
              <a:rPr lang="cs-C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cs-CZ" sz="1200" b="1">
                <a:latin typeface="Times New Roman" pitchFamily="18" charset="0"/>
                <a:cs typeface="Times New Roman" pitchFamily="18" charset="0"/>
              </a:rPr>
              <a:t> noha</a:t>
            </a:r>
            <a:r>
              <a:rPr lang="cs-CZ" sz="1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</a:p>
        </p:txBody>
      </p:sp>
      <p:pic>
        <p:nvPicPr>
          <p:cNvPr id="21571" name="Picture 68" descr="MM900213513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79588"/>
            <a:ext cx="1247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2" name="Picture 69" descr="MC90030457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3579813"/>
            <a:ext cx="6350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3" name="Picture 70" descr="MC900214933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773488"/>
            <a:ext cx="165735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4" name="Picture 71" descr="MC900339198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7988" y="1492250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5" name="Picture 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31213" y="2284413"/>
            <a:ext cx="7127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6" name="Picture 73" descr="MC900290771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29625" y="3724275"/>
            <a:ext cx="71437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77" name="Picture 74" descr="MC900349645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1013" y="3148013"/>
            <a:ext cx="574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78" name="Line 75"/>
          <p:cNvSpPr>
            <a:spLocks noChangeShapeType="1"/>
          </p:cNvSpPr>
          <p:nvPr/>
        </p:nvSpPr>
        <p:spPr bwMode="auto">
          <a:xfrm flipV="1">
            <a:off x="8243888" y="3435350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79" name="Line 77"/>
          <p:cNvSpPr>
            <a:spLocks noChangeShapeType="1"/>
          </p:cNvSpPr>
          <p:nvPr/>
        </p:nvSpPr>
        <p:spPr bwMode="auto">
          <a:xfrm flipV="1">
            <a:off x="8172450" y="199548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4427539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5.5  Procvičení a příklady</a:t>
            </a:r>
          </a:p>
        </p:txBody>
      </p:sp>
      <p:sp>
        <p:nvSpPr>
          <p:cNvPr id="23554" name="TextovéPole 9"/>
          <p:cNvSpPr txBox="1">
            <a:spLocks noChangeArrowheads="1"/>
          </p:cNvSpPr>
          <p:nvPr/>
        </p:nvSpPr>
        <p:spPr bwMode="auto">
          <a:xfrm>
            <a:off x="395288" y="1635125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ovéPole 2"/>
          <p:cNvSpPr txBox="1">
            <a:spLocks noChangeArrowheads="1"/>
          </p:cNvSpPr>
          <p:nvPr/>
        </p:nvSpPr>
        <p:spPr bwMode="auto">
          <a:xfrm>
            <a:off x="107504" y="1131590"/>
            <a:ext cx="3744416" cy="156966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Urči slovní druhy.</a:t>
            </a:r>
          </a:p>
          <a:p>
            <a:pPr algn="just"/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 životě je mnoho věcí, které nejsou zdravé, a přece se jich neodříkáme. Je mnohem zdravější chodit pěšky než jezdit v autech, je nezdravé pracovat v továrně a je nezdravé pracovat v kanceláři, je nezdravé vysedávat do noci u knih a tancovat do rána v baru, kino a televize ničí oči, bydlení ve městě ničí nervy.</a:t>
            </a:r>
          </a:p>
        </p:txBody>
      </p:sp>
      <p:sp>
        <p:nvSpPr>
          <p:cNvPr id="23557" name="TextovéPole 3"/>
          <p:cNvSpPr txBox="1">
            <a:spLocks noChangeArrowheads="1"/>
          </p:cNvSpPr>
          <p:nvPr/>
        </p:nvSpPr>
        <p:spPr bwMode="auto">
          <a:xfrm>
            <a:off x="5003800" y="627063"/>
            <a:ext cx="3744913" cy="118745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Najdi podstatná jména a urči mluvnické kategorie.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Petra šla na procházku do lesa. Bylo natolik ošklivé počasí, že by psa nevyhnal. Nejkrásnějším hmyzem jsou motýli. Poddaný lid se vzbouřil proti panské zvůli. Český národ má slavnou minulost.</a:t>
            </a:r>
          </a:p>
        </p:txBody>
      </p:sp>
      <p:sp>
        <p:nvSpPr>
          <p:cNvPr id="23558" name="TextovéPole 4"/>
          <p:cNvSpPr txBox="1">
            <a:spLocks noChangeArrowheads="1"/>
          </p:cNvSpPr>
          <p:nvPr/>
        </p:nvSpPr>
        <p:spPr bwMode="auto">
          <a:xfrm>
            <a:off x="179388" y="2932113"/>
            <a:ext cx="4608512" cy="822325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Rozliš podstatná jména  na hromadná, pomnožná a látková.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>
                <a:latin typeface="Times New Roman" pitchFamily="18" charset="0"/>
                <a:cs typeface="Times New Roman" pitchFamily="18" charset="0"/>
              </a:rPr>
              <a:t>narozeniny, dělnictvo, krev, uhlí, Nedvědice, větvoví, tepláky, písek, maliní, nůžky, loďstvo, mouka</a:t>
            </a:r>
          </a:p>
        </p:txBody>
      </p:sp>
      <p:sp>
        <p:nvSpPr>
          <p:cNvPr id="23559" name="TextovéPole 5"/>
          <p:cNvSpPr txBox="1">
            <a:spLocks noChangeArrowheads="1"/>
          </p:cNvSpPr>
          <p:nvPr/>
        </p:nvSpPr>
        <p:spPr bwMode="auto">
          <a:xfrm>
            <a:off x="5003800" y="2643188"/>
            <a:ext cx="3744913" cy="1200150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Rozliš na abstraktní a konkrétní podstatná jména. Konkrétní  rozděl na obecná a vlastní.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kobliha, myšlenky, Alpy, nadšení, koberec, hory, Třeboň, hlad, město, výčitky</a:t>
            </a:r>
          </a:p>
          <a:p>
            <a:endParaRPr lang="cs-CZ" sz="12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0" name="TextovéPole 7"/>
          <p:cNvSpPr txBox="1">
            <a:spLocks noChangeArrowheads="1"/>
          </p:cNvSpPr>
          <p:nvPr/>
        </p:nvSpPr>
        <p:spPr bwMode="auto">
          <a:xfrm>
            <a:off x="179388" y="4011613"/>
            <a:ext cx="5472112" cy="1004887"/>
          </a:xfrm>
          <a:prstGeom prst="rect">
            <a:avLst/>
          </a:prstGeom>
          <a:gradFill rotWithShape="1">
            <a:gsLst>
              <a:gs pos="0">
                <a:srgbClr val="C09CAE"/>
              </a:gs>
              <a:gs pos="50000">
                <a:srgbClr val="D7C4CD"/>
              </a:gs>
              <a:gs pos="100000">
                <a:srgbClr val="EBE2E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>
                <a:latin typeface="Times New Roman" pitchFamily="18" charset="0"/>
                <a:cs typeface="Times New Roman" pitchFamily="18" charset="0"/>
              </a:rPr>
              <a:t>Slova v závorkách uveď ve správném tvaru množného čísla.</a:t>
            </a:r>
          </a:p>
          <a:p>
            <a:pPr algn="just"/>
            <a:endParaRPr lang="cs-CZ" sz="1200" b="1" u="sng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>
                <a:latin typeface="Times New Roman" pitchFamily="18" charset="0"/>
                <a:cs typeface="Times New Roman" pitchFamily="18" charset="0"/>
              </a:rPr>
              <a:t>(Holá ruka) vyrval Honzík princeznu drakovi ze chřtánu. Renáta neustále prolézala mezi (noha) stolu. Už zase jíš (špinavá ruka)! Na punčoše mi ujela dvě (oko).</a:t>
            </a: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6659563" y="4156075"/>
            <a:ext cx="1360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3"/>
              </a:rPr>
              <a:t>Slovní druhy I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5940425" y="4443413"/>
            <a:ext cx="1428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4"/>
              </a:rPr>
              <a:t>Slovní druhy II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23563" name="Text Box 13"/>
          <p:cNvSpPr txBox="1">
            <a:spLocks noChangeArrowheads="1"/>
          </p:cNvSpPr>
          <p:nvPr/>
        </p:nvSpPr>
        <p:spPr bwMode="auto">
          <a:xfrm>
            <a:off x="5867400" y="4806950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latin typeface="Times New Roman" pitchFamily="18" charset="0"/>
                <a:hlinkClick r:id="rId5"/>
              </a:rPr>
              <a:t>Slovní druhy III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23564" name="Text Box 14"/>
          <p:cNvSpPr txBox="1">
            <a:spLocks noChangeArrowheads="1"/>
          </p:cNvSpPr>
          <p:nvPr/>
        </p:nvSpPr>
        <p:spPr bwMode="auto">
          <a:xfrm>
            <a:off x="7431088" y="4806950"/>
            <a:ext cx="1712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6"/>
              </a:rPr>
              <a:t>Podstatná jména II</a:t>
            </a:r>
            <a:endParaRPr lang="cs-CZ" sz="1600">
              <a:latin typeface="Times New Roman" pitchFamily="18" charset="0"/>
            </a:endParaRPr>
          </a:p>
        </p:txBody>
      </p:sp>
      <p:pic>
        <p:nvPicPr>
          <p:cNvPr id="23565" name="Picture 15" descr="MP900425503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3508375"/>
            <a:ext cx="1008063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6" name="Picture 16" descr="MM900283572[1]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1635125"/>
            <a:ext cx="1512888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7" name="Picture 17" descr="MM900288858[1]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5113" y="1635125"/>
            <a:ext cx="11525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8" name="Picture 18" descr="MC900229931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275606"/>
            <a:ext cx="111918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9" name="Picture 19" descr="MP900402258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4663" y="3651250"/>
            <a:ext cx="10080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0" name="Text Box 20"/>
          <p:cNvSpPr txBox="1">
            <a:spLocks noChangeArrowheads="1"/>
          </p:cNvSpPr>
          <p:nvPr/>
        </p:nvSpPr>
        <p:spPr bwMode="auto">
          <a:xfrm>
            <a:off x="7451725" y="4489450"/>
            <a:ext cx="1697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latin typeface="Times New Roman" pitchFamily="18" charset="0"/>
                <a:hlinkClick r:id="rId12"/>
              </a:rPr>
              <a:t>Podstatná jména I</a:t>
            </a:r>
            <a:endParaRPr lang="cs-CZ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625"/>
            <a:ext cx="4824288" cy="5937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203598"/>
            <a:ext cx="3384376" cy="1384995"/>
          </a:xfrm>
          <a:prstGeom prst="rect">
            <a:avLst/>
          </a:prstGeom>
          <a:gradFill flip="none" rotWithShape="1">
            <a:gsLst>
              <a:gs pos="0">
                <a:srgbClr val="813763">
                  <a:tint val="66000"/>
                  <a:satMod val="160000"/>
                </a:srgbClr>
              </a:gs>
              <a:gs pos="50000">
                <a:srgbClr val="813763">
                  <a:tint val="44500"/>
                  <a:satMod val="160000"/>
                </a:srgbClr>
              </a:gs>
              <a:gs pos="100000">
                <a:srgbClr val="81376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Dokážeš vysvětlit a opravit „poněkud“ nezvyklé znění následujících vět?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Na polévce plavaly mastné oči. Zní mně v uchách. Měl děs v okách. Připadám si jako bez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ruk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 Bránil se rukami nohami. Urazil u hrnce obě uši.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073277" y="2578943"/>
            <a:ext cx="4896544" cy="23083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Urči slovní druhy.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Rozliš konkrétní a abstraktní podstatná jména.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U podtržených podstatných jmen urči mluvnické kategorie.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Vážnost a důstojnost tělesného vzhledu mu nechyběla, ať již stál nebo seděl, obzvláště když však odpočíval, neboť byl urostlé, ale nehubené postavy a slušel mu i šedivý vlas i masitá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šíje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 Zato při chůzi mu nepříliš sloužilo nepevné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podkolení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a při veselém i vážném jednání ho leccos znešvařovalo: neslušný smích, zvlášť ohyzdný hněv se zpěněnými ústy a vlhnoucími nozdrami, kromě toho koktavost a třes hlavy, jevící se u něho vždycky, ale při </a:t>
            </a: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úkonu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jen poněkud důležitém zvlášť silně.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i="1" dirty="0">
                <a:latin typeface="Times New Roman" pitchFamily="18" charset="0"/>
                <a:cs typeface="Times New Roman" pitchFamily="18" charset="0"/>
              </a:rPr>
              <a:t>(popis Claudia, římského císaře)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3003798"/>
            <a:ext cx="3549063" cy="1754326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Je mezi označenými slovy z mluvnického hlediska rozdíl?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cestě do Prahy se nám porouchal autobus.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 rodinné </a:t>
            </a: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jsem zůstával neutrální.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Uprostřed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lesa byla mýtina.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Mirka stála </a:t>
            </a:r>
            <a:r>
              <a:rPr lang="cs-CZ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uprostřed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Dokážeš vymyslet podobnou dvojici?</a:t>
            </a:r>
          </a:p>
        </p:txBody>
      </p:sp>
      <p:pic>
        <p:nvPicPr>
          <p:cNvPr id="2561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50" y="1924050"/>
            <a:ext cx="8413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15" descr="MC90043440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1276350"/>
            <a:ext cx="6810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4859338" y="627063"/>
            <a:ext cx="3116262" cy="1552575"/>
          </a:xfrm>
          <a:prstGeom prst="rect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u="sng" dirty="0">
                <a:latin typeface="Times New Roman" pitchFamily="18" charset="0"/>
              </a:rPr>
              <a:t>Doplň i/y</a:t>
            </a:r>
            <a:r>
              <a:rPr lang="cs-CZ" sz="1200" b="1" dirty="0">
                <a:latin typeface="Times New Roman" pitchFamily="18" charset="0"/>
              </a:rPr>
              <a:t>.</a:t>
            </a:r>
          </a:p>
          <a:p>
            <a:pPr algn="just"/>
            <a:endParaRPr lang="cs-CZ" sz="1200" b="1" dirty="0">
              <a:latin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</a:rPr>
              <a:t>Krokodýl_ zahlédli, když se </a:t>
            </a:r>
            <a:r>
              <a:rPr lang="cs-CZ" sz="1200" b="1" dirty="0" err="1">
                <a:latin typeface="Times New Roman" pitchFamily="18" charset="0"/>
              </a:rPr>
              <a:t>cáchali</a:t>
            </a:r>
            <a:r>
              <a:rPr lang="cs-CZ" sz="1200" b="1" dirty="0">
                <a:latin typeface="Times New Roman" pitchFamily="18" charset="0"/>
              </a:rPr>
              <a:t> v </a:t>
            </a:r>
            <a:r>
              <a:rPr lang="cs-CZ" sz="1200" b="1" dirty="0" err="1">
                <a:latin typeface="Times New Roman" pitchFamily="18" charset="0"/>
              </a:rPr>
              <a:t>Lab</a:t>
            </a:r>
            <a:r>
              <a:rPr lang="cs-CZ" sz="1200" b="1" dirty="0">
                <a:latin typeface="Times New Roman" pitchFamily="18" charset="0"/>
              </a:rPr>
              <a:t>_. Ty pás_ s drahokam_ chci. Jedl ty směs_ bez sol_. V </a:t>
            </a:r>
            <a:r>
              <a:rPr lang="cs-CZ" sz="1200" b="1" dirty="0" err="1">
                <a:latin typeface="Times New Roman" pitchFamily="18" charset="0"/>
              </a:rPr>
              <a:t>mrkv</a:t>
            </a:r>
            <a:r>
              <a:rPr lang="cs-CZ" sz="1200" b="1" dirty="0">
                <a:latin typeface="Times New Roman" pitchFamily="18" charset="0"/>
              </a:rPr>
              <a:t>_ byli </a:t>
            </a:r>
            <a:r>
              <a:rPr lang="cs-CZ" sz="1200" b="1" dirty="0" err="1">
                <a:latin typeface="Times New Roman" pitchFamily="18" charset="0"/>
              </a:rPr>
              <a:t>larv</a:t>
            </a:r>
            <a:r>
              <a:rPr lang="cs-CZ" sz="1200" b="1" dirty="0">
                <a:latin typeface="Times New Roman" pitchFamily="18" charset="0"/>
              </a:rPr>
              <a:t>_ a červ_. Sov_ houkaly na les_, ale holub_ ani víl_ se nebály. V </a:t>
            </a:r>
            <a:r>
              <a:rPr lang="cs-CZ" sz="1200" b="1" dirty="0" err="1">
                <a:latin typeface="Times New Roman" pitchFamily="18" charset="0"/>
              </a:rPr>
              <a:t>rokl</a:t>
            </a:r>
            <a:r>
              <a:rPr lang="cs-CZ" sz="1200" b="1" dirty="0">
                <a:latin typeface="Times New Roman" pitchFamily="18" charset="0"/>
              </a:rPr>
              <a:t>_ se střetli se </a:t>
            </a:r>
            <a:r>
              <a:rPr lang="cs-CZ" sz="1200" b="1" dirty="0" err="1">
                <a:latin typeface="Times New Roman" pitchFamily="18" charset="0"/>
              </a:rPr>
              <a:t>lv</a:t>
            </a:r>
            <a:r>
              <a:rPr lang="cs-CZ" sz="1200" b="1" dirty="0">
                <a:latin typeface="Times New Roman" pitchFamily="18" charset="0"/>
              </a:rPr>
              <a:t>_. Našla na </a:t>
            </a:r>
            <a:r>
              <a:rPr lang="cs-CZ" sz="1200" b="1" dirty="0" err="1">
                <a:latin typeface="Times New Roman" pitchFamily="18" charset="0"/>
              </a:rPr>
              <a:t>návs</a:t>
            </a:r>
            <a:r>
              <a:rPr lang="cs-CZ" sz="1200" b="1" dirty="0">
                <a:latin typeface="Times New Roman" pitchFamily="18" charset="0"/>
              </a:rPr>
              <a:t>_ dvě perly_. </a:t>
            </a:r>
            <a:r>
              <a:rPr lang="cs-CZ" sz="1200" b="1" dirty="0" err="1">
                <a:latin typeface="Times New Roman" pitchFamily="18" charset="0"/>
              </a:rPr>
              <a:t>Ps</a:t>
            </a:r>
            <a:r>
              <a:rPr lang="cs-CZ" sz="1200" b="1" dirty="0">
                <a:latin typeface="Times New Roman" pitchFamily="18" charset="0"/>
              </a:rPr>
              <a:t>_ štěkali na pochop_. </a:t>
            </a:r>
          </a:p>
        </p:txBody>
      </p:sp>
      <p:pic>
        <p:nvPicPr>
          <p:cNvPr id="25615" name="Picture 17" descr="j02991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5475" y="555625"/>
            <a:ext cx="8985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683196" y="484188"/>
            <a:ext cx="4824908" cy="595312"/>
          </a:xfrm>
        </p:spPr>
        <p:txBody>
          <a:bodyPr/>
          <a:lstStyle/>
          <a:p>
            <a:pPr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5.7  CLIL (Word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classes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650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Text Box 64"/>
          <p:cNvSpPr txBox="1">
            <a:spLocks noChangeArrowheads="1"/>
          </p:cNvSpPr>
          <p:nvPr/>
        </p:nvSpPr>
        <p:spPr bwMode="auto">
          <a:xfrm>
            <a:off x="3616325" y="230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7653" name="Text Box 70"/>
          <p:cNvSpPr txBox="1">
            <a:spLocks noChangeArrowheads="1"/>
          </p:cNvSpPr>
          <p:nvPr/>
        </p:nvSpPr>
        <p:spPr bwMode="auto">
          <a:xfrm>
            <a:off x="250825" y="1708150"/>
            <a:ext cx="1873250" cy="2862322"/>
          </a:xfrm>
          <a:prstGeom prst="rec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Nouns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Adjectives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Pronouns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Numerals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Verbs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Adverbs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Prepositions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Conjunctions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Particles</a:t>
            </a:r>
            <a:endParaRPr lang="cs-CZ" b="1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b="1" dirty="0" err="1">
                <a:latin typeface="Times New Roman" pitchFamily="18" charset="0"/>
              </a:rPr>
              <a:t>Interjections</a:t>
            </a:r>
            <a:endParaRPr lang="cs-CZ" b="1" dirty="0">
              <a:latin typeface="Times New Roman" pitchFamily="18" charset="0"/>
            </a:endParaRPr>
          </a:p>
        </p:txBody>
      </p:sp>
      <p:sp>
        <p:nvSpPr>
          <p:cNvPr id="27654" name="Text Box 71"/>
          <p:cNvSpPr txBox="1">
            <a:spLocks noChangeArrowheads="1"/>
          </p:cNvSpPr>
          <p:nvPr/>
        </p:nvSpPr>
        <p:spPr bwMode="auto">
          <a:xfrm>
            <a:off x="5651500" y="987425"/>
            <a:ext cx="806450" cy="366713"/>
          </a:xfrm>
          <a:prstGeom prst="rec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latin typeface="Times New Roman" pitchFamily="18" charset="0"/>
              </a:rPr>
              <a:t>Nouns</a:t>
            </a:r>
          </a:p>
        </p:txBody>
      </p:sp>
      <p:sp>
        <p:nvSpPr>
          <p:cNvPr id="27655" name="Text Box 72"/>
          <p:cNvSpPr txBox="1">
            <a:spLocks noChangeArrowheads="1"/>
          </p:cNvSpPr>
          <p:nvPr/>
        </p:nvSpPr>
        <p:spPr bwMode="auto">
          <a:xfrm>
            <a:off x="7235825" y="987425"/>
            <a:ext cx="13874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400" b="1">
                <a:latin typeface="Times New Roman" pitchFamily="18" charset="0"/>
              </a:rPr>
              <a:t>gender – </a:t>
            </a:r>
            <a:r>
              <a:rPr lang="cs-CZ" sz="1400">
                <a:latin typeface="Times New Roman" pitchFamily="18" charset="0"/>
              </a:rPr>
              <a:t>rod</a:t>
            </a:r>
          </a:p>
          <a:p>
            <a:pPr algn="just">
              <a:lnSpc>
                <a:spcPct val="150000"/>
              </a:lnSpc>
            </a:pPr>
            <a:r>
              <a:rPr lang="cs-CZ" sz="1400" b="1">
                <a:latin typeface="Times New Roman" pitchFamily="18" charset="0"/>
              </a:rPr>
              <a:t>number</a:t>
            </a:r>
            <a:r>
              <a:rPr lang="cs-CZ" sz="1400">
                <a:latin typeface="Times New Roman" pitchFamily="18" charset="0"/>
              </a:rPr>
              <a:t> – číslo</a:t>
            </a:r>
          </a:p>
          <a:p>
            <a:pPr algn="just">
              <a:lnSpc>
                <a:spcPct val="150000"/>
              </a:lnSpc>
            </a:pPr>
            <a:r>
              <a:rPr lang="cs-CZ" sz="1400" b="1">
                <a:latin typeface="Times New Roman" pitchFamily="18" charset="0"/>
              </a:rPr>
              <a:t>case</a:t>
            </a:r>
            <a:r>
              <a:rPr lang="cs-CZ" sz="1400">
                <a:latin typeface="Times New Roman" pitchFamily="18" charset="0"/>
              </a:rPr>
              <a:t> – pád</a:t>
            </a:r>
          </a:p>
          <a:p>
            <a:pPr algn="just">
              <a:lnSpc>
                <a:spcPct val="150000"/>
              </a:lnSpc>
            </a:pPr>
            <a:r>
              <a:rPr lang="cs-CZ" sz="1400" b="1">
                <a:latin typeface="Times New Roman" pitchFamily="18" charset="0"/>
              </a:rPr>
              <a:t>paradigm</a:t>
            </a:r>
            <a:r>
              <a:rPr lang="cs-CZ" sz="1400">
                <a:latin typeface="Times New Roman" pitchFamily="18" charset="0"/>
              </a:rPr>
              <a:t> - vzor</a:t>
            </a:r>
            <a:endParaRPr lang="cs-CZ" sz="1400" b="1">
              <a:latin typeface="Times New Roman" pitchFamily="18" charset="0"/>
            </a:endParaRPr>
          </a:p>
        </p:txBody>
      </p:sp>
      <p:sp>
        <p:nvSpPr>
          <p:cNvPr id="27656" name="Text Box 73"/>
          <p:cNvSpPr txBox="1">
            <a:spLocks noChangeArrowheads="1"/>
          </p:cNvSpPr>
          <p:nvPr/>
        </p:nvSpPr>
        <p:spPr bwMode="auto">
          <a:xfrm>
            <a:off x="4932363" y="1635125"/>
            <a:ext cx="1944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 dirty="0" err="1">
                <a:latin typeface="Times New Roman" pitchFamily="18" charset="0"/>
              </a:rPr>
              <a:t>grammatical</a:t>
            </a:r>
            <a:r>
              <a:rPr lang="cs-CZ" sz="1400" b="1" dirty="0">
                <a:latin typeface="Times New Roman" pitchFamily="18" charset="0"/>
              </a:rPr>
              <a:t> </a:t>
            </a:r>
            <a:r>
              <a:rPr lang="cs-CZ" sz="1400" b="1" dirty="0" err="1">
                <a:latin typeface="Times New Roman" pitchFamily="18" charset="0"/>
              </a:rPr>
              <a:t>category</a:t>
            </a:r>
            <a:endParaRPr lang="cs-CZ" sz="1400" b="1" dirty="0">
              <a:latin typeface="Times New Roman" pitchFamily="18" charset="0"/>
            </a:endParaRPr>
          </a:p>
        </p:txBody>
      </p:sp>
      <p:sp>
        <p:nvSpPr>
          <p:cNvPr id="27657" name="Line 75"/>
          <p:cNvSpPr>
            <a:spLocks noChangeShapeType="1"/>
          </p:cNvSpPr>
          <p:nvPr/>
        </p:nvSpPr>
        <p:spPr bwMode="auto">
          <a:xfrm flipV="1">
            <a:off x="6948488" y="1276350"/>
            <a:ext cx="28733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58" name="Line 76"/>
          <p:cNvSpPr>
            <a:spLocks noChangeShapeType="1"/>
          </p:cNvSpPr>
          <p:nvPr/>
        </p:nvSpPr>
        <p:spPr bwMode="auto">
          <a:xfrm flipV="1">
            <a:off x="6948488" y="1563688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59" name="Line 77"/>
          <p:cNvSpPr>
            <a:spLocks noChangeShapeType="1"/>
          </p:cNvSpPr>
          <p:nvPr/>
        </p:nvSpPr>
        <p:spPr bwMode="auto">
          <a:xfrm>
            <a:off x="6948488" y="1779588"/>
            <a:ext cx="2873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60" name="Line 80"/>
          <p:cNvSpPr>
            <a:spLocks noChangeShapeType="1"/>
          </p:cNvSpPr>
          <p:nvPr/>
        </p:nvSpPr>
        <p:spPr bwMode="auto">
          <a:xfrm>
            <a:off x="6948488" y="1779588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661" name="Text Box 81"/>
          <p:cNvSpPr txBox="1">
            <a:spLocks noChangeArrowheads="1"/>
          </p:cNvSpPr>
          <p:nvPr/>
        </p:nvSpPr>
        <p:spPr bwMode="auto">
          <a:xfrm>
            <a:off x="2124075" y="1276350"/>
            <a:ext cx="2663825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</a:rPr>
              <a:t>names of persons, animals, objects, properties, events and relationships</a:t>
            </a:r>
          </a:p>
        </p:txBody>
      </p:sp>
      <p:sp>
        <p:nvSpPr>
          <p:cNvPr id="27662" name="Text Box 82"/>
          <p:cNvSpPr txBox="1">
            <a:spLocks noChangeArrowheads="1"/>
          </p:cNvSpPr>
          <p:nvPr/>
        </p:nvSpPr>
        <p:spPr bwMode="auto">
          <a:xfrm>
            <a:off x="2124075" y="1851025"/>
            <a:ext cx="1362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properties of nouns</a:t>
            </a:r>
          </a:p>
        </p:txBody>
      </p:sp>
      <p:sp>
        <p:nvSpPr>
          <p:cNvPr id="27663" name="Text Box 83"/>
          <p:cNvSpPr txBox="1">
            <a:spLocks noChangeArrowheads="1"/>
          </p:cNvSpPr>
          <p:nvPr/>
        </p:nvSpPr>
        <p:spPr bwMode="auto">
          <a:xfrm>
            <a:off x="2124075" y="2139950"/>
            <a:ext cx="2735263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dirty="0" err="1">
                <a:latin typeface="Times New Roman" pitchFamily="18" charset="0"/>
              </a:rPr>
              <a:t>represent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nouns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or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adjectives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or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they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indicate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nouns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and</a:t>
            </a:r>
            <a:r>
              <a:rPr lang="cs-CZ" sz="1200" dirty="0">
                <a:latin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</a:rPr>
              <a:t>adjectives</a:t>
            </a:r>
            <a:endParaRPr lang="cs-CZ" sz="1200" dirty="0">
              <a:latin typeface="Times New Roman" pitchFamily="18" charset="0"/>
            </a:endParaRPr>
          </a:p>
        </p:txBody>
      </p:sp>
      <p:sp>
        <p:nvSpPr>
          <p:cNvPr id="27664" name="Text Box 84"/>
          <p:cNvSpPr txBox="1">
            <a:spLocks noChangeArrowheads="1"/>
          </p:cNvSpPr>
          <p:nvPr/>
        </p:nvSpPr>
        <p:spPr bwMode="auto">
          <a:xfrm>
            <a:off x="2124075" y="2571750"/>
            <a:ext cx="1671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express number or order</a:t>
            </a:r>
          </a:p>
        </p:txBody>
      </p:sp>
      <p:sp>
        <p:nvSpPr>
          <p:cNvPr id="27665" name="Text Box 85"/>
          <p:cNvSpPr txBox="1">
            <a:spLocks noChangeArrowheads="1"/>
          </p:cNvSpPr>
          <p:nvPr/>
        </p:nvSpPr>
        <p:spPr bwMode="auto">
          <a:xfrm>
            <a:off x="2124075" y="2859088"/>
            <a:ext cx="2371725" cy="2746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express action, activity or condition</a:t>
            </a:r>
          </a:p>
        </p:txBody>
      </p:sp>
      <p:sp>
        <p:nvSpPr>
          <p:cNvPr id="27666" name="Text Box 86"/>
          <p:cNvSpPr txBox="1">
            <a:spLocks noChangeArrowheads="1"/>
          </p:cNvSpPr>
          <p:nvPr/>
        </p:nvSpPr>
        <p:spPr bwMode="auto">
          <a:xfrm>
            <a:off x="2124075" y="3148013"/>
            <a:ext cx="295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express specific circumstances of happenings</a:t>
            </a:r>
          </a:p>
        </p:txBody>
      </p:sp>
      <p:sp>
        <p:nvSpPr>
          <p:cNvPr id="27667" name="Text Box 87"/>
          <p:cNvSpPr txBox="1">
            <a:spLocks noChangeArrowheads="1"/>
          </p:cNvSpPr>
          <p:nvPr/>
        </p:nvSpPr>
        <p:spPr bwMode="auto">
          <a:xfrm>
            <a:off x="2124075" y="3435350"/>
            <a:ext cx="446405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</a:rPr>
              <a:t>reflect specific circumstances of happenings, but only in conjunction with nouns, adjectives or pronouns</a:t>
            </a:r>
          </a:p>
        </p:txBody>
      </p:sp>
      <p:sp>
        <p:nvSpPr>
          <p:cNvPr id="27668" name="Text Box 88"/>
          <p:cNvSpPr txBox="1">
            <a:spLocks noChangeArrowheads="1"/>
          </p:cNvSpPr>
          <p:nvPr/>
        </p:nvSpPr>
        <p:spPr bwMode="auto">
          <a:xfrm>
            <a:off x="2195513" y="37242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7669" name="Text Box 89"/>
          <p:cNvSpPr txBox="1">
            <a:spLocks noChangeArrowheads="1"/>
          </p:cNvSpPr>
          <p:nvPr/>
        </p:nvSpPr>
        <p:spPr bwMode="auto">
          <a:xfrm>
            <a:off x="2124075" y="3867150"/>
            <a:ext cx="1858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connect words or sentences</a:t>
            </a:r>
          </a:p>
        </p:txBody>
      </p:sp>
      <p:sp>
        <p:nvSpPr>
          <p:cNvPr id="27670" name="Text Box 90"/>
          <p:cNvSpPr txBox="1">
            <a:spLocks noChangeArrowheads="1"/>
          </p:cNvSpPr>
          <p:nvPr/>
        </p:nvSpPr>
        <p:spPr bwMode="auto">
          <a:xfrm>
            <a:off x="2124075" y="4156075"/>
            <a:ext cx="2160588" cy="2746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Times New Roman" pitchFamily="18" charset="0"/>
              </a:rPr>
              <a:t>start sentences and words</a:t>
            </a:r>
          </a:p>
        </p:txBody>
      </p:sp>
      <p:sp>
        <p:nvSpPr>
          <p:cNvPr id="27671" name="Text Box 91"/>
          <p:cNvSpPr txBox="1">
            <a:spLocks noChangeArrowheads="1"/>
          </p:cNvSpPr>
          <p:nvPr/>
        </p:nvSpPr>
        <p:spPr bwMode="auto">
          <a:xfrm>
            <a:off x="2124075" y="4443413"/>
            <a:ext cx="26114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Times New Roman" pitchFamily="18" charset="0"/>
              </a:rPr>
              <a:t>express voices, sounds, feelings, moods</a:t>
            </a:r>
          </a:p>
        </p:txBody>
      </p:sp>
      <p:pic>
        <p:nvPicPr>
          <p:cNvPr id="27672" name="Picture 92" descr="MM900284119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924050"/>
            <a:ext cx="12080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3" name="Text Box 93"/>
          <p:cNvSpPr txBox="1">
            <a:spLocks noChangeArrowheads="1"/>
          </p:cNvSpPr>
          <p:nvPr/>
        </p:nvSpPr>
        <p:spPr bwMode="auto">
          <a:xfrm>
            <a:off x="5219700" y="242728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Calibri" pitchFamily="34" charset="0"/>
              </a:rPr>
              <a:t>laugh</a:t>
            </a:r>
          </a:p>
        </p:txBody>
      </p:sp>
      <p:pic>
        <p:nvPicPr>
          <p:cNvPr id="27674" name="Picture 94" descr="MC90029018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650" y="2500313"/>
            <a:ext cx="1223963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5" name="Text Box 95"/>
          <p:cNvSpPr txBox="1">
            <a:spLocks noChangeArrowheads="1"/>
          </p:cNvSpPr>
          <p:nvPr/>
        </p:nvSpPr>
        <p:spPr bwMode="auto">
          <a:xfrm>
            <a:off x="7164388" y="3292475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Calibri" pitchFamily="34" charset="0"/>
              </a:rPr>
              <a:t>mouth</a:t>
            </a:r>
          </a:p>
        </p:txBody>
      </p:sp>
      <p:pic>
        <p:nvPicPr>
          <p:cNvPr id="27676" name="Picture 97" descr="MP900438606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163" y="4156075"/>
            <a:ext cx="136842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7" name="Text Box 98"/>
          <p:cNvSpPr txBox="1">
            <a:spLocks noChangeArrowheads="1"/>
          </p:cNvSpPr>
          <p:nvPr/>
        </p:nvSpPr>
        <p:spPr bwMode="auto">
          <a:xfrm>
            <a:off x="6732588" y="4516438"/>
            <a:ext cx="654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Calibri" pitchFamily="34" charset="0"/>
              </a:rPr>
              <a:t>colored</a:t>
            </a:r>
          </a:p>
        </p:txBody>
      </p:sp>
      <p:pic>
        <p:nvPicPr>
          <p:cNvPr id="27678" name="Picture 100" descr="MC900215547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627063"/>
            <a:ext cx="8937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9" name="Text Box 101"/>
          <p:cNvSpPr txBox="1">
            <a:spLocks noChangeArrowheads="1"/>
          </p:cNvSpPr>
          <p:nvPr/>
        </p:nvSpPr>
        <p:spPr bwMode="auto">
          <a:xfrm>
            <a:off x="971550" y="1203325"/>
            <a:ext cx="527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Calibri" pitchFamily="34" charset="0"/>
              </a:rPr>
              <a:t>globe</a:t>
            </a:r>
          </a:p>
        </p:txBody>
      </p:sp>
      <p:pic>
        <p:nvPicPr>
          <p:cNvPr id="27680" name="Picture 102" descr="MM900282741[1]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750" y="3832225"/>
            <a:ext cx="1150938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1" name="Text Box 103"/>
          <p:cNvSpPr txBox="1">
            <a:spLocks noChangeArrowheads="1"/>
          </p:cNvSpPr>
          <p:nvPr/>
        </p:nvSpPr>
        <p:spPr bwMode="auto">
          <a:xfrm>
            <a:off x="8656638" y="440055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>
                <a:latin typeface="Calibri" pitchFamily="34" charset="0"/>
              </a:rPr>
              <a:t>cry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527050"/>
            <a:ext cx="2988568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5.8 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Calibri" pitchFamily="34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33852"/>
              </p:ext>
            </p:extLst>
          </p:nvPr>
        </p:nvGraphicFramePr>
        <p:xfrm>
          <a:off x="755576" y="1059582"/>
          <a:ext cx="6336704" cy="365760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Slova pomnožná označují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množným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číslem jednu věc.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jednotným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číslem jednu věc.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množným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číslem více věcí téhož druhu.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jednotným číslem více věcí téhož druhu.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Ve které větě je tvar slova „kolo“ podstatným jménem?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Šli jste i kolem nás?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Mlýnské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kolo bylo neustále v pohybu.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Okolo domu měla babička zahrádku.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Chodil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okolo horké kaše.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 slova gramatická patří:</a:t>
                      </a:r>
                      <a:endParaRPr lang="cs-CZ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podstatná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jména, přídavná jména, zájmena,číslovky, slovesa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podstatná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jména, přídavná jména, zájmena,číslovky, slovesa, příslovce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příslovce,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předložky, spojky, částice,</a:t>
                      </a:r>
                    </a:p>
                    <a:p>
                      <a:pPr marL="342900" indent="-342900" algn="l"/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citoslovce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předložky,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spojky, částice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věta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není </a:t>
                      </a: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správně?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Zebou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mě uši.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Mrňous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tleskal ručkama.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Podej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 tu síť s velkýma očima.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Špičky dlaní se dotknou kolen.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813763">
                            <a:tint val="66000"/>
                            <a:satMod val="160000"/>
                          </a:srgbClr>
                        </a:gs>
                        <a:gs pos="50000">
                          <a:srgbClr val="813763">
                            <a:tint val="44500"/>
                            <a:satMod val="160000"/>
                          </a:srgbClr>
                        </a:gs>
                        <a:gs pos="100000">
                          <a:srgbClr val="81376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c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Calibri" pitchFamily="34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51520" y="527050"/>
            <a:ext cx="3960440" cy="593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5.9 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 ročník (učebnice), Tobiáš, Havlíčkův Brod 2005.</a:t>
            </a:r>
          </a:p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 ročník (pracovní sešit), Tobiáš, Havlíčkův Brod 1999.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O.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Veh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: Lexikon římských císařů od Augusta po Justinina I., české Budějovice 2002</a:t>
            </a:r>
          </a:p>
        </p:txBody>
      </p:sp>
    </p:spTree>
    <p:extLst>
      <p:ext uri="{BB962C8B-B14F-4D97-AF65-F5344CB8AC3E}">
        <p14:creationId xmlns:p14="http://schemas.microsoft.com/office/powerpoint/2010/main" val="101611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1805</Words>
  <Application>Microsoft Office PowerPoint</Application>
  <PresentationFormat>Předvádění na obrazovce (16:9)</PresentationFormat>
  <Paragraphs>294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5.1  Slovní druhy, podstatná jména </vt:lpstr>
      <vt:lpstr>5.2  Co již víme?</vt:lpstr>
      <vt:lpstr>5.3  Jaké si řekneme nové termíny a názvy?</vt:lpstr>
      <vt:lpstr>5.4  Co si řekneme nového?</vt:lpstr>
      <vt:lpstr>5.5  Procvičení a příklady</vt:lpstr>
      <vt:lpstr>5.6  Něco navíc pro šikovné</vt:lpstr>
      <vt:lpstr>5.7  CLIL (Word classes, Nouns)</vt:lpstr>
      <vt:lpstr>5.8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187</cp:revision>
  <dcterms:created xsi:type="dcterms:W3CDTF">2010-10-18T18:21:56Z</dcterms:created>
  <dcterms:modified xsi:type="dcterms:W3CDTF">2012-01-15T15:54:19Z</dcterms:modified>
</cp:coreProperties>
</file>