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0" autoAdjust="0"/>
    <p:restoredTop sz="94660"/>
  </p:normalViewPr>
  <p:slideViewPr>
    <p:cSldViewPr>
      <p:cViewPr>
        <p:scale>
          <a:sx n="90" d="100"/>
          <a:sy n="90" d="100"/>
        </p:scale>
        <p:origin x="-87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21.4.2012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21.4.2012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GJIDR9J5e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lesk.cz/clanek/zpravy-20-let-od-revoluce/123484/29-zari-1989-vazeni-pratele-ano.html" TargetMode="External"/><Relationship Id="rId13" Type="http://schemas.openxmlformats.org/officeDocument/2006/relationships/hyperlink" Target="http://www.poznavej.eu/francie/" TargetMode="External"/><Relationship Id="rId18" Type="http://schemas.openxmlformats.org/officeDocument/2006/relationships/hyperlink" Target="https://standa.signaly.cz/0901/kaligram" TargetMode="External"/><Relationship Id="rId3" Type="http://schemas.openxmlformats.org/officeDocument/2006/relationships/hyperlink" Target="http://hubblesite.org/" TargetMode="External"/><Relationship Id="rId21" Type="http://schemas.openxmlformats.org/officeDocument/2006/relationships/hyperlink" Target="http://zobaci.blog.cz/1011/guillaume-apollinaire" TargetMode="External"/><Relationship Id="rId7" Type="http://schemas.openxmlformats.org/officeDocument/2006/relationships/hyperlink" Target="http://cs.wikipedia.org/wiki/Z%C3%A1nik_Rakousko-Uherska" TargetMode="External"/><Relationship Id="rId12" Type="http://schemas.openxmlformats.org/officeDocument/2006/relationships/hyperlink" Target="http://cs.wikipedia.org/wiki/Bertolt_Brecht" TargetMode="External"/><Relationship Id="rId17" Type="http://schemas.openxmlformats.org/officeDocument/2006/relationships/hyperlink" Target="http://en.wikipedia.org/wiki/Tristan_Tzara" TargetMode="External"/><Relationship Id="rId2" Type="http://schemas.openxmlformats.org/officeDocument/2006/relationships/notesSlide" Target="../notesSlides/notesSlide9.xml"/><Relationship Id="rId16" Type="http://schemas.openxmlformats.org/officeDocument/2006/relationships/hyperlink" Target="http://finance.regionycr.cz/view.php?cisloclanku=2009080009-obama-jmenuje-bena-bernankeho-opet-sefem-americke-centralni-banky-fed&amp;rstema=24&amp;rsstat=2&amp;rskraj=0&amp;rsregion=0" TargetMode="External"/><Relationship Id="rId20" Type="http://schemas.openxmlformats.org/officeDocument/2006/relationships/hyperlink" Target="http://kirstenaxe.blog.cz/110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s.wikipedia.org/wiki/Soubor:NSDAP.gif" TargetMode="External"/><Relationship Id="rId11" Type="http://schemas.openxmlformats.org/officeDocument/2006/relationships/hyperlink" Target="http://www.karaoketexty.cz/fotky/muzikal-my-fair-lady-14766/137374" TargetMode="External"/><Relationship Id="rId24" Type="http://schemas.openxmlformats.org/officeDocument/2006/relationships/hyperlink" Target="http://www.nydailyquote.com/2011/05/ugly-dirty-and-yet.html" TargetMode="External"/><Relationship Id="rId5" Type="http://schemas.openxmlformats.org/officeDocument/2006/relationships/hyperlink" Target="http://cs.wikipedia.org/wiki/Albert_Einstein" TargetMode="External"/><Relationship Id="rId15" Type="http://schemas.openxmlformats.org/officeDocument/2006/relationships/hyperlink" Target="http://www.moveoneinc.com/blog/immigration/enrussia-immigration-bulletin-list-positions-exempt-2011-quota-requirement-force/" TargetMode="External"/><Relationship Id="rId23" Type="http://schemas.openxmlformats.org/officeDocument/2006/relationships/hyperlink" Target="http://ambrit-rome.com/clasproj/mslit/plenty0910/mice.html" TargetMode="External"/><Relationship Id="rId10" Type="http://schemas.openxmlformats.org/officeDocument/2006/relationships/hyperlink" Target="http://www.poetryfoundation.org/learning/article/177216" TargetMode="External"/><Relationship Id="rId19" Type="http://schemas.openxmlformats.org/officeDocument/2006/relationships/hyperlink" Target="http://www.ceskaliteratura.cz/translat/apollin.htm" TargetMode="External"/><Relationship Id="rId4" Type="http://schemas.openxmlformats.org/officeDocument/2006/relationships/hyperlink" Target="http://en.wikipedia.org/wiki/World_War_I" TargetMode="External"/><Relationship Id="rId9" Type="http://schemas.openxmlformats.org/officeDocument/2006/relationships/hyperlink" Target="http://history-if.blog.cz/1010/svetova-hospodarska-krize" TargetMode="External"/><Relationship Id="rId14" Type="http://schemas.openxmlformats.org/officeDocument/2006/relationships/hyperlink" Target="http://www.topnews.in/regions/wiesbaden" TargetMode="External"/><Relationship Id="rId22" Type="http://schemas.openxmlformats.org/officeDocument/2006/relationships/hyperlink" Target="http://www.youtube.com/watch?v=2GJIDR9J5e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brázek 19" descr="E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843558"/>
            <a:ext cx="1426468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339502"/>
            <a:ext cx="612068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8.1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Světová literatura 1.poloviny 20.století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Drahomíra Párová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19" name="obrázek 5" descr="Imag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50290"/>
            <a:ext cx="3043260" cy="593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NSDA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2859782"/>
            <a:ext cx="1296144" cy="12241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ázek 6" descr="kriz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411510"/>
            <a:ext cx="2691383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ázek 7" descr="1.sv.s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491630"/>
            <a:ext cx="1838325" cy="2495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ázek 8" descr="rozpad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95936" y="915566"/>
            <a:ext cx="2190750" cy="16234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ázek 9" descr="titanik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868144" y="2643758"/>
            <a:ext cx="2714625" cy="1685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ovéPole 10"/>
          <p:cNvSpPr txBox="1"/>
          <p:nvPr/>
        </p:nvSpPr>
        <p:spPr>
          <a:xfrm>
            <a:off x="323528" y="4011910"/>
            <a:ext cx="1629869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342900" indent="-342900"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1.SVĚTOVÁ VÁLKA</a:t>
            </a:r>
          </a:p>
          <a:p>
            <a:pPr marL="342900" indent="-342900"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(1914-1918)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621019" y="3939902"/>
            <a:ext cx="1522981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ZKÁZA TITANIKU</a:t>
            </a:r>
          </a:p>
          <a:p>
            <a:pPr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(1912)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123728" y="4011910"/>
            <a:ext cx="1599669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NÁSTUP  NACISMU</a:t>
            </a:r>
          </a:p>
          <a:p>
            <a:pPr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(1933)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635896" y="2283718"/>
            <a:ext cx="2201051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ROZPAD  R-U MONARCHIE</a:t>
            </a:r>
          </a:p>
          <a:p>
            <a:pPr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(1918)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300192" y="2067694"/>
            <a:ext cx="268419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SVĚTOVÁ HOSPODÁŘSKÁ KRIZE</a:t>
            </a:r>
          </a:p>
          <a:p>
            <a:pPr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(1929-1933)</a:t>
            </a:r>
          </a:p>
        </p:txBody>
      </p:sp>
      <p:pic>
        <p:nvPicPr>
          <p:cNvPr id="17" name="Obrázek 16" descr="kom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211960" y="2859782"/>
            <a:ext cx="1152128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TextovéPole 17"/>
          <p:cNvSpPr txBox="1"/>
          <p:nvPr/>
        </p:nvSpPr>
        <p:spPr>
          <a:xfrm>
            <a:off x="3851920" y="4011910"/>
            <a:ext cx="1875385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NÁSTUP  KOMUNISMU</a:t>
            </a:r>
          </a:p>
          <a:p>
            <a:pPr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(1917)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67544" y="915566"/>
            <a:ext cx="1875385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ALBERT EINSTEIN</a:t>
            </a:r>
          </a:p>
          <a:p>
            <a:pPr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(1879 - 1955)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113928"/>
              </p:ext>
            </p:extLst>
          </p:nvPr>
        </p:nvGraphicFramePr>
        <p:xfrm>
          <a:off x="1043608" y="1275606"/>
          <a:ext cx="7272808" cy="352429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Drahomíra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Párová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Avantgarda, modernismus, expresionismus, futurismus, kubismus, dadaismus, surrealismus, ztracená generace, socialistický realismus, kaligram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vývoj a tendence ve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světové literatuře 1.poloviny 20.století.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0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92443"/>
            <a:ext cx="259228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8.2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Co již 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203598"/>
            <a:ext cx="4248472" cy="1877437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Realismus</a:t>
            </a:r>
          </a:p>
          <a:p>
            <a:pPr marL="285750" indent="-285750" algn="just">
              <a:buFontTx/>
              <a:buChar char="-"/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z lat. </a:t>
            </a:r>
            <a:r>
              <a:rPr lang="cs-CZ" sz="1400" b="1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400" b="1" i="1" dirty="0" err="1" smtClean="0">
                <a:latin typeface="Times New Roman" pitchFamily="18" charset="0"/>
                <a:cs typeface="Times New Roman" pitchFamily="18" charset="0"/>
              </a:rPr>
              <a:t>ealis</a:t>
            </a:r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 = věcný, skutečný;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realita = skutečnost</a:t>
            </a:r>
          </a:p>
          <a:p>
            <a:pPr marL="285750" indent="-285750" algn="just">
              <a:buFontTx/>
              <a:buChar char="-"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liv rozvoje přírodních věd a filozofie (zvl. </a:t>
            </a: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ozitivismu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= skutečné je to, co lze dokázat smysly)</a:t>
            </a:r>
          </a:p>
          <a:p>
            <a:pPr marL="285750" indent="-285750" algn="just">
              <a:buFontTx/>
              <a:buChar char="-"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naha uplatnit vědecké postupy i v literatuře =&gt; literatura je chápána jako vědecká analýza společnosti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14591" y="3291830"/>
            <a:ext cx="4122330" cy="1661993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Naturalismus</a:t>
            </a:r>
          </a:p>
          <a:p>
            <a:pPr marL="285750" indent="-285750" algn="just">
              <a:buFontTx/>
              <a:buChar char="-"/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lat. </a:t>
            </a: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natura = příroda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krajní směr realismu</a:t>
            </a:r>
          </a:p>
          <a:p>
            <a:pPr marL="285750" indent="-285750" algn="just">
              <a:buFontTx/>
              <a:buChar char="-"/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přesvědčení, že člověk nemůže svůj život příliš ovlivnit: jeho činy jsou dány schopnostmi a sklony, které zdědil, a povahou, již určuje okolní prostředí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4860032" y="627534"/>
            <a:ext cx="4032448" cy="4056495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Romantismus</a:t>
            </a:r>
            <a:endParaRPr lang="cs-CZ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literární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směr ve všech evropských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literaturách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navazuje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na preromantismus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životní pocit a postoj člověka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protiklad racionalitě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klasicismu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romantismus klade důraz na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	- ideu,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práva na sebeurčení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národa</a:t>
            </a:r>
          </a:p>
          <a:p>
            <a:pPr>
              <a:lnSpc>
                <a:spcPct val="90000"/>
              </a:lnSpc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- city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fantazii a vůli</a:t>
            </a:r>
          </a:p>
          <a:p>
            <a:pPr>
              <a:lnSpc>
                <a:spcPct val="90000"/>
              </a:lnSpc>
              <a:defRPr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	- subjektivní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vztah ke skutečnosti 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(individualismus)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	- protiklad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snů a dobové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	 	  skutečnosti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	- obdiv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 minulosti, mystice, 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k lidové slovesnosti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k přírodě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                                                   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k exotice</a:t>
            </a:r>
          </a:p>
          <a:p>
            <a:pPr>
              <a:lnSpc>
                <a:spcPct val="90000"/>
              </a:lnSpc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290" y="492443"/>
            <a:ext cx="678395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8.3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1059582"/>
            <a:ext cx="3031599" cy="36009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Avantgarda a modernismus</a:t>
            </a:r>
          </a:p>
          <a:p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poč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20.století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zavrhování tradic a výstavba nového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EXPRESIONISMUS</a:t>
            </a:r>
          </a:p>
          <a:p>
            <a:pPr>
              <a:buFontTx/>
              <a:buChar char="-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vyjádření pocitů strachu, hrůzy a nejistoty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FUTURISMUS</a:t>
            </a:r>
          </a:p>
          <a:p>
            <a:pPr>
              <a:buFontTx/>
              <a:buChar char="-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okouzlení z vývoje civilizace a techniky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KUBISMUS</a:t>
            </a:r>
          </a:p>
          <a:p>
            <a:pPr>
              <a:buFontTx/>
              <a:buChar char="-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rozklad na jednoduché tvary </a:t>
            </a:r>
          </a:p>
          <a:p>
            <a:pPr>
              <a:buFontTx/>
              <a:buChar char="-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volný sled představ, prolínání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DADAISMUS </a:t>
            </a:r>
          </a:p>
          <a:p>
            <a:pPr>
              <a:buFontTx/>
              <a:buChar char="-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princip náhodné hry</a:t>
            </a:r>
          </a:p>
          <a:p>
            <a:pPr>
              <a:buFontTx/>
              <a:buChar char="-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ztráta logičnosti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SURREALISMUS</a:t>
            </a:r>
          </a:p>
          <a:p>
            <a:pPr>
              <a:buFontTx/>
              <a:buChar char="-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zájem o lidské podvědomí</a:t>
            </a:r>
          </a:p>
          <a:p>
            <a:pPr>
              <a:buFontTx/>
              <a:buChar char="-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-básně volných představ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ek 4" descr="ap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987574"/>
            <a:ext cx="1152128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Šipka doprava 5"/>
          <p:cNvSpPr/>
          <p:nvPr/>
        </p:nvSpPr>
        <p:spPr>
          <a:xfrm>
            <a:off x="1403648" y="2427734"/>
            <a:ext cx="2058528" cy="48463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1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Guillaume</a:t>
            </a:r>
            <a:r>
              <a:rPr lang="cs-CZ" sz="1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1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Apollinaire</a:t>
            </a:r>
            <a:r>
              <a:rPr lang="cs-CZ" sz="1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Prší</a:t>
            </a:r>
            <a:endParaRPr lang="cs-CZ" sz="11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 descr="m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7824" y="3271292"/>
            <a:ext cx="1152128" cy="1872208"/>
          </a:xfrm>
          <a:prstGeom prst="rect">
            <a:avLst/>
          </a:prstGeom>
        </p:spPr>
      </p:pic>
      <p:sp>
        <p:nvSpPr>
          <p:cNvPr id="8" name="Šipka doprava 7"/>
          <p:cNvSpPr/>
          <p:nvPr/>
        </p:nvSpPr>
        <p:spPr>
          <a:xfrm>
            <a:off x="827584" y="4083918"/>
            <a:ext cx="2304256" cy="5566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Marcel </a:t>
            </a:r>
            <a:r>
              <a:rPr lang="cs-CZ" sz="9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Duchamp</a:t>
            </a:r>
            <a:r>
              <a:rPr lang="cs-CZ" sz="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9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Mona</a:t>
            </a:r>
            <a:r>
              <a:rPr lang="cs-CZ" sz="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Lisa</a:t>
            </a:r>
            <a:r>
              <a:rPr lang="cs-CZ" sz="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 knírkem</a:t>
            </a:r>
          </a:p>
          <a:p>
            <a:pPr algn="ctr"/>
            <a:r>
              <a:rPr lang="cs-CZ" sz="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cs-CZ" sz="9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572000" y="987574"/>
            <a:ext cx="4519186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Divadlo a drama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George Bernard Shaw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(1856-1930)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Ir</a:t>
            </a:r>
          </a:p>
          <a:p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Pygmalion</a:t>
            </a:r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-sázka o proměnu, během níž se hrubá prodavačka květin naučí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chovat správně a vybraně. Pak není schopna se vrátit zpět.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Bertolt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Brecht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(1898-1956)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Matka Kuráž a její děti</a:t>
            </a:r>
          </a:p>
          <a:p>
            <a:pPr>
              <a:buFontTx/>
              <a:buChar char="-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upozornění  na nebezpečí fašismu, matka přijde během třicetileté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války o všechny své děti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" name="Obrázek 9" descr="brech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84368" y="3147814"/>
            <a:ext cx="1080120" cy="1368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ázek 10" descr="m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6016" y="3291830"/>
            <a:ext cx="1855093" cy="1711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ovéPole 11"/>
          <p:cNvSpPr txBox="1"/>
          <p:nvPr/>
        </p:nvSpPr>
        <p:spPr>
          <a:xfrm>
            <a:off x="6372200" y="4587974"/>
            <a:ext cx="120943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Pygmalion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(My Fair Lady)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028384" y="4443958"/>
            <a:ext cx="80708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B. Brecht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401" y="387059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8.4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AutoShape 2" descr="http://www.volny.cz/pczekaj/cest/16.-sv%C4%9Bt.lit.ve%20v%C3%A1le%C4%8D.obd._soubory/image001.gif"/>
          <p:cNvSpPr>
            <a:spLocks noChangeAspect="1" noChangeArrowheads="1"/>
          </p:cNvSpPr>
          <p:nvPr/>
        </p:nvSpPr>
        <p:spPr bwMode="auto">
          <a:xfrm>
            <a:off x="149225" y="-2830513"/>
            <a:ext cx="2571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113804" y="878065"/>
            <a:ext cx="3831852" cy="2492990"/>
          </a:xfrm>
          <a:prstGeom prst="rect">
            <a:avLst/>
          </a:prstGeom>
          <a:solidFill>
            <a:srgbClr val="FFFF99"/>
          </a:solidFill>
          <a:ln w="28575">
            <a:solidFill>
              <a:srgbClr val="0070C0"/>
            </a:solidFill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AMERICKÁ PRÓZA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Období tvorby tzv.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ztracené generace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Ernest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Hemingway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(1898 – 1961)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Sbohem armádo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Komu zvoní hrana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Stařec a moře (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Nobelova cena za literaturu)</a:t>
            </a:r>
          </a:p>
          <a:p>
            <a:endParaRPr lang="cs-CZ" sz="12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Steinbeck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(1902 – 1968)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myších a lidech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novela/drama</a:t>
            </a:r>
          </a:p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William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Saroyan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(1908 – 1981)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Tati, tobě přeskočilo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povídky o rozhovorech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tce se svým desetiletým synem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193273" y="2782550"/>
            <a:ext cx="3876382" cy="2308324"/>
          </a:xfrm>
          <a:prstGeom prst="rect">
            <a:avLst/>
          </a:prstGeom>
          <a:solidFill>
            <a:srgbClr val="FFFF99"/>
          </a:solidFill>
          <a:ln w="28575">
            <a:solidFill>
              <a:srgbClr val="0070C0"/>
            </a:solidFill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RUSKÁ PRÓZA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Ovlivněno nástupem komunistů,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otlačování svobod a práv - jediný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ožný umělecký směr –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socialistický realismus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Maxim Gorkij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( 1868 – 1936)</a:t>
            </a:r>
          </a:p>
          <a:p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Makar</a:t>
            </a:r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Čudra</a:t>
            </a:r>
            <a:endParaRPr lang="cs-CZ" sz="12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Povídky o „bosácích“ – lidech na okraji společnosti.</a:t>
            </a:r>
          </a:p>
          <a:p>
            <a:endParaRPr lang="cs-CZ" sz="12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Michail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Šolochov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(1905 – 1984)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Tichý Don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Rozsáhlý román, kde na pozadí změn 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ruské společnosti, je ukázán osud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Grigorie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Melechova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572000" y="416093"/>
            <a:ext cx="3382657" cy="1938992"/>
          </a:xfrm>
          <a:prstGeom prst="rect">
            <a:avLst/>
          </a:prstGeom>
          <a:solidFill>
            <a:srgbClr val="FFFF99"/>
          </a:solidFill>
          <a:ln w="28575">
            <a:solidFill>
              <a:srgbClr val="0070C0"/>
            </a:solidFill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NĚMECKÁ PRÓZA</a:t>
            </a:r>
            <a:endParaRPr lang="cs-CZ" sz="12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Erich Maria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Remarque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(1898-1970)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západní frontě klid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Román zachycující vliv války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 mladou generaci.</a:t>
            </a:r>
          </a:p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Thomas Mann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(1875-1955)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Doktor </a:t>
            </a:r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Faustus</a:t>
            </a:r>
            <a:endParaRPr lang="cs-CZ" sz="12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Román zamýšlející se nad německou společností.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02" y="544741"/>
            <a:ext cx="886006" cy="121521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005" y="2547142"/>
            <a:ext cx="1390650" cy="82391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261" y="819906"/>
            <a:ext cx="1678654" cy="94004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77812" y="3502536"/>
            <a:ext cx="4725974" cy="1569660"/>
          </a:xfrm>
          <a:prstGeom prst="rect">
            <a:avLst/>
          </a:prstGeom>
          <a:solidFill>
            <a:srgbClr val="FFFF99"/>
          </a:solidFill>
          <a:ln w="28575">
            <a:solidFill>
              <a:srgbClr val="0070C0"/>
            </a:solidFill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FRANCOUZSKÁ PRÓZA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Romain Rolland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( 1866-1944)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Petr a Lucie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Novela o mileneckém páru, jež umírá při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ombardování Paříže 1918.</a:t>
            </a:r>
          </a:p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Antoine de Saint-Exupéry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(1900-1044)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Malý princ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Pohádkový příběh chlapce pocházejícího z jiné planetky.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362" y="2963662"/>
            <a:ext cx="1057275" cy="1081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399695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8.5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1131590"/>
            <a:ext cx="8748464" cy="3293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NÁVOD, JAK VYTVOŘIT DADAISTICKOU BÁSEŇ</a:t>
            </a:r>
          </a:p>
          <a:p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TRISTAN TZARA</a:t>
            </a:r>
          </a:p>
          <a:p>
            <a:endParaRPr lang="cs-CZ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Vezměte noviny.</a:t>
            </a:r>
          </a:p>
          <a:p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Vezměte nůžky.</a:t>
            </a:r>
          </a:p>
          <a:p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Najděte v novinách článek, aby měl délku, jakou počítáte dát své básni.</a:t>
            </a:r>
          </a:p>
          <a:p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Článek vystřihněte.</a:t>
            </a:r>
          </a:p>
          <a:p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Potom pečlivě rozstříhejte všechna slova, která tvoří tento článek, a vložte je do pytlíku.</a:t>
            </a:r>
          </a:p>
          <a:p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Skládejte pak jeden ústřižek za druhým přesně v pořádku, v jakém vyšly z pytlíku.</a:t>
            </a:r>
          </a:p>
          <a:p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Svědomitě opište.</a:t>
            </a:r>
          </a:p>
          <a:p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Báseň se vám bude podobat.</a:t>
            </a:r>
          </a:p>
          <a:p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vězte, že jste spisovatel neskonale originální a okouzlující citlivostí, byť doposud nepochopen lidem</a:t>
            </a:r>
            <a:r>
              <a:rPr lang="cs-CZ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27534"/>
            <a:ext cx="1752600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8.6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4" y="987574"/>
            <a:ext cx="4556861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Kaligram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báseň, jejíž písmena a slova jsou uspořádána typograficky do určitého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obrazce.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11509"/>
            <a:ext cx="2085975" cy="2200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20" y="1779662"/>
            <a:ext cx="3753689" cy="2844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715766"/>
            <a:ext cx="1952625" cy="2343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714884"/>
            <a:ext cx="2207133" cy="2344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ovéPole 7"/>
          <p:cNvSpPr txBox="1"/>
          <p:nvPr/>
        </p:nvSpPr>
        <p:spPr>
          <a:xfrm>
            <a:off x="4211960" y="2056661"/>
            <a:ext cx="2228495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Zkus vytvořit vlastní kaligram.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92443"/>
            <a:ext cx="592291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8.7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CLIL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Video 3">
            <a:hlinkClick r:id="rId3" action="ppaction://program" highlightClick="1"/>
          </p:cNvPr>
          <p:cNvSpPr/>
          <p:nvPr/>
        </p:nvSpPr>
        <p:spPr>
          <a:xfrm>
            <a:off x="971600" y="1131590"/>
            <a:ext cx="1042416" cy="1042416"/>
          </a:xfrm>
          <a:prstGeom prst="actionButtonMovi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myš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699542"/>
            <a:ext cx="17145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Obrázek 5" descr="ste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2643758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ovéPole 6"/>
          <p:cNvSpPr txBox="1"/>
          <p:nvPr/>
        </p:nvSpPr>
        <p:spPr>
          <a:xfrm>
            <a:off x="5292080" y="843558"/>
            <a:ext cx="3491879" cy="3785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John Ernst Steinbeck</a:t>
            </a:r>
            <a:endParaRPr lang="cs-CZ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(February 27, 1902 – December 20, 1968)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was an American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writer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He is widely known for the Pulitzer Prize-winning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novel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The Grapes of Wrath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(1939) and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East of Eden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(1952) 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novella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Of Mice and Men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(1937).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He was an author of twenty-seven books, including sixteen novels,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six non-fiction books and five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collections of short stories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Steinbeck received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the Nobel Prize for Literature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 1962.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526376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8.8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596336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813933"/>
              </p:ext>
            </p:extLst>
          </p:nvPr>
        </p:nvGraphicFramePr>
        <p:xfrm>
          <a:off x="323528" y="1347614"/>
          <a:ext cx="7344816" cy="280416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456384"/>
                <a:gridCol w="3888432"/>
              </a:tblGrid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1.  Jaký směr neobsahuje modernismus: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naturalismus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dadaismus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futurismus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kubismus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  Kaligram je: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druh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rýmu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způsob pojmenování druhu jazykové přesmyčky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báseň uspořádaná do obrazce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ocenění za literaturu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  Socialistický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realismus byl jediný uznávaný kulturní směr v: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USA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Rusku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Francii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Německu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  K tzv. „ztracené generaci“ patří: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Erich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Maria </a:t>
                      </a:r>
                      <a:r>
                        <a:rPr lang="cs-CZ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Remarque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Romain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Rolland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Michail </a:t>
                      </a:r>
                      <a:r>
                        <a:rPr lang="cs-CZ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Šolochov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  Ernest </a:t>
                      </a:r>
                      <a:r>
                        <a:rPr lang="cs-CZ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Hemingway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8028384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79512" y="987575"/>
            <a:ext cx="8964488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Soukal,J., Literární výchova pro 2. stupeň základní školy a odpovídající ročníky víceletých gymnázií, SPN a.s. Praha 2009</a:t>
            </a:r>
          </a:p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Mgr. Drahomíra Párová, DUM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ČJ46.4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č.2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Mgr. Zuzana Kadlecová, DUM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ČJ47.2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č.2</a:t>
            </a:r>
            <a:r>
              <a:rPr lang="cs-CZ" sz="10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10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4"/>
              </a:rPr>
              <a:t>en.wikipedia.org/wiki/World_War_I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č. 1.)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5"/>
              </a:rPr>
              <a:t>cs.wikipedia.org/wiki/Albert_Einstein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 1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6"/>
              </a:rPr>
              <a:t>cs.wikipedia.org/wiki/Soubor:NSDAP.gif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 1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7"/>
              </a:rPr>
              <a:t>cs.wikipedia.org/wiki/Z%C3%A1nik_Rakousko-Uherska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 1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8"/>
              </a:rPr>
              <a:t>www.blesk.cz/clanek/zpravy-20-let-od-revoluce/123484/29-zari-1989-vazeni-pratele-ano.html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 1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9"/>
              </a:rPr>
              <a:t>history-if.blog.cz/1010/svetova-hospodarska-krize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 1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9"/>
              </a:rPr>
              <a:t>history-if.blog.cz/1010/svetova-hospodarska-krize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 1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0"/>
              </a:rPr>
              <a:t>www.poetryfoundation.org/learning/article/177216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 ( slide č. 3)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1"/>
              </a:rPr>
              <a:t>www.karaoketexty.cz/fotky/muzikal-my-fair-lady-14766/137374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 3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2"/>
              </a:rPr>
              <a:t>cs.wikipedia.org/wiki/Bertolt_Brecht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 3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13"/>
              </a:rPr>
              <a:t>http://www.poznavej.eu/francie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3"/>
              </a:rPr>
              <a:t>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č.4)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14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4"/>
              </a:rPr>
              <a:t>www.topnews.in/regions/wiesbaden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č.4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15"/>
              </a:rPr>
              <a:t>http://www.moveoneinc.com/blog/immigration/enrussia-immigration-bulletin-list-positions-exempt-2011-quota-requirement-force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5"/>
              </a:rPr>
              <a:t>/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č.4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16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6"/>
              </a:rPr>
              <a:t>finance.regionycr.cz/view.php?cisloclanku=2009080009-obama-jmenuje-bena-bernankeho-opet-sefem-americke-centralni-banky- 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č.4)</a:t>
            </a:r>
          </a:p>
          <a:p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6"/>
              </a:rPr>
              <a:t>fed&amp;rstema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6"/>
              </a:rPr>
              <a:t>=24&amp;rsstat=2&amp;rskraj=0&amp;rsregion=0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č.4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17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7"/>
              </a:rPr>
              <a:t>en.wikipedia.org/wiki/Tristan_Tzara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č. 5)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18"/>
              </a:rPr>
              <a:t>https://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8"/>
              </a:rPr>
              <a:t>standa.signaly.cz/0901/kaligram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č. 6)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19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9"/>
              </a:rPr>
              <a:t>www.ceskaliteratura.cz/translat/apollin.htm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 6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20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20"/>
              </a:rPr>
              <a:t>kirstenaxe.blog.cz/1103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 6)</a:t>
            </a:r>
          </a:p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21"/>
              </a:rPr>
              <a:t>http</a:t>
            </a:r>
            <a:r>
              <a:rPr lang="cs-CZ" sz="1000" dirty="0">
                <a:latin typeface="Times New Roman" pitchFamily="18" charset="0"/>
                <a:cs typeface="Times New Roman" pitchFamily="18" charset="0"/>
                <a:hlinkClick r:id="rId21"/>
              </a:rPr>
              <a:t>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21"/>
              </a:rPr>
              <a:t>zobaci.blog.cz/1011/guillaume-apollinaire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 6)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22"/>
              </a:rPr>
              <a:t>http://www.youtube.com/watch?v=2GJIDR9J5eg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 7)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23"/>
              </a:rPr>
              <a:t>http://ambrit-rome.com/clasproj/mslit/plenty0910/mice.html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 7)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24"/>
              </a:rPr>
              <a:t>http://www.nydailyquote.com/2011/05/ugly-dirty-and-yet.html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č. 7</a:t>
            </a:r>
            <a:endParaRPr lang="cs-CZ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000" dirty="0" smtClean="0"/>
              <a:t> </a:t>
            </a: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0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5977</TotalTime>
  <Words>1399</Words>
  <Application>Microsoft Office PowerPoint</Application>
  <PresentationFormat>Předvádění na obrazovce (16:9)</PresentationFormat>
  <Paragraphs>262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48.1 Světová literatura 1.poloviny 20.století</vt:lpstr>
      <vt:lpstr>48.2 Co již víme?</vt:lpstr>
      <vt:lpstr>48.3 Jaké si řekneme nové termíny a názvy?</vt:lpstr>
      <vt:lpstr>48.4 Co si řekneme nového?</vt:lpstr>
      <vt:lpstr>48.5 Procvičení a příklady</vt:lpstr>
      <vt:lpstr>48.6 Něco navíc pro šikovné</vt:lpstr>
      <vt:lpstr>48.7 CLIL </vt:lpstr>
      <vt:lpstr>48.8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294</cp:revision>
  <dcterms:created xsi:type="dcterms:W3CDTF">2010-10-18T18:21:56Z</dcterms:created>
  <dcterms:modified xsi:type="dcterms:W3CDTF">2012-04-21T19:04:51Z</dcterms:modified>
</cp:coreProperties>
</file>