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813763"/>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10"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33583E-89BF-4ECB-AA3F-75DD3E829E63}" type="datetimeFigureOut">
              <a:rPr lang="cs-CZ" smtClean="0"/>
              <a:pPr/>
              <a:t>1.4.2012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771979-99DB-4828-878C-66DC5CF305D5}" type="slidenum">
              <a:rPr lang="cs-CZ" smtClean="0"/>
              <a:pPr/>
              <a:t>‹#›</a:t>
            </a:fld>
            <a:endParaRPr lang="cs-CZ"/>
          </a:p>
        </p:txBody>
      </p:sp>
    </p:spTree>
    <p:extLst>
      <p:ext uri="{BB962C8B-B14F-4D97-AF65-F5344CB8AC3E}">
        <p14:creationId xmlns:p14="http://schemas.microsoft.com/office/powerpoint/2010/main" val="55917076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27786-DE88-4C02-A0B7-082242F2B663}" type="datetimeFigureOut">
              <a:rPr lang="cs-CZ" smtClean="0"/>
              <a:pPr/>
              <a:t>1.4.2012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757F8-8F25-4CF1-88DC-C9C420F53004}" type="slidenum">
              <a:rPr lang="cs-CZ" smtClean="0"/>
              <a:pPr/>
              <a:t>‹#›</a:t>
            </a:fld>
            <a:endParaRPr lang="cs-CZ"/>
          </a:p>
        </p:txBody>
      </p:sp>
    </p:spTree>
    <p:extLst>
      <p:ext uri="{BB962C8B-B14F-4D97-AF65-F5344CB8AC3E}">
        <p14:creationId xmlns:p14="http://schemas.microsoft.com/office/powerpoint/2010/main" val="266137682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1</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2</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3</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4</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5</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6</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7</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8</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F946E6A-BCBB-4397-B238-D9666C12CA33}" type="datetime1">
              <a:rPr lang="cs-CZ" smtClean="0"/>
              <a:pPr/>
              <a:t>1.4.2012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984DB5B-C4F9-421B-B915-96C77EBC177D}" type="datetime1">
              <a:rPr lang="cs-CZ" smtClean="0"/>
              <a:pPr/>
              <a:t>1.4.2012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027F35-795A-4B52-AF4B-8AF9D6F591C2}" type="datetime1">
              <a:rPr lang="cs-CZ" smtClean="0"/>
              <a:pPr/>
              <a:t>1.4.2012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4B4C2E-6E06-4E9C-9D85-8F31E0E288E6}" type="datetime1">
              <a:rPr lang="cs-CZ" smtClean="0"/>
              <a:pPr/>
              <a:t>1.4.2012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F4ABC8E-B95F-4149-9A9A-D11A584EB29D}" type="datetime1">
              <a:rPr lang="cs-CZ" smtClean="0"/>
              <a:pPr/>
              <a:t>1.4.2012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9A0DED4-D2BA-48CB-B2B6-1875E7FDB29C}" type="datetime1">
              <a:rPr lang="cs-CZ" smtClean="0"/>
              <a:pPr/>
              <a:t>1.4.2012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829A91E-1CCF-40B7-8986-DCBC22B998A1}" type="datetime1">
              <a:rPr lang="cs-CZ" smtClean="0"/>
              <a:pPr/>
              <a:t>1.4.2012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9ECEE0F-07E8-4FA4-BC5E-B1097BC39F9A}" type="datetime1">
              <a:rPr lang="cs-CZ" smtClean="0"/>
              <a:pPr/>
              <a:t>1.4.2012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0561AB1-11DE-4681-8765-EB93C13598AF}" type="datetime1">
              <a:rPr lang="cs-CZ" smtClean="0"/>
              <a:pPr/>
              <a:t>1.4.2012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F688AF0-EED2-4674-8E08-6CB36054DDEB}" type="datetime1">
              <a:rPr lang="cs-CZ" smtClean="0"/>
              <a:pPr/>
              <a:t>1.4.2012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ECB1AB8-A318-494C-B197-385F53BD80D4}" type="datetime1">
              <a:rPr lang="cs-CZ" smtClean="0"/>
              <a:pPr/>
              <a:t>1.4.2012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70000"/>
          </a:srgb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ACAF81-B0B1-45DF-898B-A867B8150E23}" type="datetime1">
              <a:rPr lang="cs-CZ" smtClean="0"/>
              <a:pPr/>
              <a:t>1.4.2012</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5059B0-F0F3-4110-8E3E-B7F9093C10A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www.youtube.com/watch?v=l3w4I-KElxQ&amp;feature=related" TargetMode="External"/><Relationship Id="rId3" Type="http://schemas.openxmlformats.org/officeDocument/2006/relationships/image" Target="../media/image10.png"/><Relationship Id="rId7"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cs.wikipedia.org/wiki/Naturalismus_(literatura)" TargetMode="External"/><Relationship Id="rId5" Type="http://schemas.openxmlformats.org/officeDocument/2006/relationships/hyperlink" Target="http://cs.wikipedia.org/wiki/Realismus_(literatura)" TargetMode="External"/><Relationship Id="rId4" Type="http://schemas.openxmlformats.org/officeDocument/2006/relationships/image" Target="../media/image11.png"/><Relationship Id="rId9" Type="http://schemas.openxmlformats.org/officeDocument/2006/relationships/hyperlink" Target="http://www.youtube.com/watch?v=8w9yJdkeryI&amp;feature=relat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cs.wikipedia.org/wiki/Flaubert"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hyperlink" Target="http://cs.wikipedia.org/wiki/Gogol" TargetMode="External"/><Relationship Id="rId13" Type="http://schemas.openxmlformats.org/officeDocument/2006/relationships/hyperlink" Target="http://cs.wikipedia.org/wiki/Ibsen" TargetMode="External"/><Relationship Id="rId3" Type="http://schemas.openxmlformats.org/officeDocument/2006/relationships/hyperlink" Target="http://cs.wikipedia.org/wiki/Honor%C3%A9_de_Balzac" TargetMode="External"/><Relationship Id="rId7" Type="http://schemas.openxmlformats.org/officeDocument/2006/relationships/hyperlink" Target="http://cs.wikipedia.org/wiki/Charles_Dickens" TargetMode="External"/><Relationship Id="rId12" Type="http://schemas.openxmlformats.org/officeDocument/2006/relationships/hyperlink" Target="http://cs.wikipedia.org/wiki/Sienkiewicz"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cs.wikipedia.org/wiki/Gustave_Flaubert" TargetMode="External"/><Relationship Id="rId11" Type="http://schemas.openxmlformats.org/officeDocument/2006/relationships/hyperlink" Target="http://cs.wikipedia.org/wiki/Anton_Pavlovi%C4%8D_%C4%8Cechov" TargetMode="External"/><Relationship Id="rId5" Type="http://schemas.openxmlformats.org/officeDocument/2006/relationships/hyperlink" Target="http://cs.wikipedia.org/wiki/%C3%89mile_Zola" TargetMode="External"/><Relationship Id="rId10" Type="http://schemas.openxmlformats.org/officeDocument/2006/relationships/hyperlink" Target="http://cs.wikipedia.org/wiki/Dostojevskij" TargetMode="External"/><Relationship Id="rId4" Type="http://schemas.openxmlformats.org/officeDocument/2006/relationships/hyperlink" Target="http://cs.wikipedia.org/wiki/Guy_de_Maupassant" TargetMode="External"/><Relationship Id="rId9" Type="http://schemas.openxmlformats.org/officeDocument/2006/relationships/hyperlink" Target="http://cs.wikipedia.org/wiki/Lev_Nikolajevi%C4%8D_Tolstoj" TargetMode="External"/><Relationship Id="rId14" Type="http://schemas.openxmlformats.org/officeDocument/2006/relationships/hyperlink" Target="http://cs.wikipedia.org/wiki/Mark_Twai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hyperlink" Target="http://dum.rvp.cz/materialy/literarni-sudoku-realismu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cs.wikipedia.org/wiki/Lev_Nikolajevi%C4%8D_Tolstoj" TargetMode="External"/><Relationship Id="rId13" Type="http://schemas.openxmlformats.org/officeDocument/2006/relationships/hyperlink" Target="http://cs.wikipedia.org/wiki/Nana_(novela)" TargetMode="External"/><Relationship Id="rId3" Type="http://schemas.openxmlformats.org/officeDocument/2006/relationships/hyperlink" Target="http://cs.wikipedia.org/wiki/Maupassant" TargetMode="External"/><Relationship Id="rId7" Type="http://schemas.openxmlformats.org/officeDocument/2006/relationships/hyperlink" Target="http://cs.wikipedia.org/wiki/Dostojevskij" TargetMode="External"/><Relationship Id="rId12" Type="http://schemas.openxmlformats.org/officeDocument/2006/relationships/hyperlink" Target="http://dum.rvp.cz/materialy/svetovy-realismus.html" TargetMode="External"/><Relationship Id="rId2" Type="http://schemas.openxmlformats.org/officeDocument/2006/relationships/hyperlink" Target="http://cs.wikipedia.org/wiki/Soubor:Balzac.jpg" TargetMode="External"/><Relationship Id="rId1" Type="http://schemas.openxmlformats.org/officeDocument/2006/relationships/slideLayout" Target="../slideLayouts/slideLayout7.xml"/><Relationship Id="rId6" Type="http://schemas.openxmlformats.org/officeDocument/2006/relationships/hyperlink" Target="http://cs.wikipedia.org/wiki/Gogol" TargetMode="External"/><Relationship Id="rId11" Type="http://schemas.openxmlformats.org/officeDocument/2006/relationships/hyperlink" Target="http://cs.wikipedia.org/wiki/Soubor:REPIN_Ivan_Terrible&amp;Ivan.jpg" TargetMode="External"/><Relationship Id="rId5" Type="http://schemas.openxmlformats.org/officeDocument/2006/relationships/hyperlink" Target="http://cs.wikipedia.org/wiki/Dickens" TargetMode="External"/><Relationship Id="rId15" Type="http://schemas.openxmlformats.org/officeDocument/2006/relationships/hyperlink" Target="http://cs.wikipedia.org/wiki/Soubor:Zola_grave_on_cimetiere_de_montmartre_paris_02.JPG" TargetMode="External"/><Relationship Id="rId10" Type="http://schemas.openxmlformats.org/officeDocument/2006/relationships/hyperlink" Target="http://artquizz.free.fr/p2b/romanCourbet.jpg" TargetMode="External"/><Relationship Id="rId4" Type="http://schemas.openxmlformats.org/officeDocument/2006/relationships/hyperlink" Target="http://cs.wikipedia.org/wiki/%C3%89mile_Zola" TargetMode="External"/><Relationship Id="rId9" Type="http://schemas.openxmlformats.org/officeDocument/2006/relationships/hyperlink" Target="http://cs.wikipedia.org/wiki/Franti%C5%A1ek_Josef_I" TargetMode="External"/><Relationship Id="rId14" Type="http://schemas.openxmlformats.org/officeDocument/2006/relationships/hyperlink" Target="http://cs.wikipedia.org/wiki/Zabij%C3%A1k_(knih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572000" cy="594066"/>
          </a:xfrm>
        </p:spPr>
        <p:txBody>
          <a:bodyPr>
            <a:normAutofit/>
          </a:bodyPr>
          <a:lstStyle/>
          <a:p>
            <a:pPr algn="l"/>
            <a:r>
              <a:rPr lang="cs-CZ" sz="2500" b="1" dirty="0" smtClean="0">
                <a:latin typeface="Times New Roman" pitchFamily="18" charset="0"/>
                <a:cs typeface="Times New Roman" pitchFamily="18" charset="0"/>
              </a:rPr>
              <a:t>47.1 Realismus a naturalismus</a:t>
            </a:r>
            <a:endParaRPr lang="cs-CZ" sz="2500" b="1" dirty="0">
              <a:latin typeface="Times New Roman" pitchFamily="18" charset="0"/>
              <a:cs typeface="Times New Roman" pitchFamily="18" charset="0"/>
            </a:endParaRPr>
          </a:p>
        </p:txBody>
      </p:sp>
      <p:sp>
        <p:nvSpPr>
          <p:cNvPr id="24" name="TextovéPole 2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10" name="TextovéPole 9"/>
          <p:cNvSpPr txBox="1"/>
          <p:nvPr/>
        </p:nvSpPr>
        <p:spPr>
          <a:xfrm>
            <a:off x="0" y="4527947"/>
            <a:ext cx="9144000" cy="615553"/>
          </a:xfrm>
          <a:prstGeom prst="rect">
            <a:avLst/>
          </a:prstGeom>
          <a:solidFill>
            <a:schemeClr val="accent6">
              <a:lumMod val="40000"/>
              <a:lumOff val="60000"/>
            </a:schemeClr>
          </a:solidFill>
        </p:spPr>
        <p:txBody>
          <a:bodyPr wrap="square" rtlCol="0">
            <a:spAutoFit/>
          </a:bodyPr>
          <a:lstStyle/>
          <a:p>
            <a:endParaRPr lang="cs-CZ" sz="1200" b="1" dirty="0">
              <a:solidFill>
                <a:schemeClr val="accent3">
                  <a:lumMod val="50000"/>
                </a:schemeClr>
              </a:solidFill>
            </a:endParaRPr>
          </a:p>
          <a:p>
            <a:r>
              <a:rPr lang="cs-CZ" sz="1200" dirty="0" smtClean="0">
                <a:solidFill>
                  <a:schemeClr val="accent3">
                    <a:lumMod val="50000"/>
                  </a:schemeClr>
                </a:solidFill>
                <a:latin typeface="Times New Roman" pitchFamily="18" charset="0"/>
                <a:cs typeface="Times New Roman" pitchFamily="18" charset="0"/>
              </a:rPr>
              <a:t>Autor: </a:t>
            </a:r>
            <a:r>
              <a:rPr lang="cs-CZ" sz="1200" b="1" dirty="0" smtClean="0">
                <a:solidFill>
                  <a:schemeClr val="accent3">
                    <a:lumMod val="50000"/>
                  </a:schemeClr>
                </a:solidFill>
                <a:latin typeface="Times New Roman" pitchFamily="18" charset="0"/>
                <a:cs typeface="Times New Roman" pitchFamily="18" charset="0"/>
              </a:rPr>
              <a:t> Mgr. Zuzana Kadlecová</a:t>
            </a:r>
          </a:p>
          <a:p>
            <a:endParaRPr lang="cs-CZ" sz="1000" dirty="0">
              <a:latin typeface="Times New Roman" pitchFamily="18" charset="0"/>
              <a:cs typeface="Times New Roman" pitchFamily="18" charset="0"/>
            </a:endParaRPr>
          </a:p>
        </p:txBody>
      </p:sp>
      <p:pic>
        <p:nvPicPr>
          <p:cNvPr id="11" name="obrázek 5" descr="Image"/>
          <p:cNvPicPr/>
          <p:nvPr/>
        </p:nvPicPr>
        <p:blipFill>
          <a:blip r:embed="rId3">
            <a:extLst>
              <a:ext uri="{28A0092B-C50C-407E-A947-70E740481C1C}">
                <a14:useLocalDpi xmlns:a14="http://schemas.microsoft.com/office/drawing/2010/main" val="0"/>
              </a:ext>
            </a:extLst>
          </a:blip>
          <a:srcRect/>
          <a:stretch>
            <a:fillRect/>
          </a:stretch>
        </p:blipFill>
        <p:spPr bwMode="auto">
          <a:xfrm>
            <a:off x="6090981" y="4527947"/>
            <a:ext cx="3053019" cy="615553"/>
          </a:xfrm>
          <a:prstGeom prst="rect">
            <a:avLst/>
          </a:prstGeom>
          <a:noFill/>
          <a:ln>
            <a:noFill/>
          </a:ln>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16" y="1003391"/>
            <a:ext cx="1208024" cy="161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1424421" y="1174137"/>
            <a:ext cx="814647" cy="461665"/>
          </a:xfrm>
          <a:prstGeom prst="rect">
            <a:avLst/>
          </a:prstGeom>
          <a:solidFill>
            <a:srgbClr val="FF6600"/>
          </a:solidFill>
        </p:spPr>
        <p:txBody>
          <a:bodyPr wrap="none" rtlCol="0">
            <a:spAutoFit/>
          </a:bodyPr>
          <a:lstStyle/>
          <a:p>
            <a:pPr algn="ctr"/>
            <a:r>
              <a:rPr lang="cs-CZ" sz="1200" b="1" dirty="0" err="1" smtClean="0">
                <a:latin typeface="Times New Roman" pitchFamily="18" charset="0"/>
                <a:cs typeface="Times New Roman" pitchFamily="18" charset="0"/>
              </a:rPr>
              <a:t>Honoré</a:t>
            </a:r>
            <a:r>
              <a:rPr lang="cs-CZ" sz="1200" b="1" dirty="0" smtClean="0">
                <a:latin typeface="Times New Roman" pitchFamily="18" charset="0"/>
                <a:cs typeface="Times New Roman" pitchFamily="18" charset="0"/>
              </a:rPr>
              <a:t> </a:t>
            </a:r>
          </a:p>
          <a:p>
            <a:pPr algn="ctr"/>
            <a:r>
              <a:rPr lang="cs-CZ" sz="1200" b="1" dirty="0" smtClean="0">
                <a:latin typeface="Times New Roman" pitchFamily="18" charset="0"/>
                <a:cs typeface="Times New Roman" pitchFamily="18" charset="0"/>
              </a:rPr>
              <a:t>de Balzac</a:t>
            </a: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603" y="995479"/>
            <a:ext cx="1264311" cy="170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1475656" y="2028044"/>
            <a:ext cx="1217000" cy="461665"/>
          </a:xfrm>
          <a:prstGeom prst="rect">
            <a:avLst/>
          </a:prstGeom>
          <a:solidFill>
            <a:srgbClr val="FF6600"/>
          </a:solidFill>
        </p:spPr>
        <p:txBody>
          <a:bodyPr wrap="none" rtlCol="0">
            <a:spAutoFit/>
          </a:bodyPr>
          <a:lstStyle/>
          <a:p>
            <a:pPr algn="ctr"/>
            <a:r>
              <a:rPr lang="cs-CZ" sz="1200" b="1" dirty="0" err="1" smtClean="0">
                <a:latin typeface="Times New Roman" pitchFamily="18" charset="0"/>
                <a:cs typeface="Times New Roman" pitchFamily="18" charset="0"/>
              </a:rPr>
              <a:t>Guy</a:t>
            </a:r>
            <a:endParaRPr lang="cs-CZ" sz="1200" b="1" dirty="0" smtClean="0">
              <a:latin typeface="Times New Roman" pitchFamily="18" charset="0"/>
              <a:cs typeface="Times New Roman" pitchFamily="18" charset="0"/>
            </a:endParaRPr>
          </a:p>
          <a:p>
            <a:pPr algn="ctr"/>
            <a:r>
              <a:rPr lang="cs-CZ" sz="1200" b="1" dirty="0" smtClean="0">
                <a:latin typeface="Times New Roman" pitchFamily="18" charset="0"/>
                <a:cs typeface="Times New Roman" pitchFamily="18" charset="0"/>
              </a:rPr>
              <a:t>de </a:t>
            </a:r>
            <a:r>
              <a:rPr lang="cs-CZ" sz="1200" b="1" dirty="0" err="1" smtClean="0">
                <a:latin typeface="Times New Roman" pitchFamily="18" charset="0"/>
                <a:cs typeface="Times New Roman" pitchFamily="18" charset="0"/>
              </a:rPr>
              <a:t>Maupassant</a:t>
            </a:r>
            <a:endParaRPr lang="cs-CZ" sz="1200" b="1" dirty="0" smtClean="0">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000" y="2736000"/>
            <a:ext cx="1342151" cy="167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1944358" y="4079525"/>
            <a:ext cx="909223" cy="276999"/>
          </a:xfrm>
          <a:prstGeom prst="rect">
            <a:avLst/>
          </a:prstGeom>
          <a:solidFill>
            <a:srgbClr val="FF6600"/>
          </a:solidFill>
        </p:spPr>
        <p:txBody>
          <a:bodyPr wrap="none" rtlCol="0">
            <a:spAutoFit/>
          </a:bodyPr>
          <a:lstStyle/>
          <a:p>
            <a:r>
              <a:rPr lang="cs-CZ" sz="1200" b="1" dirty="0" err="1" smtClean="0">
                <a:latin typeface="Times New Roman" pitchFamily="18" charset="0"/>
                <a:cs typeface="Times New Roman" pitchFamily="18" charset="0"/>
              </a:rPr>
              <a:t>Émile</a:t>
            </a:r>
            <a:r>
              <a:rPr lang="cs-CZ" sz="1200" b="1" dirty="0" smtClean="0">
                <a:latin typeface="Times New Roman" pitchFamily="18" charset="0"/>
                <a:cs typeface="Times New Roman" pitchFamily="18" charset="0"/>
              </a:rPr>
              <a:t> </a:t>
            </a:r>
            <a:r>
              <a:rPr lang="cs-CZ" sz="1200" b="1" dirty="0" err="1" smtClean="0">
                <a:latin typeface="Times New Roman" pitchFamily="18" charset="0"/>
                <a:cs typeface="Times New Roman" pitchFamily="18" charset="0"/>
              </a:rPr>
              <a:t>Zola</a:t>
            </a:r>
            <a:endParaRPr lang="cs-CZ" sz="1200" b="1" dirty="0" smtClean="0">
              <a:latin typeface="Times New Roman" pitchFamily="18" charset="0"/>
              <a:cs typeface="Times New Roman" pitchFamily="18" charset="0"/>
            </a:endParaRPr>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086" y="2775572"/>
            <a:ext cx="1201673" cy="168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6"/>
          <p:cNvSpPr txBox="1"/>
          <p:nvPr/>
        </p:nvSpPr>
        <p:spPr>
          <a:xfrm>
            <a:off x="2239068" y="3127447"/>
            <a:ext cx="705642" cy="461665"/>
          </a:xfrm>
          <a:prstGeom prst="rect">
            <a:avLst/>
          </a:prstGeom>
          <a:solidFill>
            <a:srgbClr val="FF6600"/>
          </a:solidFill>
        </p:spPr>
        <p:txBody>
          <a:bodyPr wrap="none" rtlCol="0">
            <a:spAutoFit/>
          </a:bodyPr>
          <a:lstStyle/>
          <a:p>
            <a:r>
              <a:rPr lang="cs-CZ" sz="1200" b="1" dirty="0" smtClean="0">
                <a:latin typeface="Times New Roman" pitchFamily="18" charset="0"/>
                <a:cs typeface="Times New Roman" pitchFamily="18" charset="0"/>
              </a:rPr>
              <a:t>Charles</a:t>
            </a:r>
          </a:p>
          <a:p>
            <a:r>
              <a:rPr lang="cs-CZ" sz="1200" b="1" dirty="0" smtClean="0">
                <a:latin typeface="Times New Roman" pitchFamily="18" charset="0"/>
                <a:cs typeface="Times New Roman" pitchFamily="18" charset="0"/>
              </a:rPr>
              <a:t>Dickens</a:t>
            </a:r>
          </a:p>
        </p:txBody>
      </p:sp>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2000" y="1512000"/>
            <a:ext cx="1158941" cy="151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ovéPole 7"/>
          <p:cNvSpPr txBox="1"/>
          <p:nvPr/>
        </p:nvSpPr>
        <p:spPr>
          <a:xfrm>
            <a:off x="5723649" y="1935710"/>
            <a:ext cx="813364" cy="646331"/>
          </a:xfrm>
          <a:prstGeom prst="rect">
            <a:avLst/>
          </a:prstGeom>
          <a:solidFill>
            <a:srgbClr val="FF6600"/>
          </a:solidFill>
        </p:spPr>
        <p:txBody>
          <a:bodyPr wrap="none" rtlCol="0">
            <a:spAutoFit/>
          </a:bodyPr>
          <a:lstStyle/>
          <a:p>
            <a:pPr algn="ctr"/>
            <a:r>
              <a:rPr lang="cs-CZ" sz="1200" b="1" dirty="0" smtClean="0">
                <a:latin typeface="Times New Roman" pitchFamily="18" charset="0"/>
                <a:cs typeface="Times New Roman" pitchFamily="18" charset="0"/>
              </a:rPr>
              <a:t>Nikolaj </a:t>
            </a:r>
          </a:p>
          <a:p>
            <a:pPr algn="ctr"/>
            <a:r>
              <a:rPr lang="cs-CZ" sz="1200" b="1" dirty="0" err="1" smtClean="0">
                <a:latin typeface="Times New Roman" pitchFamily="18" charset="0"/>
                <a:cs typeface="Times New Roman" pitchFamily="18" charset="0"/>
              </a:rPr>
              <a:t>Vasiljevič</a:t>
            </a:r>
            <a:endParaRPr lang="cs-CZ" sz="1200" b="1" dirty="0">
              <a:latin typeface="Times New Roman" pitchFamily="18" charset="0"/>
              <a:cs typeface="Times New Roman" pitchFamily="18" charset="0"/>
            </a:endParaRPr>
          </a:p>
          <a:p>
            <a:pPr algn="ctr"/>
            <a:r>
              <a:rPr lang="cs-CZ" sz="1200" b="1" dirty="0" smtClean="0">
                <a:latin typeface="Times New Roman" pitchFamily="18" charset="0"/>
                <a:cs typeface="Times New Roman" pitchFamily="18" charset="0"/>
              </a:rPr>
              <a:t>Gogol</a:t>
            </a:r>
          </a:p>
        </p:txBody>
      </p:sp>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0116" y="1635802"/>
            <a:ext cx="1086740" cy="135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ovéPole 8"/>
          <p:cNvSpPr txBox="1"/>
          <p:nvPr/>
        </p:nvSpPr>
        <p:spPr>
          <a:xfrm>
            <a:off x="8035509" y="2141468"/>
            <a:ext cx="1034257" cy="646331"/>
          </a:xfrm>
          <a:prstGeom prst="rect">
            <a:avLst/>
          </a:prstGeom>
          <a:solidFill>
            <a:srgbClr val="FF6600"/>
          </a:solidFill>
        </p:spPr>
        <p:txBody>
          <a:bodyPr wrap="none" rtlCol="0">
            <a:spAutoFit/>
          </a:bodyPr>
          <a:lstStyle/>
          <a:p>
            <a:pPr algn="ctr"/>
            <a:r>
              <a:rPr lang="cs-CZ" sz="1200" b="1" dirty="0" err="1" smtClean="0">
                <a:latin typeface="Times New Roman" pitchFamily="18" charset="0"/>
                <a:cs typeface="Times New Roman" pitchFamily="18" charset="0"/>
              </a:rPr>
              <a:t>Fjodor</a:t>
            </a:r>
            <a:r>
              <a:rPr lang="cs-CZ" sz="1200" b="1" dirty="0" smtClean="0">
                <a:latin typeface="Times New Roman" pitchFamily="18" charset="0"/>
                <a:cs typeface="Times New Roman" pitchFamily="18" charset="0"/>
              </a:rPr>
              <a:t> </a:t>
            </a:r>
          </a:p>
          <a:p>
            <a:pPr algn="ctr"/>
            <a:r>
              <a:rPr lang="cs-CZ" sz="1200" b="1" dirty="0" smtClean="0">
                <a:latin typeface="Times New Roman" pitchFamily="18" charset="0"/>
                <a:cs typeface="Times New Roman" pitchFamily="18" charset="0"/>
              </a:rPr>
              <a:t>Michajlovič</a:t>
            </a:r>
          </a:p>
          <a:p>
            <a:pPr algn="ctr"/>
            <a:r>
              <a:rPr lang="cs-CZ" sz="1200" b="1" dirty="0" err="1" smtClean="0">
                <a:latin typeface="Times New Roman" pitchFamily="18" charset="0"/>
                <a:cs typeface="Times New Roman" pitchFamily="18" charset="0"/>
              </a:rPr>
              <a:t>Dostojevskij</a:t>
            </a:r>
            <a:endParaRPr lang="cs-CZ" sz="1200" b="1" dirty="0" smtClean="0">
              <a:latin typeface="Times New Roman" pitchFamily="18" charset="0"/>
              <a:cs typeface="Times New Roman" pitchFamily="18" charset="0"/>
            </a:endParaRPr>
          </a:p>
        </p:txBody>
      </p:sp>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6856" y="3091698"/>
            <a:ext cx="1164751" cy="1408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ovéPole 11"/>
          <p:cNvSpPr txBox="1"/>
          <p:nvPr/>
        </p:nvSpPr>
        <p:spPr>
          <a:xfrm>
            <a:off x="7004322" y="3584136"/>
            <a:ext cx="742511" cy="646331"/>
          </a:xfrm>
          <a:prstGeom prst="rect">
            <a:avLst/>
          </a:prstGeom>
          <a:solidFill>
            <a:srgbClr val="FF6600"/>
          </a:solidFill>
        </p:spPr>
        <p:txBody>
          <a:bodyPr wrap="none" rtlCol="0">
            <a:spAutoFit/>
          </a:bodyPr>
          <a:lstStyle/>
          <a:p>
            <a:pPr algn="ctr"/>
            <a:r>
              <a:rPr lang="cs-CZ" sz="1200" b="1" dirty="0" smtClean="0">
                <a:latin typeface="Times New Roman" pitchFamily="18" charset="0"/>
                <a:cs typeface="Times New Roman" pitchFamily="18" charset="0"/>
              </a:rPr>
              <a:t>Anton</a:t>
            </a:r>
          </a:p>
          <a:p>
            <a:pPr algn="ctr"/>
            <a:r>
              <a:rPr lang="cs-CZ" sz="1200" b="1" dirty="0" smtClean="0">
                <a:latin typeface="Times New Roman" pitchFamily="18" charset="0"/>
                <a:cs typeface="Times New Roman" pitchFamily="18" charset="0"/>
              </a:rPr>
              <a:t>Pavlovič</a:t>
            </a:r>
          </a:p>
          <a:p>
            <a:pPr algn="ctr"/>
            <a:r>
              <a:rPr lang="cs-CZ" sz="1200" b="1" dirty="0" smtClean="0">
                <a:latin typeface="Times New Roman" pitchFamily="18" charset="0"/>
                <a:cs typeface="Times New Roman" pitchFamily="18" charset="0"/>
              </a:rPr>
              <a:t>Čechov</a:t>
            </a:r>
          </a:p>
        </p:txBody>
      </p:sp>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4899" y="2954586"/>
            <a:ext cx="1046609" cy="149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ovéPole 12"/>
          <p:cNvSpPr txBox="1"/>
          <p:nvPr/>
        </p:nvSpPr>
        <p:spPr>
          <a:xfrm>
            <a:off x="4594432" y="3619475"/>
            <a:ext cx="930063" cy="646331"/>
          </a:xfrm>
          <a:prstGeom prst="rect">
            <a:avLst/>
          </a:prstGeom>
          <a:solidFill>
            <a:srgbClr val="FF6600"/>
          </a:solidFill>
        </p:spPr>
        <p:txBody>
          <a:bodyPr wrap="none" rtlCol="0">
            <a:spAutoFit/>
          </a:bodyPr>
          <a:lstStyle/>
          <a:p>
            <a:pPr algn="ctr"/>
            <a:r>
              <a:rPr lang="cs-CZ" sz="1200" b="1" dirty="0" smtClean="0">
                <a:latin typeface="Times New Roman" pitchFamily="18" charset="0"/>
                <a:cs typeface="Times New Roman" pitchFamily="18" charset="0"/>
              </a:rPr>
              <a:t>Lev</a:t>
            </a:r>
          </a:p>
          <a:p>
            <a:pPr algn="ctr"/>
            <a:r>
              <a:rPr lang="cs-CZ" sz="1200" b="1" dirty="0" smtClean="0">
                <a:latin typeface="Times New Roman" pitchFamily="18" charset="0"/>
                <a:cs typeface="Times New Roman" pitchFamily="18" charset="0"/>
              </a:rPr>
              <a:t>Nikolajevič</a:t>
            </a:r>
          </a:p>
          <a:p>
            <a:pPr algn="ctr"/>
            <a:r>
              <a:rPr lang="cs-CZ" sz="1200" b="1" dirty="0" smtClean="0">
                <a:latin typeface="Times New Roman" pitchFamily="18" charset="0"/>
                <a:cs typeface="Times New Roman" pitchFamily="18" charset="0"/>
              </a:rPr>
              <a:t>Tolstoj</a:t>
            </a:r>
          </a:p>
        </p:txBody>
      </p:sp>
      <p:sp>
        <p:nvSpPr>
          <p:cNvPr id="3" name="Vlna 2"/>
          <p:cNvSpPr/>
          <p:nvPr/>
        </p:nvSpPr>
        <p:spPr>
          <a:xfrm>
            <a:off x="4788024" y="560861"/>
            <a:ext cx="4176464" cy="986408"/>
          </a:xfrm>
          <a:prstGeom prst="wave">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i="1" dirty="0" smtClean="0">
                <a:solidFill>
                  <a:schemeClr val="tx1"/>
                </a:solidFill>
                <a:latin typeface="Times New Roman" pitchFamily="18" charset="0"/>
                <a:cs typeface="Times New Roman" pitchFamily="18" charset="0"/>
              </a:rPr>
              <a:t>Směry převládající v literatuře </a:t>
            </a:r>
          </a:p>
          <a:p>
            <a:pPr algn="ctr"/>
            <a:r>
              <a:rPr lang="cs-CZ" sz="1600" b="1" i="1" dirty="0" smtClean="0">
                <a:solidFill>
                  <a:schemeClr val="tx1"/>
                </a:solidFill>
                <a:latin typeface="Times New Roman" pitchFamily="18" charset="0"/>
                <a:cs typeface="Times New Roman" pitchFamily="18" charset="0"/>
              </a:rPr>
              <a:t>2. poloviny 19. století.</a:t>
            </a:r>
            <a:endParaRPr lang="cs-CZ" sz="1600" b="1"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3" name="Nadpis 1"/>
          <p:cNvSpPr txBox="1">
            <a:spLocks/>
          </p:cNvSpPr>
          <p:nvPr/>
        </p:nvSpPr>
        <p:spPr>
          <a:xfrm>
            <a:off x="20150" y="498603"/>
            <a:ext cx="3831769"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47.10 Anotace</a:t>
            </a:r>
            <a:endParaRPr lang="cs-CZ" sz="2500" b="1" dirty="0">
              <a:latin typeface="Times New Roman" pitchFamily="18" charset="0"/>
              <a:cs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1942114404"/>
              </p:ext>
            </p:extLst>
          </p:nvPr>
        </p:nvGraphicFramePr>
        <p:xfrm>
          <a:off x="1043608" y="1275606"/>
          <a:ext cx="7272808" cy="3480678"/>
        </p:xfrm>
        <a:graphic>
          <a:graphicData uri="http://schemas.openxmlformats.org/drawingml/2006/table">
            <a:tbl>
              <a:tblPr firstRow="1" bandRow="1">
                <a:tableStyleId>{10A1B5D5-9B99-4C35-A422-299274C87663}</a:tableStyleId>
              </a:tblPr>
              <a:tblGrid>
                <a:gridCol w="1907305"/>
                <a:gridCol w="5365503"/>
              </a:tblGrid>
              <a:tr h="545574">
                <a:tc>
                  <a:txBody>
                    <a:bodyPr/>
                    <a:lstStyle/>
                    <a:p>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Mgr.</a:t>
                      </a:r>
                      <a:r>
                        <a:rPr lang="cs-CZ" baseline="0" dirty="0" smtClean="0">
                          <a:latin typeface="Times New Roman" pitchFamily="18" charset="0"/>
                          <a:cs typeface="Times New Roman" pitchFamily="18" charset="0"/>
                        </a:rPr>
                        <a:t> Zuzana Kadlecová</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01</a:t>
                      </a:r>
                      <a:r>
                        <a:rPr lang="cs-CZ" baseline="0" dirty="0" smtClean="0">
                          <a:latin typeface="Times New Roman" pitchFamily="18" charset="0"/>
                          <a:cs typeface="Times New Roman" pitchFamily="18" charset="0"/>
                        </a:rPr>
                        <a:t> – 06/2012</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9. ročník</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pPr algn="just"/>
                      <a:r>
                        <a:rPr lang="cs-CZ" dirty="0" smtClean="0">
                          <a:latin typeface="Times New Roman" pitchFamily="18" charset="0"/>
                          <a:cs typeface="Times New Roman" pitchFamily="18" charset="0"/>
                        </a:rPr>
                        <a:t>Realismus, naturalismus, Balzac, </a:t>
                      </a:r>
                      <a:r>
                        <a:rPr lang="cs-CZ" dirty="0" err="1" smtClean="0">
                          <a:latin typeface="Times New Roman" pitchFamily="18" charset="0"/>
                          <a:cs typeface="Times New Roman" pitchFamily="18" charset="0"/>
                        </a:rPr>
                        <a:t>Maupassant</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Zola</a:t>
                      </a:r>
                      <a:r>
                        <a:rPr lang="cs-CZ" dirty="0" smtClean="0">
                          <a:latin typeface="Times New Roman" pitchFamily="18" charset="0"/>
                          <a:cs typeface="Times New Roman" pitchFamily="18" charset="0"/>
                        </a:rPr>
                        <a:t>, Gogol, Tolstoj, </a:t>
                      </a:r>
                      <a:r>
                        <a:rPr lang="cs-CZ" dirty="0" err="1" smtClean="0">
                          <a:latin typeface="Times New Roman" pitchFamily="18" charset="0"/>
                          <a:cs typeface="Times New Roman" pitchFamily="18" charset="0"/>
                        </a:rPr>
                        <a:t>Dostojevskij</a:t>
                      </a:r>
                      <a:r>
                        <a:rPr lang="cs-CZ" dirty="0" smtClean="0">
                          <a:latin typeface="Times New Roman" pitchFamily="18" charset="0"/>
                          <a:cs typeface="Times New Roman" pitchFamily="18" charset="0"/>
                        </a:rPr>
                        <a:t>, Čechov, Dickens.</a:t>
                      </a:r>
                      <a:endParaRPr lang="cs-CZ" dirty="0">
                        <a:latin typeface="Times New Roman" pitchFamily="18" charset="0"/>
                        <a:cs typeface="Times New Roman" pitchFamily="18" charset="0"/>
                      </a:endParaRPr>
                    </a:p>
                  </a:txBody>
                  <a:tcPr/>
                </a:tc>
              </a:tr>
              <a:tr h="958020">
                <a:tc>
                  <a:txBody>
                    <a:bodyPr/>
                    <a:lstStyle/>
                    <a:p>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pPr algn="just"/>
                      <a:r>
                        <a:rPr lang="cs-CZ" dirty="0" smtClean="0">
                          <a:latin typeface="Times New Roman" pitchFamily="18" charset="0"/>
                          <a:cs typeface="Times New Roman" pitchFamily="18" charset="0"/>
                        </a:rPr>
                        <a:t>Prezentace přibližující</a:t>
                      </a:r>
                      <a:r>
                        <a:rPr lang="cs-CZ" baseline="0" dirty="0" smtClean="0">
                          <a:latin typeface="Times New Roman" pitchFamily="18" charset="0"/>
                          <a:cs typeface="Times New Roman" pitchFamily="18" charset="0"/>
                        </a:rPr>
                        <a:t> spisovatele, kteří chtěli poukázat na soudobé společenské a sociální problémy, a to  zachycením typických příslušníků určité společenské skupiny v každodenním, běžném životě.</a:t>
                      </a:r>
                      <a:endParaRPr lang="cs-CZ"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656030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334" y="492443"/>
            <a:ext cx="5508104" cy="594066"/>
          </a:xfrm>
        </p:spPr>
        <p:txBody>
          <a:bodyPr>
            <a:normAutofit/>
          </a:bodyPr>
          <a:lstStyle/>
          <a:p>
            <a:pPr algn="l"/>
            <a:r>
              <a:rPr lang="cs-CZ" sz="2500" b="1" dirty="0">
                <a:latin typeface="Times New Roman" pitchFamily="18" charset="0"/>
                <a:cs typeface="Times New Roman" pitchFamily="18" charset="0"/>
              </a:rPr>
              <a:t>4</a:t>
            </a:r>
            <a:r>
              <a:rPr lang="cs-CZ" sz="2500" b="1" dirty="0" smtClean="0">
                <a:latin typeface="Times New Roman" pitchFamily="18" charset="0"/>
                <a:cs typeface="Times New Roman" pitchFamily="18" charset="0"/>
              </a:rPr>
              <a:t>7.2 Co již víme?</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5" name="TextovéPole 4"/>
          <p:cNvSpPr txBox="1"/>
          <p:nvPr/>
        </p:nvSpPr>
        <p:spPr>
          <a:xfrm>
            <a:off x="251520" y="1203598"/>
            <a:ext cx="4248472" cy="1877437"/>
          </a:xfrm>
          <a:prstGeom prst="rect">
            <a:avLst/>
          </a:prstGeom>
          <a:solidFill>
            <a:srgbClr val="FF6600"/>
          </a:solidFill>
          <a:ln w="38100" cmpd="dbl">
            <a:solidFill>
              <a:schemeClr val="tx1"/>
            </a:solidFill>
          </a:ln>
        </p:spPr>
        <p:txBody>
          <a:bodyPr wrap="square" rtlCol="0">
            <a:spAutoFit/>
          </a:bodyPr>
          <a:lstStyle/>
          <a:p>
            <a:r>
              <a:rPr lang="cs-CZ" b="1" dirty="0" smtClean="0">
                <a:latin typeface="Times New Roman" pitchFamily="18" charset="0"/>
                <a:cs typeface="Times New Roman" pitchFamily="18" charset="0"/>
              </a:rPr>
              <a:t>Realismus</a:t>
            </a:r>
          </a:p>
          <a:p>
            <a:pPr marL="285750" indent="-285750" algn="just">
              <a:buFontTx/>
              <a:buChar char="-"/>
            </a:pPr>
            <a:r>
              <a:rPr lang="cs-CZ" sz="1400" b="1" dirty="0" smtClean="0">
                <a:latin typeface="Times New Roman" pitchFamily="18" charset="0"/>
                <a:cs typeface="Times New Roman" pitchFamily="18" charset="0"/>
              </a:rPr>
              <a:t>z lat. </a:t>
            </a:r>
            <a:r>
              <a:rPr lang="cs-CZ" sz="1400" b="1" i="1" dirty="0" err="1">
                <a:latin typeface="Times New Roman" pitchFamily="18" charset="0"/>
                <a:cs typeface="Times New Roman" pitchFamily="18" charset="0"/>
              </a:rPr>
              <a:t>r</a:t>
            </a:r>
            <a:r>
              <a:rPr lang="cs-CZ" sz="1400" b="1" i="1" dirty="0" err="1" smtClean="0">
                <a:latin typeface="Times New Roman" pitchFamily="18" charset="0"/>
                <a:cs typeface="Times New Roman" pitchFamily="18" charset="0"/>
              </a:rPr>
              <a:t>ealis</a:t>
            </a:r>
            <a:r>
              <a:rPr lang="cs-CZ" sz="1400" b="1" i="1" dirty="0" smtClean="0">
                <a:latin typeface="Times New Roman" pitchFamily="18" charset="0"/>
                <a:cs typeface="Times New Roman" pitchFamily="18" charset="0"/>
              </a:rPr>
              <a:t> = věcný, skutečný; </a:t>
            </a:r>
            <a:r>
              <a:rPr lang="cs-CZ" sz="1400" b="1" dirty="0" smtClean="0">
                <a:latin typeface="Times New Roman" pitchFamily="18" charset="0"/>
                <a:cs typeface="Times New Roman" pitchFamily="18" charset="0"/>
              </a:rPr>
              <a:t>realita = skutečnost</a:t>
            </a:r>
          </a:p>
          <a:p>
            <a:pPr marL="285750" indent="-285750" algn="just">
              <a:buFontTx/>
              <a:buChar char="-"/>
            </a:pPr>
            <a:r>
              <a:rPr lang="cs-CZ" sz="1400" b="1" dirty="0">
                <a:latin typeface="Times New Roman" pitchFamily="18" charset="0"/>
                <a:cs typeface="Times New Roman" pitchFamily="18" charset="0"/>
              </a:rPr>
              <a:t>v</a:t>
            </a:r>
            <a:r>
              <a:rPr lang="cs-CZ" sz="1400" b="1" dirty="0" smtClean="0">
                <a:latin typeface="Times New Roman" pitchFamily="18" charset="0"/>
                <a:cs typeface="Times New Roman" pitchFamily="18" charset="0"/>
              </a:rPr>
              <a:t>liv rozvoje přírodních věd a filozofie (zvl. </a:t>
            </a:r>
            <a:r>
              <a:rPr lang="cs-CZ" sz="1400" b="1" i="1" dirty="0">
                <a:latin typeface="Times New Roman" pitchFamily="18" charset="0"/>
                <a:cs typeface="Times New Roman" pitchFamily="18" charset="0"/>
              </a:rPr>
              <a:t>p</a:t>
            </a:r>
            <a:r>
              <a:rPr lang="cs-CZ" sz="1400" b="1" i="1" dirty="0" smtClean="0">
                <a:latin typeface="Times New Roman" pitchFamily="18" charset="0"/>
                <a:cs typeface="Times New Roman" pitchFamily="18" charset="0"/>
              </a:rPr>
              <a:t>ozitivismu</a:t>
            </a:r>
            <a:r>
              <a:rPr lang="cs-CZ" sz="1400" b="1" dirty="0" smtClean="0">
                <a:latin typeface="Times New Roman" pitchFamily="18" charset="0"/>
                <a:cs typeface="Times New Roman" pitchFamily="18" charset="0"/>
              </a:rPr>
              <a:t> = skutečné je to, co lze dokázat smysly)</a:t>
            </a:r>
          </a:p>
          <a:p>
            <a:pPr marL="285750" indent="-285750" algn="just">
              <a:buFontTx/>
              <a:buChar char="-"/>
            </a:pPr>
            <a:r>
              <a:rPr lang="cs-CZ" sz="1400" b="1" dirty="0">
                <a:latin typeface="Times New Roman" pitchFamily="18" charset="0"/>
                <a:cs typeface="Times New Roman" pitchFamily="18" charset="0"/>
              </a:rPr>
              <a:t>s</a:t>
            </a:r>
            <a:r>
              <a:rPr lang="cs-CZ" sz="1400" b="1" dirty="0" smtClean="0">
                <a:latin typeface="Times New Roman" pitchFamily="18" charset="0"/>
                <a:cs typeface="Times New Roman" pitchFamily="18" charset="0"/>
              </a:rPr>
              <a:t>naha uplatnit vědecké postupy i v literatuře =&gt; literatura je chápána jako vědecká analýza společnosti</a:t>
            </a:r>
          </a:p>
        </p:txBody>
      </p:sp>
      <p:sp>
        <p:nvSpPr>
          <p:cNvPr id="6" name="TextovéPole 5"/>
          <p:cNvSpPr txBox="1"/>
          <p:nvPr/>
        </p:nvSpPr>
        <p:spPr>
          <a:xfrm>
            <a:off x="4772917" y="803889"/>
            <a:ext cx="4122330" cy="1661993"/>
          </a:xfrm>
          <a:prstGeom prst="rect">
            <a:avLst/>
          </a:prstGeom>
          <a:solidFill>
            <a:srgbClr val="FF6600"/>
          </a:solidFill>
          <a:ln w="38100" cmpd="dbl">
            <a:solidFill>
              <a:schemeClr val="tx1"/>
            </a:solidFill>
          </a:ln>
        </p:spPr>
        <p:txBody>
          <a:bodyPr wrap="square" rtlCol="0">
            <a:spAutoFit/>
          </a:bodyPr>
          <a:lstStyle/>
          <a:p>
            <a:pPr algn="just"/>
            <a:r>
              <a:rPr lang="cs-CZ" b="1" dirty="0" smtClean="0">
                <a:latin typeface="Times New Roman" pitchFamily="18" charset="0"/>
                <a:cs typeface="Times New Roman" pitchFamily="18" charset="0"/>
              </a:rPr>
              <a:t>Naturalismus</a:t>
            </a:r>
          </a:p>
          <a:p>
            <a:pPr marL="285750" indent="-285750" algn="just">
              <a:buFontTx/>
              <a:buChar char="-"/>
            </a:pPr>
            <a:r>
              <a:rPr lang="cs-CZ" sz="1400" b="1" dirty="0" smtClean="0">
                <a:latin typeface="Times New Roman" pitchFamily="18" charset="0"/>
                <a:cs typeface="Times New Roman" pitchFamily="18" charset="0"/>
              </a:rPr>
              <a:t>z </a:t>
            </a:r>
            <a:r>
              <a:rPr lang="cs-CZ" sz="1400" b="1" dirty="0">
                <a:latin typeface="Times New Roman" pitchFamily="18" charset="0"/>
                <a:cs typeface="Times New Roman" pitchFamily="18" charset="0"/>
              </a:rPr>
              <a:t>lat. </a:t>
            </a:r>
            <a:r>
              <a:rPr lang="cs-CZ" sz="1400" b="1" i="1" dirty="0">
                <a:latin typeface="Times New Roman" pitchFamily="18" charset="0"/>
                <a:cs typeface="Times New Roman" pitchFamily="18" charset="0"/>
              </a:rPr>
              <a:t>natura = příroda</a:t>
            </a:r>
            <a:endParaRPr lang="cs-CZ" sz="1400" b="1" dirty="0">
              <a:latin typeface="Times New Roman" pitchFamily="18" charset="0"/>
              <a:cs typeface="Times New Roman" pitchFamily="18" charset="0"/>
            </a:endParaRPr>
          </a:p>
          <a:p>
            <a:pPr marL="285750" indent="-285750" algn="just">
              <a:buFontTx/>
              <a:buChar char="-"/>
            </a:pPr>
            <a:r>
              <a:rPr lang="cs-CZ" sz="1400" b="1" dirty="0" smtClean="0">
                <a:latin typeface="Times New Roman" pitchFamily="18" charset="0"/>
                <a:cs typeface="Times New Roman" pitchFamily="18" charset="0"/>
              </a:rPr>
              <a:t>krajní směr realismu</a:t>
            </a:r>
          </a:p>
          <a:p>
            <a:pPr marL="285750" indent="-285750" algn="just">
              <a:buFontTx/>
              <a:buChar char="-"/>
            </a:pPr>
            <a:r>
              <a:rPr lang="cs-CZ" sz="1400" b="1" dirty="0" smtClean="0">
                <a:latin typeface="Times New Roman" pitchFamily="18" charset="0"/>
                <a:cs typeface="Times New Roman" pitchFamily="18" charset="0"/>
              </a:rPr>
              <a:t>přesvědčení, že člověk nemůže svůj život příliš ovlivnit: jeho činy jsou dány schopnostmi a sklony, které zdědil, a povahou, již určuje okolní prostředí</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009475"/>
            <a:ext cx="3185759" cy="202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6"/>
          <p:cNvSpPr txBox="1"/>
          <p:nvPr/>
        </p:nvSpPr>
        <p:spPr>
          <a:xfrm>
            <a:off x="5031567" y="2650172"/>
            <a:ext cx="1346844" cy="461665"/>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chemeClr val="tx1"/>
            </a:solidFill>
          </a:ln>
        </p:spPr>
        <p:txBody>
          <a:bodyPr wrap="none" rtlCol="0">
            <a:spAutoFit/>
          </a:bodyPr>
          <a:lstStyle/>
          <a:p>
            <a:pPr algn="ctr"/>
            <a:r>
              <a:rPr lang="cs-CZ" sz="1200" b="1" dirty="0" smtClean="0">
                <a:latin typeface="Times New Roman" pitchFamily="18" charset="0"/>
                <a:cs typeface="Times New Roman" pitchFamily="18" charset="0"/>
              </a:rPr>
              <a:t>Gustave </a:t>
            </a:r>
            <a:r>
              <a:rPr lang="cs-CZ" sz="1200" b="1" dirty="0" err="1" smtClean="0">
                <a:latin typeface="Times New Roman" pitchFamily="18" charset="0"/>
                <a:cs typeface="Times New Roman" pitchFamily="18" charset="0"/>
              </a:rPr>
              <a:t>Courbet</a:t>
            </a:r>
            <a:r>
              <a:rPr lang="cs-CZ" sz="1200" b="1" dirty="0" smtClean="0">
                <a:latin typeface="Times New Roman" pitchFamily="18" charset="0"/>
                <a:cs typeface="Times New Roman" pitchFamily="18" charset="0"/>
              </a:rPr>
              <a:t> </a:t>
            </a:r>
          </a:p>
          <a:p>
            <a:pPr algn="ctr"/>
            <a:r>
              <a:rPr lang="cs-CZ" sz="1200" b="1" dirty="0" err="1" smtClean="0">
                <a:latin typeface="Times New Roman" pitchFamily="18" charset="0"/>
                <a:cs typeface="Times New Roman" pitchFamily="18" charset="0"/>
              </a:rPr>
              <a:t>Šterkaři</a:t>
            </a:r>
            <a:endParaRPr lang="cs-CZ" sz="1200" b="1" dirty="0" smtClean="0">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6417" y="3230532"/>
            <a:ext cx="2529981" cy="1850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ovéPole 7"/>
          <p:cNvSpPr txBox="1"/>
          <p:nvPr/>
        </p:nvSpPr>
        <p:spPr>
          <a:xfrm>
            <a:off x="1353348" y="4496733"/>
            <a:ext cx="1706484" cy="461665"/>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chemeClr val="tx1"/>
            </a:solidFill>
          </a:ln>
        </p:spPr>
        <p:txBody>
          <a:bodyPr wrap="square" rtlCol="0">
            <a:spAutoFit/>
          </a:bodyPr>
          <a:lstStyle/>
          <a:p>
            <a:pPr algn="ctr"/>
            <a:r>
              <a:rPr lang="cs-CZ" sz="1200" b="1" dirty="0" smtClean="0">
                <a:latin typeface="Times New Roman" pitchFamily="18" charset="0"/>
                <a:cs typeface="Times New Roman" pitchFamily="18" charset="0"/>
              </a:rPr>
              <a:t>Ilja </a:t>
            </a:r>
            <a:r>
              <a:rPr lang="cs-CZ" sz="1200" b="1" dirty="0" err="1" smtClean="0">
                <a:latin typeface="Times New Roman" pitchFamily="18" charset="0"/>
                <a:cs typeface="Times New Roman" pitchFamily="18" charset="0"/>
              </a:rPr>
              <a:t>Repin</a:t>
            </a:r>
            <a:endParaRPr lang="cs-CZ" sz="1200" b="1" dirty="0" smtClean="0">
              <a:latin typeface="Times New Roman" pitchFamily="18" charset="0"/>
              <a:cs typeface="Times New Roman" pitchFamily="18" charset="0"/>
            </a:endParaRPr>
          </a:p>
          <a:p>
            <a:pPr algn="ctr"/>
            <a:r>
              <a:rPr lang="cs-CZ" sz="1200" b="1" dirty="0" smtClean="0">
                <a:latin typeface="Times New Roman" pitchFamily="18" charset="0"/>
                <a:cs typeface="Times New Roman" pitchFamily="18" charset="0"/>
              </a:rPr>
              <a:t>Ivan Hrozný a jeho syn</a:t>
            </a:r>
          </a:p>
        </p:txBody>
      </p:sp>
      <p:sp>
        <p:nvSpPr>
          <p:cNvPr id="9" name="Tlačítko akce: Informace 8">
            <a:hlinkClick r:id="rId5" highlightClick="1"/>
          </p:cNvPr>
          <p:cNvSpPr>
            <a:spLocks noChangeAspect="1"/>
          </p:cNvSpPr>
          <p:nvPr/>
        </p:nvSpPr>
        <p:spPr>
          <a:xfrm>
            <a:off x="3059832" y="803889"/>
            <a:ext cx="540000" cy="540000"/>
          </a:xfrm>
          <a:prstGeom prst="actionButtonInformati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lačítko akce: Informace 9">
            <a:hlinkClick r:id="rId6" highlightClick="1"/>
          </p:cNvPr>
          <p:cNvSpPr>
            <a:spLocks noChangeAspect="1"/>
          </p:cNvSpPr>
          <p:nvPr/>
        </p:nvSpPr>
        <p:spPr>
          <a:xfrm>
            <a:off x="7461023" y="646875"/>
            <a:ext cx="540000" cy="540000"/>
          </a:xfrm>
          <a:prstGeom prst="actionButtonInformati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lačítko akce: Zvuk 2">
            <a:hlinkClick r:id="rId8" highlightClick="1">
              <a:snd r:embed="rId7" name="applause.wav"/>
            </a:hlinkClick>
          </p:cNvPr>
          <p:cNvSpPr>
            <a:spLocks noChangeAspect="1"/>
          </p:cNvSpPr>
          <p:nvPr/>
        </p:nvSpPr>
        <p:spPr>
          <a:xfrm>
            <a:off x="566537" y="3931886"/>
            <a:ext cx="360000" cy="360000"/>
          </a:xfrm>
          <a:prstGeom prst="actionButtonSou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lačítko akce: Zvuk 3">
            <a:hlinkClick r:id="rId9" highlightClick="1">
              <a:snd r:embed="rId7" name="applause.wav"/>
            </a:hlinkClick>
          </p:cNvPr>
          <p:cNvSpPr>
            <a:spLocks noChangeAspect="1"/>
          </p:cNvSpPr>
          <p:nvPr/>
        </p:nvSpPr>
        <p:spPr>
          <a:xfrm>
            <a:off x="251520" y="4499128"/>
            <a:ext cx="360000" cy="360000"/>
          </a:xfrm>
          <a:prstGeom prst="actionButtonSou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225240" y="3369354"/>
            <a:ext cx="1863202" cy="292388"/>
          </a:xfrm>
          <a:prstGeom prst="rect">
            <a:avLst/>
          </a:prstGeom>
          <a:solidFill>
            <a:srgbClr val="FF6600"/>
          </a:solidFill>
          <a:ln>
            <a:solidFill>
              <a:schemeClr val="tx1"/>
            </a:solidFill>
          </a:ln>
        </p:spPr>
        <p:txBody>
          <a:bodyPr wrap="none" rtlCol="0">
            <a:spAutoFit/>
          </a:bodyPr>
          <a:lstStyle/>
          <a:p>
            <a:r>
              <a:rPr lang="cs-CZ" sz="1300" b="1" dirty="0">
                <a:latin typeface="Times New Roman" pitchFamily="18" charset="0"/>
                <a:ea typeface="Segoe UI Symbol" pitchFamily="34" charset="0"/>
                <a:cs typeface="Times New Roman" pitchFamily="18" charset="0"/>
              </a:rPr>
              <a:t>o</a:t>
            </a:r>
            <a:r>
              <a:rPr lang="cs-CZ" sz="1300" b="1" dirty="0" smtClean="0">
                <a:latin typeface="Times New Roman" pitchFamily="18" charset="0"/>
                <a:ea typeface="Segoe UI Symbol" pitchFamily="34" charset="0"/>
                <a:cs typeface="Times New Roman" pitchFamily="18" charset="0"/>
              </a:rPr>
              <a:t>draz realismu v hudbě</a:t>
            </a:r>
          </a:p>
        </p:txBody>
      </p:sp>
      <p:sp>
        <p:nvSpPr>
          <p:cNvPr id="12" name="TextovéPole 11"/>
          <p:cNvSpPr txBox="1"/>
          <p:nvPr/>
        </p:nvSpPr>
        <p:spPr>
          <a:xfrm>
            <a:off x="1619671" y="3884246"/>
            <a:ext cx="1074333" cy="292388"/>
          </a:xfrm>
          <a:prstGeom prst="rect">
            <a:avLst/>
          </a:prstGeom>
          <a:solidFill>
            <a:srgbClr val="FF6600"/>
          </a:solidFill>
          <a:ln>
            <a:solidFill>
              <a:schemeClr val="tx1"/>
            </a:solidFill>
          </a:ln>
        </p:spPr>
        <p:txBody>
          <a:bodyPr wrap="none" rtlCol="0">
            <a:spAutoFit/>
          </a:bodyPr>
          <a:lstStyle/>
          <a:p>
            <a:r>
              <a:rPr lang="cs-CZ" sz="1300" b="1" dirty="0">
                <a:latin typeface="Times New Roman" pitchFamily="18" charset="0"/>
                <a:cs typeface="Times New Roman" pitchFamily="18" charset="0"/>
              </a:rPr>
              <a:t>a</a:t>
            </a:r>
            <a:r>
              <a:rPr lang="cs-CZ" sz="1300" b="1" dirty="0" smtClean="0">
                <a:latin typeface="Times New Roman" pitchFamily="18" charset="0"/>
                <a:cs typeface="Times New Roman" pitchFamily="18" charset="0"/>
              </a:rPr>
              <a:t> v malířství</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3518"/>
            <a:ext cx="6351910" cy="594066"/>
          </a:xfrm>
        </p:spPr>
        <p:txBody>
          <a:bodyPr>
            <a:normAutofit fontScale="90000"/>
          </a:bodyPr>
          <a:lstStyle/>
          <a:p>
            <a:pPr algn="l"/>
            <a:r>
              <a:rPr lang="cs-CZ" sz="2800" b="1" dirty="0" smtClean="0">
                <a:latin typeface="Times New Roman" pitchFamily="18" charset="0"/>
                <a:cs typeface="Times New Roman" pitchFamily="18" charset="0"/>
              </a:rPr>
              <a:t>47.3 Jaké si řekneme nové termíny a názvy?</a:t>
            </a:r>
            <a:endParaRPr lang="cs-CZ" sz="2800" b="1" dirty="0">
              <a:latin typeface="Times New Roman" pitchFamily="18" charset="0"/>
              <a:cs typeface="Times New Roman" pitchFamily="18" charset="0"/>
            </a:endParaRPr>
          </a:p>
        </p:txBody>
      </p:sp>
      <p:sp>
        <p:nvSpPr>
          <p:cNvPr id="18" name="TextovéPole 17"/>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3" name="TextovéPole 2"/>
          <p:cNvSpPr txBox="1"/>
          <p:nvPr/>
        </p:nvSpPr>
        <p:spPr>
          <a:xfrm>
            <a:off x="342797" y="1563638"/>
            <a:ext cx="5145225" cy="3046988"/>
          </a:xfrm>
          <a:prstGeom prst="rect">
            <a:avLst/>
          </a:prstGeom>
          <a:solidFill>
            <a:srgbClr val="FF6600"/>
          </a:solidFill>
          <a:ln w="38100" cmpd="dbl">
            <a:solidFill>
              <a:schemeClr val="tx1"/>
            </a:solidFill>
          </a:ln>
        </p:spPr>
        <p:txBody>
          <a:bodyPr wrap="square" rtlCol="0">
            <a:spAutoFit/>
          </a:bodyPr>
          <a:lstStyle/>
          <a:p>
            <a:pPr algn="just"/>
            <a:r>
              <a:rPr lang="cs-CZ" sz="1600" b="1" u="sng" dirty="0" smtClean="0">
                <a:latin typeface="Times New Roman" pitchFamily="18" charset="0"/>
                <a:cs typeface="Times New Roman" pitchFamily="18" charset="0"/>
              </a:rPr>
              <a:t>Znaky:</a:t>
            </a:r>
          </a:p>
          <a:p>
            <a:pPr marL="285750" indent="-285750" algn="just">
              <a:buFontTx/>
              <a:buChar char="-"/>
            </a:pPr>
            <a:r>
              <a:rPr lang="cs-CZ" sz="1600" b="1" dirty="0">
                <a:latin typeface="Times New Roman" pitchFamily="18" charset="0"/>
                <a:cs typeface="Times New Roman" pitchFamily="18" charset="0"/>
              </a:rPr>
              <a:t>s</a:t>
            </a:r>
            <a:r>
              <a:rPr lang="cs-CZ" sz="1600" b="1" dirty="0" smtClean="0">
                <a:latin typeface="Times New Roman" pitchFamily="18" charset="0"/>
                <a:cs typeface="Times New Roman" pitchFamily="18" charset="0"/>
              </a:rPr>
              <a:t>naha podat pravdivý obraz skutečnosti (bez idealizace)</a:t>
            </a:r>
          </a:p>
          <a:p>
            <a:pPr marL="285750" indent="-285750" algn="just">
              <a:buFontTx/>
              <a:buChar char="-"/>
            </a:pPr>
            <a:r>
              <a:rPr lang="cs-CZ" sz="1600" b="1" dirty="0">
                <a:latin typeface="Times New Roman" pitchFamily="18" charset="0"/>
                <a:cs typeface="Times New Roman" pitchFamily="18" charset="0"/>
              </a:rPr>
              <a:t>o</a:t>
            </a:r>
            <a:r>
              <a:rPr lang="cs-CZ" sz="1600" b="1" dirty="0" smtClean="0">
                <a:latin typeface="Times New Roman" pitchFamily="18" charset="0"/>
                <a:cs typeface="Times New Roman" pitchFamily="18" charset="0"/>
              </a:rPr>
              <a:t>bjektivní přístup ke skutečnosti (autor stojí jakoby nad příběhem)</a:t>
            </a:r>
          </a:p>
          <a:p>
            <a:pPr marL="285750" indent="-285750" algn="just">
              <a:buFontTx/>
              <a:buChar char="-"/>
            </a:pPr>
            <a:r>
              <a:rPr lang="cs-CZ" sz="1600" b="1" dirty="0">
                <a:latin typeface="Times New Roman" pitchFamily="18" charset="0"/>
                <a:cs typeface="Times New Roman" pitchFamily="18" charset="0"/>
              </a:rPr>
              <a:t>k</a:t>
            </a:r>
            <a:r>
              <a:rPr lang="cs-CZ" sz="1600" b="1" dirty="0" smtClean="0">
                <a:latin typeface="Times New Roman" pitchFamily="18" charset="0"/>
                <a:cs typeface="Times New Roman" pitchFamily="18" charset="0"/>
              </a:rPr>
              <a:t>ritika  nedostatků ve společnosti (=&gt; kritický realismus)</a:t>
            </a:r>
          </a:p>
          <a:p>
            <a:pPr marL="285750" indent="-285750" algn="just">
              <a:buFontTx/>
              <a:buChar char="-"/>
            </a:pPr>
            <a:r>
              <a:rPr lang="cs-CZ" sz="1600" b="1" dirty="0" smtClean="0">
                <a:latin typeface="Times New Roman" pitchFamily="18" charset="0"/>
                <a:cs typeface="Times New Roman" pitchFamily="18" charset="0"/>
              </a:rPr>
              <a:t>román </a:t>
            </a:r>
            <a:r>
              <a:rPr lang="cs-CZ" sz="1600" b="1" dirty="0">
                <a:latin typeface="Times New Roman" pitchFamily="18" charset="0"/>
                <a:cs typeface="Times New Roman" pitchFamily="18" charset="0"/>
              </a:rPr>
              <a:t>je analýzou společnosti</a:t>
            </a:r>
          </a:p>
          <a:p>
            <a:pPr marL="285750" indent="-285750" algn="just">
              <a:buFontTx/>
              <a:buChar char="-"/>
            </a:pPr>
            <a:r>
              <a:rPr lang="cs-CZ" sz="1600" b="1" dirty="0">
                <a:latin typeface="Times New Roman" pitchFamily="18" charset="0"/>
                <a:cs typeface="Times New Roman" pitchFamily="18" charset="0"/>
              </a:rPr>
              <a:t>t</a:t>
            </a:r>
            <a:r>
              <a:rPr lang="cs-CZ" sz="1600" b="1" dirty="0" smtClean="0">
                <a:latin typeface="Times New Roman" pitchFamily="18" charset="0"/>
                <a:cs typeface="Times New Roman" pitchFamily="18" charset="0"/>
              </a:rPr>
              <a:t>ypizace (na jednotlivém je zobrazeno obecné)</a:t>
            </a:r>
          </a:p>
          <a:p>
            <a:pPr marL="285750" indent="-285750" algn="just">
              <a:buFontTx/>
              <a:buChar char="-"/>
            </a:pPr>
            <a:r>
              <a:rPr lang="cs-CZ" sz="1600" b="1" dirty="0">
                <a:latin typeface="Times New Roman" pitchFamily="18" charset="0"/>
                <a:cs typeface="Times New Roman" pitchFamily="18" charset="0"/>
              </a:rPr>
              <a:t>l</a:t>
            </a:r>
            <a:r>
              <a:rPr lang="cs-CZ" sz="1600" b="1" dirty="0" smtClean="0">
                <a:latin typeface="Times New Roman" pitchFamily="18" charset="0"/>
                <a:cs typeface="Times New Roman" pitchFamily="18" charset="0"/>
              </a:rPr>
              <a:t>iterární hrdina se proměňuje, vyvíjí</a:t>
            </a:r>
          </a:p>
          <a:p>
            <a:pPr marL="285750" indent="-285750" algn="just">
              <a:buFontTx/>
              <a:buChar char="-"/>
            </a:pPr>
            <a:r>
              <a:rPr lang="cs-CZ" sz="1600" b="1" dirty="0">
                <a:latin typeface="Times New Roman" pitchFamily="18" charset="0"/>
                <a:cs typeface="Times New Roman" pitchFamily="18" charset="0"/>
              </a:rPr>
              <a:t>n</a:t>
            </a:r>
            <a:r>
              <a:rPr lang="cs-CZ" sz="1600" b="1" dirty="0" smtClean="0">
                <a:latin typeface="Times New Roman" pitchFamily="18" charset="0"/>
                <a:cs typeface="Times New Roman" pitchFamily="18" charset="0"/>
              </a:rPr>
              <a:t>ové výrazové prostředky: hovorová řeč, nářečí,  archaismy</a:t>
            </a:r>
          </a:p>
        </p:txBody>
      </p:sp>
      <p:sp>
        <p:nvSpPr>
          <p:cNvPr id="4" name="Vodorovný svitek 3"/>
          <p:cNvSpPr/>
          <p:nvPr/>
        </p:nvSpPr>
        <p:spPr>
          <a:xfrm>
            <a:off x="5773283" y="915566"/>
            <a:ext cx="3168352" cy="2304256"/>
          </a:xfrm>
          <a:prstGeom prst="horizontalScroll">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400" b="1" i="1" dirty="0" smtClean="0">
                <a:solidFill>
                  <a:schemeClr val="tx1"/>
                </a:solidFill>
                <a:latin typeface="Times New Roman" pitchFamily="18" charset="0"/>
                <a:cs typeface="Times New Roman" pitchFamily="18" charset="0"/>
              </a:rPr>
              <a:t>Člověk nepíše srdcem, ale hlavou. Vyjádřil jsem se špatně, když jsem řekl, že nemáme psát srdcem. Chtěl jsem říci, že nemáme uvádět na scénu svoji osobu. Domnívám se, že velké umění je vědecké a neosobní. </a:t>
            </a:r>
          </a:p>
          <a:p>
            <a:pPr algn="r"/>
            <a:r>
              <a:rPr lang="cs-CZ" sz="1400" b="1" dirty="0" smtClean="0">
                <a:solidFill>
                  <a:schemeClr val="tx1"/>
                </a:solidFill>
                <a:latin typeface="Times New Roman" pitchFamily="18" charset="0"/>
                <a:cs typeface="Times New Roman" pitchFamily="18" charset="0"/>
              </a:rPr>
              <a:t>Gustave Flaubert</a:t>
            </a:r>
            <a:endParaRPr lang="cs-CZ" sz="1400" b="1" i="1"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628831" y="3142041"/>
            <a:ext cx="1570081" cy="1648585"/>
          </a:xfrm>
          <a:prstGeom prst="rect">
            <a:avLst/>
          </a:prstGeom>
          <a:ln>
            <a:noFill/>
          </a:ln>
          <a:effectLst/>
        </p:spPr>
      </p:pic>
      <p:sp>
        <p:nvSpPr>
          <p:cNvPr id="5" name="Tlačítko akce: Informace 4">
            <a:hlinkClick r:id="rId5" highlightClick="1"/>
          </p:cNvPr>
          <p:cNvSpPr>
            <a:spLocks noChangeAspect="1"/>
          </p:cNvSpPr>
          <p:nvPr/>
        </p:nvSpPr>
        <p:spPr>
          <a:xfrm>
            <a:off x="8530689" y="4300138"/>
            <a:ext cx="360000" cy="360000"/>
          </a:xfrm>
          <a:prstGeom prst="actionButtonInformati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5994"/>
            <a:ext cx="4470139" cy="594066"/>
          </a:xfrm>
        </p:spPr>
        <p:txBody>
          <a:bodyPr>
            <a:normAutofit/>
          </a:bodyPr>
          <a:lstStyle/>
          <a:p>
            <a:pPr algn="l"/>
            <a:r>
              <a:rPr lang="cs-CZ" sz="2500" b="1" dirty="0" smtClean="0">
                <a:latin typeface="Times New Roman" pitchFamily="18" charset="0"/>
                <a:cs typeface="Times New Roman" pitchFamily="18" charset="0"/>
              </a:rPr>
              <a:t>47.4 Co si řekneme nového?</a:t>
            </a:r>
            <a:endParaRPr lang="cs-CZ" sz="2500" b="1" dirty="0">
              <a:latin typeface="Times New Roman" pitchFamily="18" charset="0"/>
              <a:cs typeface="Times New Roman" pitchFamily="18" charset="0"/>
            </a:endParaRPr>
          </a:p>
        </p:txBody>
      </p:sp>
      <p:sp>
        <p:nvSpPr>
          <p:cNvPr id="21" name="TextovéPole 20"/>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6" name="TextovéPole 5"/>
          <p:cNvSpPr txBox="1"/>
          <p:nvPr/>
        </p:nvSpPr>
        <p:spPr>
          <a:xfrm>
            <a:off x="164492" y="1059582"/>
            <a:ext cx="3744416" cy="1015663"/>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square" rtlCol="0">
            <a:spAutoFit/>
          </a:bodyPr>
          <a:lstStyle/>
          <a:p>
            <a:pPr algn="just"/>
            <a:r>
              <a:rPr lang="cs-CZ" sz="1200" b="1" cap="all" dirty="0" err="1" smtClean="0">
                <a:latin typeface="Times New Roman" pitchFamily="18" charset="0"/>
                <a:cs typeface="Times New Roman" pitchFamily="18" charset="0"/>
                <a:hlinkClick r:id="rId3"/>
              </a:rPr>
              <a:t>Honoré</a:t>
            </a:r>
            <a:r>
              <a:rPr lang="cs-CZ" sz="1200" b="1" cap="all" dirty="0" smtClean="0">
                <a:latin typeface="Times New Roman" pitchFamily="18" charset="0"/>
                <a:cs typeface="Times New Roman" pitchFamily="18" charset="0"/>
                <a:hlinkClick r:id="rId3"/>
              </a:rPr>
              <a:t> de Balzac</a:t>
            </a:r>
            <a:r>
              <a:rPr lang="cs-CZ" sz="1200" b="1" cap="all" dirty="0">
                <a:latin typeface="Times New Roman" pitchFamily="18" charset="0"/>
                <a:cs typeface="Times New Roman" pitchFamily="18" charset="0"/>
              </a:rPr>
              <a:t> </a:t>
            </a:r>
            <a:r>
              <a:rPr lang="cs-CZ" sz="1200" b="1" dirty="0" smtClean="0">
                <a:latin typeface="Times New Roman" pitchFamily="18" charset="0"/>
                <a:cs typeface="Times New Roman" pitchFamily="18" charset="0"/>
              </a:rPr>
              <a:t>(1799-1850)</a:t>
            </a:r>
          </a:p>
          <a:p>
            <a:pPr marL="171450" indent="-171450" algn="just">
              <a:buFontTx/>
              <a:buChar char="-"/>
            </a:pPr>
            <a:r>
              <a:rPr lang="cs-CZ" sz="1200" b="1" dirty="0">
                <a:latin typeface="Times New Roman" pitchFamily="18" charset="0"/>
                <a:cs typeface="Times New Roman" pitchFamily="18" charset="0"/>
              </a:rPr>
              <a:t>z</a:t>
            </a:r>
            <a:r>
              <a:rPr lang="cs-CZ" sz="1200" b="1" dirty="0" smtClean="0">
                <a:latin typeface="Times New Roman" pitchFamily="18" charset="0"/>
                <a:cs typeface="Times New Roman" pitchFamily="18" charset="0"/>
              </a:rPr>
              <a:t>akladatel realismu</a:t>
            </a:r>
          </a:p>
          <a:p>
            <a:pPr marL="171450" indent="-171450" algn="just">
              <a:buFontTx/>
              <a:buChar char="-"/>
            </a:pPr>
            <a:r>
              <a:rPr lang="cs-CZ" sz="1200" b="1" dirty="0">
                <a:latin typeface="Times New Roman" pitchFamily="18" charset="0"/>
                <a:cs typeface="Times New Roman" pitchFamily="18" charset="0"/>
              </a:rPr>
              <a:t>r</a:t>
            </a:r>
            <a:r>
              <a:rPr lang="cs-CZ" sz="1200" b="1" dirty="0" smtClean="0">
                <a:latin typeface="Times New Roman" pitchFamily="18" charset="0"/>
                <a:cs typeface="Times New Roman" pitchFamily="18" charset="0"/>
              </a:rPr>
              <a:t>ozsáhlý cyklus románů a povídek </a:t>
            </a:r>
            <a:r>
              <a:rPr lang="cs-CZ" sz="1200" b="1" i="1" dirty="0" smtClean="0">
                <a:latin typeface="Times New Roman" pitchFamily="18" charset="0"/>
                <a:cs typeface="Times New Roman" pitchFamily="18" charset="0"/>
              </a:rPr>
              <a:t> Lidská komedie</a:t>
            </a:r>
          </a:p>
          <a:p>
            <a:pPr marL="628650" lvl="1" indent="-171450" algn="just">
              <a:buFontTx/>
              <a:buChar char="-"/>
            </a:pPr>
            <a:r>
              <a:rPr lang="cs-CZ" sz="1200" b="1" i="1" dirty="0" smtClean="0">
                <a:latin typeface="Times New Roman" pitchFamily="18" charset="0"/>
                <a:cs typeface="Times New Roman" pitchFamily="18" charset="0"/>
              </a:rPr>
              <a:t>Otec </a:t>
            </a:r>
            <a:r>
              <a:rPr lang="cs-CZ" sz="1200" b="1" i="1" dirty="0" err="1" smtClean="0">
                <a:latin typeface="Times New Roman" pitchFamily="18" charset="0"/>
                <a:cs typeface="Times New Roman" pitchFamily="18" charset="0"/>
              </a:rPr>
              <a:t>Goriot</a:t>
            </a:r>
            <a:r>
              <a:rPr lang="cs-CZ" sz="1200" b="1" i="1" dirty="0" smtClean="0">
                <a:latin typeface="Times New Roman" pitchFamily="18" charset="0"/>
                <a:cs typeface="Times New Roman" pitchFamily="18" charset="0"/>
              </a:rPr>
              <a:t>, Evženie </a:t>
            </a:r>
            <a:r>
              <a:rPr lang="cs-CZ" sz="1200" b="1" i="1" dirty="0" err="1" smtClean="0">
                <a:latin typeface="Times New Roman" pitchFamily="18" charset="0"/>
                <a:cs typeface="Times New Roman" pitchFamily="18" charset="0"/>
              </a:rPr>
              <a:t>Grandetová</a:t>
            </a:r>
            <a:r>
              <a:rPr lang="cs-CZ" sz="1200" b="1" i="1" dirty="0" smtClean="0">
                <a:latin typeface="Times New Roman" pitchFamily="18" charset="0"/>
                <a:cs typeface="Times New Roman" pitchFamily="18" charset="0"/>
              </a:rPr>
              <a:t>, Ztracené iluze, Lesk a bída kurtizán</a:t>
            </a:r>
            <a:endParaRPr lang="cs-CZ" sz="1200" b="1" dirty="0" smtClean="0">
              <a:latin typeface="Times New Roman" pitchFamily="18" charset="0"/>
              <a:cs typeface="Times New Roman" pitchFamily="18" charset="0"/>
            </a:endParaRPr>
          </a:p>
        </p:txBody>
      </p:sp>
      <p:sp>
        <p:nvSpPr>
          <p:cNvPr id="7" name="TextovéPole 6"/>
          <p:cNvSpPr txBox="1"/>
          <p:nvPr/>
        </p:nvSpPr>
        <p:spPr>
          <a:xfrm>
            <a:off x="179512" y="2211710"/>
            <a:ext cx="2708755" cy="83099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cap="all" dirty="0" err="1" smtClean="0">
                <a:latin typeface="Times New Roman" pitchFamily="18" charset="0"/>
                <a:cs typeface="Times New Roman" pitchFamily="18" charset="0"/>
                <a:hlinkClick r:id="rId4"/>
              </a:rPr>
              <a:t>Guy</a:t>
            </a:r>
            <a:r>
              <a:rPr lang="cs-CZ" sz="1200" b="1" cap="all" dirty="0" smtClean="0">
                <a:latin typeface="Times New Roman" pitchFamily="18" charset="0"/>
                <a:cs typeface="Times New Roman" pitchFamily="18" charset="0"/>
                <a:hlinkClick r:id="rId4"/>
              </a:rPr>
              <a:t> de </a:t>
            </a:r>
            <a:r>
              <a:rPr lang="cs-CZ" sz="1200" b="1" cap="all" dirty="0" err="1" smtClean="0">
                <a:latin typeface="Times New Roman" pitchFamily="18" charset="0"/>
                <a:cs typeface="Times New Roman" pitchFamily="18" charset="0"/>
                <a:hlinkClick r:id="rId4"/>
              </a:rPr>
              <a:t>Maupassant</a:t>
            </a:r>
            <a:r>
              <a:rPr lang="cs-CZ" sz="1200" b="1" cap="all" dirty="0" smtClean="0">
                <a:latin typeface="Times New Roman" pitchFamily="18" charset="0"/>
                <a:cs typeface="Times New Roman" pitchFamily="18" charset="0"/>
                <a:hlinkClick r:id="rId4"/>
              </a:rPr>
              <a:t> </a:t>
            </a:r>
            <a:r>
              <a:rPr lang="cs-CZ" sz="1200" b="1" cap="all" dirty="0" smtClean="0">
                <a:latin typeface="Times New Roman" pitchFamily="18" charset="0"/>
                <a:cs typeface="Times New Roman" pitchFamily="18" charset="0"/>
              </a:rPr>
              <a:t> </a:t>
            </a:r>
            <a:r>
              <a:rPr lang="cs-CZ" sz="1200" b="1" dirty="0" smtClean="0">
                <a:latin typeface="Times New Roman" pitchFamily="18" charset="0"/>
                <a:cs typeface="Times New Roman" pitchFamily="18" charset="0"/>
              </a:rPr>
              <a:t>(1850-1893)</a:t>
            </a:r>
          </a:p>
          <a:p>
            <a:pPr marL="171450" indent="-171450">
              <a:buFontTx/>
              <a:buChar char="-"/>
            </a:pPr>
            <a:r>
              <a:rPr lang="cs-CZ" sz="1200" b="1" dirty="0">
                <a:latin typeface="Times New Roman" pitchFamily="18" charset="0"/>
                <a:cs typeface="Times New Roman" pitchFamily="18" charset="0"/>
              </a:rPr>
              <a:t>m</a:t>
            </a:r>
            <a:r>
              <a:rPr lang="cs-CZ" sz="1200" b="1" dirty="0" smtClean="0">
                <a:latin typeface="Times New Roman" pitchFamily="18" charset="0"/>
                <a:cs typeface="Times New Roman" pitchFamily="18" charset="0"/>
              </a:rPr>
              <a:t>istr povídky a novely</a:t>
            </a:r>
          </a:p>
          <a:p>
            <a:pPr marL="171450" indent="-171450">
              <a:buFontTx/>
              <a:buChar char="-"/>
            </a:pPr>
            <a:r>
              <a:rPr lang="cs-CZ" sz="1200" b="1" dirty="0">
                <a:latin typeface="Times New Roman" pitchFamily="18" charset="0"/>
                <a:cs typeface="Times New Roman" pitchFamily="18" charset="0"/>
              </a:rPr>
              <a:t>p</a:t>
            </a:r>
            <a:r>
              <a:rPr lang="cs-CZ" sz="1200" b="1" dirty="0" smtClean="0">
                <a:latin typeface="Times New Roman" pitchFamily="18" charset="0"/>
                <a:cs typeface="Times New Roman" pitchFamily="18" charset="0"/>
              </a:rPr>
              <a:t>ovídka </a:t>
            </a:r>
            <a:r>
              <a:rPr lang="cs-CZ" sz="1200" b="1" i="1" dirty="0">
                <a:latin typeface="Times New Roman" pitchFamily="18" charset="0"/>
                <a:cs typeface="Times New Roman" pitchFamily="18" charset="0"/>
              </a:rPr>
              <a:t>K</a:t>
            </a:r>
            <a:r>
              <a:rPr lang="cs-CZ" sz="1200" b="1" i="1" dirty="0" smtClean="0">
                <a:latin typeface="Times New Roman" pitchFamily="18" charset="0"/>
                <a:cs typeface="Times New Roman" pitchFamily="18" charset="0"/>
              </a:rPr>
              <a:t>ulička</a:t>
            </a:r>
          </a:p>
          <a:p>
            <a:pPr marL="171450" indent="-171450">
              <a:buFontTx/>
              <a:buChar char="-"/>
            </a:pPr>
            <a:r>
              <a:rPr lang="cs-CZ" sz="1200" b="1" dirty="0">
                <a:latin typeface="Times New Roman" pitchFamily="18" charset="0"/>
                <a:cs typeface="Times New Roman" pitchFamily="18" charset="0"/>
              </a:rPr>
              <a:t>r</a:t>
            </a:r>
            <a:r>
              <a:rPr lang="cs-CZ" sz="1200" b="1" dirty="0" smtClean="0">
                <a:latin typeface="Times New Roman" pitchFamily="18" charset="0"/>
                <a:cs typeface="Times New Roman" pitchFamily="18" charset="0"/>
              </a:rPr>
              <a:t>omán</a:t>
            </a:r>
            <a:r>
              <a:rPr lang="cs-CZ" sz="1200" b="1" i="1" dirty="0" smtClean="0">
                <a:latin typeface="Times New Roman" pitchFamily="18" charset="0"/>
                <a:cs typeface="Times New Roman" pitchFamily="18" charset="0"/>
              </a:rPr>
              <a:t> Miláček</a:t>
            </a:r>
            <a:endParaRPr lang="cs-CZ" sz="1200" b="1" dirty="0" smtClean="0">
              <a:latin typeface="Times New Roman" pitchFamily="18" charset="0"/>
              <a:cs typeface="Times New Roman" pitchFamily="18" charset="0"/>
            </a:endParaRPr>
          </a:p>
        </p:txBody>
      </p:sp>
      <p:sp>
        <p:nvSpPr>
          <p:cNvPr id="8" name="TextovéPole 7"/>
          <p:cNvSpPr txBox="1"/>
          <p:nvPr/>
        </p:nvSpPr>
        <p:spPr>
          <a:xfrm>
            <a:off x="46708" y="3233501"/>
            <a:ext cx="3454792"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cap="all" dirty="0" err="1" smtClean="0">
                <a:latin typeface="Times New Roman" pitchFamily="18" charset="0"/>
                <a:cs typeface="Times New Roman" pitchFamily="18" charset="0"/>
                <a:hlinkClick r:id="rId5"/>
              </a:rPr>
              <a:t>Émile</a:t>
            </a:r>
            <a:r>
              <a:rPr lang="cs-CZ" sz="1200" b="1" cap="all" dirty="0" smtClean="0">
                <a:latin typeface="Times New Roman" pitchFamily="18" charset="0"/>
                <a:cs typeface="Times New Roman" pitchFamily="18" charset="0"/>
                <a:hlinkClick r:id="rId5"/>
              </a:rPr>
              <a:t> </a:t>
            </a:r>
            <a:r>
              <a:rPr lang="cs-CZ" sz="1200" b="1" cap="all" dirty="0" err="1" smtClean="0">
                <a:latin typeface="Times New Roman" pitchFamily="18" charset="0"/>
                <a:cs typeface="Times New Roman" pitchFamily="18" charset="0"/>
                <a:hlinkClick r:id="rId5"/>
              </a:rPr>
              <a:t>Zola</a:t>
            </a:r>
            <a:r>
              <a:rPr lang="cs-CZ" sz="1200" b="1" cap="all" dirty="0" smtClean="0">
                <a:latin typeface="Times New Roman" pitchFamily="18" charset="0"/>
                <a:cs typeface="Times New Roman" pitchFamily="18" charset="0"/>
              </a:rPr>
              <a:t> </a:t>
            </a:r>
            <a:r>
              <a:rPr lang="cs-CZ" sz="1200" b="1" dirty="0" smtClean="0">
                <a:latin typeface="Times New Roman" pitchFamily="18" charset="0"/>
                <a:cs typeface="Times New Roman" pitchFamily="18" charset="0"/>
              </a:rPr>
              <a:t>(1840-1902)</a:t>
            </a:r>
          </a:p>
          <a:p>
            <a:pPr marL="171450" indent="-171450">
              <a:buFontTx/>
              <a:buChar char="-"/>
            </a:pPr>
            <a:r>
              <a:rPr lang="cs-CZ" sz="1200" b="1" dirty="0">
                <a:latin typeface="Times New Roman" pitchFamily="18" charset="0"/>
                <a:cs typeface="Times New Roman" pitchFamily="18" charset="0"/>
              </a:rPr>
              <a:t>p</a:t>
            </a:r>
            <a:r>
              <a:rPr lang="cs-CZ" sz="1200" b="1" dirty="0" smtClean="0">
                <a:latin typeface="Times New Roman" pitchFamily="18" charset="0"/>
                <a:cs typeface="Times New Roman" pitchFamily="18" charset="0"/>
              </a:rPr>
              <a:t>ředstavitel naturalismu</a:t>
            </a:r>
          </a:p>
          <a:p>
            <a:pPr marL="171450" indent="-171450">
              <a:buFontTx/>
              <a:buChar char="-"/>
            </a:pPr>
            <a:r>
              <a:rPr lang="cs-CZ" sz="1200" b="1" dirty="0">
                <a:latin typeface="Times New Roman" pitchFamily="18" charset="0"/>
                <a:cs typeface="Times New Roman" pitchFamily="18" charset="0"/>
              </a:rPr>
              <a:t>r</a:t>
            </a:r>
            <a:r>
              <a:rPr lang="cs-CZ" sz="1200" b="1" dirty="0" smtClean="0">
                <a:latin typeface="Times New Roman" pitchFamily="18" charset="0"/>
                <a:cs typeface="Times New Roman" pitchFamily="18" charset="0"/>
              </a:rPr>
              <a:t>omány </a:t>
            </a:r>
            <a:r>
              <a:rPr lang="cs-CZ" sz="1200" b="1" i="1" dirty="0" smtClean="0">
                <a:latin typeface="Times New Roman" pitchFamily="18" charset="0"/>
                <a:cs typeface="Times New Roman" pitchFamily="18" charset="0"/>
              </a:rPr>
              <a:t>Zabiják, </a:t>
            </a:r>
            <a:r>
              <a:rPr lang="cs-CZ" sz="1200" b="1" i="1" dirty="0" err="1" smtClean="0">
                <a:latin typeface="Times New Roman" pitchFamily="18" charset="0"/>
                <a:cs typeface="Times New Roman" pitchFamily="18" charset="0"/>
              </a:rPr>
              <a:t>Nana</a:t>
            </a:r>
            <a:r>
              <a:rPr lang="cs-CZ" sz="1200" b="1" i="1" dirty="0" smtClean="0">
                <a:latin typeface="Times New Roman" pitchFamily="18" charset="0"/>
                <a:cs typeface="Times New Roman" pitchFamily="18" charset="0"/>
              </a:rPr>
              <a:t>, </a:t>
            </a:r>
            <a:r>
              <a:rPr lang="cs-CZ" sz="1200" b="1" i="1" dirty="0" err="1" smtClean="0">
                <a:latin typeface="Times New Roman" pitchFamily="18" charset="0"/>
                <a:cs typeface="Times New Roman" pitchFamily="18" charset="0"/>
              </a:rPr>
              <a:t>Germinal</a:t>
            </a:r>
            <a:r>
              <a:rPr lang="cs-CZ" sz="1200" b="1" i="1" dirty="0" smtClean="0">
                <a:latin typeface="Times New Roman" pitchFamily="18" charset="0"/>
                <a:cs typeface="Times New Roman" pitchFamily="18" charset="0"/>
              </a:rPr>
              <a:t>, Lidská bestie</a:t>
            </a:r>
            <a:endParaRPr lang="cs-CZ" sz="1200" b="1" dirty="0" smtClean="0">
              <a:latin typeface="Times New Roman" pitchFamily="18" charset="0"/>
              <a:cs typeface="Times New Roman" pitchFamily="18" charset="0"/>
            </a:endParaRPr>
          </a:p>
        </p:txBody>
      </p:sp>
      <p:sp>
        <p:nvSpPr>
          <p:cNvPr id="9" name="TextovéPole 8"/>
          <p:cNvSpPr txBox="1"/>
          <p:nvPr/>
        </p:nvSpPr>
        <p:spPr>
          <a:xfrm>
            <a:off x="54417" y="4155924"/>
            <a:ext cx="3112199"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cap="all" dirty="0" smtClean="0">
                <a:latin typeface="Times New Roman" pitchFamily="18" charset="0"/>
                <a:cs typeface="Times New Roman" pitchFamily="18" charset="0"/>
                <a:hlinkClick r:id="rId6"/>
              </a:rPr>
              <a:t>Gustave Flaubert </a:t>
            </a:r>
            <a:r>
              <a:rPr lang="cs-CZ" sz="1200" b="1" cap="all" dirty="0" smtClean="0">
                <a:latin typeface="Times New Roman" pitchFamily="18" charset="0"/>
                <a:cs typeface="Times New Roman" pitchFamily="18" charset="0"/>
              </a:rPr>
              <a:t> </a:t>
            </a:r>
            <a:r>
              <a:rPr lang="cs-CZ" sz="1200" b="1" dirty="0" smtClean="0">
                <a:latin typeface="Times New Roman" pitchFamily="18" charset="0"/>
                <a:cs typeface="Times New Roman" pitchFamily="18" charset="0"/>
              </a:rPr>
              <a:t>(1821-1880)</a:t>
            </a:r>
          </a:p>
          <a:p>
            <a:pPr marL="171450" indent="-171450">
              <a:buFontTx/>
              <a:buChar char="-"/>
            </a:pPr>
            <a:r>
              <a:rPr lang="cs-CZ" sz="1200" b="1" dirty="0">
                <a:latin typeface="Times New Roman" pitchFamily="18" charset="0"/>
                <a:cs typeface="Times New Roman" pitchFamily="18" charset="0"/>
              </a:rPr>
              <a:t>m</a:t>
            </a:r>
            <a:r>
              <a:rPr lang="cs-CZ" sz="1200" b="1" dirty="0" smtClean="0">
                <a:latin typeface="Times New Roman" pitchFamily="18" charset="0"/>
                <a:cs typeface="Times New Roman" pitchFamily="18" charset="0"/>
              </a:rPr>
              <a:t>istr zobrazování lidských vášní a vztahů</a:t>
            </a:r>
          </a:p>
          <a:p>
            <a:pPr marL="171450" indent="-171450">
              <a:buFontTx/>
              <a:buChar char="-"/>
            </a:pPr>
            <a:r>
              <a:rPr lang="cs-CZ" sz="1200" b="1" dirty="0">
                <a:latin typeface="Times New Roman" pitchFamily="18" charset="0"/>
                <a:cs typeface="Times New Roman" pitchFamily="18" charset="0"/>
              </a:rPr>
              <a:t>r</a:t>
            </a:r>
            <a:r>
              <a:rPr lang="cs-CZ" sz="1200" b="1" dirty="0" smtClean="0">
                <a:latin typeface="Times New Roman" pitchFamily="18" charset="0"/>
                <a:cs typeface="Times New Roman" pitchFamily="18" charset="0"/>
              </a:rPr>
              <a:t>omány </a:t>
            </a:r>
            <a:r>
              <a:rPr lang="cs-CZ" sz="1200" b="1" i="1" dirty="0" smtClean="0">
                <a:latin typeface="Times New Roman" pitchFamily="18" charset="0"/>
                <a:cs typeface="Times New Roman" pitchFamily="18" charset="0"/>
              </a:rPr>
              <a:t>Paní Bovaryová, Citová výchova</a:t>
            </a:r>
            <a:endParaRPr lang="cs-CZ" sz="1200" b="1" dirty="0" smtClean="0">
              <a:latin typeface="Times New Roman" pitchFamily="18" charset="0"/>
              <a:cs typeface="Times New Roman" pitchFamily="18" charset="0"/>
            </a:endParaRPr>
          </a:p>
        </p:txBody>
      </p:sp>
      <p:sp>
        <p:nvSpPr>
          <p:cNvPr id="10" name="TextovéPole 9"/>
          <p:cNvSpPr txBox="1"/>
          <p:nvPr/>
        </p:nvSpPr>
        <p:spPr>
          <a:xfrm>
            <a:off x="4176000" y="576000"/>
            <a:ext cx="4798814" cy="83099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cap="all" dirty="0" smtClean="0">
                <a:latin typeface="Times New Roman" pitchFamily="18" charset="0"/>
                <a:cs typeface="Times New Roman" pitchFamily="18" charset="0"/>
                <a:hlinkClick r:id="rId7"/>
              </a:rPr>
              <a:t>Charles Dickens </a:t>
            </a:r>
            <a:r>
              <a:rPr lang="cs-CZ" sz="1200" b="1" cap="all" dirty="0" smtClean="0">
                <a:latin typeface="Times New Roman" pitchFamily="18" charset="0"/>
                <a:cs typeface="Times New Roman" pitchFamily="18" charset="0"/>
              </a:rPr>
              <a:t> </a:t>
            </a:r>
            <a:r>
              <a:rPr lang="cs-CZ" sz="1200" b="1" dirty="0" smtClean="0">
                <a:latin typeface="Times New Roman" pitchFamily="18" charset="0"/>
                <a:cs typeface="Times New Roman" pitchFamily="18" charset="0"/>
              </a:rPr>
              <a:t>(1812-1870)</a:t>
            </a:r>
          </a:p>
          <a:p>
            <a:pPr marL="171450" indent="-171450">
              <a:buFontTx/>
              <a:buChar char="-"/>
            </a:pPr>
            <a:r>
              <a:rPr lang="cs-CZ" sz="1200" b="1" dirty="0">
                <a:latin typeface="Times New Roman" pitchFamily="18" charset="0"/>
                <a:cs typeface="Times New Roman" pitchFamily="18" charset="0"/>
              </a:rPr>
              <a:t>k</a:t>
            </a:r>
            <a:r>
              <a:rPr lang="cs-CZ" sz="1200" b="1" dirty="0" smtClean="0">
                <a:latin typeface="Times New Roman" pitchFamily="18" charset="0"/>
                <a:cs typeface="Times New Roman" pitchFamily="18" charset="0"/>
              </a:rPr>
              <a:t>ritika sociální nespravedlnosti </a:t>
            </a:r>
          </a:p>
          <a:p>
            <a:pPr marL="171450" indent="-171450">
              <a:buFontTx/>
              <a:buChar char="-"/>
            </a:pPr>
            <a:r>
              <a:rPr lang="cs-CZ" sz="1200" b="1" dirty="0" smtClean="0">
                <a:latin typeface="Times New Roman" pitchFamily="18" charset="0"/>
                <a:cs typeface="Times New Roman" pitchFamily="18" charset="0"/>
              </a:rPr>
              <a:t>obraz osudů nešťastných dětí bez domova a rodiny</a:t>
            </a:r>
          </a:p>
          <a:p>
            <a:pPr marL="171450" indent="-171450">
              <a:buFontTx/>
              <a:buChar char="-"/>
            </a:pPr>
            <a:r>
              <a:rPr lang="cs-CZ" sz="1200" b="1" dirty="0">
                <a:latin typeface="Times New Roman" pitchFamily="18" charset="0"/>
                <a:cs typeface="Times New Roman" pitchFamily="18" charset="0"/>
              </a:rPr>
              <a:t>r</a:t>
            </a:r>
            <a:r>
              <a:rPr lang="cs-CZ" sz="1200" b="1" dirty="0" smtClean="0">
                <a:latin typeface="Times New Roman" pitchFamily="18" charset="0"/>
                <a:cs typeface="Times New Roman" pitchFamily="18" charset="0"/>
              </a:rPr>
              <a:t>omány </a:t>
            </a:r>
            <a:r>
              <a:rPr lang="cs-CZ" sz="1200" b="1" i="1" dirty="0" smtClean="0">
                <a:latin typeface="Times New Roman" pitchFamily="18" charset="0"/>
                <a:cs typeface="Times New Roman" pitchFamily="18" charset="0"/>
              </a:rPr>
              <a:t>Oliver Twist, David </a:t>
            </a:r>
            <a:r>
              <a:rPr lang="cs-CZ" sz="1200" b="1" i="1" dirty="0" err="1" smtClean="0">
                <a:latin typeface="Times New Roman" pitchFamily="18" charset="0"/>
                <a:cs typeface="Times New Roman" pitchFamily="18" charset="0"/>
              </a:rPr>
              <a:t>Copperfield</a:t>
            </a:r>
            <a:r>
              <a:rPr lang="cs-CZ" sz="1200" b="1" i="1" dirty="0" smtClean="0">
                <a:latin typeface="Times New Roman" pitchFamily="18" charset="0"/>
                <a:cs typeface="Times New Roman" pitchFamily="18" charset="0"/>
              </a:rPr>
              <a:t>, Kronika </a:t>
            </a:r>
            <a:r>
              <a:rPr lang="cs-CZ" sz="1200" b="1" i="1" dirty="0" err="1" smtClean="0">
                <a:latin typeface="Times New Roman" pitchFamily="18" charset="0"/>
                <a:cs typeface="Times New Roman" pitchFamily="18" charset="0"/>
              </a:rPr>
              <a:t>Pickwickova</a:t>
            </a:r>
            <a:r>
              <a:rPr lang="cs-CZ" sz="1200" b="1" i="1" dirty="0" smtClean="0">
                <a:latin typeface="Times New Roman" pitchFamily="18" charset="0"/>
                <a:cs typeface="Times New Roman" pitchFamily="18" charset="0"/>
              </a:rPr>
              <a:t> klubu</a:t>
            </a:r>
            <a:endParaRPr lang="cs-CZ" sz="1200" b="1" dirty="0" smtClean="0">
              <a:latin typeface="Times New Roman" pitchFamily="18" charset="0"/>
              <a:cs typeface="Times New Roman" pitchFamily="18" charset="0"/>
            </a:endParaRPr>
          </a:p>
        </p:txBody>
      </p:sp>
      <p:sp>
        <p:nvSpPr>
          <p:cNvPr id="11" name="TextovéPole 10"/>
          <p:cNvSpPr txBox="1"/>
          <p:nvPr/>
        </p:nvSpPr>
        <p:spPr>
          <a:xfrm>
            <a:off x="6480103" y="2402504"/>
            <a:ext cx="2519664" cy="83099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cap="all" dirty="0" smtClean="0">
                <a:latin typeface="Times New Roman" pitchFamily="18" charset="0"/>
                <a:cs typeface="Times New Roman" pitchFamily="18" charset="0"/>
                <a:hlinkClick r:id="rId8"/>
              </a:rPr>
              <a:t>Nikolaj </a:t>
            </a:r>
            <a:r>
              <a:rPr lang="cs-CZ" sz="1200" b="1" cap="all" dirty="0" err="1" smtClean="0">
                <a:latin typeface="Times New Roman" pitchFamily="18" charset="0"/>
                <a:cs typeface="Times New Roman" pitchFamily="18" charset="0"/>
                <a:hlinkClick r:id="rId8"/>
              </a:rPr>
              <a:t>Vasiljevič</a:t>
            </a:r>
            <a:r>
              <a:rPr lang="cs-CZ" sz="1200" b="1" cap="all" dirty="0" smtClean="0">
                <a:latin typeface="Times New Roman" pitchFamily="18" charset="0"/>
                <a:cs typeface="Times New Roman" pitchFamily="18" charset="0"/>
                <a:hlinkClick r:id="rId8"/>
              </a:rPr>
              <a:t> Gogol </a:t>
            </a:r>
            <a:r>
              <a:rPr lang="cs-CZ" sz="1200" b="1" cap="all" dirty="0" smtClean="0">
                <a:latin typeface="Times New Roman" pitchFamily="18" charset="0"/>
                <a:cs typeface="Times New Roman" pitchFamily="18" charset="0"/>
              </a:rPr>
              <a:t> </a:t>
            </a:r>
          </a:p>
          <a:p>
            <a:r>
              <a:rPr lang="cs-CZ" sz="1200" b="1" dirty="0" smtClean="0">
                <a:latin typeface="Times New Roman" pitchFamily="18" charset="0"/>
                <a:cs typeface="Times New Roman" pitchFamily="18" charset="0"/>
              </a:rPr>
              <a:t>(1809-1852)</a:t>
            </a:r>
          </a:p>
          <a:p>
            <a:pPr marL="171450" indent="-171450">
              <a:buFontTx/>
              <a:buChar char="-"/>
            </a:pPr>
            <a:r>
              <a:rPr lang="cs-CZ" sz="1200" b="1" dirty="0">
                <a:latin typeface="Times New Roman" pitchFamily="18" charset="0"/>
                <a:cs typeface="Times New Roman" pitchFamily="18" charset="0"/>
              </a:rPr>
              <a:t>s</a:t>
            </a:r>
            <a:r>
              <a:rPr lang="cs-CZ" sz="1200" b="1" dirty="0" smtClean="0">
                <a:latin typeface="Times New Roman" pitchFamily="18" charset="0"/>
                <a:cs typeface="Times New Roman" pitchFamily="18" charset="0"/>
              </a:rPr>
              <a:t>atirická komedie </a:t>
            </a:r>
            <a:r>
              <a:rPr lang="cs-CZ" sz="1200" b="1" i="1" dirty="0" smtClean="0">
                <a:latin typeface="Times New Roman" pitchFamily="18" charset="0"/>
                <a:cs typeface="Times New Roman" pitchFamily="18" charset="0"/>
              </a:rPr>
              <a:t>Revizor</a:t>
            </a:r>
          </a:p>
          <a:p>
            <a:pPr marL="171450" indent="-171450">
              <a:buFontTx/>
              <a:buChar char="-"/>
            </a:pPr>
            <a:r>
              <a:rPr lang="cs-CZ" sz="1200" b="1" dirty="0">
                <a:latin typeface="Times New Roman" pitchFamily="18" charset="0"/>
                <a:cs typeface="Times New Roman" pitchFamily="18" charset="0"/>
              </a:rPr>
              <a:t>r</a:t>
            </a:r>
            <a:r>
              <a:rPr lang="cs-CZ" sz="1200" b="1" dirty="0" smtClean="0">
                <a:latin typeface="Times New Roman" pitchFamily="18" charset="0"/>
                <a:cs typeface="Times New Roman" pitchFamily="18" charset="0"/>
              </a:rPr>
              <a:t>omán </a:t>
            </a:r>
            <a:r>
              <a:rPr lang="cs-CZ" sz="1200" b="1" i="1" dirty="0" smtClean="0">
                <a:latin typeface="Times New Roman" pitchFamily="18" charset="0"/>
                <a:cs typeface="Times New Roman" pitchFamily="18" charset="0"/>
              </a:rPr>
              <a:t>Mrtvé duše</a:t>
            </a:r>
            <a:endParaRPr lang="cs-CZ" sz="1200" b="1" dirty="0" smtClean="0">
              <a:latin typeface="Times New Roman" pitchFamily="18" charset="0"/>
              <a:cs typeface="Times New Roman" pitchFamily="18" charset="0"/>
            </a:endParaRPr>
          </a:p>
        </p:txBody>
      </p:sp>
      <p:sp>
        <p:nvSpPr>
          <p:cNvPr id="12" name="TextovéPole 11"/>
          <p:cNvSpPr txBox="1"/>
          <p:nvPr/>
        </p:nvSpPr>
        <p:spPr>
          <a:xfrm>
            <a:off x="3123628" y="2398410"/>
            <a:ext cx="3168047"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dirty="0" smtClean="0">
                <a:latin typeface="Times New Roman" pitchFamily="18" charset="0"/>
                <a:cs typeface="Times New Roman" pitchFamily="18" charset="0"/>
                <a:hlinkClick r:id="rId9"/>
              </a:rPr>
              <a:t>LEV NIKOLAJEVIČ TOLSTOJ</a:t>
            </a:r>
            <a:r>
              <a:rPr lang="cs-CZ" sz="1200" b="1" dirty="0" smtClean="0">
                <a:latin typeface="Times New Roman" pitchFamily="18" charset="0"/>
                <a:cs typeface="Times New Roman" pitchFamily="18" charset="0"/>
              </a:rPr>
              <a:t> (1828-1910)</a:t>
            </a:r>
          </a:p>
          <a:p>
            <a:pPr marL="171450" indent="-171450">
              <a:buFontTx/>
              <a:buChar char="-"/>
            </a:pPr>
            <a:r>
              <a:rPr lang="cs-CZ" sz="1200" b="1" dirty="0">
                <a:latin typeface="Times New Roman" pitchFamily="18" charset="0"/>
                <a:cs typeface="Times New Roman" pitchFamily="18" charset="0"/>
              </a:rPr>
              <a:t>h</a:t>
            </a:r>
            <a:r>
              <a:rPr lang="cs-CZ" sz="1200" b="1" dirty="0" smtClean="0">
                <a:latin typeface="Times New Roman" pitchFamily="18" charset="0"/>
                <a:cs typeface="Times New Roman" pitchFamily="18" charset="0"/>
              </a:rPr>
              <a:t>istorický román </a:t>
            </a:r>
            <a:r>
              <a:rPr lang="cs-CZ" sz="1200" b="1" i="1" dirty="0" smtClean="0">
                <a:latin typeface="Times New Roman" pitchFamily="18" charset="0"/>
                <a:cs typeface="Times New Roman" pitchFamily="18" charset="0"/>
              </a:rPr>
              <a:t>Vojna a mír</a:t>
            </a:r>
          </a:p>
          <a:p>
            <a:pPr marL="171450" indent="-171450">
              <a:buFontTx/>
              <a:buChar char="-"/>
            </a:pPr>
            <a:r>
              <a:rPr lang="cs-CZ" sz="1200" b="1" dirty="0">
                <a:latin typeface="Times New Roman" pitchFamily="18" charset="0"/>
                <a:cs typeface="Times New Roman" pitchFamily="18" charset="0"/>
              </a:rPr>
              <a:t>p</a:t>
            </a:r>
            <a:r>
              <a:rPr lang="cs-CZ" sz="1200" b="1" dirty="0" smtClean="0">
                <a:latin typeface="Times New Roman" pitchFamily="18" charset="0"/>
                <a:cs typeface="Times New Roman" pitchFamily="18" charset="0"/>
              </a:rPr>
              <a:t>sychologický román </a:t>
            </a:r>
            <a:r>
              <a:rPr lang="cs-CZ" sz="1200" b="1" i="1" dirty="0" smtClean="0">
                <a:latin typeface="Times New Roman" pitchFamily="18" charset="0"/>
                <a:cs typeface="Times New Roman" pitchFamily="18" charset="0"/>
              </a:rPr>
              <a:t> Anna Karenina</a:t>
            </a:r>
            <a:endParaRPr lang="cs-CZ" sz="1200" b="1" dirty="0" smtClean="0">
              <a:latin typeface="Times New Roman" pitchFamily="18" charset="0"/>
              <a:cs typeface="Times New Roman" pitchFamily="18" charset="0"/>
            </a:endParaRPr>
          </a:p>
        </p:txBody>
      </p:sp>
      <p:sp>
        <p:nvSpPr>
          <p:cNvPr id="13" name="TextovéPole 12"/>
          <p:cNvSpPr txBox="1"/>
          <p:nvPr/>
        </p:nvSpPr>
        <p:spPr>
          <a:xfrm>
            <a:off x="4067944" y="1567413"/>
            <a:ext cx="3997056"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dirty="0" smtClean="0">
                <a:latin typeface="Times New Roman" pitchFamily="18" charset="0"/>
                <a:cs typeface="Times New Roman" pitchFamily="18" charset="0"/>
                <a:hlinkClick r:id="rId10"/>
              </a:rPr>
              <a:t>FJODOR MICHAJLOVIČ DOSTOJEVSKIJ</a:t>
            </a:r>
            <a:r>
              <a:rPr lang="cs-CZ" sz="1200" b="1" dirty="0" smtClean="0">
                <a:latin typeface="Times New Roman" pitchFamily="18" charset="0"/>
                <a:cs typeface="Times New Roman" pitchFamily="18" charset="0"/>
              </a:rPr>
              <a:t> (1821-1881)</a:t>
            </a:r>
          </a:p>
          <a:p>
            <a:pPr marL="171450" indent="-171450">
              <a:buFontTx/>
              <a:buChar char="-"/>
            </a:pPr>
            <a:r>
              <a:rPr lang="cs-CZ" sz="1200" b="1" dirty="0">
                <a:latin typeface="Times New Roman" pitchFamily="18" charset="0"/>
                <a:cs typeface="Times New Roman" pitchFamily="18" charset="0"/>
              </a:rPr>
              <a:t>f</a:t>
            </a:r>
            <a:r>
              <a:rPr lang="cs-CZ" sz="1200" b="1" dirty="0" smtClean="0">
                <a:latin typeface="Times New Roman" pitchFamily="18" charset="0"/>
                <a:cs typeface="Times New Roman" pitchFamily="18" charset="0"/>
              </a:rPr>
              <a:t>ilozofický román </a:t>
            </a:r>
            <a:r>
              <a:rPr lang="cs-CZ" sz="1200" b="1" i="1" dirty="0" smtClean="0">
                <a:latin typeface="Times New Roman" pitchFamily="18" charset="0"/>
                <a:cs typeface="Times New Roman" pitchFamily="18" charset="0"/>
              </a:rPr>
              <a:t>Zločin a trest</a:t>
            </a:r>
          </a:p>
          <a:p>
            <a:pPr marL="171450" indent="-171450">
              <a:buFontTx/>
              <a:buChar char="-"/>
            </a:pPr>
            <a:r>
              <a:rPr lang="cs-CZ" sz="1200" b="1" dirty="0">
                <a:latin typeface="Times New Roman" pitchFamily="18" charset="0"/>
                <a:cs typeface="Times New Roman" pitchFamily="18" charset="0"/>
              </a:rPr>
              <a:t>r</a:t>
            </a:r>
            <a:r>
              <a:rPr lang="cs-CZ" sz="1200" b="1" dirty="0" smtClean="0">
                <a:latin typeface="Times New Roman" pitchFamily="18" charset="0"/>
                <a:cs typeface="Times New Roman" pitchFamily="18" charset="0"/>
              </a:rPr>
              <a:t>omány </a:t>
            </a:r>
            <a:r>
              <a:rPr lang="cs-CZ" sz="1200" b="1" i="1" dirty="0" smtClean="0">
                <a:latin typeface="Times New Roman" pitchFamily="18" charset="0"/>
                <a:cs typeface="Times New Roman" pitchFamily="18" charset="0"/>
              </a:rPr>
              <a:t>Bratři </a:t>
            </a:r>
            <a:r>
              <a:rPr lang="cs-CZ" sz="1200" b="1" i="1" dirty="0" err="1" smtClean="0">
                <a:latin typeface="Times New Roman" pitchFamily="18" charset="0"/>
                <a:cs typeface="Times New Roman" pitchFamily="18" charset="0"/>
              </a:rPr>
              <a:t>Karamazovi</a:t>
            </a:r>
            <a:r>
              <a:rPr lang="cs-CZ" sz="1200" b="1" i="1" dirty="0" smtClean="0">
                <a:latin typeface="Times New Roman" pitchFamily="18" charset="0"/>
                <a:cs typeface="Times New Roman" pitchFamily="18" charset="0"/>
              </a:rPr>
              <a:t>, Idiot</a:t>
            </a:r>
            <a:endParaRPr lang="cs-CZ" sz="1200" b="1" dirty="0" smtClean="0">
              <a:latin typeface="Times New Roman" pitchFamily="18" charset="0"/>
              <a:cs typeface="Times New Roman" pitchFamily="18" charset="0"/>
            </a:endParaRPr>
          </a:p>
        </p:txBody>
      </p:sp>
      <p:sp>
        <p:nvSpPr>
          <p:cNvPr id="14" name="TextovéPole 13"/>
          <p:cNvSpPr txBox="1"/>
          <p:nvPr/>
        </p:nvSpPr>
        <p:spPr>
          <a:xfrm>
            <a:off x="3779912" y="3407648"/>
            <a:ext cx="3200171"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dirty="0" smtClean="0">
                <a:latin typeface="Times New Roman" pitchFamily="18" charset="0"/>
                <a:cs typeface="Times New Roman" pitchFamily="18" charset="0"/>
                <a:hlinkClick r:id="rId11"/>
              </a:rPr>
              <a:t>ANTON PAVLOVIČ ČECHOV</a:t>
            </a:r>
            <a:r>
              <a:rPr lang="cs-CZ" sz="1200" b="1" dirty="0" smtClean="0">
                <a:latin typeface="Times New Roman" pitchFamily="18" charset="0"/>
                <a:cs typeface="Times New Roman" pitchFamily="18" charset="0"/>
              </a:rPr>
              <a:t> (1860-1904)</a:t>
            </a:r>
          </a:p>
          <a:p>
            <a:pPr marL="171450" indent="-171450">
              <a:buFontTx/>
              <a:buChar char="-"/>
            </a:pPr>
            <a:r>
              <a:rPr lang="cs-CZ" sz="1200" b="1" dirty="0">
                <a:latin typeface="Times New Roman" pitchFamily="18" charset="0"/>
                <a:cs typeface="Times New Roman" pitchFamily="18" charset="0"/>
              </a:rPr>
              <a:t>z</a:t>
            </a:r>
            <a:r>
              <a:rPr lang="cs-CZ" sz="1200" b="1" dirty="0" smtClean="0">
                <a:latin typeface="Times New Roman" pitchFamily="18" charset="0"/>
                <a:cs typeface="Times New Roman" pitchFamily="18" charset="0"/>
              </a:rPr>
              <a:t>akladatel psychologického dramatu</a:t>
            </a:r>
          </a:p>
          <a:p>
            <a:pPr marL="171450" indent="-171450">
              <a:buFontTx/>
              <a:buChar char="-"/>
            </a:pPr>
            <a:r>
              <a:rPr lang="cs-CZ" sz="1200" b="1" dirty="0">
                <a:latin typeface="Times New Roman" pitchFamily="18" charset="0"/>
                <a:cs typeface="Times New Roman" pitchFamily="18" charset="0"/>
              </a:rPr>
              <a:t>d</a:t>
            </a:r>
            <a:r>
              <a:rPr lang="cs-CZ" sz="1200" b="1" dirty="0" smtClean="0">
                <a:latin typeface="Times New Roman" pitchFamily="18" charset="0"/>
                <a:cs typeface="Times New Roman" pitchFamily="18" charset="0"/>
              </a:rPr>
              <a:t>rama </a:t>
            </a:r>
            <a:r>
              <a:rPr lang="cs-CZ" sz="1200" b="1" i="1" dirty="0" smtClean="0">
                <a:latin typeface="Times New Roman" pitchFamily="18" charset="0"/>
                <a:cs typeface="Times New Roman" pitchFamily="18" charset="0"/>
              </a:rPr>
              <a:t>Strýček Váňa, Tři sestry, Višňový sad</a:t>
            </a:r>
            <a:endParaRPr lang="cs-CZ" sz="1200" b="1" dirty="0" smtClean="0">
              <a:latin typeface="Times New Roman" pitchFamily="18" charset="0"/>
              <a:cs typeface="Times New Roman" pitchFamily="18" charset="0"/>
            </a:endParaRPr>
          </a:p>
        </p:txBody>
      </p:sp>
      <p:sp>
        <p:nvSpPr>
          <p:cNvPr id="15" name="TextovéPole 14"/>
          <p:cNvSpPr txBox="1"/>
          <p:nvPr/>
        </p:nvSpPr>
        <p:spPr>
          <a:xfrm>
            <a:off x="3324389" y="4312639"/>
            <a:ext cx="2766527"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dirty="0" smtClean="0">
                <a:latin typeface="Times New Roman" pitchFamily="18" charset="0"/>
                <a:cs typeface="Times New Roman" pitchFamily="18" charset="0"/>
                <a:hlinkClick r:id="rId12"/>
              </a:rPr>
              <a:t>HENRYK SIENKIEWICZ</a:t>
            </a:r>
            <a:r>
              <a:rPr lang="cs-CZ" sz="1200" b="1" dirty="0" smtClean="0">
                <a:latin typeface="Times New Roman" pitchFamily="18" charset="0"/>
                <a:cs typeface="Times New Roman" pitchFamily="18" charset="0"/>
              </a:rPr>
              <a:t> (1846-1916)</a:t>
            </a:r>
          </a:p>
          <a:p>
            <a:pPr marL="171450" indent="-171450">
              <a:buFontTx/>
              <a:buChar char="-"/>
            </a:pPr>
            <a:r>
              <a:rPr lang="cs-CZ" sz="1200" b="1" dirty="0">
                <a:latin typeface="Times New Roman" pitchFamily="18" charset="0"/>
                <a:cs typeface="Times New Roman" pitchFamily="18" charset="0"/>
              </a:rPr>
              <a:t>h</a:t>
            </a:r>
            <a:r>
              <a:rPr lang="cs-CZ" sz="1200" b="1" dirty="0" smtClean="0">
                <a:latin typeface="Times New Roman" pitchFamily="18" charset="0"/>
                <a:cs typeface="Times New Roman" pitchFamily="18" charset="0"/>
              </a:rPr>
              <a:t>istorické romány</a:t>
            </a:r>
          </a:p>
          <a:p>
            <a:pPr marL="171450" indent="-171450">
              <a:buFontTx/>
              <a:buChar char="-"/>
            </a:pPr>
            <a:r>
              <a:rPr lang="cs-CZ" sz="1200" b="1" i="1" dirty="0" smtClean="0">
                <a:latin typeface="Times New Roman" pitchFamily="18" charset="0"/>
                <a:cs typeface="Times New Roman" pitchFamily="18" charset="0"/>
              </a:rPr>
              <a:t>Quo </a:t>
            </a:r>
            <a:r>
              <a:rPr lang="cs-CZ" sz="1200" b="1" i="1" dirty="0" err="1" smtClean="0">
                <a:latin typeface="Times New Roman" pitchFamily="18" charset="0"/>
                <a:cs typeface="Times New Roman" pitchFamily="18" charset="0"/>
              </a:rPr>
              <a:t>vadis</a:t>
            </a:r>
            <a:r>
              <a:rPr lang="cs-CZ" sz="1200" b="1" i="1" dirty="0" smtClean="0">
                <a:latin typeface="Times New Roman" pitchFamily="18" charset="0"/>
                <a:cs typeface="Times New Roman" pitchFamily="18" charset="0"/>
              </a:rPr>
              <a:t>?</a:t>
            </a:r>
          </a:p>
        </p:txBody>
      </p:sp>
      <p:sp>
        <p:nvSpPr>
          <p:cNvPr id="16" name="TextovéPole 15"/>
          <p:cNvSpPr txBox="1"/>
          <p:nvPr/>
        </p:nvSpPr>
        <p:spPr>
          <a:xfrm>
            <a:off x="7308304" y="3528808"/>
            <a:ext cx="1345240"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dirty="0" smtClean="0">
                <a:latin typeface="Times New Roman" pitchFamily="18" charset="0"/>
                <a:cs typeface="Times New Roman" pitchFamily="18" charset="0"/>
                <a:hlinkClick r:id="rId13"/>
              </a:rPr>
              <a:t>HENRIK IBSEN</a:t>
            </a:r>
            <a:r>
              <a:rPr lang="cs-CZ" sz="1200" b="1" dirty="0" smtClean="0">
                <a:latin typeface="Times New Roman" pitchFamily="18" charset="0"/>
                <a:cs typeface="Times New Roman" pitchFamily="18" charset="0"/>
              </a:rPr>
              <a:t> </a:t>
            </a:r>
          </a:p>
          <a:p>
            <a:r>
              <a:rPr lang="cs-CZ" sz="1200" b="1" dirty="0" smtClean="0">
                <a:latin typeface="Times New Roman" pitchFamily="18" charset="0"/>
                <a:cs typeface="Times New Roman" pitchFamily="18" charset="0"/>
              </a:rPr>
              <a:t>(1828-1906)</a:t>
            </a:r>
          </a:p>
          <a:p>
            <a:pPr marL="171450" indent="-171450">
              <a:buFontTx/>
              <a:buChar char="-"/>
            </a:pPr>
            <a:r>
              <a:rPr lang="cs-CZ" sz="1200" b="1" dirty="0" smtClean="0">
                <a:latin typeface="Times New Roman" pitchFamily="18" charset="0"/>
                <a:cs typeface="Times New Roman" pitchFamily="18" charset="0"/>
              </a:rPr>
              <a:t>drama </a:t>
            </a:r>
            <a:r>
              <a:rPr lang="cs-CZ" sz="1200" b="1" i="1" dirty="0" smtClean="0">
                <a:latin typeface="Times New Roman" pitchFamily="18" charset="0"/>
                <a:cs typeface="Times New Roman" pitchFamily="18" charset="0"/>
              </a:rPr>
              <a:t>Nora</a:t>
            </a:r>
          </a:p>
        </p:txBody>
      </p:sp>
      <p:sp>
        <p:nvSpPr>
          <p:cNvPr id="17" name="TextovéPole 16"/>
          <p:cNvSpPr txBox="1"/>
          <p:nvPr/>
        </p:nvSpPr>
        <p:spPr>
          <a:xfrm>
            <a:off x="6188613" y="4428000"/>
            <a:ext cx="2811154"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dirty="0" smtClean="0">
                <a:latin typeface="Times New Roman" pitchFamily="18" charset="0"/>
                <a:cs typeface="Times New Roman" pitchFamily="18" charset="0"/>
                <a:hlinkClick r:id="rId14"/>
              </a:rPr>
              <a:t>MARK TWAIN</a:t>
            </a:r>
            <a:r>
              <a:rPr lang="cs-CZ" sz="1200" b="1" dirty="0" smtClean="0">
                <a:latin typeface="Times New Roman" pitchFamily="18" charset="0"/>
                <a:cs typeface="Times New Roman" pitchFamily="18" charset="0"/>
              </a:rPr>
              <a:t> (1835-1910)</a:t>
            </a:r>
          </a:p>
          <a:p>
            <a:pPr marL="171450" indent="-171450" algn="just">
              <a:buFontTx/>
              <a:buChar char="-"/>
            </a:pPr>
            <a:r>
              <a:rPr lang="cs-CZ" sz="1200" b="1" dirty="0">
                <a:latin typeface="Times New Roman" pitchFamily="18" charset="0"/>
                <a:cs typeface="Times New Roman" pitchFamily="18" charset="0"/>
              </a:rPr>
              <a:t>r</a:t>
            </a:r>
            <a:r>
              <a:rPr lang="cs-CZ" sz="1200" b="1" dirty="0" smtClean="0">
                <a:latin typeface="Times New Roman" pitchFamily="18" charset="0"/>
                <a:cs typeface="Times New Roman" pitchFamily="18" charset="0"/>
              </a:rPr>
              <a:t>omán </a:t>
            </a:r>
            <a:r>
              <a:rPr lang="cs-CZ" sz="1200" b="1" i="1" dirty="0" smtClean="0">
                <a:latin typeface="Times New Roman" pitchFamily="18" charset="0"/>
                <a:cs typeface="Times New Roman" pitchFamily="18" charset="0"/>
              </a:rPr>
              <a:t>Dobrodružství Toma </a:t>
            </a:r>
            <a:r>
              <a:rPr lang="cs-CZ" sz="1200" b="1" i="1" dirty="0" err="1" smtClean="0">
                <a:latin typeface="Times New Roman" pitchFamily="18" charset="0"/>
                <a:cs typeface="Times New Roman" pitchFamily="18" charset="0"/>
              </a:rPr>
              <a:t>Sawyera</a:t>
            </a:r>
            <a:r>
              <a:rPr lang="cs-CZ" sz="1200" b="1" i="1" dirty="0" smtClean="0">
                <a:latin typeface="Times New Roman" pitchFamily="18" charset="0"/>
                <a:cs typeface="Times New Roman" pitchFamily="18" charset="0"/>
              </a:rPr>
              <a:t> a</a:t>
            </a:r>
          </a:p>
          <a:p>
            <a:pPr algn="just"/>
            <a:r>
              <a:rPr lang="cs-CZ" sz="1200" b="1" i="1" dirty="0">
                <a:latin typeface="Times New Roman" pitchFamily="18" charset="0"/>
                <a:cs typeface="Times New Roman" pitchFamily="18" charset="0"/>
              </a:rPr>
              <a:t> </a:t>
            </a:r>
            <a:r>
              <a:rPr lang="cs-CZ" sz="1200" b="1" i="1" dirty="0" smtClean="0">
                <a:latin typeface="Times New Roman" pitchFamily="18" charset="0"/>
                <a:cs typeface="Times New Roman" pitchFamily="18" charset="0"/>
              </a:rPr>
              <a:t>   Dobrodružství </a:t>
            </a:r>
            <a:r>
              <a:rPr lang="cs-CZ" sz="1200" b="1" i="1" dirty="0" err="1" smtClean="0">
                <a:latin typeface="Times New Roman" pitchFamily="18" charset="0"/>
                <a:cs typeface="Times New Roman" pitchFamily="18" charset="0"/>
              </a:rPr>
              <a:t>Huckleberryho</a:t>
            </a:r>
            <a:r>
              <a:rPr lang="cs-CZ" sz="1200" b="1" i="1" dirty="0" smtClean="0">
                <a:latin typeface="Times New Roman" pitchFamily="18" charset="0"/>
                <a:cs typeface="Times New Roman" pitchFamily="18" charset="0"/>
              </a:rPr>
              <a:t> </a:t>
            </a:r>
            <a:r>
              <a:rPr lang="cs-CZ" sz="1200" b="1" i="1" dirty="0" err="1" smtClean="0">
                <a:latin typeface="Times New Roman" pitchFamily="18" charset="0"/>
                <a:cs typeface="Times New Roman" pitchFamily="18" charset="0"/>
              </a:rPr>
              <a:t>Finna</a:t>
            </a:r>
            <a:endParaRPr lang="cs-CZ" sz="12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698" y="492443"/>
            <a:ext cx="3996952" cy="594066"/>
          </a:xfrm>
        </p:spPr>
        <p:txBody>
          <a:bodyPr>
            <a:normAutofit fontScale="90000"/>
          </a:bodyPr>
          <a:lstStyle/>
          <a:p>
            <a:pPr algn="l"/>
            <a:r>
              <a:rPr lang="cs-CZ" sz="2800" b="1" dirty="0" smtClean="0">
                <a:latin typeface="Times New Roman" pitchFamily="18" charset="0"/>
                <a:cs typeface="Times New Roman" pitchFamily="18" charset="0"/>
              </a:rPr>
              <a:t>47.5 Procvičení a příklady</a:t>
            </a:r>
            <a:endParaRPr lang="cs-CZ" sz="28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1336847506"/>
              </p:ext>
            </p:extLst>
          </p:nvPr>
        </p:nvGraphicFramePr>
        <p:xfrm>
          <a:off x="179512" y="2211710"/>
          <a:ext cx="6192688" cy="2710180"/>
        </p:xfrm>
        <a:graphic>
          <a:graphicData uri="http://schemas.openxmlformats.org/drawingml/2006/table">
            <a:tbl>
              <a:tblPr>
                <a:tableStyleId>{5C22544A-7EE6-4342-B048-85BDC9FD1C3A}</a:tableStyleId>
              </a:tblPr>
              <a:tblGrid>
                <a:gridCol w="4342130"/>
                <a:gridCol w="842446"/>
                <a:gridCol w="1008112"/>
              </a:tblGrid>
              <a:tr h="0">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ctr" hangingPunct="0">
                        <a:spcAft>
                          <a:spcPts val="0"/>
                        </a:spcAft>
                      </a:pPr>
                      <a:r>
                        <a:rPr lang="cs-CZ" sz="1200" b="1" kern="50" dirty="0">
                          <a:solidFill>
                            <a:schemeClr val="tx1"/>
                          </a:solidFill>
                          <a:effectLst/>
                          <a:latin typeface="Times New Roman" pitchFamily="18" charset="0"/>
                          <a:cs typeface="Times New Roman" pitchFamily="18" charset="0"/>
                        </a:rPr>
                        <a:t>realismus</a:t>
                      </a:r>
                      <a:endParaRPr lang="cs-CZ" sz="1200" b="1"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ctr" hangingPunct="0">
                        <a:spcAft>
                          <a:spcPts val="0"/>
                        </a:spcAft>
                      </a:pPr>
                      <a:r>
                        <a:rPr lang="cs-CZ" sz="1200" b="1" kern="50" dirty="0">
                          <a:solidFill>
                            <a:schemeClr val="tx1"/>
                          </a:solidFill>
                          <a:effectLst/>
                          <a:latin typeface="Times New Roman" pitchFamily="18" charset="0"/>
                          <a:cs typeface="Times New Roman" pitchFamily="18" charset="0"/>
                        </a:rPr>
                        <a:t>romantismus</a:t>
                      </a:r>
                      <a:endParaRPr lang="cs-CZ" sz="1200" b="1"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r>
              <a:tr h="0">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1. Patří sem i směr, který na hrdiny aplikuje teorii dědičnosti.</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a:solidFill>
                            <a:schemeClr val="tx1"/>
                          </a:solidFill>
                          <a:effectLst/>
                          <a:latin typeface="Times New Roman" pitchFamily="18" charset="0"/>
                          <a:cs typeface="Times New Roman" pitchFamily="18" charset="0"/>
                        </a:rPr>
                        <a:t> </a:t>
                      </a:r>
                      <a:endParaRPr lang="cs-CZ" sz="1200" kern="5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r>
              <a:tr h="0">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2. Snaha zachytit pravdivý obraz skutečnosti.</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r>
              <a:tr h="0">
                <a:tc>
                  <a:txBody>
                    <a:bodyPr/>
                    <a:lstStyle/>
                    <a:p>
                      <a:pPr algn="just" hangingPunct="0">
                        <a:spcAft>
                          <a:spcPts val="0"/>
                        </a:spcAft>
                      </a:pPr>
                      <a:r>
                        <a:rPr lang="cs-CZ" sz="1200" kern="50">
                          <a:solidFill>
                            <a:schemeClr val="tx1"/>
                          </a:solidFill>
                          <a:effectLst/>
                          <a:latin typeface="Times New Roman" pitchFamily="18" charset="0"/>
                          <a:cs typeface="Times New Roman" pitchFamily="18" charset="0"/>
                        </a:rPr>
                        <a:t>3. Obliba lyricko-epických skladeb. </a:t>
                      </a:r>
                      <a:endParaRPr lang="cs-CZ" sz="1200" kern="5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r>
              <a:tr h="0">
                <a:tc>
                  <a:txBody>
                    <a:bodyPr/>
                    <a:lstStyle/>
                    <a:p>
                      <a:pPr algn="just" hangingPunct="0">
                        <a:spcAft>
                          <a:spcPts val="0"/>
                        </a:spcAft>
                      </a:pPr>
                      <a:r>
                        <a:rPr lang="cs-CZ" sz="1200" kern="50">
                          <a:solidFill>
                            <a:schemeClr val="tx1"/>
                          </a:solidFill>
                          <a:effectLst/>
                          <a:latin typeface="Times New Roman" pitchFamily="18" charset="0"/>
                          <a:cs typeface="Times New Roman" pitchFamily="18" charset="0"/>
                        </a:rPr>
                        <a:t>4. Hrdina je osamělý, jeho minulost je záhadná.</a:t>
                      </a:r>
                      <a:endParaRPr lang="cs-CZ" sz="1200" kern="5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r>
              <a:tr h="0">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5. Děj se odehrává v tajuplném až hrůzostrašném prostředí (</a:t>
                      </a:r>
                      <a:r>
                        <a:rPr lang="cs-CZ" sz="1200" kern="50" dirty="0" smtClean="0">
                          <a:solidFill>
                            <a:schemeClr val="tx1"/>
                          </a:solidFill>
                          <a:effectLst/>
                          <a:latin typeface="Times New Roman" pitchFamily="18" charset="0"/>
                          <a:cs typeface="Times New Roman" pitchFamily="18" charset="0"/>
                        </a:rPr>
                        <a:t>temné</a:t>
                      </a:r>
                    </a:p>
                    <a:p>
                      <a:pPr algn="just" hangingPunct="0">
                        <a:spcAft>
                          <a:spcPts val="0"/>
                        </a:spcAft>
                      </a:pPr>
                      <a:r>
                        <a:rPr lang="cs-CZ" sz="1200" kern="50" dirty="0" smtClean="0">
                          <a:solidFill>
                            <a:schemeClr val="tx1"/>
                          </a:solidFill>
                          <a:effectLst/>
                          <a:latin typeface="Times New Roman" pitchFamily="18" charset="0"/>
                          <a:cs typeface="Times New Roman" pitchFamily="18" charset="0"/>
                        </a:rPr>
                        <a:t>    lesy</a:t>
                      </a:r>
                      <a:r>
                        <a:rPr lang="cs-CZ" sz="1200" kern="50" dirty="0">
                          <a:solidFill>
                            <a:schemeClr val="tx1"/>
                          </a:solidFill>
                          <a:effectLst/>
                          <a:latin typeface="Times New Roman" pitchFamily="18" charset="0"/>
                          <a:cs typeface="Times New Roman" pitchFamily="18" charset="0"/>
                        </a:rPr>
                        <a:t>, hrady,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a:solidFill>
                            <a:schemeClr val="tx1"/>
                          </a:solidFill>
                          <a:effectLst/>
                          <a:latin typeface="Times New Roman" pitchFamily="18" charset="0"/>
                          <a:cs typeface="Times New Roman" pitchFamily="18" charset="0"/>
                        </a:rPr>
                        <a:t> </a:t>
                      </a:r>
                      <a:endParaRPr lang="cs-CZ" sz="1200" kern="5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r>
              <a:tr h="0">
                <a:tc>
                  <a:txBody>
                    <a:bodyPr/>
                    <a:lstStyle/>
                    <a:p>
                      <a:pPr marL="0" indent="0" algn="just" hangingPunct="0">
                        <a:spcAft>
                          <a:spcPts val="0"/>
                        </a:spcAft>
                        <a:buFont typeface="+mj-lt"/>
                        <a:buNone/>
                      </a:pPr>
                      <a:r>
                        <a:rPr lang="cs-CZ" sz="1200" kern="50" dirty="0" smtClean="0">
                          <a:solidFill>
                            <a:schemeClr val="tx1"/>
                          </a:solidFill>
                          <a:effectLst/>
                          <a:latin typeface="Times New Roman" pitchFamily="18" charset="0"/>
                          <a:cs typeface="Times New Roman" pitchFamily="18" charset="0"/>
                        </a:rPr>
                        <a:t>6. </a:t>
                      </a:r>
                      <a:r>
                        <a:rPr lang="cs-CZ" sz="1200" kern="50" dirty="0">
                          <a:solidFill>
                            <a:schemeClr val="tx1"/>
                          </a:solidFill>
                          <a:effectLst/>
                          <a:latin typeface="Times New Roman" pitchFamily="18" charset="0"/>
                          <a:cs typeface="Times New Roman" pitchFamily="18" charset="0"/>
                        </a:rPr>
                        <a:t>Hrdina je odrazem společnosti, ve které žije.</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r>
              <a:tr h="0">
                <a:tc>
                  <a:txBody>
                    <a:bodyPr/>
                    <a:lstStyle/>
                    <a:p>
                      <a:pPr algn="just" hangingPunct="0">
                        <a:spcAft>
                          <a:spcPts val="0"/>
                        </a:spcAft>
                      </a:pPr>
                      <a:r>
                        <a:rPr lang="cs-CZ" sz="1200" kern="50" dirty="0" smtClean="0">
                          <a:solidFill>
                            <a:schemeClr val="tx1"/>
                          </a:solidFill>
                          <a:effectLst/>
                          <a:latin typeface="Times New Roman" pitchFamily="18" charset="0"/>
                          <a:cs typeface="Times New Roman" pitchFamily="18" charset="0"/>
                        </a:rPr>
                        <a:t>7. </a:t>
                      </a:r>
                      <a:r>
                        <a:rPr lang="cs-CZ" sz="1200" kern="50" dirty="0">
                          <a:solidFill>
                            <a:schemeClr val="tx1"/>
                          </a:solidFill>
                          <a:effectLst/>
                          <a:latin typeface="Times New Roman" pitchFamily="18" charset="0"/>
                          <a:cs typeface="Times New Roman" pitchFamily="18" charset="0"/>
                        </a:rPr>
                        <a:t>Literární hrdina se vyvíjí, autor není účasten děje.</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r>
              <a:tr h="0">
                <a:tc>
                  <a:txBody>
                    <a:bodyPr/>
                    <a:lstStyle/>
                    <a:p>
                      <a:pPr algn="just" hangingPunct="0">
                        <a:spcAft>
                          <a:spcPts val="0"/>
                        </a:spcAft>
                      </a:pPr>
                      <a:r>
                        <a:rPr lang="cs-CZ" sz="1200" kern="50" dirty="0" smtClean="0">
                          <a:solidFill>
                            <a:schemeClr val="tx1"/>
                          </a:solidFill>
                          <a:effectLst/>
                          <a:latin typeface="Times New Roman" pitchFamily="18" charset="0"/>
                          <a:cs typeface="Times New Roman" pitchFamily="18" charset="0"/>
                        </a:rPr>
                        <a:t>8. </a:t>
                      </a:r>
                      <a:r>
                        <a:rPr lang="cs-CZ" sz="1200" kern="50" dirty="0">
                          <a:solidFill>
                            <a:schemeClr val="tx1"/>
                          </a:solidFill>
                          <a:effectLst/>
                          <a:latin typeface="Times New Roman" pitchFamily="18" charset="0"/>
                          <a:cs typeface="Times New Roman" pitchFamily="18" charset="0"/>
                        </a:rPr>
                        <a:t>Hrdina touží po lásce, ale ví, že skutečnou lásku nenajde.</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a:solidFill>
                            <a:schemeClr val="tx1"/>
                          </a:solidFill>
                          <a:effectLst/>
                          <a:latin typeface="Times New Roman" pitchFamily="18" charset="0"/>
                          <a:cs typeface="Times New Roman" pitchFamily="18" charset="0"/>
                        </a:rPr>
                        <a:t> </a:t>
                      </a:r>
                      <a:endParaRPr lang="cs-CZ" sz="1200" kern="5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r>
              <a:tr h="0">
                <a:tc>
                  <a:txBody>
                    <a:bodyPr/>
                    <a:lstStyle/>
                    <a:p>
                      <a:pPr algn="just" hangingPunct="0">
                        <a:spcAft>
                          <a:spcPts val="0"/>
                        </a:spcAft>
                      </a:pPr>
                      <a:r>
                        <a:rPr lang="cs-CZ" sz="1200" kern="50" dirty="0" smtClean="0">
                          <a:solidFill>
                            <a:schemeClr val="tx1"/>
                          </a:solidFill>
                          <a:effectLst/>
                          <a:latin typeface="Times New Roman" pitchFamily="18" charset="0"/>
                          <a:cs typeface="Times New Roman" pitchFamily="18" charset="0"/>
                        </a:rPr>
                        <a:t>9. </a:t>
                      </a:r>
                      <a:r>
                        <a:rPr lang="cs-CZ" sz="1200" kern="50" dirty="0">
                          <a:solidFill>
                            <a:schemeClr val="tx1"/>
                          </a:solidFill>
                          <a:effectLst/>
                          <a:latin typeface="Times New Roman" pitchFamily="18" charset="0"/>
                          <a:cs typeface="Times New Roman" pitchFamily="18" charset="0"/>
                        </a:rPr>
                        <a:t>Rozvíjí se v 2. pol. 19. století.</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r>
            </a:tbl>
          </a:graphicData>
        </a:graphic>
      </p:graphicFrame>
      <p:sp>
        <p:nvSpPr>
          <p:cNvPr id="5" name="Rectangle 1"/>
          <p:cNvSpPr>
            <a:spLocks noChangeArrowheads="1"/>
          </p:cNvSpPr>
          <p:nvPr/>
        </p:nvSpPr>
        <p:spPr bwMode="auto">
          <a:xfrm>
            <a:off x="1547664" y="1305888"/>
            <a:ext cx="2520280" cy="523220"/>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5400000" scaled="1"/>
            <a:tileRect/>
          </a:gradFill>
          <a:ln w="19050">
            <a:solidFill>
              <a:srgbClr val="00B050"/>
            </a:solid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cs-CZ" sz="1400" b="1" dirty="0" smtClean="0">
                <a:latin typeface="Times New Roman" pitchFamily="18" charset="0"/>
                <a:cs typeface="Times New Roman" pitchFamily="18" charset="0"/>
              </a:rPr>
              <a:t>Rozliš, co platí pro realismus </a:t>
            </a:r>
          </a:p>
          <a:p>
            <a:pPr marL="0" marR="0" lvl="0" indent="0" algn="ctr" defTabSz="914400" rtl="0" eaLnBrk="1" fontAlgn="base" latinLnBrk="0" hangingPunct="1">
              <a:lnSpc>
                <a:spcPct val="100000"/>
              </a:lnSpc>
              <a:spcBef>
                <a:spcPct val="0"/>
              </a:spcBef>
              <a:spcAft>
                <a:spcPct val="0"/>
              </a:spcAft>
              <a:buClrTx/>
              <a:buSzTx/>
              <a:buFontTx/>
              <a:buNone/>
              <a:tabLst/>
            </a:pPr>
            <a:r>
              <a:rPr lang="cs-CZ" sz="1400" b="1" dirty="0" smtClean="0">
                <a:latin typeface="Times New Roman" pitchFamily="18" charset="0"/>
                <a:cs typeface="Times New Roman" pitchFamily="18" charset="0"/>
              </a:rPr>
              <a:t>a co pro romantismus.</a:t>
            </a:r>
            <a:endParaRPr kumimoji="0" lang="cs-CZ" sz="1400" b="0" i="0" u="none" strike="noStrike" cap="none" normalizeH="0" baseline="0" dirty="0" smtClean="0">
              <a:ln>
                <a:noFill/>
              </a:ln>
              <a:effectLst/>
              <a:latin typeface="Times New Roman" pitchFamily="18" charset="0"/>
              <a:cs typeface="Times New Roman" pitchFamily="18" charset="0"/>
            </a:endParaRPr>
          </a:p>
        </p:txBody>
      </p:sp>
      <p:pic>
        <p:nvPicPr>
          <p:cNvPr id="1026" name="Picture 2" descr="C:\Users\Zuzka\AppData\Local\Microsoft\Windows\Temporary Internet Files\Content.IE5\842XVH7Q\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00" y="972000"/>
            <a:ext cx="935616" cy="1105551"/>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6084168" y="673348"/>
            <a:ext cx="2664296" cy="138499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w="28575">
            <a:solidFill>
              <a:srgbClr val="FF6600"/>
            </a:solidFill>
          </a:ln>
          <a:effectLst>
            <a:innerShdw blurRad="63500" dist="50800">
              <a:prstClr val="black">
                <a:alpha val="50000"/>
              </a:prstClr>
            </a:innerShdw>
          </a:effectLst>
        </p:spPr>
        <p:txBody>
          <a:bodyPr wrap="square">
            <a:spAutoFit/>
          </a:bodyPr>
          <a:lstStyle/>
          <a:p>
            <a:pPr algn="just" hangingPunct="0"/>
            <a:r>
              <a:rPr lang="cs-CZ" sz="1400" b="1" dirty="0">
                <a:latin typeface="Times New Roman" pitchFamily="18" charset="0"/>
                <a:cs typeface="Times New Roman" pitchFamily="18" charset="0"/>
              </a:rPr>
              <a:t>Ve kterých dílech vystupují následující postavy?</a:t>
            </a:r>
            <a:endParaRPr lang="cs-CZ" sz="1400" dirty="0">
              <a:latin typeface="Times New Roman" pitchFamily="18" charset="0"/>
              <a:cs typeface="Times New Roman" pitchFamily="18" charset="0"/>
            </a:endParaRPr>
          </a:p>
          <a:p>
            <a:pPr hangingPunct="0"/>
            <a:r>
              <a:rPr lang="cs-CZ" sz="1400" dirty="0" err="1">
                <a:latin typeface="Times New Roman" pitchFamily="18" charset="0"/>
                <a:cs typeface="Times New Roman" pitchFamily="18" charset="0"/>
              </a:rPr>
              <a:t>Chlestakov</a:t>
            </a:r>
            <a:r>
              <a:rPr lang="cs-CZ" sz="1400" dirty="0">
                <a:latin typeface="Times New Roman" pitchFamily="18" charset="0"/>
                <a:cs typeface="Times New Roman" pitchFamily="18" charset="0"/>
              </a:rPr>
              <a:t> </a:t>
            </a:r>
            <a:endParaRPr lang="cs-CZ" sz="1400" dirty="0" smtClean="0">
              <a:latin typeface="Times New Roman" pitchFamily="18" charset="0"/>
              <a:cs typeface="Times New Roman" pitchFamily="18" charset="0"/>
            </a:endParaRPr>
          </a:p>
          <a:p>
            <a:pPr hangingPunct="0"/>
            <a:r>
              <a:rPr lang="cs-CZ" sz="1400" dirty="0" err="1" smtClean="0">
                <a:latin typeface="Times New Roman" pitchFamily="18" charset="0"/>
                <a:cs typeface="Times New Roman" pitchFamily="18" charset="0"/>
              </a:rPr>
              <a:t>Pierre</a:t>
            </a:r>
            <a:r>
              <a:rPr lang="cs-CZ" sz="1400" dirty="0" smtClean="0">
                <a:latin typeface="Times New Roman" pitchFamily="18" charset="0"/>
                <a:cs typeface="Times New Roman" pitchFamily="18" charset="0"/>
              </a:rPr>
              <a:t> </a:t>
            </a:r>
            <a:r>
              <a:rPr lang="cs-CZ" sz="1400" dirty="0">
                <a:latin typeface="Times New Roman" pitchFamily="18" charset="0"/>
                <a:cs typeface="Times New Roman" pitchFamily="18" charset="0"/>
              </a:rPr>
              <a:t>Bezuchov </a:t>
            </a:r>
            <a:endParaRPr lang="cs-CZ" sz="1400" dirty="0" smtClean="0">
              <a:latin typeface="Times New Roman" pitchFamily="18" charset="0"/>
              <a:cs typeface="Times New Roman" pitchFamily="18" charset="0"/>
            </a:endParaRPr>
          </a:p>
          <a:p>
            <a:pPr hangingPunct="0"/>
            <a:r>
              <a:rPr lang="cs-CZ" sz="1400" dirty="0" err="1" smtClean="0">
                <a:latin typeface="Times New Roman" pitchFamily="18" charset="0"/>
                <a:cs typeface="Times New Roman" pitchFamily="18" charset="0"/>
              </a:rPr>
              <a:t>Raskolnikov</a:t>
            </a:r>
            <a:r>
              <a:rPr lang="cs-CZ" sz="1400" dirty="0" smtClean="0">
                <a:latin typeface="Times New Roman" pitchFamily="18" charset="0"/>
                <a:cs typeface="Times New Roman" pitchFamily="18" charset="0"/>
              </a:rPr>
              <a:t> </a:t>
            </a:r>
          </a:p>
          <a:p>
            <a:pPr hangingPunct="0"/>
            <a:r>
              <a:rPr lang="cs-CZ" sz="1400" dirty="0" err="1" smtClean="0">
                <a:latin typeface="Times New Roman" pitchFamily="18" charset="0"/>
                <a:cs typeface="Times New Roman" pitchFamily="18" charset="0"/>
              </a:rPr>
              <a:t>Vronskij</a:t>
            </a:r>
            <a:endParaRPr lang="cs-CZ" sz="1400" dirty="0">
              <a:latin typeface="Times New Roman" pitchFamily="18" charset="0"/>
              <a:cs typeface="Times New Roman" pitchFamily="18" charset="0"/>
            </a:endParaRPr>
          </a:p>
        </p:txBody>
      </p:sp>
      <p:sp>
        <p:nvSpPr>
          <p:cNvPr id="7" name="TextovéPole 6"/>
          <p:cNvSpPr txBox="1"/>
          <p:nvPr/>
        </p:nvSpPr>
        <p:spPr>
          <a:xfrm>
            <a:off x="7452000" y="1152000"/>
            <a:ext cx="1203022" cy="830997"/>
          </a:xfrm>
          <a:prstGeom prst="rect">
            <a:avLst/>
          </a:prstGeom>
          <a:solidFill>
            <a:srgbClr val="FF6600"/>
          </a:solidFill>
          <a:ln>
            <a:solidFill>
              <a:srgbClr val="FF6600"/>
            </a:solidFill>
          </a:ln>
        </p:spPr>
        <p:txBody>
          <a:bodyPr wrap="none" rtlCol="0">
            <a:spAutoFit/>
          </a:bodyPr>
          <a:lstStyle/>
          <a:p>
            <a:r>
              <a:rPr lang="cs-CZ" sz="1200" b="1" dirty="0" smtClean="0">
                <a:latin typeface="Times New Roman" pitchFamily="18" charset="0"/>
                <a:cs typeface="Times New Roman" pitchFamily="18" charset="0"/>
              </a:rPr>
              <a:t>Revizor</a:t>
            </a:r>
          </a:p>
          <a:p>
            <a:r>
              <a:rPr lang="cs-CZ" sz="1200" b="1" dirty="0" smtClean="0">
                <a:latin typeface="Times New Roman" pitchFamily="18" charset="0"/>
                <a:cs typeface="Times New Roman" pitchFamily="18" charset="0"/>
              </a:rPr>
              <a:t>Vojna a mír</a:t>
            </a:r>
          </a:p>
          <a:p>
            <a:r>
              <a:rPr lang="cs-CZ" sz="1200" b="1" dirty="0" smtClean="0">
                <a:latin typeface="Times New Roman" pitchFamily="18" charset="0"/>
                <a:cs typeface="Times New Roman" pitchFamily="18" charset="0"/>
              </a:rPr>
              <a:t>Zločin a trest</a:t>
            </a:r>
          </a:p>
          <a:p>
            <a:r>
              <a:rPr lang="cs-CZ" sz="1200" b="1" dirty="0" smtClean="0">
                <a:latin typeface="Times New Roman" pitchFamily="18" charset="0"/>
                <a:cs typeface="Times New Roman" pitchFamily="18" charset="0"/>
              </a:rPr>
              <a:t>Anna Karenina</a:t>
            </a:r>
          </a:p>
        </p:txBody>
      </p:sp>
      <p:sp>
        <p:nvSpPr>
          <p:cNvPr id="10" name="TextovéPole 9"/>
          <p:cNvSpPr txBox="1"/>
          <p:nvPr/>
        </p:nvSpPr>
        <p:spPr>
          <a:xfrm>
            <a:off x="6740852" y="2479514"/>
            <a:ext cx="2204450" cy="212365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a:solidFill>
              <a:srgbClr val="00B050"/>
            </a:solidFill>
          </a:ln>
          <a:effectLst>
            <a:outerShdw blurRad="50800" dist="50800" dir="5400000" algn="ctr" rotWithShape="0">
              <a:srgbClr val="00B050"/>
            </a:outerShdw>
          </a:effectLst>
        </p:spPr>
        <p:txBody>
          <a:bodyPr wrap="none" rtlCol="0">
            <a:spAutoFit/>
          </a:bodyPr>
          <a:lstStyle/>
          <a:p>
            <a:pPr algn="ctr"/>
            <a:r>
              <a:rPr lang="cs-CZ" sz="1200" b="1" dirty="0" smtClean="0">
                <a:latin typeface="Times New Roman" pitchFamily="18" charset="0"/>
                <a:cs typeface="Times New Roman" pitchFamily="18" charset="0"/>
              </a:rPr>
              <a:t>Uveď autory následujících děl.</a:t>
            </a:r>
          </a:p>
          <a:p>
            <a:pPr algn="ctr"/>
            <a:r>
              <a:rPr lang="cs-CZ" sz="1200" dirty="0" smtClean="0">
                <a:latin typeface="Times New Roman" pitchFamily="18" charset="0"/>
                <a:cs typeface="Times New Roman" pitchFamily="18" charset="0"/>
              </a:rPr>
              <a:t>Ztracené iluze</a:t>
            </a:r>
          </a:p>
          <a:p>
            <a:pPr algn="ctr"/>
            <a:r>
              <a:rPr lang="cs-CZ" sz="1200" dirty="0" err="1" smtClean="0">
                <a:latin typeface="Times New Roman" pitchFamily="18" charset="0"/>
                <a:cs typeface="Times New Roman" pitchFamily="18" charset="0"/>
              </a:rPr>
              <a:t>Nana</a:t>
            </a:r>
            <a:endParaRPr lang="cs-CZ" sz="1200" dirty="0" smtClean="0">
              <a:latin typeface="Times New Roman" pitchFamily="18" charset="0"/>
              <a:cs typeface="Times New Roman" pitchFamily="18" charset="0"/>
            </a:endParaRPr>
          </a:p>
          <a:p>
            <a:pPr algn="ctr"/>
            <a:r>
              <a:rPr lang="cs-CZ" sz="1200" dirty="0" smtClean="0">
                <a:latin typeface="Times New Roman" pitchFamily="18" charset="0"/>
                <a:cs typeface="Times New Roman" pitchFamily="18" charset="0"/>
              </a:rPr>
              <a:t>Otec </a:t>
            </a:r>
            <a:r>
              <a:rPr lang="cs-CZ" sz="1200" dirty="0" err="1" smtClean="0">
                <a:latin typeface="Times New Roman" pitchFamily="18" charset="0"/>
                <a:cs typeface="Times New Roman" pitchFamily="18" charset="0"/>
              </a:rPr>
              <a:t>Goriot</a:t>
            </a:r>
            <a:endParaRPr lang="cs-CZ" sz="1200" dirty="0" smtClean="0">
              <a:latin typeface="Times New Roman" pitchFamily="18" charset="0"/>
              <a:cs typeface="Times New Roman" pitchFamily="18" charset="0"/>
            </a:endParaRPr>
          </a:p>
          <a:p>
            <a:pPr algn="ctr"/>
            <a:r>
              <a:rPr lang="cs-CZ" sz="1200" dirty="0" smtClean="0">
                <a:latin typeface="Times New Roman" pitchFamily="18" charset="0"/>
                <a:cs typeface="Times New Roman" pitchFamily="18" charset="0"/>
              </a:rPr>
              <a:t>Bratři </a:t>
            </a:r>
            <a:r>
              <a:rPr lang="cs-CZ" sz="1200" dirty="0" err="1" smtClean="0">
                <a:latin typeface="Times New Roman" pitchFamily="18" charset="0"/>
                <a:cs typeface="Times New Roman" pitchFamily="18" charset="0"/>
              </a:rPr>
              <a:t>Karamazovi</a:t>
            </a:r>
            <a:endParaRPr lang="cs-CZ" sz="1200" dirty="0" smtClean="0">
              <a:latin typeface="Times New Roman" pitchFamily="18" charset="0"/>
              <a:cs typeface="Times New Roman" pitchFamily="18" charset="0"/>
            </a:endParaRPr>
          </a:p>
          <a:p>
            <a:pPr algn="ctr"/>
            <a:r>
              <a:rPr lang="cs-CZ" sz="1200" dirty="0" smtClean="0">
                <a:latin typeface="Times New Roman" pitchFamily="18" charset="0"/>
                <a:cs typeface="Times New Roman" pitchFamily="18" charset="0"/>
              </a:rPr>
              <a:t>Vojna a mír</a:t>
            </a:r>
          </a:p>
          <a:p>
            <a:pPr algn="ctr"/>
            <a:r>
              <a:rPr lang="cs-CZ" sz="1200" dirty="0" smtClean="0">
                <a:latin typeface="Times New Roman" pitchFamily="18" charset="0"/>
                <a:cs typeface="Times New Roman" pitchFamily="18" charset="0"/>
              </a:rPr>
              <a:t>Nora</a:t>
            </a:r>
          </a:p>
          <a:p>
            <a:pPr algn="ctr"/>
            <a:r>
              <a:rPr lang="cs-CZ" sz="1200" dirty="0" smtClean="0">
                <a:latin typeface="Times New Roman" pitchFamily="18" charset="0"/>
                <a:cs typeface="Times New Roman" pitchFamily="18" charset="0"/>
              </a:rPr>
              <a:t>Dobrodružství Toma </a:t>
            </a:r>
            <a:r>
              <a:rPr lang="cs-CZ" sz="1200" dirty="0" err="1" smtClean="0">
                <a:latin typeface="Times New Roman" pitchFamily="18" charset="0"/>
                <a:cs typeface="Times New Roman" pitchFamily="18" charset="0"/>
              </a:rPr>
              <a:t>Sawyera</a:t>
            </a:r>
            <a:endParaRPr lang="cs-CZ" sz="1200" dirty="0" smtClean="0">
              <a:latin typeface="Times New Roman" pitchFamily="18" charset="0"/>
              <a:cs typeface="Times New Roman" pitchFamily="18" charset="0"/>
            </a:endParaRPr>
          </a:p>
          <a:p>
            <a:pPr algn="ctr"/>
            <a:r>
              <a:rPr lang="cs-CZ" sz="1200" dirty="0" smtClean="0">
                <a:latin typeface="Times New Roman" pitchFamily="18" charset="0"/>
                <a:cs typeface="Times New Roman" pitchFamily="18" charset="0"/>
              </a:rPr>
              <a:t>Mrtvé duše</a:t>
            </a:r>
          </a:p>
          <a:p>
            <a:pPr algn="ctr"/>
            <a:r>
              <a:rPr lang="cs-CZ" sz="1200" dirty="0" smtClean="0">
                <a:latin typeface="Times New Roman" pitchFamily="18" charset="0"/>
                <a:cs typeface="Times New Roman" pitchFamily="18" charset="0"/>
              </a:rPr>
              <a:t>Citová výchova</a:t>
            </a:r>
          </a:p>
          <a:p>
            <a:pPr algn="ctr"/>
            <a:r>
              <a:rPr lang="cs-CZ" sz="1200" dirty="0" smtClean="0">
                <a:latin typeface="Times New Roman" pitchFamily="18" charset="0"/>
                <a:cs typeface="Times New Roman" pitchFamily="18" charset="0"/>
              </a:rPr>
              <a:t>Višňový sad</a:t>
            </a:r>
          </a:p>
        </p:txBody>
      </p:sp>
      <p:pic>
        <p:nvPicPr>
          <p:cNvPr id="1030" name="Picture 6" descr="C:\Users\Zuzka\AppData\Local\Microsoft\Windows\Temporary Internet Files\Content.IE5\FJFVS7BJ\MC90028645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572000" y="546849"/>
            <a:ext cx="1008112" cy="14361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barn(inVertical)">
                                      <p:cBhvr>
                                        <p:cTn id="16" dur="500"/>
                                        <p:tgtEl>
                                          <p:spTgt spid="103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521925"/>
            <a:ext cx="4284984" cy="594066"/>
          </a:xfrm>
        </p:spPr>
        <p:txBody>
          <a:bodyPr>
            <a:normAutofit/>
          </a:bodyPr>
          <a:lstStyle/>
          <a:p>
            <a:pPr algn="l"/>
            <a:r>
              <a:rPr lang="cs-CZ" sz="2500" b="1" dirty="0" smtClean="0">
                <a:latin typeface="Times New Roman" pitchFamily="18" charset="0"/>
                <a:cs typeface="Times New Roman" pitchFamily="18" charset="0"/>
              </a:rPr>
              <a:t>47.6 Něco navíc pro šikovné</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pic>
        <p:nvPicPr>
          <p:cNvPr id="1027" name="Picture 3" descr="C:\Program Files\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27534"/>
            <a:ext cx="762207" cy="927193"/>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508104" y="627534"/>
            <a:ext cx="2067041" cy="276999"/>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5400000" scaled="1"/>
            <a:tileRect/>
          </a:gradFill>
          <a:ln w="19050">
            <a:solidFill>
              <a:srgbClr val="00B050"/>
            </a:solidFill>
          </a:ln>
        </p:spPr>
        <p:txBody>
          <a:bodyPr wrap="none" rtlCol="0">
            <a:spAutoFit/>
          </a:bodyPr>
          <a:lstStyle/>
          <a:p>
            <a:r>
              <a:rPr lang="cs-CZ" sz="1200" b="1" dirty="0" smtClean="0">
                <a:latin typeface="Times New Roman" pitchFamily="18" charset="0"/>
                <a:cs typeface="Times New Roman" pitchFamily="18" charset="0"/>
                <a:hlinkClick r:id="rId4"/>
              </a:rPr>
              <a:t>Literární sudoku - realismus</a:t>
            </a:r>
            <a:endParaRPr lang="cs-CZ" sz="1200" b="1" dirty="0" smtClean="0">
              <a:latin typeface="Times New Roman" pitchFamily="18" charset="0"/>
              <a:cs typeface="Times New Roman" pitchFamily="18" charset="0"/>
            </a:endParaRPr>
          </a:p>
        </p:txBody>
      </p:sp>
      <p:sp>
        <p:nvSpPr>
          <p:cNvPr id="4" name="Obdélník 3"/>
          <p:cNvSpPr/>
          <p:nvPr/>
        </p:nvSpPr>
        <p:spPr>
          <a:xfrm>
            <a:off x="179512" y="1149967"/>
            <a:ext cx="6840760" cy="2031325"/>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28575">
            <a:solidFill>
              <a:srgbClr val="00B050"/>
            </a:solidFill>
          </a:ln>
          <a:effectLst>
            <a:innerShdw blurRad="63500" dist="50800" dir="18900000">
              <a:prstClr val="black">
                <a:alpha val="50000"/>
              </a:prstClr>
            </a:innerShdw>
          </a:effectLst>
        </p:spPr>
        <p:txBody>
          <a:bodyPr wrap="square">
            <a:spAutoFit/>
          </a:bodyPr>
          <a:lstStyle/>
          <a:p>
            <a:pPr algn="just" hangingPunct="0">
              <a:spcAft>
                <a:spcPts val="0"/>
              </a:spcAft>
            </a:pPr>
            <a:r>
              <a:rPr lang="cs-CZ" sz="1400" b="1" kern="50" dirty="0">
                <a:latin typeface="Times New Roman"/>
                <a:ea typeface="Times New Roman"/>
              </a:rPr>
              <a:t>O kterém autorovi je řeč? </a:t>
            </a:r>
            <a:r>
              <a:rPr lang="cs-CZ" sz="1400" b="1" kern="50" dirty="0" smtClean="0">
                <a:latin typeface="Times New Roman"/>
                <a:ea typeface="Times New Roman"/>
              </a:rPr>
              <a:t>Doplň </a:t>
            </a:r>
            <a:r>
              <a:rPr lang="cs-CZ" sz="1400" b="1" kern="50" dirty="0">
                <a:latin typeface="Times New Roman"/>
                <a:ea typeface="Times New Roman"/>
              </a:rPr>
              <a:t>chybějící informace</a:t>
            </a:r>
            <a:r>
              <a:rPr lang="cs-CZ" sz="1400" b="1" kern="50" dirty="0" smtClean="0">
                <a:latin typeface="Times New Roman"/>
                <a:ea typeface="Times New Roman"/>
              </a:rPr>
              <a:t>…</a:t>
            </a:r>
          </a:p>
          <a:p>
            <a:pPr algn="just" hangingPunct="0">
              <a:spcAft>
                <a:spcPts val="0"/>
              </a:spcAft>
            </a:pPr>
            <a:endParaRPr lang="cs-CZ" sz="1400" kern="50" dirty="0">
              <a:latin typeface="Times New Roman"/>
              <a:ea typeface="Times New Roman"/>
            </a:endParaRPr>
          </a:p>
          <a:p>
            <a:pPr algn="just" hangingPunct="0">
              <a:spcAft>
                <a:spcPts val="0"/>
              </a:spcAft>
            </a:pPr>
            <a:r>
              <a:rPr lang="cs-CZ" sz="1400" kern="50" dirty="0" smtClean="0">
                <a:latin typeface="Times New Roman"/>
                <a:ea typeface="Times New Roman"/>
              </a:rPr>
              <a:t>…………………….. je </a:t>
            </a:r>
            <a:r>
              <a:rPr lang="cs-CZ" sz="1400" kern="50" dirty="0">
                <a:latin typeface="Times New Roman"/>
                <a:ea typeface="Times New Roman"/>
              </a:rPr>
              <a:t>autorem několika rozsáhlejších próz, napsal i román, ale těžištěm jeho díla zůstávají povídky. Napsal jich několik </a:t>
            </a:r>
            <a:r>
              <a:rPr lang="cs-CZ" sz="1400" kern="50" dirty="0" smtClean="0">
                <a:latin typeface="Times New Roman"/>
                <a:ea typeface="Times New Roman"/>
              </a:rPr>
              <a:t>desítek </a:t>
            </a:r>
            <a:r>
              <a:rPr lang="cs-CZ" sz="1400" kern="50" dirty="0">
                <a:latin typeface="Times New Roman"/>
                <a:ea typeface="Times New Roman"/>
              </a:rPr>
              <a:t>a zaměřuje se v nich jak na vztahy mezi lidmi (sobeckost, nedostatek zodpovědnosti, obětování cizích životů ve svůj vlastní prospěch…), tak i na různé stavy lidské mysli, zejména na pokraji šílenství. Napsal také román zabývající se lidským pokrytectvím, jehož hlavní hrdinkou je prostitutka, která se ale chová mravněji než spořádaní občané. </a:t>
            </a:r>
            <a:endParaRPr lang="cs-CZ" sz="1400" kern="50" dirty="0" smtClean="0">
              <a:latin typeface="Times New Roman"/>
              <a:ea typeface="Times New Roman"/>
            </a:endParaRPr>
          </a:p>
          <a:p>
            <a:pPr algn="just" hangingPunct="0">
              <a:spcAft>
                <a:spcPts val="0"/>
              </a:spcAft>
            </a:pPr>
            <a:r>
              <a:rPr lang="cs-CZ" sz="1400" b="1" kern="50" dirty="0" smtClean="0">
                <a:latin typeface="Times New Roman"/>
                <a:ea typeface="Times New Roman"/>
              </a:rPr>
              <a:t>Napiš </a:t>
            </a:r>
            <a:r>
              <a:rPr lang="cs-CZ" sz="1400" b="1" kern="50" dirty="0">
                <a:latin typeface="Times New Roman"/>
                <a:ea typeface="Times New Roman"/>
              </a:rPr>
              <a:t>název tohoto </a:t>
            </a:r>
            <a:r>
              <a:rPr lang="cs-CZ" sz="1400" b="1" kern="50" dirty="0" smtClean="0">
                <a:latin typeface="Times New Roman"/>
                <a:ea typeface="Times New Roman"/>
              </a:rPr>
              <a:t>díla:</a:t>
            </a:r>
            <a:endParaRPr lang="cs-CZ" sz="1400" b="1" kern="50" dirty="0">
              <a:effectLst/>
              <a:latin typeface="Times New Roman"/>
              <a:ea typeface="Times New Roman"/>
            </a:endParaRPr>
          </a:p>
        </p:txBody>
      </p:sp>
      <p:sp>
        <p:nvSpPr>
          <p:cNvPr id="5" name="TextovéPole 4"/>
          <p:cNvSpPr txBox="1"/>
          <p:nvPr/>
        </p:nvSpPr>
        <p:spPr>
          <a:xfrm>
            <a:off x="270690" y="1554727"/>
            <a:ext cx="1499128" cy="288000"/>
          </a:xfrm>
          <a:prstGeom prst="rect">
            <a:avLst/>
          </a:prstGeom>
          <a:gradFill flip="none" rotWithShape="1">
            <a:gsLst>
              <a:gs pos="0">
                <a:srgbClr val="813763">
                  <a:tint val="66000"/>
                  <a:satMod val="160000"/>
                </a:srgbClr>
              </a:gs>
              <a:gs pos="50000">
                <a:srgbClr val="813763">
                  <a:tint val="44500"/>
                  <a:satMod val="160000"/>
                </a:srgbClr>
              </a:gs>
              <a:gs pos="100000">
                <a:srgbClr val="813763">
                  <a:tint val="23500"/>
                  <a:satMod val="160000"/>
                </a:srgbClr>
              </a:gs>
            </a:gsLst>
            <a:path path="circle">
              <a:fillToRect l="50000" t="50000" r="50000" b="50000"/>
            </a:path>
            <a:tileRect/>
          </a:gradFill>
        </p:spPr>
        <p:txBody>
          <a:bodyPr wrap="none" rtlCol="0">
            <a:spAutoFit/>
          </a:bodyPr>
          <a:lstStyle/>
          <a:p>
            <a:r>
              <a:rPr lang="cs-CZ" sz="1200" b="1" dirty="0" err="1" smtClean="0">
                <a:latin typeface="Times New Roman" pitchFamily="18" charset="0"/>
                <a:cs typeface="Times New Roman" pitchFamily="18" charset="0"/>
              </a:rPr>
              <a:t>Guy</a:t>
            </a:r>
            <a:r>
              <a:rPr lang="cs-CZ" sz="1200" b="1" dirty="0" smtClean="0">
                <a:latin typeface="Times New Roman" pitchFamily="18" charset="0"/>
                <a:cs typeface="Times New Roman" pitchFamily="18" charset="0"/>
              </a:rPr>
              <a:t> de </a:t>
            </a:r>
            <a:r>
              <a:rPr lang="cs-CZ" sz="1200" b="1" dirty="0" err="1" smtClean="0">
                <a:latin typeface="Times New Roman" pitchFamily="18" charset="0"/>
                <a:cs typeface="Times New Roman" pitchFamily="18" charset="0"/>
              </a:rPr>
              <a:t>Maupassant</a:t>
            </a:r>
            <a:endParaRPr lang="cs-CZ" sz="1200" b="1" dirty="0" smtClean="0">
              <a:latin typeface="Times New Roman" pitchFamily="18" charset="0"/>
              <a:cs typeface="Times New Roman" pitchFamily="18" charset="0"/>
            </a:endParaRPr>
          </a:p>
        </p:txBody>
      </p:sp>
      <p:sp>
        <p:nvSpPr>
          <p:cNvPr id="6" name="TextovéPole 5"/>
          <p:cNvSpPr txBox="1"/>
          <p:nvPr/>
        </p:nvSpPr>
        <p:spPr>
          <a:xfrm>
            <a:off x="2140766" y="2904293"/>
            <a:ext cx="707245" cy="276999"/>
          </a:xfrm>
          <a:prstGeom prst="rect">
            <a:avLst/>
          </a:prstGeom>
          <a:gradFill flip="none" rotWithShape="1">
            <a:gsLst>
              <a:gs pos="0">
                <a:srgbClr val="813763">
                  <a:tint val="66000"/>
                  <a:satMod val="160000"/>
                </a:srgbClr>
              </a:gs>
              <a:gs pos="50000">
                <a:srgbClr val="813763">
                  <a:tint val="44500"/>
                  <a:satMod val="160000"/>
                </a:srgbClr>
              </a:gs>
              <a:gs pos="100000">
                <a:srgbClr val="813763">
                  <a:tint val="23500"/>
                  <a:satMod val="160000"/>
                </a:srgbClr>
              </a:gs>
            </a:gsLst>
            <a:path path="circle">
              <a:fillToRect l="50000" t="50000" r="50000" b="50000"/>
            </a:path>
            <a:tileRect/>
          </a:gradFill>
        </p:spPr>
        <p:txBody>
          <a:bodyPr wrap="none" rtlCol="0">
            <a:spAutoFit/>
          </a:bodyPr>
          <a:lstStyle/>
          <a:p>
            <a:r>
              <a:rPr lang="cs-CZ" sz="1200" b="1" dirty="0" smtClean="0">
                <a:latin typeface="Times New Roman" pitchFamily="18" charset="0"/>
                <a:cs typeface="Times New Roman" pitchFamily="18" charset="0"/>
              </a:rPr>
              <a:t>Kulička</a:t>
            </a:r>
          </a:p>
        </p:txBody>
      </p:sp>
      <p:sp>
        <p:nvSpPr>
          <p:cNvPr id="7" name="Obdélník 6"/>
          <p:cNvSpPr/>
          <p:nvPr/>
        </p:nvSpPr>
        <p:spPr>
          <a:xfrm>
            <a:off x="2598887" y="3403777"/>
            <a:ext cx="6335720" cy="1600438"/>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28575">
            <a:solidFill>
              <a:srgbClr val="00B050"/>
            </a:solidFill>
          </a:ln>
          <a:effectLst>
            <a:innerShdw blurRad="63500" dist="50800" dir="18900000">
              <a:prstClr val="black">
                <a:alpha val="50000"/>
              </a:prstClr>
            </a:innerShdw>
          </a:effectLst>
        </p:spPr>
        <p:txBody>
          <a:bodyPr wrap="square">
            <a:spAutoFit/>
          </a:bodyPr>
          <a:lstStyle/>
          <a:p>
            <a:pPr algn="just"/>
            <a:r>
              <a:rPr lang="cs-CZ" sz="1400" dirty="0">
                <a:latin typeface="Times New Roman" pitchFamily="18" charset="0"/>
                <a:cs typeface="Times New Roman" pitchFamily="18" charset="0"/>
              </a:rPr>
              <a:t>Tento autor se ve svém životě inspiroval filozofií Petra Chelčického. Byl zastáncem nenásilí, stal se jistým vzorem i pro T. G. Masaryka. Jeho romány jsou velmi obsáhlé, jsou detailní sondou do života společnosti, zobrazují jak šlechtu, tak chudinu, jeden z nich čerpá ze skutečných historických událostí, konkrétně z napoleonského tažení, skutečnou postavou je zde např. gen. </a:t>
            </a:r>
            <a:r>
              <a:rPr lang="cs-CZ" sz="1400" dirty="0" err="1">
                <a:latin typeface="Times New Roman" pitchFamily="18" charset="0"/>
                <a:cs typeface="Times New Roman" pitchFamily="18" charset="0"/>
              </a:rPr>
              <a:t>Kutuzov</a:t>
            </a:r>
            <a:r>
              <a:rPr lang="cs-CZ" sz="1400" dirty="0">
                <a:latin typeface="Times New Roman" pitchFamily="18" charset="0"/>
                <a:cs typeface="Times New Roman" pitchFamily="18" charset="0"/>
              </a:rPr>
              <a:t>. Mezi další postavy patří např. Nataša </a:t>
            </a:r>
            <a:r>
              <a:rPr lang="cs-CZ" sz="1400" dirty="0" err="1">
                <a:latin typeface="Times New Roman" pitchFamily="18" charset="0"/>
                <a:cs typeface="Times New Roman" pitchFamily="18" charset="0"/>
              </a:rPr>
              <a:t>Rostovová</a:t>
            </a:r>
            <a:r>
              <a:rPr lang="cs-CZ" sz="1400" dirty="0">
                <a:latin typeface="Times New Roman" pitchFamily="18" charset="0"/>
                <a:cs typeface="Times New Roman" pitchFamily="18" charset="0"/>
              </a:rPr>
              <a:t>, </a:t>
            </a:r>
            <a:r>
              <a:rPr lang="cs-CZ" sz="1400" dirty="0" err="1">
                <a:latin typeface="Times New Roman" pitchFamily="18" charset="0"/>
                <a:cs typeface="Times New Roman" pitchFamily="18" charset="0"/>
              </a:rPr>
              <a:t>Pierre</a:t>
            </a:r>
            <a:r>
              <a:rPr lang="cs-CZ" sz="1400" dirty="0">
                <a:latin typeface="Times New Roman" pitchFamily="18" charset="0"/>
                <a:cs typeface="Times New Roman" pitchFamily="18" charset="0"/>
              </a:rPr>
              <a:t> Bezuchov aj. Dílo se jmenuje </a:t>
            </a:r>
            <a:r>
              <a:rPr lang="cs-CZ" sz="1400" b="1" dirty="0">
                <a:latin typeface="Times New Roman" pitchFamily="18" charset="0"/>
                <a:cs typeface="Times New Roman" pitchFamily="18" charset="0"/>
              </a:rPr>
              <a:t>Vojna a mír</a:t>
            </a:r>
            <a:r>
              <a:rPr lang="cs-CZ" sz="1400" dirty="0">
                <a:latin typeface="Times New Roman" pitchFamily="18" charset="0"/>
                <a:cs typeface="Times New Roman" pitchFamily="18" charset="0"/>
              </a:rPr>
              <a:t>. Tento autor zemřel zcela opuštěn na železniční zastávce a jmenuje </a:t>
            </a:r>
            <a:r>
              <a:rPr lang="cs-CZ" sz="1400" dirty="0" smtClean="0">
                <a:latin typeface="Times New Roman" pitchFamily="18" charset="0"/>
                <a:cs typeface="Times New Roman" pitchFamily="18" charset="0"/>
              </a:rPr>
              <a:t>se ……………</a:t>
            </a:r>
            <a:endParaRPr lang="cs-CZ" sz="1400" dirty="0">
              <a:latin typeface="Times New Roman" pitchFamily="18" charset="0"/>
              <a:cs typeface="Times New Roman" pitchFamily="18" charset="0"/>
            </a:endParaRPr>
          </a:p>
        </p:txBody>
      </p:sp>
      <p:sp>
        <p:nvSpPr>
          <p:cNvPr id="8" name="TextovéPole 7"/>
          <p:cNvSpPr txBox="1"/>
          <p:nvPr/>
        </p:nvSpPr>
        <p:spPr>
          <a:xfrm>
            <a:off x="6248130" y="4732143"/>
            <a:ext cx="1103957" cy="276999"/>
          </a:xfrm>
          <a:prstGeom prst="rect">
            <a:avLst/>
          </a:prstGeom>
          <a:gradFill flip="none" rotWithShape="1">
            <a:gsLst>
              <a:gs pos="0">
                <a:srgbClr val="813763">
                  <a:tint val="66000"/>
                  <a:satMod val="160000"/>
                </a:srgbClr>
              </a:gs>
              <a:gs pos="50000">
                <a:srgbClr val="813763">
                  <a:tint val="44500"/>
                  <a:satMod val="160000"/>
                </a:srgbClr>
              </a:gs>
              <a:gs pos="100000">
                <a:srgbClr val="813763">
                  <a:tint val="23500"/>
                  <a:satMod val="160000"/>
                </a:srgbClr>
              </a:gs>
            </a:gsLst>
            <a:path path="circle">
              <a:fillToRect l="50000" t="50000" r="50000" b="50000"/>
            </a:path>
            <a:tileRect/>
          </a:gradFill>
        </p:spPr>
        <p:txBody>
          <a:bodyPr wrap="none" rtlCol="0">
            <a:spAutoFit/>
          </a:bodyPr>
          <a:lstStyle/>
          <a:p>
            <a:r>
              <a:rPr lang="cs-CZ" sz="1200" b="1" dirty="0" smtClean="0">
                <a:latin typeface="Times New Roman" pitchFamily="18" charset="0"/>
                <a:cs typeface="Times New Roman" pitchFamily="18" charset="0"/>
              </a:rPr>
              <a:t>Lev N. Tolstoj</a:t>
            </a:r>
          </a:p>
        </p:txBody>
      </p:sp>
      <p:pic>
        <p:nvPicPr>
          <p:cNvPr id="2051" name="Picture 3" descr="C:\Users\Zuzka\AppData\Local\Microsoft\Windows\Temporary Internet Files\Content.IE5\842XVH7Q\MM900283823[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134980"/>
            <a:ext cx="558789" cy="956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Zuzka\AppData\Local\Microsoft\Windows\Temporary Internet Files\Content.IE5\842XVH7Q\MM900236376[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4915" y="3536935"/>
            <a:ext cx="2389473" cy="133412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Zuzka\AppData\Local\Microsoft\Windows\Temporary Internet Files\Content.IE5\E9RU5M6G\MP90043880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6176" y="1851576"/>
            <a:ext cx="1303971" cy="9898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barn(inVertical)">
                                      <p:cBhvr>
                                        <p:cTn id="17" dur="500"/>
                                        <p:tgtEl>
                                          <p:spTgt spid="205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barn(inVertical)">
                                      <p:cBhvr>
                                        <p:cTn id="32" dur="500"/>
                                        <p:tgtEl>
                                          <p:spTgt spid="205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par>
                                <p:cTn id="43" presetID="16" presetClass="entr" presetSubtype="21" fill="hold" nodeType="withEffect">
                                  <p:stCondLst>
                                    <p:cond delay="0"/>
                                  </p:stCondLst>
                                  <p:childTnLst>
                                    <p:set>
                                      <p:cBhvr>
                                        <p:cTn id="44" dur="1" fill="hold">
                                          <p:stCondLst>
                                            <p:cond delay="0"/>
                                          </p:stCondLst>
                                        </p:cTn>
                                        <p:tgtEl>
                                          <p:spTgt spid="2051"/>
                                        </p:tgtEl>
                                        <p:attrNameLst>
                                          <p:attrName>style.visibility</p:attrName>
                                        </p:attrNameLst>
                                      </p:cBhvr>
                                      <p:to>
                                        <p:strVal val="visible"/>
                                      </p:to>
                                    </p:set>
                                    <p:animEffect transition="in" filter="barn(inVertical)">
                                      <p:cBhvr>
                                        <p:cTn id="4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83" y="492443"/>
            <a:ext cx="2120145" cy="594066"/>
          </a:xfrm>
        </p:spPr>
        <p:txBody>
          <a:bodyPr>
            <a:normAutofit/>
          </a:bodyPr>
          <a:lstStyle/>
          <a:p>
            <a:pPr algn="l"/>
            <a:r>
              <a:rPr lang="cs-CZ" sz="2500" b="1" dirty="0" smtClean="0">
                <a:latin typeface="Times New Roman" pitchFamily="18" charset="0"/>
                <a:cs typeface="Times New Roman" pitchFamily="18" charset="0"/>
              </a:rPr>
              <a:t>47.7 CLIL</a:t>
            </a:r>
            <a:endParaRPr lang="cs-CZ" sz="2500" b="1" dirty="0">
              <a:latin typeface="Times New Roman" pitchFamily="18" charset="0"/>
              <a:cs typeface="Times New Roman" pitchFamily="18" charset="0"/>
            </a:endParaRPr>
          </a:p>
        </p:txBody>
      </p:sp>
      <p:sp>
        <p:nvSpPr>
          <p:cNvPr id="17" name="TextovéPole 16"/>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Czech </a:t>
            </a:r>
            <a:r>
              <a:rPr lang="cs-CZ" sz="1600" b="1" dirty="0" err="1" smtClean="0">
                <a:solidFill>
                  <a:schemeClr val="accent3">
                    <a:lumMod val="50000"/>
                  </a:schemeClr>
                </a:solidFill>
                <a:latin typeface="Times New Roman" pitchFamily="18" charset="0"/>
                <a:cs typeface="Times New Roman" pitchFamily="18" charset="0"/>
              </a:rPr>
              <a:t>language</a:t>
            </a:r>
            <a:r>
              <a:rPr lang="cs-CZ" sz="1600" b="1" dirty="0" smtClean="0">
                <a:solidFill>
                  <a:schemeClr val="accent3">
                    <a:lumMod val="50000"/>
                  </a:schemeClr>
                </a:solidFill>
                <a:latin typeface="Times New Roman" pitchFamily="18" charset="0"/>
                <a:cs typeface="Times New Roman" pitchFamily="18" charset="0"/>
              </a:rPr>
              <a:t> and </a:t>
            </a:r>
            <a:r>
              <a:rPr lang="cs-CZ" sz="1600" b="1" dirty="0" err="1" smtClean="0">
                <a:solidFill>
                  <a:schemeClr val="accent3">
                    <a:lumMod val="50000"/>
                  </a:schemeClr>
                </a:solidFill>
                <a:latin typeface="Times New Roman" pitchFamily="18" charset="0"/>
                <a:cs typeface="Times New Roman" pitchFamily="18" charset="0"/>
              </a:rPr>
              <a:t>literature</a:t>
            </a:r>
            <a:endParaRPr lang="cs-CZ" sz="1600" b="1" dirty="0" smtClean="0">
              <a:solidFill>
                <a:schemeClr val="accent3">
                  <a:lumMod val="50000"/>
                </a:schemeClr>
              </a:solidFill>
              <a:latin typeface="Times New Roman" pitchFamily="18" charset="0"/>
              <a:cs typeface="Times New Roman" pitchFamily="18" charset="0"/>
            </a:endParaRPr>
          </a:p>
          <a:p>
            <a:endParaRPr lang="cs-CZ" sz="1000" dirty="0">
              <a:latin typeface="Times New Roman" pitchFamily="18" charset="0"/>
              <a:cs typeface="Times New Roman" pitchFamily="18" charset="0"/>
            </a:endParaRPr>
          </a:p>
        </p:txBody>
      </p:sp>
      <p:sp>
        <p:nvSpPr>
          <p:cNvPr id="3" name="TextovéPole 2"/>
          <p:cNvSpPr txBox="1"/>
          <p:nvPr/>
        </p:nvSpPr>
        <p:spPr>
          <a:xfrm>
            <a:off x="2915816" y="627534"/>
            <a:ext cx="5688632" cy="1600438"/>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5400000" scaled="1"/>
            <a:tileRect/>
          </a:gradFill>
          <a:ln w="28575">
            <a:solidFill>
              <a:srgbClr val="00B050"/>
            </a:solidFill>
          </a:ln>
        </p:spPr>
        <p:txBody>
          <a:bodyPr wrap="square" rtlCol="0">
            <a:spAutoFit/>
          </a:bodyPr>
          <a:lstStyle/>
          <a:p>
            <a:pPr algn="just"/>
            <a:r>
              <a:rPr lang="en-US" sz="1400" b="1" dirty="0" err="1">
                <a:latin typeface="Times New Roman" pitchFamily="18" charset="0"/>
                <a:cs typeface="Times New Roman" pitchFamily="18" charset="0"/>
              </a:rPr>
              <a:t>Émile</a:t>
            </a:r>
            <a:r>
              <a:rPr lang="en-US" sz="1400" b="1" dirty="0">
                <a:latin typeface="Times New Roman" pitchFamily="18" charset="0"/>
                <a:cs typeface="Times New Roman" pitchFamily="18" charset="0"/>
              </a:rPr>
              <a:t> François Zola </a:t>
            </a:r>
            <a:r>
              <a:rPr lang="en-US" sz="1400" b="1" dirty="0" smtClean="0">
                <a:latin typeface="Times New Roman" pitchFamily="18" charset="0"/>
                <a:cs typeface="Times New Roman" pitchFamily="18" charset="0"/>
              </a:rPr>
              <a:t>(2 </a:t>
            </a:r>
            <a:r>
              <a:rPr lang="en-US" sz="1400" b="1" dirty="0">
                <a:latin typeface="Times New Roman" pitchFamily="18" charset="0"/>
                <a:cs typeface="Times New Roman" pitchFamily="18" charset="0"/>
              </a:rPr>
              <a:t>April 1840 – 29 September 1902</a:t>
            </a:r>
            <a:r>
              <a:rPr lang="en-US" sz="1400" b="1" dirty="0" smtClean="0">
                <a:latin typeface="Times New Roman" pitchFamily="18" charset="0"/>
                <a:cs typeface="Times New Roman" pitchFamily="18" charset="0"/>
              </a:rPr>
              <a:t>) </a:t>
            </a:r>
            <a:r>
              <a:rPr lang="en-US" sz="1400" b="1" dirty="0">
                <a:latin typeface="Times New Roman" pitchFamily="18" charset="0"/>
                <a:cs typeface="Times New Roman" pitchFamily="18" charset="0"/>
              </a:rPr>
              <a:t>was a French writer, the most important exemplar of the literary school of naturalism and an important contributor to the development of theatrical naturalism. He was a major figure in the political liberalization of France and in the exoneration of the falsely accused and convicted army officer Alfred Dreyfus, which is encapsulated in the renowned newspaper headline </a:t>
            </a:r>
            <a:r>
              <a:rPr lang="en-US" sz="1400" b="1" dirty="0" err="1">
                <a:latin typeface="Times New Roman" pitchFamily="18" charset="0"/>
                <a:cs typeface="Times New Roman" pitchFamily="18" charset="0"/>
              </a:rPr>
              <a:t>J'Accuse</a:t>
            </a:r>
            <a:r>
              <a:rPr lang="en-US" sz="1400" b="1" dirty="0">
                <a:latin typeface="Times New Roman" pitchFamily="18" charset="0"/>
                <a:cs typeface="Times New Roman" pitchFamily="18" charset="0"/>
              </a:rPr>
              <a:t>.</a:t>
            </a:r>
            <a:endParaRPr lang="cs-CZ" sz="1400" b="1"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485494"/>
            <a:ext cx="1800200" cy="238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948" y="2391910"/>
            <a:ext cx="1549524" cy="249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387566"/>
            <a:ext cx="1407790" cy="25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178123"/>
            <a:ext cx="2276631" cy="303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2916832" cy="594066"/>
          </a:xfrm>
        </p:spPr>
        <p:txBody>
          <a:bodyPr>
            <a:normAutofit/>
          </a:bodyPr>
          <a:lstStyle/>
          <a:p>
            <a:pPr algn="l"/>
            <a:r>
              <a:rPr lang="cs-CZ" sz="2500" b="1" dirty="0" smtClean="0">
                <a:latin typeface="Times New Roman" pitchFamily="18" charset="0"/>
                <a:cs typeface="Times New Roman" pitchFamily="18" charset="0"/>
              </a:rPr>
              <a:t>47.8 Test znalostí</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3" name="TextovéPole 12"/>
          <p:cNvSpPr txBox="1"/>
          <p:nvPr/>
        </p:nvSpPr>
        <p:spPr>
          <a:xfrm>
            <a:off x="7092280" y="1203598"/>
            <a:ext cx="1440160" cy="246221"/>
          </a:xfrm>
          <a:prstGeom prst="rect">
            <a:avLst/>
          </a:prstGeom>
          <a:noFill/>
        </p:spPr>
        <p:txBody>
          <a:bodyPr wrap="square" rtlCol="0">
            <a:spAutoFit/>
          </a:bodyPr>
          <a:lstStyle/>
          <a:p>
            <a:pPr algn="ctr"/>
            <a:r>
              <a:rPr lang="cs-CZ" sz="1000" b="1" dirty="0" smtClean="0">
                <a:solidFill>
                  <a:srgbClr val="813763"/>
                </a:solidFill>
                <a:latin typeface="Times New Roman" pitchFamily="18" charset="0"/>
                <a:cs typeface="Times New Roman" pitchFamily="18" charset="0"/>
              </a:rPr>
              <a:t>Správné odpovědi</a:t>
            </a:r>
            <a:r>
              <a:rPr lang="cs-CZ" sz="1000" b="1" dirty="0" smtClean="0">
                <a:solidFill>
                  <a:srgbClr val="813763"/>
                </a:solidFill>
              </a:rPr>
              <a:t>:</a:t>
            </a:r>
            <a:endParaRPr lang="cs-CZ" sz="1000" b="1" dirty="0">
              <a:solidFill>
                <a:srgbClr val="813763"/>
              </a:solidFill>
            </a:endParaRPr>
          </a:p>
        </p:txBody>
      </p:sp>
      <p:graphicFrame>
        <p:nvGraphicFramePr>
          <p:cNvPr id="15" name="Tabulka 14"/>
          <p:cNvGraphicFramePr>
            <a:graphicFrameLocks noGrp="1"/>
          </p:cNvGraphicFramePr>
          <p:nvPr>
            <p:extLst>
              <p:ext uri="{D42A27DB-BD31-4B8C-83A1-F6EECF244321}">
                <p14:modId xmlns:p14="http://schemas.microsoft.com/office/powerpoint/2010/main" val="2005728843"/>
              </p:ext>
            </p:extLst>
          </p:nvPr>
        </p:nvGraphicFramePr>
        <p:xfrm>
          <a:off x="539552" y="1326708"/>
          <a:ext cx="6552728" cy="3588162"/>
        </p:xfrm>
        <a:graphic>
          <a:graphicData uri="http://schemas.openxmlformats.org/drawingml/2006/table">
            <a:tbl>
              <a:tblPr bandRow="1">
                <a:tableStyleId>{775DCB02-9BB8-47FD-8907-85C794F793BA}</a:tableStyleId>
              </a:tblPr>
              <a:tblGrid>
                <a:gridCol w="3312368"/>
                <a:gridCol w="3240360"/>
              </a:tblGrid>
              <a:tr h="1565528">
                <a:tc>
                  <a:txBody>
                    <a:bodyPr/>
                    <a:lstStyle/>
                    <a:p>
                      <a:pPr marL="0" indent="0" algn="just">
                        <a:buNone/>
                      </a:pPr>
                      <a:r>
                        <a:rPr lang="cs-CZ" sz="1600" dirty="0" smtClean="0">
                          <a:latin typeface="Times New Roman" pitchFamily="18" charset="0"/>
                          <a:cs typeface="Times New Roman" pitchFamily="18" charset="0"/>
                        </a:rPr>
                        <a:t>1. Mezi</a:t>
                      </a:r>
                      <a:r>
                        <a:rPr lang="cs-CZ" sz="1600" baseline="0" dirty="0" smtClean="0">
                          <a:latin typeface="Times New Roman" pitchFamily="18" charset="0"/>
                          <a:cs typeface="Times New Roman" pitchFamily="18" charset="0"/>
                        </a:rPr>
                        <a:t> </a:t>
                      </a:r>
                      <a:r>
                        <a:rPr lang="cs-CZ" sz="1600" baseline="0" dirty="0" smtClean="0">
                          <a:latin typeface="Times New Roman" pitchFamily="18" charset="0"/>
                          <a:cs typeface="Times New Roman" pitchFamily="18" charset="0"/>
                        </a:rPr>
                        <a:t>znaky </a:t>
                      </a:r>
                      <a:r>
                        <a:rPr lang="cs-CZ" sz="1600" b="0" baseline="0" dirty="0" smtClean="0">
                          <a:latin typeface="Times New Roman" pitchFamily="18" charset="0"/>
                          <a:cs typeface="Times New Roman" pitchFamily="18" charset="0"/>
                        </a:rPr>
                        <a:t>realismu </a:t>
                      </a:r>
                      <a:r>
                        <a:rPr lang="cs-CZ" sz="1600" b="1" baseline="0" dirty="0" smtClean="0">
                          <a:latin typeface="Times New Roman" pitchFamily="18" charset="0"/>
                          <a:cs typeface="Times New Roman" pitchFamily="18" charset="0"/>
                        </a:rPr>
                        <a:t>nepatří:</a:t>
                      </a:r>
                      <a:endParaRPr lang="cs-CZ" sz="1600" dirty="0" smtClean="0">
                        <a:latin typeface="Times New Roman" pitchFamily="18" charset="0"/>
                        <a:cs typeface="Times New Roman" pitchFamily="18" charset="0"/>
                      </a:endParaRPr>
                    </a:p>
                    <a:p>
                      <a:pPr marL="0" indent="0" algn="just">
                        <a:buNone/>
                      </a:pP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a:t>
                      </a:r>
                      <a:r>
                        <a:rPr lang="cs-CZ" sz="1200" b="0" dirty="0" smtClean="0">
                          <a:latin typeface="Times New Roman" pitchFamily="18" charset="0"/>
                          <a:cs typeface="Times New Roman" pitchFamily="18" charset="0"/>
                        </a:rPr>
                        <a:t>  vývoj hrdiny v průběhu děje</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b/  užití i hovorové řeči</a:t>
                      </a:r>
                    </a:p>
                    <a:p>
                      <a:pPr marL="342900" indent="-342900" algn="just"/>
                      <a:r>
                        <a:rPr lang="cs-CZ" sz="1200" dirty="0" smtClean="0">
                          <a:latin typeface="Times New Roman" pitchFamily="18" charset="0"/>
                          <a:cs typeface="Times New Roman" pitchFamily="18" charset="0"/>
                        </a:rPr>
                        <a:t>c/  objektivita</a:t>
                      </a:r>
                      <a:r>
                        <a:rPr lang="cs-CZ" sz="1200" baseline="0" dirty="0" smtClean="0">
                          <a:latin typeface="Times New Roman" pitchFamily="18" charset="0"/>
                          <a:cs typeface="Times New Roman" pitchFamily="18" charset="0"/>
                        </a:rPr>
                        <a:t> autora</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d/  idealizovaný přístup ke skutečnosti</a:t>
                      </a:r>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tcPr>
                </a:tc>
                <a:tc>
                  <a:txBody>
                    <a:bodyPr/>
                    <a:lstStyle/>
                    <a:p>
                      <a:pPr marL="0" indent="0" algn="just">
                        <a:buNone/>
                      </a:pPr>
                      <a:r>
                        <a:rPr lang="cs-CZ" sz="1600" baseline="0" dirty="0" smtClean="0">
                          <a:latin typeface="Times New Roman" pitchFamily="18" charset="0"/>
                          <a:cs typeface="Times New Roman" pitchFamily="18" charset="0"/>
                        </a:rPr>
                        <a:t>3. V </a:t>
                      </a:r>
                      <a:r>
                        <a:rPr lang="cs-CZ" sz="1600" b="1" baseline="0" dirty="0" smtClean="0">
                          <a:latin typeface="Times New Roman" pitchFamily="18" charset="0"/>
                          <a:cs typeface="Times New Roman" pitchFamily="18" charset="0"/>
                        </a:rPr>
                        <a:t>naturalismu </a:t>
                      </a:r>
                      <a:r>
                        <a:rPr lang="cs-CZ" sz="1600" b="0" baseline="0" dirty="0" smtClean="0">
                          <a:latin typeface="Times New Roman" pitchFamily="18" charset="0"/>
                          <a:cs typeface="Times New Roman" pitchFamily="18" charset="0"/>
                        </a:rPr>
                        <a:t> platí tvrzení:</a:t>
                      </a:r>
                      <a:endParaRPr lang="cs-CZ" sz="1600" dirty="0" smtClean="0">
                        <a:latin typeface="Times New Roman" pitchFamily="18" charset="0"/>
                        <a:cs typeface="Times New Roman" pitchFamily="18" charset="0"/>
                      </a:endParaRPr>
                    </a:p>
                    <a:p>
                      <a:pPr marL="0" indent="0" algn="just">
                        <a:buNone/>
                      </a:pPr>
                      <a:r>
                        <a:rPr lang="cs-CZ" sz="1600" dirty="0" smtClean="0">
                          <a:latin typeface="Times New Roman" pitchFamily="18" charset="0"/>
                          <a:cs typeface="Times New Roman" pitchFamily="18" charset="0"/>
                        </a:rPr>
                        <a:t> </a:t>
                      </a:r>
                    </a:p>
                    <a:p>
                      <a:pPr marL="342900" indent="-342900" algn="just"/>
                      <a:r>
                        <a:rPr lang="cs-CZ" sz="1200" dirty="0" smtClean="0">
                          <a:latin typeface="Times New Roman" pitchFamily="18" charset="0"/>
                          <a:cs typeface="Times New Roman" pitchFamily="18" charset="0"/>
                        </a:rPr>
                        <a:t>a/ </a:t>
                      </a:r>
                      <a:r>
                        <a:rPr lang="cs-CZ" sz="1200" baseline="0" dirty="0" smtClean="0">
                          <a:latin typeface="Times New Roman" pitchFamily="18" charset="0"/>
                          <a:cs typeface="Times New Roman" pitchFamily="18" charset="0"/>
                        </a:rPr>
                        <a:t>  </a:t>
                      </a:r>
                      <a:r>
                        <a:rPr lang="cs-CZ" sz="1200" dirty="0" smtClean="0">
                          <a:latin typeface="Times New Roman" pitchFamily="18" charset="0"/>
                          <a:cs typeface="Times New Roman" pitchFamily="18" charset="0"/>
                        </a:rPr>
                        <a:t>Člověk</a:t>
                      </a:r>
                      <a:r>
                        <a:rPr lang="cs-CZ" sz="1200" baseline="0" dirty="0" smtClean="0">
                          <a:latin typeface="Times New Roman" pitchFamily="18" charset="0"/>
                          <a:cs typeface="Times New Roman" pitchFamily="18" charset="0"/>
                        </a:rPr>
                        <a:t> si životní cestu určuje výhradně sám.</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b/   Osud</a:t>
                      </a:r>
                      <a:r>
                        <a:rPr lang="cs-CZ" sz="1200" baseline="0" dirty="0" smtClean="0">
                          <a:latin typeface="Times New Roman" pitchFamily="18" charset="0"/>
                          <a:cs typeface="Times New Roman" pitchFamily="18" charset="0"/>
                        </a:rPr>
                        <a:t> člověka je v rukou bohů.</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c/ Život ovlivňuje jednak dědičnost, jednak okolní prostředí.</a:t>
                      </a:r>
                    </a:p>
                    <a:p>
                      <a:pPr marL="342900" indent="-342900" algn="just"/>
                      <a:r>
                        <a:rPr lang="cs-CZ" sz="1200" dirty="0" smtClean="0">
                          <a:latin typeface="Times New Roman" pitchFamily="18" charset="0"/>
                          <a:cs typeface="Times New Roman" pitchFamily="18" charset="0"/>
                        </a:rPr>
                        <a:t>d/   Zásadní vliv na</a:t>
                      </a:r>
                      <a:r>
                        <a:rPr lang="cs-CZ" sz="1200" baseline="0" dirty="0" smtClean="0">
                          <a:latin typeface="Times New Roman" pitchFamily="18" charset="0"/>
                          <a:cs typeface="Times New Roman" pitchFamily="18" charset="0"/>
                        </a:rPr>
                        <a:t> běh života má lidská fantazie a sny.</a:t>
                      </a:r>
                      <a:endParaRPr lang="cs-CZ" sz="1800" dirty="0">
                        <a:latin typeface="Times New Roman" pitchFamily="18" charset="0"/>
                        <a:cs typeface="Times New Roman" pitchFamily="18" charset="0"/>
                      </a:endParaRPr>
                    </a:p>
                    <a:p>
                      <a:pPr marL="342900" indent="-342900" algn="just"/>
                      <a:endParaRPr lang="cs-CZ" sz="12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tcPr>
                </a:tc>
              </a:tr>
              <a:tr h="1728882">
                <a:tc>
                  <a:txBody>
                    <a:bodyPr/>
                    <a:lstStyle/>
                    <a:p>
                      <a:pPr marL="0" indent="0" algn="just">
                        <a:buNone/>
                      </a:pPr>
                      <a:r>
                        <a:rPr lang="cs-CZ" sz="1600" baseline="0" dirty="0" smtClean="0">
                          <a:latin typeface="Times New Roman" pitchFamily="18" charset="0"/>
                          <a:cs typeface="Times New Roman" pitchFamily="18" charset="0"/>
                        </a:rPr>
                        <a:t>2. Mezi </a:t>
                      </a:r>
                      <a:r>
                        <a:rPr lang="cs-CZ" sz="1600" baseline="0" dirty="0" smtClean="0">
                          <a:latin typeface="Times New Roman" pitchFamily="18" charset="0"/>
                          <a:cs typeface="Times New Roman" pitchFamily="18" charset="0"/>
                        </a:rPr>
                        <a:t>díla teoretika a představitele naturalismu </a:t>
                      </a:r>
                      <a:r>
                        <a:rPr lang="cs-CZ" sz="1600" baseline="0" dirty="0" err="1" smtClean="0">
                          <a:latin typeface="Times New Roman" pitchFamily="18" charset="0"/>
                          <a:cs typeface="Times New Roman" pitchFamily="18" charset="0"/>
                        </a:rPr>
                        <a:t>Émila</a:t>
                      </a:r>
                      <a:r>
                        <a:rPr lang="cs-CZ" sz="1600" baseline="0" dirty="0" smtClean="0">
                          <a:latin typeface="Times New Roman" pitchFamily="18" charset="0"/>
                          <a:cs typeface="Times New Roman" pitchFamily="18" charset="0"/>
                        </a:rPr>
                        <a:t> </a:t>
                      </a:r>
                      <a:r>
                        <a:rPr lang="cs-CZ" sz="1600" baseline="0" dirty="0" err="1" smtClean="0">
                          <a:latin typeface="Times New Roman" pitchFamily="18" charset="0"/>
                          <a:cs typeface="Times New Roman" pitchFamily="18" charset="0"/>
                        </a:rPr>
                        <a:t>Zoly</a:t>
                      </a:r>
                      <a:r>
                        <a:rPr lang="cs-CZ" sz="1600" baseline="0" dirty="0" smtClean="0">
                          <a:latin typeface="Times New Roman" pitchFamily="18" charset="0"/>
                          <a:cs typeface="Times New Roman" pitchFamily="18" charset="0"/>
                        </a:rPr>
                        <a:t> </a:t>
                      </a:r>
                      <a:r>
                        <a:rPr lang="cs-CZ" sz="1600" b="1" baseline="0" dirty="0" smtClean="0">
                          <a:latin typeface="Times New Roman" pitchFamily="18" charset="0"/>
                          <a:cs typeface="Times New Roman" pitchFamily="18" charset="0"/>
                        </a:rPr>
                        <a:t>nepatří:</a:t>
                      </a:r>
                      <a:endParaRPr lang="cs-CZ" sz="1600" baseline="0" dirty="0" smtClean="0">
                        <a:latin typeface="Times New Roman" pitchFamily="18" charset="0"/>
                        <a:cs typeface="Times New Roman" pitchFamily="18" charset="0"/>
                      </a:endParaRPr>
                    </a:p>
                    <a:p>
                      <a:pPr marL="0" indent="0" algn="just">
                        <a:buNone/>
                      </a:pPr>
                      <a:endParaRPr lang="cs-CZ" sz="1600" baseline="0" dirty="0" smtClean="0">
                        <a:latin typeface="Times New Roman" pitchFamily="18" charset="0"/>
                        <a:cs typeface="Times New Roman" pitchFamily="18" charset="0"/>
                      </a:endParaRPr>
                    </a:p>
                    <a:p>
                      <a:pPr marL="0" indent="0" algn="just">
                        <a:buNone/>
                      </a:pPr>
                      <a:r>
                        <a:rPr lang="cs-CZ" sz="1200" dirty="0" smtClean="0">
                          <a:latin typeface="Times New Roman" pitchFamily="18" charset="0"/>
                          <a:cs typeface="Times New Roman" pitchFamily="18" charset="0"/>
                        </a:rPr>
                        <a:t>a/   Zabiják</a:t>
                      </a:r>
                    </a:p>
                    <a:p>
                      <a:pPr marL="342900" indent="-342900" algn="just"/>
                      <a:r>
                        <a:rPr lang="cs-CZ" sz="1200" dirty="0" smtClean="0">
                          <a:latin typeface="Times New Roman" pitchFamily="18" charset="0"/>
                          <a:cs typeface="Times New Roman" pitchFamily="18" charset="0"/>
                        </a:rPr>
                        <a:t>b/   </a:t>
                      </a:r>
                      <a:r>
                        <a:rPr lang="cs-CZ" sz="1200" dirty="0" err="1" smtClean="0">
                          <a:latin typeface="Times New Roman" pitchFamily="18" charset="0"/>
                          <a:cs typeface="Times New Roman" pitchFamily="18" charset="0"/>
                        </a:rPr>
                        <a:t>Germinal</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c/   Nora</a:t>
                      </a:r>
                    </a:p>
                    <a:p>
                      <a:pPr marL="342900" indent="-342900" algn="just"/>
                      <a:r>
                        <a:rPr lang="cs-CZ" sz="1200" dirty="0" smtClean="0">
                          <a:latin typeface="Times New Roman" pitchFamily="18" charset="0"/>
                          <a:cs typeface="Times New Roman" pitchFamily="18" charset="0"/>
                        </a:rPr>
                        <a:t>d/   Lidská bestie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sz="1600" dirty="0" smtClean="0">
                          <a:latin typeface="Times New Roman" pitchFamily="18" charset="0"/>
                          <a:cs typeface="Times New Roman" pitchFamily="18" charset="0"/>
                        </a:rPr>
                        <a:t>4. Autorem</a:t>
                      </a:r>
                      <a:r>
                        <a:rPr lang="cs-CZ" sz="1600" baseline="0" dirty="0" smtClean="0">
                          <a:latin typeface="Times New Roman" pitchFamily="18" charset="0"/>
                          <a:cs typeface="Times New Roman" pitchFamily="18" charset="0"/>
                        </a:rPr>
                        <a:t> </a:t>
                      </a:r>
                      <a:r>
                        <a:rPr lang="cs-CZ" sz="1600" i="1" baseline="0" dirty="0" smtClean="0">
                          <a:latin typeface="Times New Roman" pitchFamily="18" charset="0"/>
                          <a:cs typeface="Times New Roman" pitchFamily="18" charset="0"/>
                        </a:rPr>
                        <a:t>Višňového sadu, Racka, Tří sester </a:t>
                      </a:r>
                      <a:r>
                        <a:rPr lang="cs-CZ" sz="1600" i="0" baseline="0" dirty="0" smtClean="0">
                          <a:latin typeface="Times New Roman" pitchFamily="18" charset="0"/>
                          <a:cs typeface="Times New Roman" pitchFamily="18" charset="0"/>
                        </a:rPr>
                        <a:t>je?</a:t>
                      </a: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a/  L.</a:t>
                      </a:r>
                      <a:r>
                        <a:rPr lang="cs-CZ" sz="1200" baseline="0" dirty="0" smtClean="0">
                          <a:latin typeface="Times New Roman" pitchFamily="18" charset="0"/>
                          <a:cs typeface="Times New Roman" pitchFamily="18" charset="0"/>
                        </a:rPr>
                        <a:t> N. Tolstoj</a:t>
                      </a:r>
                      <a:endParaRPr lang="cs-CZ" sz="12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b/  A. P. Čechov</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c/  F. M. </a:t>
                      </a:r>
                      <a:r>
                        <a:rPr lang="cs-CZ" sz="1200" dirty="0" err="1" smtClean="0">
                          <a:latin typeface="Times New Roman" pitchFamily="18" charset="0"/>
                          <a:cs typeface="Times New Roman" pitchFamily="18" charset="0"/>
                        </a:rPr>
                        <a:t>Dostojevskij</a:t>
                      </a:r>
                      <a:endParaRPr lang="cs-CZ" sz="1200" baseline="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Times New Roman" pitchFamily="18" charset="0"/>
                          <a:cs typeface="Times New Roman" pitchFamily="18" charset="0"/>
                        </a:rPr>
                        <a:t>d/  N. V. Gogol</a:t>
                      </a:r>
                      <a:endParaRPr lang="cs-CZ"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tcPr>
                </a:tc>
              </a:tr>
            </a:tbl>
          </a:graphicData>
        </a:graphic>
      </p:graphicFrame>
      <p:sp>
        <p:nvSpPr>
          <p:cNvPr id="16" name="TextovéPole 15"/>
          <p:cNvSpPr txBox="1"/>
          <p:nvPr/>
        </p:nvSpPr>
        <p:spPr>
          <a:xfrm>
            <a:off x="7596336" y="1419622"/>
            <a:ext cx="504056" cy="1200329"/>
          </a:xfrm>
          <a:prstGeom prst="rect">
            <a:avLst/>
          </a:prstGeom>
          <a:noFill/>
        </p:spPr>
        <p:txBody>
          <a:bodyPr wrap="square" rtlCol="0">
            <a:spAutoFit/>
          </a:bodyPr>
          <a:lstStyle/>
          <a:p>
            <a:pPr marL="228600" indent="-228600">
              <a:buAutoNum type="arabicPeriod"/>
            </a:pP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d</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c</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c</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b</a:t>
            </a:r>
            <a:endParaRPr lang="cs-CZ" sz="1200" dirty="0" smtClean="0">
              <a:latin typeface="Times New Roman" pitchFamily="18" charset="0"/>
              <a:cs typeface="Times New Roman" pitchFamily="18" charset="0"/>
            </a:endParaRPr>
          </a:p>
          <a:p>
            <a:pPr marL="228600" indent="-228600"/>
            <a:endParaRPr lang="cs-CZ" sz="1200" dirty="0">
              <a:latin typeface="Times New Roman" pitchFamily="18" charset="0"/>
              <a:cs typeface="Times New Roman" pitchFamily="18" charset="0"/>
            </a:endParaRPr>
          </a:p>
        </p:txBody>
      </p:sp>
      <p:sp>
        <p:nvSpPr>
          <p:cNvPr id="17" name="TextovéPole 16"/>
          <p:cNvSpPr txBox="1"/>
          <p:nvPr/>
        </p:nvSpPr>
        <p:spPr>
          <a:xfrm>
            <a:off x="7532712" y="4236318"/>
            <a:ext cx="1440160" cy="307777"/>
          </a:xfrm>
          <a:prstGeom prst="rect">
            <a:avLst/>
          </a:prstGeom>
          <a:noFill/>
        </p:spPr>
        <p:txBody>
          <a:bodyPr wrap="square" rtlCol="0">
            <a:spAutoFit/>
          </a:bodyPr>
          <a:lstStyle/>
          <a:p>
            <a:r>
              <a:rPr lang="cs-CZ" sz="1400" dirty="0" smtClean="0">
                <a:solidFill>
                  <a:srgbClr val="813763"/>
                </a:solidFill>
                <a:latin typeface="Times New Roman" pitchFamily="18" charset="0"/>
                <a:cs typeface="Times New Roman" pitchFamily="18" charset="0"/>
              </a:rPr>
              <a:t>Test  na známku</a:t>
            </a:r>
            <a:endParaRPr lang="cs-CZ" sz="1400" dirty="0">
              <a:solidFill>
                <a:srgbClr val="813763"/>
              </a:solidFill>
              <a:latin typeface="Times New Roman" pitchFamily="18" charset="0"/>
              <a:cs typeface="Times New Roman" pitchFamily="18" charset="0"/>
            </a:endParaRPr>
          </a:p>
        </p:txBody>
      </p:sp>
      <p:sp>
        <p:nvSpPr>
          <p:cNvPr id="14" name="TextovéPole 1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0" fill="hold"/>
                                        <p:tgtEl>
                                          <p:spTgt spid="16"/>
                                        </p:tgtEl>
                                        <p:attrNameLst>
                                          <p:attrName>ppt_x</p:attrName>
                                        </p:attrNameLst>
                                      </p:cBhvr>
                                      <p:tavLst>
                                        <p:tav tm="0">
                                          <p:val>
                                            <p:strVal val="#ppt_x"/>
                                          </p:val>
                                        </p:tav>
                                        <p:tav tm="100000">
                                          <p:val>
                                            <p:strVal val="#ppt_x"/>
                                          </p:val>
                                        </p:tav>
                                      </p:tavLst>
                                    </p:anim>
                                    <p:anim calcmode="lin" valueType="num">
                                      <p:cBhvr additive="base">
                                        <p:cTn id="4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20150" y="498603"/>
            <a:ext cx="4623858"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47.9 Použité zdroje, citace</a:t>
            </a:r>
            <a:endParaRPr lang="cs-CZ" sz="2500" b="1" dirty="0">
              <a:latin typeface="Times New Roman" pitchFamily="18" charset="0"/>
              <a:cs typeface="Times New Roman" pitchFamily="18" charset="0"/>
            </a:endParaRPr>
          </a:p>
        </p:txBody>
      </p:sp>
      <p:sp>
        <p:nvSpPr>
          <p:cNvPr id="3" name="TextovéPole 2"/>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4" name="TextovéPole 3"/>
          <p:cNvSpPr txBox="1"/>
          <p:nvPr/>
        </p:nvSpPr>
        <p:spPr>
          <a:xfrm>
            <a:off x="683568" y="1275606"/>
            <a:ext cx="6984776" cy="3231654"/>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28575">
            <a:solidFill>
              <a:srgbClr val="00B050"/>
            </a:solidFill>
          </a:ln>
        </p:spPr>
        <p:txBody>
          <a:bodyPr wrap="square" rtlCol="0">
            <a:spAutoFit/>
          </a:bodyPr>
          <a:lstStyle/>
          <a:p>
            <a:pPr marL="171450" indent="-171450">
              <a:buFontTx/>
              <a:buChar char="-"/>
            </a:pPr>
            <a:r>
              <a:rPr lang="cs-CZ" sz="1200" dirty="0">
                <a:latin typeface="Times New Roman" pitchFamily="18" charset="0"/>
                <a:cs typeface="Times New Roman" pitchFamily="18" charset="0"/>
              </a:rPr>
              <a:t>J. Soukal: Literární výchova pro 2. stupeň základní školy, SPN, Praha, 2009</a:t>
            </a:r>
            <a:r>
              <a:rPr lang="cs-CZ" sz="1200" dirty="0" smtClean="0">
                <a:latin typeface="Times New Roman" pitchFamily="18" charset="0"/>
                <a:cs typeface="Times New Roman" pitchFamily="18" charset="0"/>
              </a:rPr>
              <a:t>.</a:t>
            </a:r>
          </a:p>
          <a:p>
            <a:pPr marL="171450" indent="-171450">
              <a:buFontTx/>
              <a:buChar char="-"/>
            </a:pPr>
            <a:r>
              <a:rPr lang="cs-CZ" sz="1200" dirty="0" smtClean="0">
                <a:latin typeface="Times New Roman" pitchFamily="18" charset="0"/>
                <a:cs typeface="Times New Roman" pitchFamily="18" charset="0"/>
              </a:rPr>
              <a:t>M. </a:t>
            </a:r>
            <a:r>
              <a:rPr lang="cs-CZ" sz="1200" dirty="0" err="1" smtClean="0">
                <a:latin typeface="Times New Roman" pitchFamily="18" charset="0"/>
                <a:cs typeface="Times New Roman" pitchFamily="18" charset="0"/>
              </a:rPr>
              <a:t>Sochrová</a:t>
            </a:r>
            <a:r>
              <a:rPr lang="cs-CZ" sz="1200" dirty="0" smtClean="0">
                <a:latin typeface="Times New Roman" pitchFamily="18" charset="0"/>
                <a:cs typeface="Times New Roman" pitchFamily="18" charset="0"/>
              </a:rPr>
              <a:t>: Literatura v kostce  pro střední školy, Fragment,  Havlíčkův Brod, 1999.</a:t>
            </a:r>
            <a:endParaRPr lang="cs-CZ" sz="1200" dirty="0">
              <a:latin typeface="Times New Roman" pitchFamily="18" charset="0"/>
              <a:cs typeface="Times New Roman" pitchFamily="18" charset="0"/>
            </a:endParaRPr>
          </a:p>
          <a:p>
            <a:pPr marL="171450" indent="-171450">
              <a:buFontTx/>
              <a:buChar char="-"/>
            </a:pPr>
            <a:r>
              <a:rPr lang="cs-CZ" sz="1200" dirty="0" smtClean="0">
                <a:latin typeface="Times New Roman" pitchFamily="18" charset="0"/>
                <a:cs typeface="Times New Roman" pitchFamily="18" charset="0"/>
                <a:hlinkClick r:id="rId2"/>
              </a:rPr>
              <a:t>http</a:t>
            </a:r>
            <a:r>
              <a:rPr lang="cs-CZ" sz="1200" dirty="0">
                <a:latin typeface="Times New Roman" pitchFamily="18" charset="0"/>
                <a:cs typeface="Times New Roman" pitchFamily="18" charset="0"/>
                <a:hlinkClick r:id="rId2"/>
              </a:rPr>
              <a:t>://</a:t>
            </a:r>
            <a:r>
              <a:rPr lang="cs-CZ" sz="1200" dirty="0" smtClean="0">
                <a:latin typeface="Times New Roman" pitchFamily="18" charset="0"/>
                <a:cs typeface="Times New Roman" pitchFamily="18" charset="0"/>
                <a:hlinkClick r:id="rId2"/>
              </a:rPr>
              <a:t>cs.wikipedia.org/wiki/Soubor:Balzac.jpg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1)</a:t>
            </a:r>
          </a:p>
          <a:p>
            <a:pPr marL="171450" indent="-171450">
              <a:buFontTx/>
              <a:buChar char="-"/>
            </a:pPr>
            <a:r>
              <a:rPr lang="cs-CZ" sz="1200" dirty="0">
                <a:latin typeface="Times New Roman" pitchFamily="18" charset="0"/>
                <a:cs typeface="Times New Roman" pitchFamily="18" charset="0"/>
                <a:hlinkClick r:id="rId3"/>
              </a:rPr>
              <a:t>http://</a:t>
            </a:r>
            <a:r>
              <a:rPr lang="cs-CZ" sz="1200" dirty="0" smtClean="0">
                <a:latin typeface="Times New Roman" pitchFamily="18" charset="0"/>
                <a:cs typeface="Times New Roman" pitchFamily="18" charset="0"/>
                <a:hlinkClick r:id="rId3"/>
              </a:rPr>
              <a:t>cs.wikipedia.org/wiki/Maupassant</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1)</a:t>
            </a:r>
          </a:p>
          <a:p>
            <a:pPr marL="171450" indent="-171450">
              <a:buFontTx/>
              <a:buChar char="-"/>
            </a:pPr>
            <a:r>
              <a:rPr lang="cs-CZ" sz="1200" dirty="0">
                <a:latin typeface="Times New Roman" pitchFamily="18" charset="0"/>
                <a:cs typeface="Times New Roman" pitchFamily="18" charset="0"/>
                <a:hlinkClick r:id="rId4"/>
              </a:rPr>
              <a:t>http://cs.wikipedia.org/wiki/%</a:t>
            </a:r>
            <a:r>
              <a:rPr lang="cs-CZ" sz="1200" dirty="0" smtClean="0">
                <a:latin typeface="Times New Roman" pitchFamily="18" charset="0"/>
                <a:cs typeface="Times New Roman" pitchFamily="18" charset="0"/>
                <a:hlinkClick r:id="rId4"/>
              </a:rPr>
              <a:t>C3%89mile_Zola</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1)</a:t>
            </a:r>
          </a:p>
          <a:p>
            <a:pPr marL="171450" indent="-171450">
              <a:buFontTx/>
              <a:buChar char="-"/>
            </a:pPr>
            <a:r>
              <a:rPr lang="cs-CZ" sz="1200" dirty="0">
                <a:latin typeface="Times New Roman" pitchFamily="18" charset="0"/>
                <a:cs typeface="Times New Roman" pitchFamily="18" charset="0"/>
                <a:hlinkClick r:id="rId5"/>
              </a:rPr>
              <a:t>http://</a:t>
            </a:r>
            <a:r>
              <a:rPr lang="cs-CZ" sz="1200" dirty="0" smtClean="0">
                <a:latin typeface="Times New Roman" pitchFamily="18" charset="0"/>
                <a:cs typeface="Times New Roman" pitchFamily="18" charset="0"/>
                <a:hlinkClick r:id="rId5"/>
              </a:rPr>
              <a:t>cs.wikipedia.org/wiki/Dickens</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1)</a:t>
            </a:r>
          </a:p>
          <a:p>
            <a:pPr marL="171450" indent="-171450">
              <a:buFontTx/>
              <a:buChar char="-"/>
            </a:pPr>
            <a:r>
              <a:rPr lang="cs-CZ" sz="1200" dirty="0">
                <a:latin typeface="Times New Roman" pitchFamily="18" charset="0"/>
                <a:cs typeface="Times New Roman" pitchFamily="18" charset="0"/>
                <a:hlinkClick r:id="rId6"/>
              </a:rPr>
              <a:t>http://</a:t>
            </a:r>
            <a:r>
              <a:rPr lang="cs-CZ" sz="1200" dirty="0" smtClean="0">
                <a:latin typeface="Times New Roman" pitchFamily="18" charset="0"/>
                <a:cs typeface="Times New Roman" pitchFamily="18" charset="0"/>
                <a:hlinkClick r:id="rId6"/>
              </a:rPr>
              <a:t>cs.wikipedia.org/wiki/Gogol</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1)</a:t>
            </a:r>
          </a:p>
          <a:p>
            <a:pPr marL="171450" indent="-171450">
              <a:buFontTx/>
              <a:buChar char="-"/>
            </a:pPr>
            <a:r>
              <a:rPr lang="cs-CZ" sz="1200" dirty="0">
                <a:latin typeface="Times New Roman" pitchFamily="18" charset="0"/>
                <a:cs typeface="Times New Roman" pitchFamily="18" charset="0"/>
                <a:hlinkClick r:id="rId7"/>
              </a:rPr>
              <a:t>http://</a:t>
            </a:r>
            <a:r>
              <a:rPr lang="cs-CZ" sz="1200" dirty="0" smtClean="0">
                <a:latin typeface="Times New Roman" pitchFamily="18" charset="0"/>
                <a:cs typeface="Times New Roman" pitchFamily="18" charset="0"/>
                <a:hlinkClick r:id="rId7"/>
              </a:rPr>
              <a:t>cs.wikipedia.org/wiki/Dostojevskij</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1)</a:t>
            </a:r>
            <a:endParaRPr lang="cs-CZ" sz="1200" dirty="0">
              <a:latin typeface="Times New Roman" pitchFamily="18" charset="0"/>
              <a:cs typeface="Times New Roman" pitchFamily="18" charset="0"/>
            </a:endParaRPr>
          </a:p>
          <a:p>
            <a:pPr marL="171450" indent="-171450">
              <a:buFontTx/>
              <a:buChar char="-"/>
            </a:pPr>
            <a:r>
              <a:rPr lang="cs-CZ" sz="1200" dirty="0">
                <a:latin typeface="Times New Roman" pitchFamily="18" charset="0"/>
                <a:cs typeface="Times New Roman" pitchFamily="18" charset="0"/>
                <a:hlinkClick r:id="rId8"/>
              </a:rPr>
              <a:t>http://</a:t>
            </a:r>
            <a:r>
              <a:rPr lang="cs-CZ" sz="1200" dirty="0" smtClean="0">
                <a:latin typeface="Times New Roman" pitchFamily="18" charset="0"/>
                <a:cs typeface="Times New Roman" pitchFamily="18" charset="0"/>
                <a:hlinkClick r:id="rId8"/>
              </a:rPr>
              <a:t>cs.wikipedia.org/wiki/Lev_Nikolajevi%C4%8D_Tolstoj</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1)</a:t>
            </a:r>
          </a:p>
          <a:p>
            <a:pPr marL="171450" indent="-171450">
              <a:buFontTx/>
              <a:buChar char="-"/>
            </a:pPr>
            <a:r>
              <a:rPr lang="cs-CZ" sz="1200" dirty="0">
                <a:latin typeface="Times New Roman" pitchFamily="18" charset="0"/>
                <a:cs typeface="Times New Roman" pitchFamily="18" charset="0"/>
                <a:hlinkClick r:id="rId8"/>
              </a:rPr>
              <a:t>http://</a:t>
            </a:r>
            <a:r>
              <a:rPr lang="cs-CZ" sz="1200" dirty="0" smtClean="0">
                <a:latin typeface="Times New Roman" pitchFamily="18" charset="0"/>
                <a:cs typeface="Times New Roman" pitchFamily="18" charset="0"/>
                <a:hlinkClick r:id="rId8"/>
              </a:rPr>
              <a:t>cs.wikipedia.org/wiki/Lev_Nikolajevi%C4%8D_Tolstoj</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1)</a:t>
            </a:r>
          </a:p>
          <a:p>
            <a:pPr marL="171450" indent="-171450">
              <a:buFontTx/>
              <a:buChar char="-"/>
            </a:pPr>
            <a:r>
              <a:rPr lang="cs-CZ" sz="1200" dirty="0">
                <a:latin typeface="Times New Roman" pitchFamily="18" charset="0"/>
                <a:cs typeface="Times New Roman" pitchFamily="18" charset="0"/>
                <a:hlinkClick r:id="rId9"/>
              </a:rPr>
              <a:t>http://cs.wikipedia.org/wiki/Franti%C5%A1ek_Josef_I</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2)</a:t>
            </a:r>
          </a:p>
          <a:p>
            <a:pPr marL="171450" indent="-171450">
              <a:buFontTx/>
              <a:buChar char="-"/>
            </a:pPr>
            <a:r>
              <a:rPr lang="cs-CZ" sz="1200" dirty="0">
                <a:latin typeface="Times New Roman" pitchFamily="18" charset="0"/>
                <a:cs typeface="Times New Roman" pitchFamily="18" charset="0"/>
                <a:hlinkClick r:id="rId10"/>
              </a:rPr>
              <a:t>http://</a:t>
            </a:r>
            <a:r>
              <a:rPr lang="cs-CZ" sz="1200" dirty="0" smtClean="0">
                <a:latin typeface="Times New Roman" pitchFamily="18" charset="0"/>
                <a:cs typeface="Times New Roman" pitchFamily="18" charset="0"/>
                <a:hlinkClick r:id="rId10"/>
              </a:rPr>
              <a:t>artquizz.free.fr/p2b/romanCourbet.jpg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2)</a:t>
            </a:r>
          </a:p>
          <a:p>
            <a:pPr marL="171450" indent="-171450">
              <a:buFontTx/>
              <a:buChar char="-"/>
            </a:pPr>
            <a:r>
              <a:rPr lang="cs-CZ" sz="1200" dirty="0">
                <a:latin typeface="Times New Roman" pitchFamily="18" charset="0"/>
                <a:cs typeface="Times New Roman" pitchFamily="18" charset="0"/>
                <a:hlinkClick r:id="rId11"/>
              </a:rPr>
              <a:t>http://</a:t>
            </a:r>
            <a:r>
              <a:rPr lang="cs-CZ" sz="1200" dirty="0" smtClean="0">
                <a:latin typeface="Times New Roman" pitchFamily="18" charset="0"/>
                <a:cs typeface="Times New Roman" pitchFamily="18" charset="0"/>
                <a:hlinkClick r:id="rId11"/>
              </a:rPr>
              <a:t>cs.wikipedia.org/wiki/Soubor:REPIN_Ivan_Terrible%26Ivan.jpg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2)</a:t>
            </a:r>
          </a:p>
          <a:p>
            <a:pPr marL="171450" indent="-171450">
              <a:buFontTx/>
              <a:buChar char="-"/>
            </a:pPr>
            <a:r>
              <a:rPr lang="cs-CZ" sz="1200" dirty="0">
                <a:latin typeface="Times New Roman" pitchFamily="18" charset="0"/>
                <a:cs typeface="Times New Roman" pitchFamily="18" charset="0"/>
                <a:hlinkClick r:id="rId12"/>
              </a:rPr>
              <a:t>http://</a:t>
            </a:r>
            <a:r>
              <a:rPr lang="cs-CZ" sz="1200" dirty="0" smtClean="0">
                <a:latin typeface="Times New Roman" pitchFamily="18" charset="0"/>
                <a:cs typeface="Times New Roman" pitchFamily="18" charset="0"/>
                <a:hlinkClick r:id="rId12"/>
              </a:rPr>
              <a:t>dum.rvp.cz/materialy/svetovy-realismus.html</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5, 6)</a:t>
            </a:r>
          </a:p>
          <a:p>
            <a:pPr marL="171450" indent="-171450">
              <a:buFontTx/>
              <a:buChar char="-"/>
            </a:pPr>
            <a:r>
              <a:rPr lang="cs-CZ" sz="1200" dirty="0">
                <a:latin typeface="Times New Roman" pitchFamily="18" charset="0"/>
                <a:cs typeface="Times New Roman" pitchFamily="18" charset="0"/>
                <a:hlinkClick r:id="rId13"/>
              </a:rPr>
              <a:t>http://cs.wikipedia.org/wiki/</a:t>
            </a:r>
            <a:r>
              <a:rPr lang="cs-CZ" sz="1200" dirty="0" err="1">
                <a:latin typeface="Times New Roman" pitchFamily="18" charset="0"/>
                <a:cs typeface="Times New Roman" pitchFamily="18" charset="0"/>
                <a:hlinkClick r:id="rId13"/>
              </a:rPr>
              <a:t>Nana</a:t>
            </a:r>
            <a:r>
              <a:rPr lang="cs-CZ" sz="1200" dirty="0">
                <a:latin typeface="Times New Roman" pitchFamily="18" charset="0"/>
                <a:cs typeface="Times New Roman" pitchFamily="18" charset="0"/>
                <a:hlinkClick r:id="rId13"/>
              </a:rPr>
              <a:t>_(novela</a:t>
            </a:r>
            <a:r>
              <a:rPr lang="cs-CZ" sz="1200" dirty="0" smtClean="0">
                <a:latin typeface="Times New Roman" pitchFamily="18" charset="0"/>
                <a:cs typeface="Times New Roman" pitchFamily="18" charset="0"/>
                <a:hlinkClick r:id="rId13"/>
              </a:rPr>
              <a:t>)</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7)</a:t>
            </a:r>
          </a:p>
          <a:p>
            <a:pPr marL="171450" indent="-171450">
              <a:buFontTx/>
              <a:buChar char="-"/>
            </a:pPr>
            <a:r>
              <a:rPr lang="cs-CZ" sz="1200" dirty="0">
                <a:latin typeface="Times New Roman" pitchFamily="18" charset="0"/>
                <a:cs typeface="Times New Roman" pitchFamily="18" charset="0"/>
                <a:hlinkClick r:id="rId14"/>
              </a:rPr>
              <a:t>http://cs.wikipedia.org/wiki/Zabij%C3%A1k_(kniha</a:t>
            </a:r>
            <a:r>
              <a:rPr lang="cs-CZ" sz="1200" dirty="0" smtClean="0">
                <a:latin typeface="Times New Roman" pitchFamily="18" charset="0"/>
                <a:cs typeface="Times New Roman" pitchFamily="18" charset="0"/>
                <a:hlinkClick r:id="rId14"/>
              </a:rPr>
              <a:t>)</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7)</a:t>
            </a:r>
          </a:p>
          <a:p>
            <a:pPr marL="171450" indent="-171450">
              <a:buFontTx/>
              <a:buChar char="-"/>
            </a:pPr>
            <a:r>
              <a:rPr lang="cs-CZ" sz="1200" dirty="0">
                <a:latin typeface="Times New Roman" pitchFamily="18" charset="0"/>
                <a:cs typeface="Times New Roman" pitchFamily="18" charset="0"/>
                <a:hlinkClick r:id="rId15"/>
              </a:rPr>
              <a:t>http://</a:t>
            </a:r>
            <a:r>
              <a:rPr lang="cs-CZ" sz="1200" dirty="0" smtClean="0">
                <a:latin typeface="Times New Roman" pitchFamily="18" charset="0"/>
                <a:cs typeface="Times New Roman" pitchFamily="18" charset="0"/>
                <a:hlinkClick r:id="rId15"/>
              </a:rPr>
              <a:t>cs.wikipedia.org/wiki/Soubor:Zola_grave_on_cimetiere_de_montmartre_paris_02.JPG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7)</a:t>
            </a:r>
          </a:p>
        </p:txBody>
      </p:sp>
    </p:spTree>
    <p:extLst>
      <p:ext uri="{BB962C8B-B14F-4D97-AF65-F5344CB8AC3E}">
        <p14:creationId xmlns:p14="http://schemas.microsoft.com/office/powerpoint/2010/main" val="21943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2035</TotalTime>
  <Words>1514</Words>
  <Application>Microsoft Office PowerPoint</Application>
  <PresentationFormat>Předvádění na obrazovce (16:9)</PresentationFormat>
  <Paragraphs>244</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47.1 Realismus a naturalismus</vt:lpstr>
      <vt:lpstr>47.2 Co již víme?</vt:lpstr>
      <vt:lpstr>47.3 Jaké si řekneme nové termíny a názvy?</vt:lpstr>
      <vt:lpstr>47.4 Co si řekneme nového?</vt:lpstr>
      <vt:lpstr>47.5 Procvičení a příklady</vt:lpstr>
      <vt:lpstr>47.6 Něco navíc pro šikovné</vt:lpstr>
      <vt:lpstr>47.7 CLIL</vt:lpstr>
      <vt:lpstr>47.8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hercogova</cp:lastModifiedBy>
  <cp:revision>183</cp:revision>
  <dcterms:created xsi:type="dcterms:W3CDTF">2010-10-18T18:21:56Z</dcterms:created>
  <dcterms:modified xsi:type="dcterms:W3CDTF">2012-04-01T12:13:10Z</dcterms:modified>
</cp:coreProperties>
</file>