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EAA27D4-0EC3-4241-8354-462FF439BAE7}">
          <p14:sldIdLst>
            <p14:sldId id="257"/>
            <p14:sldId id="258"/>
            <p14:sldId id="259"/>
            <p14:sldId id="264"/>
            <p14:sldId id="260"/>
            <p14:sldId id="261"/>
            <p14:sldId id="262"/>
            <p14:sldId id="263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0" y="2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prusa\Dokumenty\Prezentace1256.wav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cesky-jazyk.cz/citanka/jan-neruda/kam-s-nim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Jan_Neruda" TargetMode="External"/><Relationship Id="rId13" Type="http://schemas.openxmlformats.org/officeDocument/2006/relationships/hyperlink" Target="http://cs.wikipedia.org/wiki/Jaroslav_Vrchlick%C3%BD" TargetMode="External"/><Relationship Id="rId3" Type="http://schemas.openxmlformats.org/officeDocument/2006/relationships/hyperlink" Target="http://www.christnet.cz/magazin/clanek.asp?clanek=3619" TargetMode="External"/><Relationship Id="rId7" Type="http://schemas.openxmlformats.org/officeDocument/2006/relationships/hyperlink" Target="http://www.adplus.cz/katalog/titul/ruch-almanach-omladiny-ceskoslovanske-rocnik-druhy-6031" TargetMode="External"/><Relationship Id="rId12" Type="http://schemas.openxmlformats.org/officeDocument/2006/relationships/hyperlink" Target="http://cs.wikisource.org/wiki/Autor:Josef_V%C3%A1clav_Sl%C3%A1dek" TargetMode="External"/><Relationship Id="rId2" Type="http://schemas.openxmlformats.org/officeDocument/2006/relationships/hyperlink" Target="http://absolventi.gymcheb.cz/2009/jafatur/nova2/New4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nihynainternetu.cz/antikvariat/poesie/34601-Halek-Vitezslav-red-Maj-Jarni-almanach-na-rok-1860-Rocnik-III.html" TargetMode="External"/><Relationship Id="rId11" Type="http://schemas.openxmlformats.org/officeDocument/2006/relationships/hyperlink" Target="http://cs.wikipedia.org/wiki/Eli%C5%A1ka_Kr%C3%A1snohorsk%C3%A1" TargetMode="External"/><Relationship Id="rId5" Type="http://schemas.openxmlformats.org/officeDocument/2006/relationships/hyperlink" Target="http://www.svornost.com/2011/03/kalendarium-22-3-1808-zemrel-vaclav-matej-kramerius/" TargetMode="External"/><Relationship Id="rId10" Type="http://schemas.openxmlformats.org/officeDocument/2006/relationships/hyperlink" Target="http://cs.wikipedia.org/wiki/Svatopluk_%C4%8Cech" TargetMode="External"/><Relationship Id="rId4" Type="http://schemas.openxmlformats.org/officeDocument/2006/relationships/hyperlink" Target="http://simonak.eu/index.php?stranka=pages/h_k/8_18.htm" TargetMode="External"/><Relationship Id="rId9" Type="http://schemas.openxmlformats.org/officeDocument/2006/relationships/hyperlink" Target="http://cs.wikipedia.org/wiki/V%C3%ADt%C4%9Bzslav_H%C3%A1le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9502"/>
            <a:ext cx="8701776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  </a:t>
            </a:r>
            <a:r>
              <a:rPr lang="pl-PL" sz="2500" b="1" dirty="0" smtClean="0">
                <a:latin typeface="Times New Roman" pitchFamily="18" charset="0"/>
                <a:cs typeface="Times New Roman" pitchFamily="18" charset="0"/>
              </a:rPr>
              <a:t>Česká </a:t>
            </a:r>
            <a:r>
              <a:rPr lang="pl-PL" sz="2500" b="1" dirty="0">
                <a:latin typeface="Times New Roman" pitchFamily="18" charset="0"/>
                <a:cs typeface="Times New Roman" pitchFamily="18" charset="0"/>
              </a:rPr>
              <a:t>literatura 2. poloviny 19. </a:t>
            </a:r>
            <a:r>
              <a:rPr lang="pl-PL" sz="2500" b="1" dirty="0" smtClean="0">
                <a:latin typeface="Times New Roman" pitchFamily="18" charset="0"/>
                <a:cs typeface="Times New Roman" pitchFamily="18" charset="0"/>
              </a:rPr>
              <a:t>století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501775"/>
            <a:ext cx="1638300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Zástupný symbol pro obsah 13"/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837"/>
            <a:ext cx="1657350" cy="2762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837"/>
            <a:ext cx="4788024" cy="39331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2191899"/>
            <a:ext cx="16002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23977"/>
            <a:ext cx="1638300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ovéPole 4"/>
          <p:cNvSpPr txBox="1"/>
          <p:nvPr/>
        </p:nvSpPr>
        <p:spPr>
          <a:xfrm>
            <a:off x="0" y="4532511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Drahomíra Párová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 isNarration="1">
              <p:cMediaNode showWhenStopped="0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76407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Májovci, ruchovci, lumírovci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období 2. poloviny 19. století v české literatuře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504" y="492443"/>
            <a:ext cx="8579296" cy="57078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8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05979"/>
            <a:ext cx="8686800" cy="925611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45.2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již víme?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116" y="861878"/>
            <a:ext cx="8718884" cy="428162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Národní obrození</a:t>
            </a:r>
            <a:r>
              <a:rPr lang="cs-CZ" sz="1800" dirty="0" smtClean="0"/>
              <a:t>: 18.,19.století</a:t>
            </a:r>
          </a:p>
          <a:p>
            <a:r>
              <a:rPr lang="cs-CZ" sz="1800" b="1" dirty="0"/>
              <a:t>j</a:t>
            </a:r>
            <a:r>
              <a:rPr lang="cs-CZ" sz="1800" b="1" dirty="0" smtClean="0"/>
              <a:t>azykovědci</a:t>
            </a:r>
            <a:r>
              <a:rPr lang="cs-CZ" sz="1800" dirty="0" smtClean="0"/>
              <a:t>: Josef Dobrovský, Josef Jungmann,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 	  František Palacký</a:t>
            </a:r>
          </a:p>
          <a:p>
            <a:r>
              <a:rPr lang="cs-CZ" sz="1800" b="1" dirty="0"/>
              <a:t>u</a:t>
            </a:r>
            <a:r>
              <a:rPr lang="cs-CZ" sz="1800" b="1" dirty="0" smtClean="0"/>
              <a:t>mělci</a:t>
            </a:r>
            <a:r>
              <a:rPr lang="cs-CZ" sz="1800" dirty="0" smtClean="0"/>
              <a:t>: Karel Jaromír Erben, Karel Hynek Mácha, Josef Kajetán Tyl, Božena Němcová, Karel Havlíček Borovský</a:t>
            </a:r>
          </a:p>
          <a:p>
            <a:r>
              <a:rPr lang="cs-CZ" sz="1800" b="1" dirty="0" smtClean="0"/>
              <a:t>divadlo: </a:t>
            </a:r>
            <a:r>
              <a:rPr lang="cs-CZ" sz="1800" dirty="0" smtClean="0"/>
              <a:t>Bouda</a:t>
            </a:r>
            <a:endParaRPr lang="cs-CZ" sz="1800" b="1" dirty="0" smtClean="0"/>
          </a:p>
          <a:p>
            <a:pPr marL="342900" lvl="6" indent="-342900"/>
            <a:r>
              <a:rPr lang="cs-CZ" sz="1800" b="1" dirty="0" smtClean="0"/>
              <a:t>nakladatelství: </a:t>
            </a:r>
            <a:r>
              <a:rPr lang="cs-CZ" sz="1800" dirty="0" err="1" smtClean="0"/>
              <a:t>Melantrich</a:t>
            </a:r>
            <a:endParaRPr lang="cs-CZ" sz="1800" b="1" dirty="0"/>
          </a:p>
          <a:p>
            <a:endParaRPr lang="cs-CZ" sz="2400" dirty="0" smtClean="0"/>
          </a:p>
          <a:p>
            <a:pPr marL="2743200" lvl="6" indent="0">
              <a:buNone/>
            </a:pPr>
            <a:r>
              <a:rPr lang="cs-CZ" sz="1200" dirty="0" smtClean="0"/>
              <a:t> </a:t>
            </a:r>
            <a:endParaRPr lang="cs-CZ" sz="2400" b="1" dirty="0"/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54313"/>
            <a:ext cx="1872208" cy="2389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92443"/>
            <a:ext cx="1512168" cy="1431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524688"/>
            <a:ext cx="2228850" cy="1493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513" y="2427735"/>
            <a:ext cx="2047875" cy="2715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MÁJOVCI	1858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RUCHOVCI 	1868</a:t>
            </a:r>
          </a:p>
          <a:p>
            <a:pPr>
              <a:buFontTx/>
              <a:buNone/>
            </a:pPr>
            <a:endParaRPr lang="cs-CZ" dirty="0"/>
          </a:p>
          <a:p>
            <a:r>
              <a:rPr lang="cs-CZ" dirty="0"/>
              <a:t>LUMÍROVCI	1872</a:t>
            </a:r>
          </a:p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771550"/>
            <a:ext cx="2647950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20" y="2211710"/>
            <a:ext cx="179070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206" y="2643758"/>
            <a:ext cx="1923810" cy="2380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4838700"/>
            <a:ext cx="304800" cy="304800"/>
          </a:xfrm>
          <a:prstGeom prst="rect">
            <a:avLst/>
          </a:prstGeom>
        </p:spPr>
      </p:pic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90431"/>
              </p:ext>
            </p:extLst>
          </p:nvPr>
        </p:nvGraphicFramePr>
        <p:xfrm>
          <a:off x="35496" y="915566"/>
          <a:ext cx="8568954" cy="28651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56318"/>
                <a:gridCol w="2856318"/>
                <a:gridCol w="28563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MÁJOVCI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RUCHOVCI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LUMÍROVCI</a:t>
                      </a:r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obdiv básně Máj, 1858 almanach Máj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1868 kámen Národního divadla, almanach Ruch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1872 časopis Lumír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Jan Neruda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obnova historické tematiky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domácí problematika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Vítězslav Hálek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zájem o venkov a selství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překlady světových autorů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Karolína Světlá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domácí tradice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česká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err="1" smtClean="0"/>
                        <a:t>lt</a:t>
                      </a:r>
                      <a:r>
                        <a:rPr lang="cs-CZ" dirty="0" smtClean="0"/>
                        <a:t>. na světovou úroveň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Karel Sabina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Svatopluk Čech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Josef</a:t>
                      </a:r>
                      <a:r>
                        <a:rPr lang="cs-CZ" baseline="0" dirty="0" smtClean="0"/>
                        <a:t> Václav Sládek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B. Němcová / K. J. Erben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Eliška Krásnohorská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Jaroslav Vrchlický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4" y="3845843"/>
            <a:ext cx="1043608" cy="1273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84223"/>
            <a:ext cx="1224136" cy="1359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95886"/>
            <a:ext cx="1080120" cy="134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802076"/>
            <a:ext cx="1080121" cy="13235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66" y="3799389"/>
            <a:ext cx="1008112" cy="1309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95885"/>
            <a:ext cx="1152128" cy="1359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363272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8376" y="1203598"/>
            <a:ext cx="8147248" cy="339447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b="1" dirty="0" smtClean="0"/>
              <a:t>Svatopluk Čech</a:t>
            </a:r>
          </a:p>
          <a:p>
            <a:pPr marL="0" indent="0">
              <a:buNone/>
            </a:pPr>
            <a:r>
              <a:rPr lang="cs-CZ" sz="1100" b="1" i="1" dirty="0" smtClean="0"/>
              <a:t>Dosti nás</a:t>
            </a:r>
          </a:p>
          <a:p>
            <a:pPr marL="0" indent="0">
              <a:buNone/>
            </a:pPr>
            <a:r>
              <a:rPr lang="cs-CZ" sz="1100" dirty="0" smtClean="0"/>
              <a:t>Jsme malí, slabí – Dosti těchto řečí! </a:t>
            </a:r>
          </a:p>
          <a:p>
            <a:pPr marL="0" indent="0">
              <a:buNone/>
            </a:pPr>
            <a:r>
              <a:rPr lang="cs-CZ" sz="1100" dirty="0" smtClean="0"/>
              <a:t>Jen kdo tak zoufá, sláb a malý jest.</a:t>
            </a:r>
          </a:p>
          <a:p>
            <a:pPr marL="0" indent="0">
              <a:buNone/>
            </a:pPr>
            <a:r>
              <a:rPr lang="cs-CZ" sz="1100" dirty="0" smtClean="0"/>
              <a:t>Oč byla Hellas, byla Roma větší,</a:t>
            </a:r>
          </a:p>
          <a:p>
            <a:pPr marL="0" indent="0">
              <a:buNone/>
            </a:pPr>
            <a:r>
              <a:rPr lang="cs-CZ" sz="1100" dirty="0" smtClean="0"/>
              <a:t> než skrání nesmrtelnou se dotkla hvězd. 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1100" dirty="0" smtClean="0"/>
              <a:t>Jak směšné byly našich předků cepy</a:t>
            </a:r>
          </a:p>
          <a:p>
            <a:pPr marL="0" indent="0">
              <a:buNone/>
            </a:pPr>
            <a:r>
              <a:rPr lang="cs-CZ" sz="1100" dirty="0" smtClean="0"/>
              <a:t>když celý svět se zdvihl proti nim,		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dirty="0" smtClean="0"/>
              <a:t>a hle, svět celý zdrtil vůdce slepý</a:t>
            </a:r>
            <a:r>
              <a:rPr lang="cs-CZ" sz="1100" b="1" dirty="0" smtClean="0"/>
              <a:t>	</a:t>
            </a:r>
          </a:p>
          <a:p>
            <a:pPr marL="0" indent="0">
              <a:buNone/>
            </a:pPr>
            <a:r>
              <a:rPr lang="cs-CZ" sz="1100" dirty="0" smtClean="0"/>
              <a:t>a Táboru se klonil věčný Řím.			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dirty="0" smtClean="0"/>
              <a:t>				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dirty="0" smtClean="0"/>
              <a:t>Jen v srdce zápal, chrabrost bohatýrů					</a:t>
            </a:r>
          </a:p>
          <a:p>
            <a:pPr marL="0" indent="0">
              <a:buNone/>
            </a:pPr>
            <a:r>
              <a:rPr lang="cs-CZ" sz="1100" dirty="0" smtClean="0"/>
              <a:t>A </a:t>
            </a:r>
            <a:r>
              <a:rPr lang="cs-CZ" sz="1100" dirty="0" err="1" smtClean="0"/>
              <a:t>budem</a:t>
            </a:r>
            <a:r>
              <a:rPr lang="cs-CZ" sz="1100" dirty="0" smtClean="0"/>
              <a:t> vojskem netušených sil!		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dirty="0" smtClean="0"/>
              <a:t>Sláb jen ten, kdo ztratil v sebe víru,		</a:t>
            </a:r>
            <a:endParaRPr lang="cs-CZ" sz="1100" b="1" dirty="0" smtClean="0"/>
          </a:p>
          <a:p>
            <a:pPr marL="0" indent="0">
              <a:buNone/>
            </a:pPr>
            <a:r>
              <a:rPr lang="cs-CZ" sz="1100" dirty="0" smtClean="0"/>
              <a:t>A malým ten, kdo zná jen malý cíl.			</a:t>
            </a:r>
          </a:p>
          <a:p>
            <a:pPr marL="0" indent="0">
              <a:buNone/>
            </a:pPr>
            <a:r>
              <a:rPr lang="cs-CZ" sz="1100" dirty="0" smtClean="0"/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sz="11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4294967295"/>
          </p:nvPr>
        </p:nvSpPr>
        <p:spPr>
          <a:xfrm>
            <a:off x="5940152" y="771550"/>
            <a:ext cx="3082042" cy="20064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cs-CZ" sz="1200" b="1" dirty="0" smtClean="0"/>
              <a:t>Jaroslav Vrchlický</a:t>
            </a:r>
          </a:p>
          <a:p>
            <a:pPr marL="0" indent="0" algn="r">
              <a:buNone/>
            </a:pPr>
            <a:r>
              <a:rPr lang="cs-CZ" sz="1200" b="1" i="1" dirty="0" smtClean="0"/>
              <a:t>Za trochu lásky</a:t>
            </a:r>
          </a:p>
          <a:p>
            <a:pPr marL="0" indent="0" algn="r">
              <a:buNone/>
            </a:pPr>
            <a:r>
              <a:rPr lang="cs-CZ" sz="1200" dirty="0" smtClean="0"/>
              <a:t>Za trochu lásky šel bych světa kraj,</a:t>
            </a:r>
          </a:p>
          <a:p>
            <a:pPr marL="0" indent="0" algn="r">
              <a:buNone/>
            </a:pPr>
            <a:r>
              <a:rPr lang="cs-CZ" sz="1200" dirty="0" smtClean="0"/>
              <a:t>šel s hlavou odkrytou a šel bych bosý,</a:t>
            </a:r>
          </a:p>
          <a:p>
            <a:pPr marL="0" indent="0" algn="r">
              <a:buNone/>
            </a:pPr>
            <a:r>
              <a:rPr lang="cs-CZ" sz="1200" dirty="0" smtClean="0"/>
              <a:t>šel v ledu – ale v duši věčný máj,</a:t>
            </a:r>
          </a:p>
          <a:p>
            <a:pPr marL="0" indent="0" algn="r">
              <a:buNone/>
            </a:pPr>
            <a:r>
              <a:rPr lang="cs-CZ" sz="1200" dirty="0" smtClean="0"/>
              <a:t>šel vichřicí – však slyšel zpívat kosy,</a:t>
            </a:r>
          </a:p>
          <a:p>
            <a:pPr marL="0" indent="0" algn="r">
              <a:buNone/>
            </a:pPr>
            <a:r>
              <a:rPr lang="cs-CZ" sz="1200" dirty="0" smtClean="0"/>
              <a:t>šel pouští – a měl v srdci perly rosy.</a:t>
            </a:r>
          </a:p>
          <a:p>
            <a:pPr marL="0" indent="0" algn="r">
              <a:buNone/>
            </a:pPr>
            <a:r>
              <a:rPr lang="cs-CZ" sz="1200" dirty="0" smtClean="0"/>
              <a:t>Za trochu lásky šel bych světa kraj,</a:t>
            </a:r>
          </a:p>
          <a:p>
            <a:pPr marL="0" indent="0" algn="r">
              <a:buNone/>
            </a:pPr>
            <a:r>
              <a:rPr lang="cs-CZ" sz="1200" dirty="0" smtClean="0"/>
              <a:t>jak ten, kdo zpívá u dveří a prosí.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pic>
        <p:nvPicPr>
          <p:cNvPr id="1026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713" y="926063"/>
            <a:ext cx="57606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sah 5"/>
          <p:cNvSpPr txBox="1">
            <a:spLocks/>
          </p:cNvSpPr>
          <p:nvPr/>
        </p:nvSpPr>
        <p:spPr>
          <a:xfrm>
            <a:off x="2987824" y="2787774"/>
            <a:ext cx="4320480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sz="1200" b="1" u="sng" dirty="0" smtClean="0"/>
              <a:t>PRÁCE S TEXTY</a:t>
            </a:r>
            <a:r>
              <a:rPr lang="cs-CZ" sz="1200" dirty="0" smtClean="0"/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b="1" dirty="0" smtClean="0"/>
              <a:t>POROVNEJ NÁLADU OBOU BÁSNÍ.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b="1" dirty="0" smtClean="0"/>
              <a:t>ČÍM JSOU VERŠE AKTUÁLNÍ?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b="1" dirty="0" smtClean="0"/>
              <a:t>URČI DRUH POEZIE.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b="1" dirty="0" smtClean="0"/>
              <a:t>VYHLEDEJ PERSONIFIKACI, SYMBOL, METAFORU.</a:t>
            </a:r>
          </a:p>
          <a:p>
            <a:pPr marL="0" indent="0">
              <a:buNone/>
            </a:pPr>
            <a:r>
              <a:rPr lang="cs-CZ" sz="1200" b="1" dirty="0" smtClean="0"/>
              <a:t>URČI DRUH RÝMU.</a:t>
            </a:r>
            <a:r>
              <a:rPr lang="cs-CZ" sz="1200" dirty="0" smtClean="0"/>
              <a:t>			 </a:t>
            </a:r>
            <a:r>
              <a:rPr lang="cs-CZ" sz="1200" b="1" dirty="0" smtClean="0"/>
              <a:t> </a:t>
            </a:r>
          </a:p>
          <a:p>
            <a:pPr marL="0" indent="0">
              <a:buNone/>
            </a:pPr>
            <a:r>
              <a:rPr lang="cs-CZ" sz="1200" b="1" dirty="0" smtClean="0"/>
              <a:t>K JAKÝM </a:t>
            </a:r>
            <a:r>
              <a:rPr lang="cs-CZ" sz="1200" b="1" dirty="0"/>
              <a:t>DVĚMA LITERÁRNÍM SKUPINÁM SE AUTOŘI </a:t>
            </a:r>
            <a:r>
              <a:rPr lang="cs-CZ" sz="1200" b="1" dirty="0" smtClean="0"/>
              <a:t>HLÁSÍ?</a:t>
            </a:r>
          </a:p>
          <a:p>
            <a:pPr marL="0" indent="0">
              <a:buNone/>
            </a:pPr>
            <a:r>
              <a:rPr lang="cs-CZ" sz="1200" b="1" dirty="0" smtClean="0"/>
              <a:t>POKUS SE O ILUSTRACI BÁSNÍ.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b="1" dirty="0" smtClean="0"/>
              <a:t>NAUČ SE BÁSNĚ RECITOVAT ZPAMĚTI.</a:t>
            </a:r>
            <a:r>
              <a:rPr lang="cs-CZ" sz="1200" dirty="0" smtClean="0"/>
              <a:t>                                                                                                                                                                                                                      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507288" cy="85725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04081"/>
            <a:ext cx="8439505" cy="3483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Na </a:t>
            </a:r>
            <a:r>
              <a:rPr lang="cs-CZ" sz="1600" dirty="0" smtClean="0"/>
              <a:t>stránce </a:t>
            </a:r>
            <a:r>
              <a:rPr lang="cs-CZ" sz="1600" dirty="0" smtClean="0">
                <a:hlinkClick r:id="rId4"/>
              </a:rPr>
              <a:t>www.cesky-jazyk.cz/citanka/jan-neruda/kam-s-nim.html</a:t>
            </a:r>
            <a:r>
              <a:rPr lang="cs-CZ" sz="1600" dirty="0" smtClean="0"/>
              <a:t> je jeden z nejznámějších českých FEJETONŮ</a:t>
            </a:r>
            <a:r>
              <a:rPr lang="cs-CZ" sz="1600" b="1" dirty="0" smtClean="0">
                <a:solidFill>
                  <a:srgbClr val="FF0000"/>
                </a:solidFill>
              </a:rPr>
              <a:t> „Kam s ním?“ </a:t>
            </a:r>
          </a:p>
          <a:p>
            <a:pPr marL="0" indent="0">
              <a:buNone/>
            </a:pPr>
            <a:r>
              <a:rPr lang="cs-CZ" sz="1600" dirty="0" smtClean="0"/>
              <a:t>Přečti si ho a pokus se doplnit vynechaná místa v následujícím textu: Tento </a:t>
            </a:r>
            <a:r>
              <a:rPr lang="cs-CZ" sz="1600" dirty="0"/>
              <a:t>fejeton napsal</a:t>
            </a:r>
            <a:r>
              <a:rPr lang="cs-CZ" sz="1600" dirty="0" smtClean="0"/>
              <a:t>…….... …………………………………………………………</a:t>
            </a:r>
            <a:r>
              <a:rPr lang="cs-CZ" sz="1600" dirty="0"/>
              <a:t>Pro tento novinový útvar je typické </a:t>
            </a:r>
            <a:r>
              <a:rPr lang="cs-CZ" sz="1600" dirty="0" smtClean="0"/>
              <a:t>………………………………  Autor </a:t>
            </a:r>
            <a:r>
              <a:rPr lang="cs-CZ" sz="1600" dirty="0"/>
              <a:t>se v </a:t>
            </a:r>
            <a:r>
              <a:rPr lang="cs-CZ" sz="1600" dirty="0" smtClean="0"/>
              <a:t>tomto článku zamýšlí nad ………………………………</a:t>
            </a:r>
            <a:r>
              <a:rPr lang="cs-CZ" sz="1600" dirty="0"/>
              <a:t>Co je to to „s ním“, co to vlastně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představuje</a:t>
            </a:r>
            <a:r>
              <a:rPr lang="cs-CZ" sz="1600" dirty="0"/>
              <a:t>?.................................. </a:t>
            </a:r>
            <a:r>
              <a:rPr lang="cs-CZ" sz="1600" dirty="0" smtClean="0"/>
              <a:t>……Co </a:t>
            </a:r>
            <a:r>
              <a:rPr lang="cs-CZ" sz="1600" dirty="0"/>
              <a:t>je podle fejetonu „půl zdraví“? </a:t>
            </a:r>
            <a:r>
              <a:rPr lang="cs-CZ" sz="1600" dirty="0" smtClean="0"/>
              <a:t>………………………………………………………………………………….............................................................................................................. </a:t>
            </a:r>
            <a:r>
              <a:rPr lang="cs-CZ" sz="1600" dirty="0"/>
              <a:t>A jak hodně bychom tedy mohli být zdraví? </a:t>
            </a:r>
            <a:r>
              <a:rPr lang="cs-CZ" sz="1600" dirty="0" smtClean="0"/>
              <a:t>……………………………………………. </a:t>
            </a:r>
            <a:r>
              <a:rPr lang="cs-CZ" sz="1600" dirty="0"/>
              <a:t>Popiš </a:t>
            </a:r>
            <a:r>
              <a:rPr lang="cs-CZ" sz="1600" dirty="0" err="1"/>
              <a:t>odysseu</a:t>
            </a:r>
            <a:r>
              <a:rPr lang="cs-CZ" sz="1600" dirty="0"/>
              <a:t> (putování) slámy </a:t>
            </a:r>
            <a:r>
              <a:rPr lang="cs-CZ" sz="1600" dirty="0" smtClean="0"/>
              <a:t>:…………………………………………………………………………………………............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 Jak byl </a:t>
            </a:r>
            <a:r>
              <a:rPr lang="cs-CZ" sz="1600" dirty="0"/>
              <a:t>problém vyřešen? </a:t>
            </a:r>
            <a:r>
              <a:rPr lang="cs-CZ" sz="1600" dirty="0" smtClean="0"/>
              <a:t>………………………………………………………………….</a:t>
            </a:r>
          </a:p>
          <a:p>
            <a:pPr marL="0" indent="0">
              <a:buNone/>
            </a:pPr>
            <a:r>
              <a:rPr lang="cs-CZ" sz="1600" dirty="0" smtClean="0"/>
              <a:t>………………………………………………………………………………………………………………………………………………………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8579296" cy="925611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45.7  CLIL – WHO IS WHO?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71550"/>
            <a:ext cx="8579296" cy="4248472"/>
          </a:xfrm>
        </p:spPr>
        <p:txBody>
          <a:bodyPr/>
          <a:lstStyle/>
          <a:p>
            <a:pPr marL="0" indent="0">
              <a:buNone/>
            </a:pP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6" name="Obdélník 15"/>
          <p:cNvSpPr/>
          <p:nvPr/>
        </p:nvSpPr>
        <p:spPr>
          <a:xfrm>
            <a:off x="395536" y="4687888"/>
            <a:ext cx="42839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 </a:t>
            </a:r>
            <a:endParaRPr lang="cs-CZ" sz="1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sp>
        <p:nvSpPr>
          <p:cNvPr id="4" name="Zaoblený obdélník 3"/>
          <p:cNvSpPr/>
          <p:nvPr/>
        </p:nvSpPr>
        <p:spPr>
          <a:xfrm>
            <a:off x="107504" y="1059582"/>
            <a:ext cx="5544616" cy="12492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chemeClr val="tx2"/>
                </a:solidFill>
              </a:rPr>
              <a:t>… </a:t>
            </a:r>
            <a:r>
              <a:rPr lang="en-US" sz="1400" dirty="0" smtClean="0">
                <a:solidFill>
                  <a:schemeClr val="tx2"/>
                </a:solidFill>
              </a:rPr>
              <a:t>was </a:t>
            </a:r>
            <a:r>
              <a:rPr lang="en-US" sz="1400" dirty="0">
                <a:solidFill>
                  <a:schemeClr val="tx2"/>
                </a:solidFill>
              </a:rPr>
              <a:t>a Czech feminist author. She was introduced to literature and feminism by </a:t>
            </a:r>
            <a:r>
              <a:rPr lang="en-US" sz="1400" dirty="0" err="1">
                <a:solidFill>
                  <a:schemeClr val="tx2"/>
                </a:solidFill>
              </a:rPr>
              <a:t>Karolína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Světlá</a:t>
            </a:r>
            <a:r>
              <a:rPr lang="en-US" sz="1400" dirty="0">
                <a:solidFill>
                  <a:schemeClr val="tx2"/>
                </a:solidFill>
              </a:rPr>
              <a:t>. She wrote works of lyric poetry and literary criticism, however, she is usually associated with children's literature and translations, including works by Pushkin and </a:t>
            </a:r>
            <a:r>
              <a:rPr lang="en-US" sz="1400" dirty="0" smtClean="0">
                <a:solidFill>
                  <a:schemeClr val="tx2"/>
                </a:solidFill>
              </a:rPr>
              <a:t>Byron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  <a:endParaRPr lang="en-US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7504" y="2499742"/>
            <a:ext cx="5544616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chemeClr val="tx2"/>
                </a:solidFill>
              </a:rPr>
              <a:t>…</a:t>
            </a:r>
            <a:r>
              <a:rPr lang="cs-CZ" sz="1400" dirty="0" err="1" smtClean="0">
                <a:solidFill>
                  <a:schemeClr val="tx2"/>
                </a:solidFill>
              </a:rPr>
              <a:t>was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one</a:t>
            </a:r>
            <a:r>
              <a:rPr lang="cs-CZ" sz="1400" dirty="0">
                <a:solidFill>
                  <a:schemeClr val="tx2"/>
                </a:solidFill>
              </a:rPr>
              <a:t> of </a:t>
            </a:r>
            <a:r>
              <a:rPr lang="cs-CZ" sz="1400" dirty="0" err="1">
                <a:solidFill>
                  <a:schemeClr val="tx2"/>
                </a:solidFill>
              </a:rPr>
              <a:t>the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greatest</a:t>
            </a:r>
            <a:r>
              <a:rPr lang="cs-CZ" sz="1400" dirty="0">
                <a:solidFill>
                  <a:schemeClr val="tx2"/>
                </a:solidFill>
              </a:rPr>
              <a:t> Czech </a:t>
            </a:r>
            <a:r>
              <a:rPr lang="cs-CZ" sz="1400" dirty="0" err="1">
                <a:solidFill>
                  <a:schemeClr val="tx2"/>
                </a:solidFill>
              </a:rPr>
              <a:t>lyrical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poets</a:t>
            </a:r>
            <a:r>
              <a:rPr lang="cs-CZ" sz="1400" dirty="0">
                <a:solidFill>
                  <a:schemeClr val="tx2"/>
                </a:solidFill>
              </a:rPr>
              <a:t>. He </a:t>
            </a:r>
            <a:r>
              <a:rPr lang="cs-CZ" sz="1400" dirty="0" err="1">
                <a:solidFill>
                  <a:schemeClr val="tx2"/>
                </a:solidFill>
              </a:rPr>
              <a:t>was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 smtClean="0">
                <a:solidFill>
                  <a:schemeClr val="tx2"/>
                </a:solidFill>
              </a:rPr>
              <a:t>born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b="1" dirty="0">
                <a:solidFill>
                  <a:schemeClr val="tx2"/>
                </a:solidFill>
              </a:rPr>
              <a:t>Emil </a:t>
            </a:r>
            <a:r>
              <a:rPr lang="cs-CZ" sz="1400" b="1" dirty="0" err="1" smtClean="0">
                <a:solidFill>
                  <a:schemeClr val="tx2"/>
                </a:solidFill>
              </a:rPr>
              <a:t>Frida</a:t>
            </a:r>
            <a:r>
              <a:rPr lang="cs-CZ" sz="1400" dirty="0" smtClean="0">
                <a:solidFill>
                  <a:schemeClr val="tx2"/>
                </a:solidFill>
              </a:rPr>
              <a:t>, …...... (</a:t>
            </a:r>
            <a:r>
              <a:rPr lang="cs-CZ" sz="1400" dirty="0" err="1" smtClean="0">
                <a:solidFill>
                  <a:schemeClr val="tx2"/>
                </a:solidFill>
              </a:rPr>
              <a:t>name</a:t>
            </a:r>
            <a:r>
              <a:rPr lang="cs-CZ" sz="1400" dirty="0" smtClean="0">
                <a:solidFill>
                  <a:schemeClr val="tx2"/>
                </a:solidFill>
              </a:rPr>
              <a:t>) </a:t>
            </a:r>
            <a:r>
              <a:rPr lang="cs-CZ" sz="1400" dirty="0" err="1" smtClean="0">
                <a:solidFill>
                  <a:schemeClr val="tx2"/>
                </a:solidFill>
              </a:rPr>
              <a:t>being</a:t>
            </a:r>
            <a:r>
              <a:rPr lang="cs-CZ" sz="1400" dirty="0" smtClean="0">
                <a:solidFill>
                  <a:schemeClr val="tx2"/>
                </a:solidFill>
              </a:rPr>
              <a:t> </a:t>
            </a:r>
            <a:r>
              <a:rPr lang="cs-CZ" sz="1400" dirty="0">
                <a:solidFill>
                  <a:schemeClr val="tx2"/>
                </a:solidFill>
              </a:rPr>
              <a:t>a pseudonym.</a:t>
            </a:r>
          </a:p>
          <a:p>
            <a:r>
              <a:rPr lang="cs-CZ" sz="1400" dirty="0" smtClean="0">
                <a:solidFill>
                  <a:schemeClr val="tx2"/>
                </a:solidFill>
              </a:rPr>
              <a:t>…He </a:t>
            </a:r>
            <a:r>
              <a:rPr lang="cs-CZ" sz="1400" dirty="0" err="1">
                <a:solidFill>
                  <a:schemeClr val="tx2"/>
                </a:solidFill>
              </a:rPr>
              <a:t>also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wrote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epic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poetry</a:t>
            </a:r>
            <a:r>
              <a:rPr lang="cs-CZ" sz="1400" dirty="0">
                <a:solidFill>
                  <a:schemeClr val="tx2"/>
                </a:solidFill>
              </a:rPr>
              <a:t>, </a:t>
            </a:r>
            <a:r>
              <a:rPr lang="cs-CZ" sz="1400" dirty="0" err="1">
                <a:solidFill>
                  <a:schemeClr val="tx2"/>
                </a:solidFill>
              </a:rPr>
              <a:t>plays</a:t>
            </a:r>
            <a:r>
              <a:rPr lang="cs-CZ" sz="1400" dirty="0">
                <a:solidFill>
                  <a:schemeClr val="tx2"/>
                </a:solidFill>
              </a:rPr>
              <a:t>, prose and </a:t>
            </a:r>
            <a:r>
              <a:rPr lang="cs-CZ" sz="1400" dirty="0" err="1">
                <a:solidFill>
                  <a:schemeClr val="tx2"/>
                </a:solidFill>
              </a:rPr>
              <a:t>literary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essays</a:t>
            </a:r>
            <a:r>
              <a:rPr lang="cs-CZ" sz="1400" dirty="0">
                <a:solidFill>
                  <a:schemeClr val="tx2"/>
                </a:solidFill>
              </a:rPr>
              <a:t> and </a:t>
            </a:r>
            <a:r>
              <a:rPr lang="cs-CZ" sz="1400" dirty="0" err="1">
                <a:solidFill>
                  <a:schemeClr val="tx2"/>
                </a:solidFill>
              </a:rPr>
              <a:t>translated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widely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from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various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languages</a:t>
            </a:r>
            <a:r>
              <a:rPr lang="cs-CZ" sz="1400" dirty="0">
                <a:solidFill>
                  <a:schemeClr val="tx2"/>
                </a:solidFill>
              </a:rPr>
              <a:t>, </a:t>
            </a:r>
            <a:r>
              <a:rPr lang="cs-CZ" sz="1400" dirty="0" err="1">
                <a:solidFill>
                  <a:schemeClr val="tx2"/>
                </a:solidFill>
              </a:rPr>
              <a:t>introducing</a:t>
            </a:r>
            <a:r>
              <a:rPr lang="cs-CZ" sz="1400" dirty="0">
                <a:solidFill>
                  <a:schemeClr val="tx2"/>
                </a:solidFill>
              </a:rPr>
              <a:t> </a:t>
            </a:r>
            <a:r>
              <a:rPr lang="cs-CZ" sz="1400" dirty="0" err="1">
                <a:solidFill>
                  <a:schemeClr val="tx2"/>
                </a:solidFill>
              </a:rPr>
              <a:t>e.g</a:t>
            </a:r>
            <a:r>
              <a:rPr lang="cs-CZ" sz="1400" dirty="0">
                <a:solidFill>
                  <a:schemeClr val="tx2"/>
                </a:solidFill>
              </a:rPr>
              <a:t>. Dante, Goethe, Shelley, Baudelaire, </a:t>
            </a:r>
            <a:r>
              <a:rPr lang="cs-CZ" sz="1400" dirty="0" err="1">
                <a:solidFill>
                  <a:schemeClr val="tx2"/>
                </a:solidFill>
              </a:rPr>
              <a:t>Poe</a:t>
            </a:r>
            <a:r>
              <a:rPr lang="cs-CZ" sz="1400" dirty="0">
                <a:solidFill>
                  <a:schemeClr val="tx2"/>
                </a:solidFill>
              </a:rPr>
              <a:t>, and </a:t>
            </a:r>
            <a:r>
              <a:rPr lang="cs-CZ" sz="1400" dirty="0" err="1">
                <a:solidFill>
                  <a:schemeClr val="tx2"/>
                </a:solidFill>
              </a:rPr>
              <a:t>Whitman</a:t>
            </a:r>
            <a:r>
              <a:rPr lang="cs-CZ" sz="1400" dirty="0">
                <a:solidFill>
                  <a:schemeClr val="tx2"/>
                </a:solidFill>
              </a:rPr>
              <a:t> to Czech </a:t>
            </a:r>
            <a:r>
              <a:rPr lang="cs-CZ" sz="1400" dirty="0" err="1">
                <a:solidFill>
                  <a:schemeClr val="tx2"/>
                </a:solidFill>
              </a:rPr>
              <a:t>literature</a:t>
            </a:r>
            <a:r>
              <a:rPr lang="cs-CZ" sz="1400" dirty="0">
                <a:solidFill>
                  <a:schemeClr val="tx2"/>
                </a:solidFill>
              </a:rPr>
              <a:t>.</a:t>
            </a:r>
            <a:endParaRPr lang="cs-CZ" sz="1400" dirty="0">
              <a:solidFill>
                <a:schemeClr val="tx2"/>
              </a:solidFill>
              <a:effectLst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07504" y="3795887"/>
            <a:ext cx="5544616" cy="11382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 smtClean="0">
                <a:solidFill>
                  <a:schemeClr val="tx2"/>
                </a:solidFill>
              </a:rPr>
              <a:t>…</a:t>
            </a:r>
            <a:r>
              <a:rPr lang="en-US" sz="1400" dirty="0" smtClean="0">
                <a:solidFill>
                  <a:schemeClr val="tx2"/>
                </a:solidFill>
              </a:rPr>
              <a:t>a </a:t>
            </a:r>
            <a:r>
              <a:rPr lang="en-US" sz="1400" dirty="0">
                <a:solidFill>
                  <a:schemeClr val="tx2"/>
                </a:solidFill>
              </a:rPr>
              <a:t>Czech journalist, writer and poet, one of the most prominent representatives of Czech Realism and a member of "the May school</a:t>
            </a:r>
            <a:r>
              <a:rPr lang="en-US" sz="1400" dirty="0" smtClean="0">
                <a:solidFill>
                  <a:schemeClr val="tx2"/>
                </a:solidFill>
              </a:rPr>
              <a:t>".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cs-CZ" sz="1400" dirty="0" err="1" smtClean="0">
                <a:solidFill>
                  <a:schemeClr val="tx2"/>
                </a:solidFill>
              </a:rPr>
              <a:t>Heb</a:t>
            </a:r>
            <a:r>
              <a:rPr lang="en-US" sz="1400" dirty="0" smtClean="0">
                <a:solidFill>
                  <a:schemeClr val="tx2"/>
                </a:solidFill>
              </a:rPr>
              <a:t>was </a:t>
            </a:r>
            <a:r>
              <a:rPr lang="en-US" sz="1400" dirty="0">
                <a:solidFill>
                  <a:schemeClr val="tx2"/>
                </a:solidFill>
              </a:rPr>
              <a:t>born in </a:t>
            </a:r>
            <a:r>
              <a:rPr lang="en-US" sz="1400" dirty="0" err="1" smtClean="0">
                <a:solidFill>
                  <a:schemeClr val="tx2"/>
                </a:solidFill>
              </a:rPr>
              <a:t>Pragu</a:t>
            </a:r>
            <a:r>
              <a:rPr lang="cs-CZ" sz="1400" dirty="0" smtClean="0">
                <a:solidFill>
                  <a:schemeClr val="tx2"/>
                </a:solidFill>
              </a:rPr>
              <a:t>e</a:t>
            </a:r>
            <a:r>
              <a:rPr lang="en-US" sz="1400" dirty="0" smtClean="0">
                <a:solidFill>
                  <a:schemeClr val="tx2"/>
                </a:solidFill>
              </a:rPr>
              <a:t>, </a:t>
            </a:r>
            <a:r>
              <a:rPr lang="en-US" sz="1400" dirty="0">
                <a:solidFill>
                  <a:schemeClr val="tx2"/>
                </a:solidFill>
              </a:rPr>
              <a:t>Bohemia, son of a small grocer who lived in the </a:t>
            </a:r>
            <a:r>
              <a:rPr lang="en-US" sz="1400" dirty="0" err="1">
                <a:solidFill>
                  <a:schemeClr val="tx2"/>
                </a:solidFill>
              </a:rPr>
              <a:t>Malá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Strana</a:t>
            </a:r>
            <a:r>
              <a:rPr lang="cs-CZ" sz="1400" dirty="0" smtClean="0">
                <a:solidFill>
                  <a:schemeClr val="tx2"/>
                </a:solidFill>
              </a:rPr>
              <a:t>.</a:t>
            </a:r>
            <a:endParaRPr lang="en-US" sz="1400" dirty="0">
              <a:solidFill>
                <a:schemeClr val="tx2"/>
              </a:solidFill>
              <a:effectLst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483" y="1938759"/>
            <a:ext cx="1173600" cy="1566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43558"/>
            <a:ext cx="1173600" cy="1376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70016"/>
            <a:ext cx="1172208" cy="16574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>
            <a:off x="5508104" y="2067694"/>
            <a:ext cx="115212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5436096" y="2180543"/>
            <a:ext cx="2448272" cy="2047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436096" y="2139702"/>
            <a:ext cx="1080120" cy="1366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92443"/>
            <a:ext cx="8579296" cy="57078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341618"/>
              </p:ext>
            </p:extLst>
          </p:nvPr>
        </p:nvGraphicFramePr>
        <p:xfrm>
          <a:off x="1115616" y="1203599"/>
          <a:ext cx="5904656" cy="3853127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2952328"/>
                <a:gridCol w="2952328"/>
              </a:tblGrid>
              <a:tr h="1974977">
                <a:tc>
                  <a:txBody>
                    <a:bodyPr/>
                    <a:lstStyle/>
                    <a:p>
                      <a:pPr marL="342900" indent="-342900">
                        <a:buFontTx/>
                        <a:buAutoNum type="arabicPeriod"/>
                      </a:pPr>
                      <a:r>
                        <a:rPr lang="cs-CZ" sz="1400" b="1" dirty="0" smtClean="0"/>
                        <a:t>Která z uvedených literárních</a:t>
                      </a:r>
                      <a:r>
                        <a:rPr lang="cs-CZ" sz="1400" b="1" baseline="0" dirty="0" smtClean="0"/>
                        <a:t> skupin nepatří do 19.století?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4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b="0" baseline="0" dirty="0" smtClean="0"/>
                        <a:t>A/    Ruchovci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b="0" baseline="0" dirty="0" smtClean="0"/>
                        <a:t>B/    Májovci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b="0" baseline="0" dirty="0" smtClean="0"/>
                        <a:t>C/    Lumírovci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cs-CZ" sz="1400" b="0" baseline="0" dirty="0" smtClean="0"/>
                        <a:t>D/   Česká moderna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400" b="1" baseline="0" dirty="0" smtClean="0"/>
                    </a:p>
                    <a:p>
                      <a:pPr marL="0" indent="0">
                        <a:buNone/>
                      </a:pPr>
                      <a:endParaRPr lang="cs-CZ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3.</a:t>
                      </a:r>
                      <a:r>
                        <a:rPr lang="cs-CZ" sz="1400" b="1" baseline="0" dirty="0" smtClean="0"/>
                        <a:t>   Lumírovci se snažili o:</a:t>
                      </a:r>
                    </a:p>
                    <a:p>
                      <a:endParaRPr lang="cs-CZ" sz="1400" b="1" baseline="0" dirty="0" smtClean="0"/>
                    </a:p>
                    <a:p>
                      <a:endParaRPr lang="cs-CZ" sz="1400" b="0" baseline="0" dirty="0" smtClean="0"/>
                    </a:p>
                    <a:p>
                      <a:r>
                        <a:rPr lang="cs-CZ" sz="1400" b="0" baseline="0" dirty="0" smtClean="0"/>
                        <a:t>A/   inspiraci venkovskou tematikou</a:t>
                      </a:r>
                    </a:p>
                    <a:p>
                      <a:r>
                        <a:rPr lang="cs-CZ" sz="1400" b="0" baseline="0" dirty="0" smtClean="0"/>
                        <a:t>B/   propojení s evropskými trendy</a:t>
                      </a:r>
                    </a:p>
                    <a:p>
                      <a:r>
                        <a:rPr lang="cs-CZ" sz="1400" b="0" baseline="0" dirty="0" smtClean="0"/>
                        <a:t>C/   obdivování básně Máj</a:t>
                      </a:r>
                    </a:p>
                    <a:p>
                      <a:r>
                        <a:rPr lang="cs-CZ" sz="1400" b="0" baseline="0" dirty="0" smtClean="0"/>
                        <a:t>D/   třídění literatury na velkou a     malou</a:t>
                      </a:r>
                      <a:endParaRPr lang="cs-CZ" sz="1400" b="0" dirty="0"/>
                    </a:p>
                  </a:txBody>
                  <a:tcPr/>
                </a:tc>
              </a:tr>
              <a:tr h="1841447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2.</a:t>
                      </a:r>
                      <a:r>
                        <a:rPr lang="cs-CZ" sz="1400" b="1" baseline="0" dirty="0" smtClean="0"/>
                        <a:t>    Ke skupině Májovců zařadíme    tohoto autora:</a:t>
                      </a:r>
                    </a:p>
                    <a:p>
                      <a:endParaRPr lang="cs-CZ" sz="1400" b="1" baseline="0" dirty="0" smtClean="0"/>
                    </a:p>
                    <a:p>
                      <a:r>
                        <a:rPr lang="cs-CZ" sz="1400" b="0" baseline="0" dirty="0" smtClean="0"/>
                        <a:t>A/    Karla Hynka Máchu</a:t>
                      </a:r>
                    </a:p>
                    <a:p>
                      <a:r>
                        <a:rPr lang="cs-CZ" sz="1400" b="0" baseline="0" dirty="0" smtClean="0"/>
                        <a:t>B/    Jana Nerudu</a:t>
                      </a:r>
                    </a:p>
                    <a:p>
                      <a:r>
                        <a:rPr lang="cs-CZ" sz="1400" b="0" baseline="0" dirty="0" smtClean="0"/>
                        <a:t>C/    Josefa Dobrovského</a:t>
                      </a:r>
                    </a:p>
                    <a:p>
                      <a:r>
                        <a:rPr lang="cs-CZ" sz="1400" b="0" baseline="0" dirty="0" smtClean="0"/>
                        <a:t>D/    Františka Palackého</a:t>
                      </a:r>
                      <a:endParaRPr lang="cs-CZ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4.    K významným libretistkám patří:</a:t>
                      </a:r>
                    </a:p>
                    <a:p>
                      <a:endParaRPr lang="cs-CZ" sz="1400" b="1" dirty="0" smtClean="0"/>
                    </a:p>
                    <a:p>
                      <a:endParaRPr lang="cs-CZ" sz="1400" b="0" dirty="0" smtClean="0"/>
                    </a:p>
                    <a:p>
                      <a:r>
                        <a:rPr lang="cs-CZ" sz="1400" b="0" dirty="0" smtClean="0"/>
                        <a:t>A/    Eliška Krásnohorská</a:t>
                      </a:r>
                    </a:p>
                    <a:p>
                      <a:r>
                        <a:rPr lang="cs-CZ" sz="1400" b="0" dirty="0" smtClean="0"/>
                        <a:t>B/    Božena Němcová</a:t>
                      </a:r>
                    </a:p>
                    <a:p>
                      <a:r>
                        <a:rPr lang="cs-CZ" sz="1400" b="0" dirty="0" smtClean="0"/>
                        <a:t>C/    Karolína Světlá</a:t>
                      </a:r>
                    </a:p>
                    <a:p>
                      <a:r>
                        <a:rPr lang="cs-CZ" sz="1400" b="0" smtClean="0"/>
                        <a:t>D/    </a:t>
                      </a:r>
                      <a:r>
                        <a:rPr lang="cs-CZ" sz="1400" b="0" dirty="0" err="1" smtClean="0"/>
                        <a:t>Teréza</a:t>
                      </a:r>
                      <a:r>
                        <a:rPr lang="cs-CZ" sz="1400" b="0" dirty="0" smtClean="0"/>
                        <a:t> Nováková</a:t>
                      </a:r>
                      <a:endParaRPr lang="cs-CZ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164288" y="1290561"/>
            <a:ext cx="129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/>
          </a:p>
          <a:p>
            <a:pPr algn="ctr"/>
            <a:r>
              <a:rPr lang="cs-CZ" sz="1200" dirty="0" smtClean="0"/>
              <a:t>Správné odpovědi</a:t>
            </a:r>
          </a:p>
          <a:p>
            <a:pPr marL="228600" indent="-228600" algn="ctr">
              <a:buAutoNum type="arabicPeriod"/>
            </a:pPr>
            <a:r>
              <a:rPr lang="cs-CZ" sz="1200" dirty="0" smtClean="0"/>
              <a:t>D</a:t>
            </a:r>
          </a:p>
          <a:p>
            <a:pPr marL="228600" indent="-228600" algn="ctr">
              <a:buAutoNum type="arabicPeriod"/>
            </a:pPr>
            <a:r>
              <a:rPr lang="cs-CZ" sz="1200" dirty="0" smtClean="0"/>
              <a:t>B</a:t>
            </a:r>
          </a:p>
          <a:p>
            <a:pPr marL="228600" indent="-228600" algn="ctr">
              <a:buAutoNum type="arabicPeriod"/>
            </a:pPr>
            <a:r>
              <a:rPr lang="cs-CZ" sz="1200" dirty="0" smtClean="0"/>
              <a:t>B</a:t>
            </a:r>
          </a:p>
          <a:p>
            <a:pPr marL="228600" indent="-228600" algn="ctr">
              <a:buAutoNum type="arabicPeriod"/>
            </a:pPr>
            <a:r>
              <a:rPr lang="cs-CZ" sz="1200" dirty="0"/>
              <a:t>A</a:t>
            </a:r>
            <a:endParaRPr lang="cs-CZ" sz="1200" dirty="0" smtClean="0"/>
          </a:p>
          <a:p>
            <a:endParaRPr lang="cs-CZ" sz="1200" dirty="0" smtClean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</a:rPr>
              <a:t>Test  na známku</a:t>
            </a:r>
            <a:endParaRPr lang="cs-CZ" sz="1400" dirty="0">
              <a:solidFill>
                <a:srgbClr val="813763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504" y="492443"/>
            <a:ext cx="8579296" cy="57078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45.9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987574"/>
            <a:ext cx="8136904" cy="4032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100" u="sng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 č.1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2"/>
              </a:rPr>
              <a:t>http://absolventi.gymcheb.cz/2009/jafatur/nova2/New4.html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http://www.christnet.cz/magazin/clanek.asp?clanek=3619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4"/>
              </a:rPr>
              <a:t>http://simonak.eu/index.php?stranka=pages/h_k/8_18.htm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http://alzbeta-sisi.blog.cz/0808/frantisek-josef-i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slede č.2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5"/>
              </a:rPr>
              <a:t>http://www.svornost.com/2011/03/kalendarium-22-3-1808-zemrel-vaclav-matej-kramerius/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www.artbohemia.cz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 č. 3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6"/>
              </a:rPr>
              <a:t>http://www.knihynainternetu.cz/antikvariat/poesie/34601-Halek-Vitezslav-red-Maj-Jarni-almanach-na-rok-1860-Rocnik-III.html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7"/>
              </a:rPr>
              <a:t>http://www.adplus.cz/katalog/titul/ruch-almanach-omladiny-ceskoslovanske-rocnik-druhy-6031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http://www.ipuda.cz/detail.php?zbozi=1249089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 č.4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http://cs.wikipedia.org/wiki/Jan_Neruda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9"/>
              </a:rPr>
              <a:t>http://cs.wikipedia.org/wiki/V%C3%ADt%C4%9Bzslav_H%C3%A1lek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http://cs.wikipedia.org/wiki/Svatopluk_%C4%8Cech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http://cs.wikipedia.org/wiki/Eli%C5%A1ka_Kr%C3%A1snohorsk%C3%A1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12"/>
              </a:rPr>
              <a:t>http://cs.wikisource.org/wiki/Autor:Josef_V%C3%A1clav_Sl%C3%A1dek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http://cs.wikipedia.org/wiki/Jaroslav_Vrchlick%C3%BD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u="sng" dirty="0">
                <a:latin typeface="Times New Roman" pitchFamily="18" charset="0"/>
                <a:cs typeface="Times New Roman" pitchFamily="18" charset="0"/>
              </a:rPr>
              <a:t> č.7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13"/>
              </a:rPr>
              <a:t>http://cs.wikipedia.org/wiki/Jaroslav_Vrchlick%C3%BD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http://cs.wikipedia.org/wiki/Jan_Neruda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1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http://cs.wikipedia.org/wiki/Eli%C5%A1ka_Kr%C3%A1snohorsk%C3%A1</a:t>
            </a:r>
            <a:endParaRPr lang="cs-CZ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78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1062</Words>
  <Application>Microsoft Office PowerPoint</Application>
  <PresentationFormat>Předvádění na obrazovce (16:9)</PresentationFormat>
  <Paragraphs>187</Paragraphs>
  <Slides>10</Slides>
  <Notes>8</Notes>
  <HiddenSlides>0</HiddenSlides>
  <MMClips>4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45.1  Česká literatura 2. poloviny 19. století</vt:lpstr>
      <vt:lpstr>45.2  Co již víme?</vt:lpstr>
      <vt:lpstr>45.3  Jaké si řekneme nové termíny a názvy?</vt:lpstr>
      <vt:lpstr>45.4  Co si řekneme nového?</vt:lpstr>
      <vt:lpstr>45.5  Procvičení a příklady</vt:lpstr>
      <vt:lpstr>45.6  Něco navíc pro šikovné</vt:lpstr>
      <vt:lpstr>45.7  CLIL – WHO IS WHO?</vt:lpstr>
      <vt:lpstr>45.8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182</cp:revision>
  <dcterms:created xsi:type="dcterms:W3CDTF">2010-10-18T18:21:56Z</dcterms:created>
  <dcterms:modified xsi:type="dcterms:W3CDTF">2012-03-04T17:08:40Z</dcterms:modified>
</cp:coreProperties>
</file>