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0" y="-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6/68/Josef_Dobrovsky_Vilimek.jp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commons/c/c9/Josef_Jungmann_CT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cs.wikipedia.org/wiki/Osv%C3%ADcenstv%C3%AD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://upload.wikimedia.org/wikipedia/commons/1/13/Bohuslav_Balb%C3%ADn.jpg" TargetMode="External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ranti%C5%A1ek_Palack%C3%BD" TargetMode="External"/><Relationship Id="rId13" Type="http://schemas.openxmlformats.org/officeDocument/2006/relationships/hyperlink" Target="http://cs.wikipedia.org/wiki/Borovsk%C3%BD" TargetMode="External"/><Relationship Id="rId3" Type="http://schemas.openxmlformats.org/officeDocument/2006/relationships/hyperlink" Target="http://cs.wikipedia.org/wiki/Josef_Dobrovsk%C3%BD" TargetMode="External"/><Relationship Id="rId7" Type="http://schemas.openxmlformats.org/officeDocument/2006/relationships/hyperlink" Target="http://cs.wikipedia.org/wiki/Franti%C5%A1ek_Ladislav_%C4%8Celakovsk%C3%BD" TargetMode="External"/><Relationship Id="rId12" Type="http://schemas.openxmlformats.org/officeDocument/2006/relationships/hyperlink" Target="http://cs.wikipedia.org/wiki/Karel_Jarom%C3%ADr_Erb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Rukopis_kr%C3%A1lov%C3%A9dvorsk%C3%BD_a_zelenohorsk%C3%BD" TargetMode="External"/><Relationship Id="rId11" Type="http://schemas.openxmlformats.org/officeDocument/2006/relationships/hyperlink" Target="http://cs.wikipedia.org/wiki/Karel_Hynek_M%C3%A1cha" TargetMode="External"/><Relationship Id="rId5" Type="http://schemas.openxmlformats.org/officeDocument/2006/relationships/hyperlink" Target="http://cs.wikipedia.org/wiki/V%C3%A1clav_Mat%C4%9Bj_Kramerius" TargetMode="External"/><Relationship Id="rId10" Type="http://schemas.openxmlformats.org/officeDocument/2006/relationships/hyperlink" Target="http://cs.wikipedia.org/wiki/Josef_Kajet%C3%A1n_Tyl" TargetMode="External"/><Relationship Id="rId4" Type="http://schemas.openxmlformats.org/officeDocument/2006/relationships/hyperlink" Target="http://cs.wikipedia.org/wiki/Josef_Jungmann" TargetMode="External"/><Relationship Id="rId9" Type="http://schemas.openxmlformats.org/officeDocument/2006/relationships/hyperlink" Target="http://cs.wikipedia.org/wiki/Klicpera" TargetMode="External"/><Relationship Id="rId14" Type="http://schemas.openxmlformats.org/officeDocument/2006/relationships/hyperlink" Target="http://cs.wikipedia.org/wiki/Bo%C5%BEena_N%C4%9Bmcov%C3%A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zhlas.cz/ctenarskydenik/dila/_zprava/48602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upomesky.cz/maj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pomesky.cz/maj/may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net.com/artists/lotdetailpage.aspx?lot_id=B2F00A1FAEBE9B5C064E5A0AD2633D04" TargetMode="External"/><Relationship Id="rId13" Type="http://schemas.openxmlformats.org/officeDocument/2006/relationships/hyperlink" Target="http://cs.wikipedia.org/wiki/Karel_Hynek_M%C3%A1cha" TargetMode="External"/><Relationship Id="rId18" Type="http://schemas.openxmlformats.org/officeDocument/2006/relationships/hyperlink" Target="http://cs.wikipedia.org/wiki/Spor_o_rukopisy" TargetMode="External"/><Relationship Id="rId3" Type="http://schemas.openxmlformats.org/officeDocument/2006/relationships/hyperlink" Target="http://cs.wikipedia.org/wiki/Josef_Dobrovsk%C3%BD" TargetMode="External"/><Relationship Id="rId21" Type="http://schemas.openxmlformats.org/officeDocument/2006/relationships/hyperlink" Target="http://www.divadlo-opava.cz/repertoar/predstaveni/josef-kajetan-tyl-strakonicky-dudak-aneb-hody-divych-zen/" TargetMode="External"/><Relationship Id="rId7" Type="http://schemas.openxmlformats.org/officeDocument/2006/relationships/hyperlink" Target="http://www.goldendust.cz/marie-terezie-2086" TargetMode="External"/><Relationship Id="rId12" Type="http://schemas.openxmlformats.org/officeDocument/2006/relationships/hyperlink" Target="http://cs.wikipedia.org/wiki/V%C3%A1clav_Mat%C4%9Bj_Kramerius" TargetMode="External"/><Relationship Id="rId17" Type="http://schemas.openxmlformats.org/officeDocument/2006/relationships/hyperlink" Target="http://cs.wikipedia.org/wiki/Borovsk%C3%BD" TargetMode="External"/><Relationship Id="rId2" Type="http://schemas.openxmlformats.org/officeDocument/2006/relationships/hyperlink" Target="http://www.rozhlas.cz/ctenarskydenik/portal/" TargetMode="External"/><Relationship Id="rId16" Type="http://schemas.openxmlformats.org/officeDocument/2006/relationships/hyperlink" Target="http://cs.wikipedia.org/wiki/Karel_Jarom%C3%ADr_Erben" TargetMode="External"/><Relationship Id="rId20" Type="http://schemas.openxmlformats.org/officeDocument/2006/relationships/hyperlink" Target="http://cs.wikipedia.org/wiki/Franti%C5%A1ek_Palack%C3%B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aclavak.cz/historie.php" TargetMode="External"/><Relationship Id="rId11" Type="http://schemas.openxmlformats.org/officeDocument/2006/relationships/hyperlink" Target="http://cs.wikipedia.org/wiki/Josef_Kajet%C3%A1n_Tyl" TargetMode="External"/><Relationship Id="rId24" Type="http://schemas.openxmlformats.org/officeDocument/2006/relationships/hyperlink" Target="http://books.google.cz/books/about/Epigramy.html?id=_88EAAAAYAAJ&amp;redir_esc=y" TargetMode="External"/><Relationship Id="rId5" Type="http://schemas.openxmlformats.org/officeDocument/2006/relationships/hyperlink" Target="http://www.oahshb.cz/staremapy/1847.htm" TargetMode="External"/><Relationship Id="rId15" Type="http://schemas.openxmlformats.org/officeDocument/2006/relationships/hyperlink" Target="http://cs.wikipedia.org/wiki/Bo%C5%BEena_N%C4%9Bmcov%C3%A1" TargetMode="External"/><Relationship Id="rId23" Type="http://schemas.openxmlformats.org/officeDocument/2006/relationships/hyperlink" Target="http://www.lupomesky.cz/maj/may.html" TargetMode="External"/><Relationship Id="rId10" Type="http://schemas.openxmlformats.org/officeDocument/2006/relationships/hyperlink" Target="http://cs.wikipedia.org/wiki/Osv%C3%ADcenstv%C3%AD" TargetMode="External"/><Relationship Id="rId19" Type="http://schemas.openxmlformats.org/officeDocument/2006/relationships/hyperlink" Target="http://cs.wikipedia.org/wiki/Klicpera" TargetMode="External"/><Relationship Id="rId4" Type="http://schemas.openxmlformats.org/officeDocument/2006/relationships/hyperlink" Target="http://cs.wikipedia.org/wiki/Josef_Jungmann" TargetMode="External"/><Relationship Id="rId9" Type="http://schemas.openxmlformats.org/officeDocument/2006/relationships/hyperlink" Target="http://cs.wikipedia.org/wiki/Bohuslav_Balb%C3%ADn" TargetMode="External"/><Relationship Id="rId14" Type="http://schemas.openxmlformats.org/officeDocument/2006/relationships/hyperlink" Target="http://cs.wikipedia.org/wiki/Franti%C5%A1ek_Ladislav_%C4%8Celakovsk%C3%BD" TargetMode="External"/><Relationship Id="rId22" Type="http://schemas.openxmlformats.org/officeDocument/2006/relationships/hyperlink" Target="http://www.lupomesky.cz/maj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558731"/>
            <a:ext cx="34563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44.1  Národní obrození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635896" y="2989600"/>
            <a:ext cx="95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mapa Čech z roku 1847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Eva Zralá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pic>
        <p:nvPicPr>
          <p:cNvPr id="19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40" y="4550290"/>
            <a:ext cx="297878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://www.vaclavak.cz/pictures/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8" y="3220433"/>
            <a:ext cx="2160240" cy="130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oahshb.cz/staremapy/full/1847-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32167"/>
            <a:ext cx="4246413" cy="298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352839" y="3645507"/>
            <a:ext cx="132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Koňský trh     (dnes Václavské náměstí) v Praze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77380" y="719281"/>
            <a:ext cx="4771084" cy="695265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České národní obrození začalo v 70. letech 18. století a trvalo přibližně tři čtvrtiny století (do poloviny 19. století).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oubor:Josef Jungmann C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29" y="1089014"/>
            <a:ext cx="1300163" cy="16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1983730" y="2715766"/>
            <a:ext cx="1432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Josef Jungmann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Soubor:Josef Dobrovsky Vilimek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8" y="1089014"/>
            <a:ext cx="1333447" cy="162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393728" y="2733992"/>
            <a:ext cx="1432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Josef Dobrovský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805780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Eva Zralá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J. Dobrovský, J. K. Tyl, j.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Jungmann, F. Palacký ….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popisující období národního obrození.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23528" y="526376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3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50405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44.2  Co již 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649216" y="658160"/>
            <a:ext cx="4667200" cy="2462213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a 18. století bylo pro český jazyk a literaturu i veškerý duchovní život těžkou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dobou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značná část vzdělanců odešla z náboženských důvodů do zahraničí</a:t>
            </a:r>
          </a:p>
          <a:p>
            <a:pPr marL="171450" indent="-1714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čeština byla vytlačována němčinou a přežívala jen na venkově</a:t>
            </a:r>
          </a:p>
          <a:p>
            <a:pPr marL="171450" indent="-1714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 Evropě se prosazovalo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osvícenství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společenské změny - reformy Marie Terezie a Josefa II. (zrušení jezuitského řádu, zavedení povinné školní docházky, toleranční patent, zrušení nevolnictví, zavedení němčiny jako úředního i vyučovacího jazyka, …)</a:t>
            </a:r>
          </a:p>
        </p:txBody>
      </p:sp>
      <p:pic>
        <p:nvPicPr>
          <p:cNvPr id="1026" name="Picture 2" descr="Soubor:Bohuslav Balbí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6" l="0" r="100000">
                        <a14:foregroundMark x1="36607" y1="20868" x2="49777" y2="11686"/>
                        <a14:foregroundMark x1="38616" y1="43573" x2="55134" y2="23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191" y="3233085"/>
            <a:ext cx="1151241" cy="153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jaroska.cz/akce/dejepis-soutez/Marie%20Terezie%20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6914"/>
            <a:ext cx="1368152" cy="186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ages.artnet.com/WebServices/picture.aspx?date=19990708&amp;catalog=140772&amp;gallery=110884&amp;lot=00213&amp;filetype=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66914"/>
            <a:ext cx="1443262" cy="183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43608" y="2859782"/>
            <a:ext cx="172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Marie Terezie a Josef II.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552352" y="3644319"/>
            <a:ext cx="5323904" cy="10156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Jako první se na obranu českého jazyka veřejně postavil jezuita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Bohuslav Balbín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(1621-1688), který v letech 1672–1673 napsal knihu </a:t>
            </a: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Rozprava na obranu jazyka slovanského, zvláště pak českého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 Balbína později navázal např.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Karel Ignác Thám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(1763-1813) svou prací </a:t>
            </a: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Obrana jazyka českého proti zlobivým jeho </a:t>
            </a:r>
            <a:r>
              <a:rPr lang="cs-CZ" sz="1200" b="1" i="1" dirty="0" err="1" smtClean="0">
                <a:latin typeface="Times New Roman" pitchFamily="18" charset="0"/>
                <a:cs typeface="Times New Roman" pitchFamily="18" charset="0"/>
              </a:rPr>
              <a:t>utrhačům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Evik\AppData\Local\Microsoft\Windows\Temporary Internet Files\Content.IE5\SYV84F61\MM900254501[1]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354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7308304" y="467075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Bohuslav Balbín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492443"/>
            <a:ext cx="678395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44.3 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1101973"/>
            <a:ext cx="6480720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České národní obrození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hnutí, které usilovalo o obrodu českého jazyka, kultury a veškerého národního života.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397091"/>
              </p:ext>
            </p:extLst>
          </p:nvPr>
        </p:nvGraphicFramePr>
        <p:xfrm>
          <a:off x="359532" y="1851670"/>
          <a:ext cx="8424936" cy="30902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60307"/>
                <a:gridCol w="2856317"/>
                <a:gridCol w="2808312"/>
              </a:tblGrid>
              <a:tr h="584865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Obranná (konsolidační) fáze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Ofenzivní fáze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Vyvrcholení</a:t>
                      </a: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obrozeneckých snah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858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70. léta 18. stol. – začátek 19. stol.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poč. 19. stol. – konec 20. let 19. stol.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30. léta 19. stol. – 50. léta 19. stol.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858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tzv. generace Dobrovského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tzv. generace Jungmannova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tzv. generace Palackého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858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snaha o záchranu českého jazyka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víra v budoucnost českého národa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vítězství národního obrození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858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inspirace v klasicismu a osvícenství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posilování</a:t>
                      </a: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národního sebevědomí (zájem o lidovou slovesnost, historii)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romantismus, počátky realismu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858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počátky českého divadla, básnictví,</a:t>
                      </a: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žurnalistiky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rozvoj divadla, básnictví, spor</a:t>
                      </a: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 Rukopis královédvorský a Rukopis zelenohorský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K. J. Erben, K.</a:t>
                      </a: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H. Mácha, J. K. Tyl, B. Němcová, K. Havlíček Borovský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485994"/>
            <a:ext cx="4032448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44.4 Co si řekneme nového?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036661"/>
            <a:ext cx="3672408" cy="1015663"/>
          </a:xfrm>
          <a:prstGeom prst="rect">
            <a:avLst/>
          </a:prstGeom>
          <a:ln w="381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JOSEF DOBROVSKÝ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(1753-1829)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nepsal česky, ani nevěřil v budoucnost českého jazyka</a:t>
            </a:r>
          </a:p>
          <a:p>
            <a:pPr marL="171450" indent="-171450">
              <a:buFontTx/>
              <a:buChar char="-"/>
            </a:pP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Zevrubná mluvnice jazyka českého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první moderní mluvnice češtiny, napsána německy</a:t>
            </a:r>
          </a:p>
          <a:p>
            <a:pPr marL="171450" indent="-171450">
              <a:buFontTx/>
              <a:buChar char="-"/>
            </a:pP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Slovník německo-český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(2 díly)</a:t>
            </a:r>
            <a:endParaRPr lang="cs-CZ" sz="1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066985" y="627534"/>
            <a:ext cx="2448272" cy="646331"/>
          </a:xfrm>
          <a:prstGeom prst="rect">
            <a:avLst/>
          </a:prstGeom>
          <a:ln w="381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JOSEF JUNGMANN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(1773-1847)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jazykovědec, překladatel, básník</a:t>
            </a:r>
          </a:p>
          <a:p>
            <a:pPr marL="171450" indent="-171450">
              <a:buFontTx/>
              <a:buChar char="-"/>
            </a:pP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Slovník česko-německý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(5 dílů)</a:t>
            </a:r>
            <a:endParaRPr lang="cs-CZ" sz="1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2139702"/>
            <a:ext cx="3240360" cy="646331"/>
          </a:xfrm>
          <a:prstGeom prst="rect">
            <a:avLst/>
          </a:prstGeom>
          <a:ln w="381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VÁCLAV MATĚJ KRAMERIUS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(1753-1808)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nakladatelství Česká expedice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Krameriovy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c.k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vlastenecké noviny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588224" y="627534"/>
            <a:ext cx="2448272" cy="1384995"/>
          </a:xfrm>
          <a:prstGeom prst="rect">
            <a:avLst/>
          </a:prstGeom>
          <a:ln w="381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RUKOPIS KRÁLOVÉDVORSKÝ a RUKOPIS ZELENOHORSKÝ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nalezeny roku 1817 a 1818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údajné památky staré české poezie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jejich nepravost prokázána až     na poč. 19. stol.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923928" y="1347614"/>
            <a:ext cx="2509265" cy="1015663"/>
          </a:xfrm>
          <a:prstGeom prst="rect">
            <a:avLst/>
          </a:prstGeom>
          <a:ln w="381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FRANTIŠEK LADISLAV ČELAKOVSKÝ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(1799-1852)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inspiroval se lidovou slovesností</a:t>
            </a:r>
          </a:p>
          <a:p>
            <a:pPr marL="171450" indent="-171450">
              <a:buFontTx/>
              <a:buChar char="-"/>
            </a:pP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Ohlas písní ruských, Ohlas písní českých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372201" y="2067694"/>
            <a:ext cx="2664296" cy="1200329"/>
          </a:xfrm>
          <a:prstGeom prst="rect">
            <a:avLst/>
          </a:prstGeom>
          <a:ln w="381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FRANTIŠEK PALACKÝ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(1798-1876)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zakladatel moderního českého dějepisectví</a:t>
            </a:r>
          </a:p>
          <a:p>
            <a:pPr marL="171450" indent="-171450">
              <a:buFontTx/>
              <a:buChar char="-"/>
            </a:pP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Dějiny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národu českého v Čechách i v Moravě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(česká historie od pravěku do roku 1526 = nástup Habsburků)</a:t>
            </a:r>
            <a:endParaRPr lang="cs-CZ" sz="1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987824" y="2427734"/>
            <a:ext cx="3305920" cy="1384995"/>
          </a:xfrm>
          <a:prstGeom prst="rect">
            <a:avLst/>
          </a:prstGeom>
          <a:ln w="381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VÁCLAV KLIMENT KLICPERA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(1792-1859)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jedním z prvních skutečných dramatiků národního obrození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napsal celkem 57 divadelních her (historická dramata, rytířské hry, frašky, …) – např. </a:t>
            </a: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Divotvorný klobouk, Hadrián z Římsů, </a:t>
            </a:r>
            <a:r>
              <a:rPr lang="cs-CZ" sz="1200" b="1" i="1" dirty="0" err="1" smtClean="0">
                <a:latin typeface="Times New Roman" pitchFamily="18" charset="0"/>
                <a:cs typeface="Times New Roman" pitchFamily="18" charset="0"/>
              </a:rPr>
              <a:t>Rohovín</a:t>
            </a: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 Čtverrohý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2892881"/>
            <a:ext cx="2664296" cy="830997"/>
          </a:xfrm>
          <a:prstGeom prst="rect">
            <a:avLst/>
          </a:prstGeom>
          <a:ln w="381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10"/>
              </a:rPr>
              <a:t>JOSEF KAJETÁN TYL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(1808-1856)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dramatik, herec, novinář</a:t>
            </a:r>
          </a:p>
          <a:p>
            <a:pPr marL="171450" indent="-171450">
              <a:buFontTx/>
              <a:buChar char="-"/>
            </a:pP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Fidlovačka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(píseň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Kde domov můj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Strakonický dudák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79512" y="3860343"/>
            <a:ext cx="2736304" cy="1015663"/>
          </a:xfrm>
          <a:prstGeom prst="rect">
            <a:avLst/>
          </a:prstGeom>
          <a:ln w="381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11"/>
              </a:rPr>
              <a:t>KAREL HYNEK MÁCHA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(1810-1836)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nejvýznamnější představitel českého romantismu, jeden z největších českých básníků (psal však i prózu)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rozsáhlá báseň </a:t>
            </a: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Máj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804248" y="3291830"/>
            <a:ext cx="2113234" cy="830997"/>
          </a:xfrm>
          <a:prstGeom prst="rect">
            <a:avLst/>
          </a:prstGeom>
          <a:ln w="381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12"/>
              </a:rPr>
              <a:t>KAREL JAROMÍR ERBEN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(1811-1870)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sbíral lidovou slovesnost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sbírka balad </a:t>
            </a: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Kytice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987824" y="3867894"/>
            <a:ext cx="3672407" cy="1015663"/>
          </a:xfrm>
          <a:prstGeom prst="rect">
            <a:avLst/>
          </a:prstGeom>
          <a:ln w="381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13"/>
              </a:rPr>
              <a:t>KAREL HAVLÍČEK BOROVSKÝ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(1821-1856)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první představitel realistického proudu v české poezii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kritikem absolutismu a církve – psal 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</a:rPr>
              <a:t>epigramy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rozsáhlé básně </a:t>
            </a: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Tyrolské elegie, Král Lávra, Křest svatého Vladimíra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552728" y="4189025"/>
            <a:ext cx="2555776" cy="830997"/>
          </a:xfrm>
          <a:prstGeom prst="rect">
            <a:avLst/>
          </a:prstGeom>
          <a:ln w="381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14"/>
              </a:rPr>
              <a:t>BOŽENA NĚMCOVÁ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(1820-1862)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rovněž sbírala a inspirovala se lidovou slovesností</a:t>
            </a:r>
          </a:p>
          <a:p>
            <a:pPr marL="171450" indent="-171450">
              <a:buFontTx/>
              <a:buChar char="-"/>
            </a:pP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Babička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555526"/>
            <a:ext cx="3996952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44.5  Procvičení a příklady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355976" y="915566"/>
            <a:ext cx="4608512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Urči autora ukázky i název díla. 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 jaký žánr se jedná?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VOCILKA  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Servitore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signor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musicanto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- poníženě ruce líbám.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ŠVANDA	I, nechte – copak vám to napadá!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VOCILKA	Já dychtil už dávno po té chvíli, abych mohl svému 	nejslavnějšímu krajanovi tu nejhlubší poklonu udělat.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ŠVANDA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(živě)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Vy jste Čech?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VOCILKA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a jaký! Doma to se mnou nemohli ani vydržet a 	radili mi, abych se podíval trochu do světa.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ŠVANDA	A co nynčko děláte?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VOCILKA	Chodím za vámi a poslouchám vaši nebeskou muziku. 	Roztrhal jsem tím říkaje své poslední boty – všecko 	z pouhé lásky k umění.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ŠVANDA	To jste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blázínek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VOCILKA	Já vím – ale ono je mnoho takových muzikantských 	bláznů – to je teď jako cholera. Přitom pozoruju, že 	nemáte u sebe žádného člověka, kterýž by se o vaše 	pohodlí staral, vaše koncerty vyjednával, recenzentům 	bilety roznášel, - i pokládal bych se za šťastného, 	kdybych vám mohl ke všemu tomu svoje mizerné služby 	obětovat.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1106463"/>
            <a:ext cx="338437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Poslechni si recitaci díla Karla Havlíčka Borovského </a:t>
            </a: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Král Lávra –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klikni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zde: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Jaké tajemství ukrýval král?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Jak naložil holič s královým tajemstvím?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Kdo (co) nakonec královo tajemství prozradil?</a:t>
            </a:r>
          </a:p>
        </p:txBody>
      </p:sp>
      <p:sp>
        <p:nvSpPr>
          <p:cNvPr id="3" name="Tlačítko akce: Zvuk 2">
            <a:hlinkClick r:id="rId3" highlightClick="1"/>
          </p:cNvPr>
          <p:cNvSpPr/>
          <p:nvPr/>
        </p:nvSpPr>
        <p:spPr>
          <a:xfrm>
            <a:off x="2843808" y="1438920"/>
            <a:ext cx="360040" cy="360040"/>
          </a:xfrm>
          <a:prstGeom prst="actionButtonSou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http://www.divadlo-opava.cz/wp-content/gallery/strakonicky-dudak/svanda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6610"/>
            <a:ext cx="1440160" cy="95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251520" y="2658816"/>
            <a:ext cx="338437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Vysvětli význam vybraných přísloví z knihy Františka Ladislava Čelakovského </a:t>
            </a: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Mudrosloví národu slovanského ve příslovích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Čin čertu dobře, peklem se ti odmění.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Která slípka málo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kdáče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ta málo vajec snese.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Nezabolí jazyk od dobrého slova.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Častokrát psíček malý velikého vepře svalí.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I mistr tesař se utne.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Znáš další přísloví?</a:t>
            </a:r>
          </a:p>
          <a:p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kutzik.jirpa.cz/storage/200907280830_Franti%C5%A1ekLadislav%C4%8Celakovsk%C3%B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85" y="3119795"/>
            <a:ext cx="972108" cy="132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zsroznov.cz/soutez_ctyri/halo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83918"/>
            <a:ext cx="1188132" cy="85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627534"/>
            <a:ext cx="4284984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44.6  Něco navíc pro šikovné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4166" y="4238967"/>
            <a:ext cx="30677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Nauč se zpaměti úryvek z Máchova Máje. Recituj jej.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71786" y="1304047"/>
            <a:ext cx="3471961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Někteří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zapálení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vlastenci (puristé) 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se většinou neúspěšně snažili nahrazovat slova cizího původu vlastními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novotvary. Pokus se odhadnout, co daná slova znamenala:</a:t>
            </a:r>
          </a:p>
          <a:p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břinkotruhla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usmívka</a:t>
            </a:r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samotov</a:t>
            </a:r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popisnice</a:t>
            </a:r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chřípaprach</a:t>
            </a:r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nosočistopléna</a:t>
            </a:r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skokotnosta</a:t>
            </a:r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sestromuž</a:t>
            </a:r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podnosnice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libočuchná</a:t>
            </a:r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883519" y="2211710"/>
            <a:ext cx="984473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klavír</a:t>
            </a:r>
          </a:p>
          <a:p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ironie</a:t>
            </a:r>
          </a:p>
          <a:p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klášter</a:t>
            </a:r>
          </a:p>
          <a:p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papír</a:t>
            </a:r>
          </a:p>
          <a:p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tabák</a:t>
            </a:r>
          </a:p>
          <a:p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kapesník</a:t>
            </a:r>
          </a:p>
          <a:p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taneční mistr</a:t>
            </a:r>
          </a:p>
          <a:p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švagr</a:t>
            </a:r>
          </a:p>
          <a:p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cigareta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427984" y="780549"/>
            <a:ext cx="4104455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Přečti si některé epigramy od Karla Havlíčka Borovského. Vysvětli pojem epigram. Pokus se o vlastní tvorbu.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DEMOKRATSKÝ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Nechoď,  Vašku, s pány na led,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mnohý příklad máme,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že pán sklouzne a sedlák si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za něj nohu zláme.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VELMI MNOHÝM ČESKÝM BÁSNÍKŮM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Věčná vaše píseň: „Jaká slast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milovati českou vlast!“ –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Má-li však mít z vaší lásky zisku,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nedávejte písně své do tisku.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TALENTY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Pavlu hůř a Petru líp,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ticho, závist, ticho!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Kacířům dal pánbůh vtip,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svaté církvi břicho.</a:t>
            </a:r>
          </a:p>
        </p:txBody>
      </p:sp>
      <p:pic>
        <p:nvPicPr>
          <p:cNvPr id="2050" name="Picture 2" descr="http://bks8.books.google.com/books?id=_88EAAAAYAAJ&amp;printsec=frontcover&amp;img=1&amp;zoom=1&amp;edge=cu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78367"/>
            <a:ext cx="1080120" cy="15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480211" y="4372022"/>
            <a:ext cx="230425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epigram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= krátká báseň, převážně satirická, s ostře vyhrocenou pointou </a:t>
            </a:r>
          </a:p>
        </p:txBody>
      </p:sp>
      <p:sp>
        <p:nvSpPr>
          <p:cNvPr id="3" name="Tlačítko akce: Dokument 2">
            <a:hlinkClick r:id="rId4" highlightClick="1"/>
          </p:cNvPr>
          <p:cNvSpPr/>
          <p:nvPr/>
        </p:nvSpPr>
        <p:spPr>
          <a:xfrm>
            <a:off x="2375755" y="4566201"/>
            <a:ext cx="396045" cy="452152"/>
          </a:xfrm>
          <a:prstGeom prst="actionButton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248" y="492443"/>
            <a:ext cx="44827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44.7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Czech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ational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evival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Czech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literature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12757" y="1579354"/>
            <a:ext cx="2916323" cy="2576572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Czech National Revival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was a cultural movement, which took part in the Czech lands during the 18th and 19th century. 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purpose of this movement was to revive Czech language, culture and national identity. 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most prominent figures of the revival movement were Josef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Dobrovský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and Josef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Jungmann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35896" y="1059582"/>
            <a:ext cx="5184576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Karel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Hynek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Mácha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Máj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(May)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Beginning verses, translation by Edith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Pargeter</a:t>
            </a:r>
            <a:endParaRPr lang="cs-CZ" sz="1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Byl pozdní večer - první máj -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večerní máj - byl lásky čas.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Hrdliččin zval ku lásce hlas,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kde borový zaváněl háj.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 lásce šeptal tichý mech;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květoucí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strom lhal lásky žel,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svou lásku slavík růži pěl,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růžinu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jevil vonný vzdech.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Jezero hladké v křovích stinných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zvučelo temně tajný bol,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břeh objímal je kol a kol;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 slunce jasná světů jiných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bloudila blankytnými pásky,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planoucí tam co slzy lásky.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012160" y="1622286"/>
            <a:ext cx="3312368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Late evening, on the first of May -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twilit May - the time of love.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Meltingly called the turtle-dove,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Where rich and sweet pinewoods lay.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Whispered of love the mosses trail,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flowering tree as sweetly lied,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rose's fragrant sigh replied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To love-songs of the nightingale.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 shadowy woods the burnished lake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Darkly complained a secret pain,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By circling shores embraced again;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And heaven's clear sun leaned down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 road astray in azure deeps,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Like burning tears the lover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weeps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537744" y="4587974"/>
            <a:ext cx="3634655" cy="46166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The complete poem and its English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translation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lačítko akce: Dokument 10">
            <a:hlinkClick r:id="rId3" highlightClick="1"/>
          </p:cNvPr>
          <p:cNvSpPr/>
          <p:nvPr/>
        </p:nvSpPr>
        <p:spPr>
          <a:xfrm>
            <a:off x="7668344" y="4659982"/>
            <a:ext cx="216024" cy="288032"/>
          </a:xfrm>
          <a:prstGeom prst="actionButton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http://www.topzine.cz/wp-content/uploads/2010/07/macha-karel-hyne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35" r="99348">
                        <a14:foregroundMark x1="28043" y1="96981" x2="34783" y2="95849"/>
                        <a14:backgroundMark x1="76522" y1="50566" x2="85000" y2="84906"/>
                        <a14:backgroundMark x1="74130" y1="76981" x2="80870" y2="82642"/>
                        <a14:backgroundMark x1="14783" y1="93208" x2="28043" y2="89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15" y="464035"/>
            <a:ext cx="1936025" cy="111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526376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44.8 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92280" y="120359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0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22298"/>
              </p:ext>
            </p:extLst>
          </p:nvPr>
        </p:nvGraphicFramePr>
        <p:xfrm>
          <a:off x="323528" y="1059582"/>
          <a:ext cx="6912768" cy="390144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429000"/>
                <a:gridCol w="3483768"/>
              </a:tblGrid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Ve které době probíhalo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české národní obrození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indent="-342900" algn="l"/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ve 2. polovině 17. stol. 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 poč. 18. stol.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od počátku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 konce 18. století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 od 70. let 18. stol. do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poloviny 19. stol.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  od poloviny 19. stol. do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90. let 19. stol.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Kdo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napsal díla </a:t>
                      </a:r>
                      <a:r>
                        <a:rPr lang="cs-CZ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Divá Bára,            V zámku a podzámčí , Národní báchorky a pověsti?</a:t>
                      </a:r>
                    </a:p>
                    <a:p>
                      <a:pPr marL="0" indent="0" algn="l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Karel Jaromír Erben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František Ladislav Čelakovský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 Josef Kajetán Tyl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  Božena Němcová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Národní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obrození usilovalo o: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prosazování němčiny ve školství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obrodu českého jazyka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kultury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 germanizaci společnosti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  obnovu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pobělohorské literatury a tradic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 bylo podstatou sporu o RKZ?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prokázat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bohatou slovní zásobu češtiny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prokázat nadřazenost češtiny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nad slovanskými jazyky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 prokázat účinnost nových archeologických  metod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    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prokázat pravost Královédvorského a   Zelenohorského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rukopisu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596336" y="1419622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526376"/>
            <a:ext cx="38884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44.9 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987574"/>
            <a:ext cx="8496944" cy="40324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cs-CZ" sz="1000" dirty="0" err="1">
                <a:latin typeface="Times New Roman" pitchFamily="18" charset="0"/>
                <a:cs typeface="Times New Roman" pitchFamily="18" charset="0"/>
              </a:rPr>
              <a:t>Sochrová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 Marie: Literatura v kostce pro střední školy, Havlíčkův Brod, Fragment, 1996, 1.vydání, ISBN 80-7200-052-7</a:t>
            </a:r>
          </a:p>
          <a:p>
            <a:pPr lvl="0"/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Soukal Josef: Literární výchova pro 2. stupeň základní školy, Praha, SPN, 2009, 2.vydání, ISBN 978-80-7235-438-2</a:t>
            </a:r>
          </a:p>
          <a:p>
            <a:pPr lvl="0"/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Hanzová Marie, Žáček Jiří: Čítanka pro 9. ročník základní školy a kvartu víceletého gymnázia, Havlíčkův Brod, Fragment, 1999, 1.vydání, ISBN 80-7200-282-1</a:t>
            </a: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http://www.rozhlas.cz/ctenarskydenik/portal/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3"/>
              </a:rPr>
              <a:t>http://cs.wikipedia.org/wiki/Josef_Dobrovsk%C3%BD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4"/>
              </a:rPr>
              <a:t>http://cs.wikipedia.org/wiki/Josef_Jungmann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http://www.oahshb.cz/staremapy/1847.htm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http://www.vaclavak.cz/historie.php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http://www.goldendust.cz/marie-terezie-2086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http://www.artnet.com/artists/lotdetailpage.aspx?lot_id=B2F00A1FAEBE9B5C064E5A0AD2633D04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9"/>
              </a:rPr>
              <a:t>http://cs.wikipedia.org/wiki/Bohuslav_Balb%C3%ADn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http://cs.wikipedia.org/wiki/Osv%C3%ADcenstv%C3%AD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http://cs.wikipedia.org/wiki/Josef_Kajet%C3%A1n_Tyl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http://cs.wikipedia.org/wiki/V%C3%A1clav_Mat%C4%9Bj_Kramerius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http://cs.wikipedia.org/wiki/Karel_Hynek_M%C3%A1cha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http://cs.wikipedia.org/wiki/Franti%C5%A1ek_Ladislav_%C4%8Celakovsk%C3%BD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5"/>
              </a:rPr>
              <a:t>http://cs.wikipedia.org/wiki/Bo%C5%BEena_N%C4%9Bmcov%C3%A1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6"/>
              </a:rPr>
              <a:t>http://cs.wikipedia.org/wiki/Karel_Jarom%C3%ADr_Erben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7"/>
              </a:rPr>
              <a:t>http://cs.wikipedia.org/wiki/Borovsk%C3%BD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8"/>
              </a:rPr>
              <a:t>http://cs.wikipedia.org/wiki/Spor_o_rukopisy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9"/>
              </a:rPr>
              <a:t>http://cs.wikipedia.org/wiki/Klicpera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20"/>
              </a:rPr>
              <a:t>http://cs.wikipedia.org/wiki/Franti%C5%A1ek_Palack%C3%BD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21"/>
              </a:rPr>
              <a:t>http://www.divadlo-opava.cz/repertoar/predstaveni/josef-kajetan-tyl-strakonicky-dudak-aneb-hody-divych-zen/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22"/>
              </a:rPr>
              <a:t>http://www.lupomesky.cz/maj/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23"/>
              </a:rPr>
              <a:t>http://www.lupomesky.cz/maj/may.html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24"/>
              </a:rPr>
              <a:t>http://books.google.cz/books/about/Epigramy.html?id=_88EAAAAYAAJ&amp;redir_esc=y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541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1561</Words>
  <Application>Microsoft Office PowerPoint</Application>
  <PresentationFormat>Předvádění na obrazovce (16:9)</PresentationFormat>
  <Paragraphs>257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44.1  Národní obrození</vt:lpstr>
      <vt:lpstr>44.2  Co již víme?</vt:lpstr>
      <vt:lpstr>44.3  Jaké si řekneme nové termíny a názvy?</vt:lpstr>
      <vt:lpstr>44.4 Co si řekneme nového?</vt:lpstr>
      <vt:lpstr>44.5  Procvičení a příklady</vt:lpstr>
      <vt:lpstr>44.6  Něco navíc pro šikovné</vt:lpstr>
      <vt:lpstr>44.7  Czech National Revival</vt:lpstr>
      <vt:lpstr>44.8 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200</cp:revision>
  <dcterms:created xsi:type="dcterms:W3CDTF">2010-10-18T18:21:56Z</dcterms:created>
  <dcterms:modified xsi:type="dcterms:W3CDTF">2012-02-24T21:35:52Z</dcterms:modified>
</cp:coreProperties>
</file>