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813763"/>
    <a:srgbClr val="FF0066"/>
    <a:srgbClr val="FF9900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00" d="100"/>
          <a:sy n="100" d="100"/>
        </p:scale>
        <p:origin x="-324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5.9.2012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Daniel_Adam_z_Veleslav%C3%ADna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Troj%C3%A1nsk%C3%A1_kronika" TargetMode="External"/><Relationship Id="rId5" Type="http://schemas.openxmlformats.org/officeDocument/2006/relationships/image" Target="../media/image2.png"/><Relationship Id="rId10" Type="http://schemas.openxmlformats.org/officeDocument/2006/relationships/hyperlink" Target="http://www.ceskatelevize.cz/porady/10169539755-dvaasedmdesat-jmen-ceske-historie/208572232200023-daniel-adam-z-veleslavina/" TargetMode="External"/><Relationship Id="rId4" Type="http://schemas.openxmlformats.org/officeDocument/2006/relationships/hyperlink" Target="http://cs.wikipedia.org/wiki/Humanismus_a_renesance_v_%C4%8Desk%C3%A9_literatu%C5%99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cs.wikipedia.org/wiki/Baroko" TargetMode="External"/><Relationship Id="rId7" Type="http://schemas.openxmlformats.org/officeDocument/2006/relationships/hyperlink" Target="http://upload.wikimedia.org/wikipedia/commons/7/79/Holy_Trinity_Colum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cs.wikipedia.org/wiki/Renesance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cs.wikipedia.org/wiki/Humanismus" TargetMode="External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ilipika_proti_misomus%C5%AFm" TargetMode="External"/><Relationship Id="rId13" Type="http://schemas.openxmlformats.org/officeDocument/2006/relationships/image" Target="../media/image11.wmf"/><Relationship Id="rId3" Type="http://schemas.openxmlformats.org/officeDocument/2006/relationships/hyperlink" Target="http://cs.wikipedia.org/wiki/Hynek_z_Pod%C4%9Bbrad" TargetMode="External"/><Relationship Id="rId7" Type="http://schemas.openxmlformats.org/officeDocument/2006/relationships/image" Target="../media/image9.png"/><Relationship Id="rId12" Type="http://schemas.openxmlformats.org/officeDocument/2006/relationships/hyperlink" Target="http://cs.wikipedia.org/wiki/V%C3%A1clav_H%C3%A1jek_z_Libo%C4%8Da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Jan_Blahoslav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://cs.wikipedia.org/wiki/Viktorin_Kornel_ze_V%C5%A1ehrd" TargetMode="External"/><Relationship Id="rId10" Type="http://schemas.openxmlformats.org/officeDocument/2006/relationships/hyperlink" Target="http://cs.wikipedia.org/wiki/Bible_kralick%C3%A1" TargetMode="External"/><Relationship Id="rId4" Type="http://schemas.openxmlformats.org/officeDocument/2006/relationships/hyperlink" Target="http://cs.wikipedia.org/wiki/Bohuslav_Hasi%C5%A1tejnsk%C3%BD" TargetMode="External"/><Relationship Id="rId9" Type="http://schemas.openxmlformats.org/officeDocument/2006/relationships/hyperlink" Target="http://cs.wikipedia.org/wiki/Jednota_bratrsk%C3%A1" TargetMode="External"/><Relationship Id="rId14" Type="http://schemas.openxmlformats.org/officeDocument/2006/relationships/hyperlink" Target="http://www.ceskatelevize.cz/ivysilani/10169539755-dvaasedmdesat-jmen-ceske-historie/208572232200019-jan-blahoslav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Bed%C5%99ich_Bridel" TargetMode="External"/><Relationship Id="rId3" Type="http://schemas.openxmlformats.org/officeDocument/2006/relationships/hyperlink" Target="http://cs.wikipedia.org/wiki/Jan_Amos_Komensk%C3%BD" TargetMode="External"/><Relationship Id="rId7" Type="http://schemas.openxmlformats.org/officeDocument/2006/relationships/hyperlink" Target="http://cs.wikipedia.org/wiki/Jezuit%C3%A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eskatelevize.cz/ivysilani/10169539755-dvaasedmdesat-jmen-ceske-historie/208572232200033-jan-amos-komensky/" TargetMode="External"/><Relationship Id="rId5" Type="http://schemas.openxmlformats.org/officeDocument/2006/relationships/hyperlink" Target="http://www.ceskatelevize.cz/porady/10177109865-dejiny-udatneho-ceskeho-naroda/208552116230065-jan-amos-komensky/" TargetMode="External"/><Relationship Id="rId10" Type="http://schemas.openxmlformats.org/officeDocument/2006/relationships/hyperlink" Target="http://cs.wikipedia.org/wiki/Bohuslav_Balb%C3%ADn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cs.wikipedia.org/wiki/Adam_Mich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Kram%C3%A1%C5%99sk%C3%A1_p%C3%ADse%C5%8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4x3Ll5N9hPY" TargetMode="Externa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um.rvp.cz/materialy/komenskeho-labyrint-sveta-a-raj-srdce.html" TargetMode="External"/><Relationship Id="rId5" Type="http://schemas.openxmlformats.org/officeDocument/2006/relationships/hyperlink" Target="http://dum.rvp.cz/materialy/hra-se-slovy-jan-amos-komensky.html" TargetMode="Externa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oly_Trinity_Column.jpg" TargetMode="External"/><Relationship Id="rId2" Type="http://schemas.openxmlformats.org/officeDocument/2006/relationships/hyperlink" Target="http://cs.wikipedia.org/wiki/Soubor:Pra%C5%BEsk%C3%BD_hrad,_Letohr%C3%A1dek_kr%C3%A1lovny_Anny_0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John_Amos_Comenius" TargetMode="External"/><Relationship Id="rId5" Type="http://schemas.openxmlformats.org/officeDocument/2006/relationships/hyperlink" Target="http://www.ztichlaklika.cz/_cache/13238796682188.upl_600_600.JPG" TargetMode="External"/><Relationship Id="rId4" Type="http://schemas.openxmlformats.org/officeDocument/2006/relationships/hyperlink" Target="http://www.ctesyrad.cz/nejctivejsi/poslyste-pisnicku-hezkou-kramarske-pisne-minulych-do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1" y="492443"/>
            <a:ext cx="7272809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42.1 Humanismus a renesance – česká literatura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Zuzana Kadlecová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71" y="4527946"/>
            <a:ext cx="3053019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7187311" y="3965291"/>
            <a:ext cx="17411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Viz také DUM ČJ41 a </a:t>
            </a: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ČJ43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436096" y="4170890"/>
            <a:ext cx="3785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Humanismus a renesance v české literatuře 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131590"/>
            <a:ext cx="8496944" cy="52322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Od konce 15. století se v českých zemích projevuje vliv humanismu a renesance. Oproti zahraničí vzniká více naučných než uměleckých děl – typicky renesančních děl je málo. Velký vliv měl i zde vynález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knihtisku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1450"/>
            <a:ext cx="1656184" cy="276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42754" y="4047778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kázka z první české tištěné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knihy – </a:t>
            </a:r>
          </a:p>
          <a:p>
            <a:pPr algn="ctr"/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Trojánské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kroniky (asi r. 1468)</a:t>
            </a:r>
          </a:p>
        </p:txBody>
      </p:sp>
      <p:sp>
        <p:nvSpPr>
          <p:cNvPr id="7" name="Tlačítko akce: Informace 6">
            <a:hlinkClick r:id="rId6" highlightClick="1"/>
          </p:cNvPr>
          <p:cNvSpPr>
            <a:spLocks noChangeAspect="1"/>
          </p:cNvSpPr>
          <p:nvPr/>
        </p:nvSpPr>
        <p:spPr>
          <a:xfrm>
            <a:off x="4889335" y="4098611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59" y="1791592"/>
            <a:ext cx="1894508" cy="217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212000" y="1868453"/>
            <a:ext cx="2573140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DANIEL ADAM Z VELESLAVÍNA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(1546-1599)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vydavatel česky psaných knih</a:t>
            </a:r>
          </a:p>
          <a:p>
            <a:pPr algn="ctr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elmi dbal na jazykovou stránku děl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„veleslavínská čeština“</a:t>
            </a:r>
          </a:p>
        </p:txBody>
      </p:sp>
      <p:sp>
        <p:nvSpPr>
          <p:cNvPr id="9" name="Tlačítko akce: Informace 8">
            <a:hlinkClick r:id="rId8" highlightClick="1"/>
          </p:cNvPr>
          <p:cNvSpPr>
            <a:spLocks noChangeAspect="1"/>
          </p:cNvSpPr>
          <p:nvPr/>
        </p:nvSpPr>
        <p:spPr>
          <a:xfrm>
            <a:off x="4212000" y="3125447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69161"/>
            <a:ext cx="1770873" cy="212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11687" y="3162281"/>
            <a:ext cx="196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itulní list  Veleslavínova Kalendáře historického z roku  1578</a:t>
            </a:r>
          </a:p>
        </p:txBody>
      </p:sp>
      <p:sp>
        <p:nvSpPr>
          <p:cNvPr id="13" name="Tlačítko akce: Video 12">
            <a:hlinkClick r:id="rId10" highlightClick="1"/>
          </p:cNvPr>
          <p:cNvSpPr>
            <a:spLocks noChangeAspect="1"/>
          </p:cNvSpPr>
          <p:nvPr/>
        </p:nvSpPr>
        <p:spPr>
          <a:xfrm>
            <a:off x="6094971" y="3687778"/>
            <a:ext cx="360000" cy="3600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29267"/>
              </p:ext>
            </p:extLst>
          </p:nvPr>
        </p:nvGraphicFramePr>
        <p:xfrm>
          <a:off x="935596" y="987574"/>
          <a:ext cx="7272808" cy="402931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12/2012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Daniel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Adam z Veleslavína, Jan Blahoslav, Václav Hájek z Libočan (Kronika česká), Kralická bible, Jan Amos Komenský, Bedřich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Bridel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Adam Michna z Otradovic, Bohuslav Balbín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přibližující renesanční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tvorbu v českých zemích s přesahem do doby po porážce na Bílé hoře, kdy došlo k rozdělení české literatury na domácí a exilový proud.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50810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72321" y="1145573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u="sng" dirty="0" smtClean="0">
                <a:latin typeface="Times New Roman" pitchFamily="18" charset="0"/>
                <a:cs typeface="Times New Roman" pitchFamily="18" charset="0"/>
              </a:rPr>
              <a:t>Humanismus a renesance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395258" y="73936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u="sng" dirty="0" smtClean="0">
                <a:latin typeface="Times New Roman" pitchFamily="18" charset="0"/>
                <a:cs typeface="Times New Roman" pitchFamily="18" charset="0"/>
              </a:rPr>
              <a:t>Baroko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3310" y="1684478"/>
            <a:ext cx="3842625" cy="1384995"/>
          </a:xfrm>
          <a:prstGeom prst="rect">
            <a:avLst/>
          </a:prstGeom>
          <a:solidFill>
            <a:srgbClr val="FF99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vznik v Itálii na konci 13. století</a:t>
            </a:r>
          </a:p>
          <a:p>
            <a:pPr marL="171450" indent="-171450" algn="just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naha o naplnění starořeckého ideálu krásy a dobra, o svobodu myšlení a lidsky spravedlivější uspořádání společnosti</a:t>
            </a:r>
          </a:p>
          <a:p>
            <a:pPr marL="171450" indent="-171450" algn="just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š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íření vzdělanosti pomocí knihtisku</a:t>
            </a:r>
          </a:p>
          <a:p>
            <a:pPr marL="171450" indent="-171450" algn="just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ozvoj literatury v národních jazycích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716016" y="1315522"/>
            <a:ext cx="4248472" cy="1169551"/>
          </a:xfrm>
          <a:prstGeom prst="rect">
            <a:avLst/>
          </a:prstGeom>
          <a:solidFill>
            <a:srgbClr val="FF99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znik v Itálii a Španělsku v polovině 16. století</a:t>
            </a:r>
          </a:p>
          <a:p>
            <a:pPr marL="171450" indent="-171450" algn="just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oba válek a nejistot → nárůst autority katolické církve a absolutní moci panovníka</a:t>
            </a:r>
          </a:p>
          <a:p>
            <a:pPr marL="171450" indent="-171450" algn="just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dvrat od přírody k vlastnímu nitru (duchovní zaměření)</a:t>
            </a:r>
          </a:p>
        </p:txBody>
      </p:sp>
      <p:sp>
        <p:nvSpPr>
          <p:cNvPr id="7" name="Tlačítko akce: Informace 6">
            <a:hlinkClick r:id="rId3" highlightClick="1"/>
          </p:cNvPr>
          <p:cNvSpPr>
            <a:spLocks noChangeAspect="1"/>
          </p:cNvSpPr>
          <p:nvPr/>
        </p:nvSpPr>
        <p:spPr>
          <a:xfrm>
            <a:off x="5593406" y="726578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rId4" highlightClick="1"/>
          </p:cNvPr>
          <p:cNvSpPr>
            <a:spLocks noChangeAspect="1"/>
          </p:cNvSpPr>
          <p:nvPr/>
        </p:nvSpPr>
        <p:spPr>
          <a:xfrm>
            <a:off x="3090615" y="1190247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Informace 8">
            <a:hlinkClick r:id="rId5" highlightClick="1"/>
          </p:cNvPr>
          <p:cNvSpPr>
            <a:spLocks noChangeAspect="1"/>
          </p:cNvSpPr>
          <p:nvPr/>
        </p:nvSpPr>
        <p:spPr>
          <a:xfrm>
            <a:off x="3090615" y="605472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78490"/>
            <a:ext cx="2595074" cy="174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759700" y="4221374"/>
            <a:ext cx="116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Letohrádek 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královny Anny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(Praha)</a:t>
            </a:r>
          </a:p>
        </p:txBody>
      </p:sp>
      <p:pic>
        <p:nvPicPr>
          <p:cNvPr id="13" name="Obrázek 12" descr="Soubor:Holy Trinity Column.jp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71750"/>
            <a:ext cx="1609894" cy="24644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ovéPole 10"/>
          <p:cNvSpPr txBox="1"/>
          <p:nvPr/>
        </p:nvSpPr>
        <p:spPr>
          <a:xfrm>
            <a:off x="5953406" y="4544538"/>
            <a:ext cx="1773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Sloup Nejsvětější trojice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(Olomouc)</a:t>
            </a:r>
          </a:p>
        </p:txBody>
      </p:sp>
      <p:pic>
        <p:nvPicPr>
          <p:cNvPr id="1027" name="Picture 3" descr="C:\Documents and Settings\Radek\Local Settings\Temporary Internet Files\Content.IE5\9O05847Y\MC90043362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42" y="605472"/>
            <a:ext cx="967358" cy="98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Radek\Local Settings\Temporary Internet Files\Content.IE5\4VQ5OASF\MP90039948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97" y="559368"/>
            <a:ext cx="745798" cy="6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067354" y="2767827"/>
            <a:ext cx="2880320" cy="156966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1620 porážka českých stavů na Bílé hoře → politické, hospodářské a kulturní změny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ěkteří vzdělanci popraveni (Václav Budovec z Budova, Jan Jesenius aj.), jiní nuceni odejít ze země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2 proudy: A.  domácí literatura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                B.   exilová literatura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6351910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42.3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1802" y="1051811"/>
            <a:ext cx="1845377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Renesanční literatura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38223" y="1633121"/>
            <a:ext cx="3086807" cy="461665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Hynek z Poděbrad (asi 1450-1492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přeložil 11 novel z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Boccaciova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Dekameronu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11107" y="2355616"/>
            <a:ext cx="1727420" cy="646331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Bohuslav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Hasištejnský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 Lobkovic (1461-1520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algn="just"/>
            <a:r>
              <a:rPr lang="cs-CZ" sz="1200" dirty="0" smtClean="0"/>
              <a:t>-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utor píšící latinsky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45876" y="3281730"/>
            <a:ext cx="1643848" cy="461665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Viktorin Kornel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ze Všehrd (1460-1520)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533014" y="1195796"/>
            <a:ext cx="1907895" cy="276999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Jan Blahoslav (1523-1571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61710" y="3583683"/>
            <a:ext cx="2319866" cy="276999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Václav Hájek z Libočan († 1553)</a:t>
            </a:r>
          </a:p>
        </p:txBody>
      </p:sp>
      <p:sp>
        <p:nvSpPr>
          <p:cNvPr id="9" name="Tlačítko akce: Informace 8">
            <a:hlinkClick r:id="rId3" highlightClick="1"/>
          </p:cNvPr>
          <p:cNvSpPr>
            <a:spLocks noChangeAspect="1"/>
          </p:cNvSpPr>
          <p:nvPr/>
        </p:nvSpPr>
        <p:spPr>
          <a:xfrm>
            <a:off x="2713579" y="1154296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Informace 9">
            <a:hlinkClick r:id="rId4" highlightClick="1"/>
          </p:cNvPr>
          <p:cNvSpPr>
            <a:spLocks noChangeAspect="1"/>
          </p:cNvSpPr>
          <p:nvPr/>
        </p:nvSpPr>
        <p:spPr>
          <a:xfrm>
            <a:off x="455235" y="2498781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Informace 10">
            <a:hlinkClick r:id="rId5" highlightClick="1"/>
          </p:cNvPr>
          <p:cNvSpPr>
            <a:spLocks noChangeAspect="1"/>
          </p:cNvSpPr>
          <p:nvPr/>
        </p:nvSpPr>
        <p:spPr>
          <a:xfrm>
            <a:off x="2237179" y="3351550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lačítko akce: Informace 11">
            <a:hlinkClick r:id="rId6" highlightClick="1"/>
          </p:cNvPr>
          <p:cNvSpPr>
            <a:spLocks noChangeAspect="1"/>
          </p:cNvSpPr>
          <p:nvPr/>
        </p:nvSpPr>
        <p:spPr>
          <a:xfrm>
            <a:off x="6693148" y="644903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87184"/>
            <a:ext cx="14287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521215" y="1591743"/>
            <a:ext cx="4055919" cy="156966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biskup Jednoty bratrské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šestranný vzdělanec (literát, jazykovědec, hudebník)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naha o správné a vytříbené vyjadřování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Filipika proti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misomusům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= tj. proti nepřátelům vzdělanosti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Gramatika česká</a:t>
            </a:r>
          </a:p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řeklad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Nového zákona</a:t>
            </a:r>
          </a:p>
          <a:p>
            <a:pPr marL="628650" lvl="1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překlad zbytku Bible členy Jednoty bratrské</a:t>
            </a:r>
          </a:p>
          <a:p>
            <a:pPr marL="628650" lvl="1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Bible kralická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635896" y="1138914"/>
            <a:ext cx="1354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Jednota bratrská 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lačítko akce: Domů 15">
            <a:hlinkClick r:id="rId10" highlightClick="1"/>
          </p:cNvPr>
          <p:cNvSpPr>
            <a:spLocks noChangeAspect="1"/>
          </p:cNvSpPr>
          <p:nvPr/>
        </p:nvSpPr>
        <p:spPr>
          <a:xfrm>
            <a:off x="5353014" y="2991550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1550"/>
            <a:ext cx="1428750" cy="196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lačítko akce: Informace 16">
            <a:hlinkClick r:id="rId12" highlightClick="1"/>
          </p:cNvPr>
          <p:cNvSpPr>
            <a:spLocks noChangeAspect="1"/>
          </p:cNvSpPr>
          <p:nvPr/>
        </p:nvSpPr>
        <p:spPr>
          <a:xfrm>
            <a:off x="4343970" y="3512562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3707904" y="4083918"/>
            <a:ext cx="3764451" cy="1015663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istorik</a:t>
            </a:r>
          </a:p>
          <a:p>
            <a:pPr marL="17145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Kronika česká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: dějiny od praotce Čecha po r. 1526</a:t>
            </a:r>
          </a:p>
          <a:p>
            <a:pPr marL="628650" lvl="1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istoricky nespolehlivá</a:t>
            </a:r>
          </a:p>
          <a:p>
            <a:pPr marL="628650" lvl="1" indent="-171450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elmi oblíbená, do konce 18. století hlavním pramenem o českých dějinách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39424" y="4120085"/>
            <a:ext cx="3180448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 oblibě příběhy o lidovém hrdinovi →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Historie o bratru Janu Palečkovi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(údajně šašek krále Jiřího z Poděbrad) – „moudrý blázen“.</a:t>
            </a:r>
          </a:p>
        </p:txBody>
      </p:sp>
      <p:pic>
        <p:nvPicPr>
          <p:cNvPr id="2052" name="Picture 4" descr="C:\Documents and Settings\Radek\Local Settings\Temporary Internet Files\Content.IE5\YFGD5BMX\MC900336049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68" y="3145099"/>
            <a:ext cx="1215146" cy="9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lačítko akce: Domů 20">
            <a:hlinkClick r:id="rId14" highlightClick="1"/>
          </p:cNvPr>
          <p:cNvSpPr>
            <a:spLocks noChangeAspect="1"/>
          </p:cNvSpPr>
          <p:nvPr/>
        </p:nvSpPr>
        <p:spPr>
          <a:xfrm>
            <a:off x="6153148" y="644903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070615"/>
            <a:ext cx="2022157" cy="276999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Exilová tvorba po roce 1620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23806" y="770233"/>
            <a:ext cx="2088232" cy="276999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Domácí tvorba po roce 1620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43679" y="1510571"/>
            <a:ext cx="2729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Jan Amos Komenský (1592-1670)</a:t>
            </a:r>
            <a:endParaRPr lang="cs-CZ" sz="14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0614"/>
            <a:ext cx="1897537" cy="21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lačítko akce: Video 5">
            <a:hlinkClick r:id="rId5" highlightClick="1"/>
          </p:cNvPr>
          <p:cNvSpPr>
            <a:spLocks noChangeAspect="1"/>
          </p:cNvSpPr>
          <p:nvPr/>
        </p:nvSpPr>
        <p:spPr>
          <a:xfrm>
            <a:off x="3311840" y="3374202"/>
            <a:ext cx="360000" cy="3600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Domů 6">
            <a:hlinkClick r:id="rId6" highlightClick="1"/>
          </p:cNvPr>
          <p:cNvSpPr>
            <a:spLocks noChangeAspect="1"/>
          </p:cNvSpPr>
          <p:nvPr/>
        </p:nvSpPr>
        <p:spPr>
          <a:xfrm>
            <a:off x="4104677" y="3373546"/>
            <a:ext cx="360000" cy="36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51519" y="2067694"/>
            <a:ext cx="2622137" cy="2862322"/>
          </a:xfrm>
          <a:prstGeom prst="rect">
            <a:avLst/>
          </a:prstGeom>
          <a:solidFill>
            <a:srgbClr val="CCFF33">
              <a:alpha val="60000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lat. </a:t>
            </a:r>
            <a:r>
              <a:rPr lang="cs-CZ" sz="1200" b="1" i="1" dirty="0" err="1" smtClean="0">
                <a:latin typeface="Times New Roman" pitchFamily="18" charset="0"/>
                <a:cs typeface="Times New Roman" pitchFamily="18" charset="0"/>
              </a:rPr>
              <a:t>Comenius</a:t>
            </a:r>
            <a:endParaRPr lang="cs-CZ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íla v latině i češtině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oslední biskup Jednoty bratrské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obyt v Polsku (při požáru v Lešně zničen slovník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Poklad jazyka českého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), Nizozemí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edagogické spisy:</a:t>
            </a:r>
          </a:p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Velká didaktika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Svět v obrazech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Brána jazyků otevřená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Informatorium školy mateřské</a:t>
            </a:r>
          </a:p>
          <a:p>
            <a:pPr marL="171450" indent="-171450" algn="just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alegorická skladba</a:t>
            </a:r>
          </a:p>
          <a:p>
            <a:pPr algn="just"/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Labyrint světa a ráj srdce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Kšaft umírající matky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ednoty bratrské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004869" y="3835429"/>
            <a:ext cx="1825529" cy="461665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Pedagogické zásady blíže viz DUM D20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20071" y="1225086"/>
            <a:ext cx="3600400" cy="1015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od kontrolou katolického jezuitského řádu</a:t>
            </a:r>
          </a:p>
          <a:p>
            <a:pPr marL="628650" lvl="1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 starost správnost a čistotu víry</a:t>
            </a:r>
          </a:p>
          <a:p>
            <a:pPr marL="628650" lvl="1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ásluha o rozkvět divadla a rozvoj školství</a:t>
            </a:r>
          </a:p>
          <a:p>
            <a:pPr lvl="1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                   X</a:t>
            </a:r>
          </a:p>
          <a:p>
            <a:pPr lvl="1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vyhledávání a ničení nekatolických knih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524328" y="682505"/>
            <a:ext cx="154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Tovaryšstvo Ježíšovo </a:t>
            </a:r>
          </a:p>
          <a:p>
            <a:pPr algn="ctr"/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 jezuité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80592" y="2403554"/>
            <a:ext cx="3873035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Bedřich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Bridel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(1619-1680</a:t>
            </a:r>
            <a:r>
              <a:rPr lang="cs-CZ" sz="1200" b="1" dirty="0" smtClean="0"/>
              <a:t>)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ezuita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áseň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Co Bůh? Člověk?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: úvaha o základních otázkách lidské existence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707758" y="3419931"/>
            <a:ext cx="2969083" cy="646331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Adam Michna z Otradovic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b="1" smtClean="0">
                <a:latin typeface="Times New Roman" pitchFamily="18" charset="0"/>
                <a:cs typeface="Times New Roman" pitchFamily="18" charset="0"/>
              </a:rPr>
              <a:t>asi 1600-1670)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arhaník a učitel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utor písní, např.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Chtíc, aby spal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398680" y="4212730"/>
            <a:ext cx="3528392" cy="83099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Bohuslav Balbín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(1621-1688)</a:t>
            </a:r>
          </a:p>
          <a:p>
            <a:pPr marL="171450" indent="-171450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atinsky psaná díla</a:t>
            </a:r>
          </a:p>
          <a:p>
            <a:pPr marL="171450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Obrana jazyka slovanského, obzvláště českého</a:t>
            </a:r>
          </a:p>
          <a:p>
            <a:pPr marL="171450" indent="-171450">
              <a:buFontTx/>
              <a:buChar char="-"/>
            </a:pP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Rozmanitosti z historie Království českého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136966" y="4477718"/>
            <a:ext cx="2086840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Rozvoj lidové tvorby – písní, pohádek, loutkových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9803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flipH="1">
            <a:off x="5160920" y="1293615"/>
            <a:ext cx="3842713" cy="267765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pívána na jarmarcích potulnými kramáři za doprovodu obrázků („komiks“)</a:t>
            </a:r>
          </a:p>
          <a:p>
            <a:pPr marL="171450" indent="-171450" algn="just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ylíčení zajímavých, často nešťastných příhod a událostí (živelné pohromy, vraždy, bitvy)</a:t>
            </a:r>
          </a:p>
          <a:p>
            <a:pPr marL="171450" indent="-171450" algn="just">
              <a:buFontTx/>
              <a:buChar char="-"/>
            </a:pP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naky: dlouhý, obsáhlý název</a:t>
            </a:r>
          </a:p>
          <a:p>
            <a:pPr lvl="1" algn="just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oslovení publika</a:t>
            </a:r>
          </a:p>
          <a:p>
            <a:pPr lvl="1" algn="just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končí ponaučením</a:t>
            </a:r>
          </a:p>
          <a:p>
            <a:pPr lvl="1" algn="just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poutavost a dramatičnost děje</a:t>
            </a:r>
          </a:p>
          <a:p>
            <a:pPr lvl="1" algn="just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„bulvárnost“</a:t>
            </a:r>
          </a:p>
          <a:p>
            <a:pPr lvl="1" algn="just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přesné uvedení místa a času</a:t>
            </a:r>
          </a:p>
          <a:p>
            <a:pPr lvl="1" algn="just"/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  nespisovnost jazyka </a:t>
            </a:r>
          </a:p>
        </p:txBody>
      </p:sp>
      <p:sp>
        <p:nvSpPr>
          <p:cNvPr id="5" name="Tlačítko akce: Informace 4">
            <a:hlinkClick r:id="rId3" highlightClick="1"/>
          </p:cNvPr>
          <p:cNvSpPr>
            <a:spLocks noChangeAspect="1"/>
          </p:cNvSpPr>
          <p:nvPr/>
        </p:nvSpPr>
        <p:spPr>
          <a:xfrm>
            <a:off x="7888328" y="729403"/>
            <a:ext cx="360000" cy="360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793656" y="761868"/>
            <a:ext cx="151676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Kramářská píseň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79512" y="1141922"/>
            <a:ext cx="4608512" cy="42473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cs-CZ" sz="140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ýkladná píseň  O HROZNÉM pán v hlavním městě Vídni roku</a:t>
            </a:r>
            <a:endParaRPr lang="cs-CZ" sz="1400" u="sng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Poslyšte, věrní křesťané,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věci podivení hodné,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jež se teď v Rakousích staly,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 městě Vídni vykonaly,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ach, bože, poslyšme.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 tom městě jsou velké domy,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že se v nich lidé neznají,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třeba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čtyrky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tisíce jich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 jednom zůstávají,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pět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štoků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vysoký.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MORDU,</a:t>
            </a:r>
            <a:r>
              <a:rPr kumimoji="0" lang="cs-CZ" sz="1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jenž jeden bohabojný</a:t>
            </a:r>
            <a:endParaRPr kumimoji="0" lang="cs-CZ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1843 spáchal</a:t>
            </a:r>
            <a:endParaRPr lang="cs-CZ" sz="1400" u="sng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Roku tisíc osmistého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čtyřicátého druhého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byla nalezená panna,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kus na kusy rozsekaná,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všudy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roznešená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Hlavu, plíce, játra, srdce,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našli to lidé v </a:t>
            </a:r>
            <a:r>
              <a:rPr kumimoji="0" lang="cs-CZ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truhlíce</a:t>
            </a: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každý se otřásl, zhrozil,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kdo ty kousky těla spatřil,</a:t>
            </a:r>
            <a:b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cs-C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náramně se podivil.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…….</a:t>
            </a: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Radek\Local Settings\Temporary Internet Files\Content.IE5\YFGD5BMX\MC90044044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8316"/>
            <a:ext cx="792162" cy="9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65052" y="1016616"/>
            <a:ext cx="1646605" cy="2769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Ukázka lidové tvorby:</a:t>
            </a:r>
          </a:p>
        </p:txBody>
      </p:sp>
      <p:sp>
        <p:nvSpPr>
          <p:cNvPr id="10" name="Tlačítko akce: Video 9">
            <a:hlinkClick r:id="rId5" highlightClick="1"/>
          </p:cNvPr>
          <p:cNvSpPr>
            <a:spLocks noChangeAspect="1"/>
          </p:cNvSpPr>
          <p:nvPr/>
        </p:nvSpPr>
        <p:spPr>
          <a:xfrm>
            <a:off x="8532440" y="4439873"/>
            <a:ext cx="360000" cy="3600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538046" y="4421253"/>
            <a:ext cx="3710282" cy="523220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Inspiruj se následující ukázkou a pokus se vytvořit svou vlastní kramářskou píseň.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06" y="732467"/>
            <a:ext cx="3059832" cy="246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10377"/>
            <a:ext cx="4284984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42.6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935" y="3468604"/>
            <a:ext cx="864096" cy="10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427060" y="3763339"/>
            <a:ext cx="160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Hra se slovy –</a:t>
            </a:r>
          </a:p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Jan Amos Komenský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1198882"/>
            <a:ext cx="5688632" cy="2308324"/>
          </a:xfrm>
          <a:prstGeom prst="rect">
            <a:avLst/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Doby bídy a útisku, jež snášeti bylo jazyku českému před bouřemi husitskými, vrátily se zase a neštěstí dolehlo nejen na rebely, nýbrž i na katolíky, kteří se nedopustili žádné viny. Ale jako někdy po době zármutku zasvitne čas radosti, i jazyk český nabude opět místa, jež mu přísluší. Nenamítejte, nevědomci, že jest chudý a pokažený! Čtěte dříve, než se rouháte, </a:t>
            </a:r>
            <a:r>
              <a:rPr lang="cs-CZ" sz="1600" b="1" dirty="0" err="1" smtClean="0">
                <a:latin typeface="Times New Roman" pitchFamily="18" charset="0"/>
                <a:cs typeface="Times New Roman" pitchFamily="18" charset="0"/>
              </a:rPr>
              <a:t>Všehrda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 Komenského, jejichž sloh je tak přesný a tak čistý a jimž nebylo třeba vypůjčovati si cizích slov, psali-li o lékařství neb o filosofii neb o kterémkoli jiném oboru vědění.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3795886"/>
            <a:ext cx="3470822" cy="1015663"/>
          </a:xfrm>
          <a:prstGeom prst="rect">
            <a:avLst/>
          </a:prstGeom>
          <a:solidFill>
            <a:srgbClr val="813763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 jakého díla pochází tato ukázka?</a:t>
            </a:r>
          </a:p>
          <a:p>
            <a:pPr marL="228600" indent="-228600">
              <a:buAutoNum type="alphaL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Kalendář historický</a:t>
            </a:r>
          </a:p>
          <a:p>
            <a:pPr marL="228600" indent="-228600">
              <a:buAutoNum type="alphaL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Brána jazyků otevřená</a:t>
            </a:r>
          </a:p>
          <a:p>
            <a:pPr marL="228600" indent="-228600">
              <a:buAutoNum type="alphaL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Obrana jazyka slovanského, obzvláště českého</a:t>
            </a:r>
          </a:p>
          <a:p>
            <a:pPr marL="228600" indent="-228600">
              <a:buAutoNum type="alphaL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Gramatika česká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832829" y="4011910"/>
            <a:ext cx="2156681" cy="1015663"/>
          </a:xfrm>
          <a:prstGeom prst="rect">
            <a:avLst/>
          </a:prstGeom>
          <a:solidFill>
            <a:srgbClr val="813763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Kdo je autorem tohoto díla?</a:t>
            </a:r>
          </a:p>
          <a:p>
            <a:pPr marL="228600" indent="-228600">
              <a:buAutoNum type="alphaL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Jan Blahoslav</a:t>
            </a:r>
          </a:p>
          <a:p>
            <a:pPr marL="228600" indent="-228600">
              <a:buAutoNum type="alphaL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Jan Amos Komenský</a:t>
            </a:r>
          </a:p>
          <a:p>
            <a:pPr marL="228600" indent="-228600">
              <a:buAutoNum type="alphaL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Bohuslav Balbín</a:t>
            </a:r>
          </a:p>
          <a:p>
            <a:pPr marL="228600" indent="-228600">
              <a:buAutoNum type="alphaL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Daniel Adam z Veleslavína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933691" y="4565908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Komenského </a:t>
            </a:r>
          </a:p>
          <a:p>
            <a:pPr algn="ctr"/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Labyrint světa a ráj srdce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9491"/>
            <a:ext cx="489654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Czech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2628" y="1347614"/>
            <a:ext cx="4401683" cy="3293209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John Amos Comenius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(Latinized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Comenius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(28 March 1592 – 15 November 1670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was a Czech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, educator and writer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He served as the last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bishop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of Unity of the Brethren and became a religious refugee and one of the earliest champions of universal education, a concept eventually set forth in his book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Didactica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Magna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He is considered 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father of modern education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He lived and worked in many different countries in Europe, including Sweden, the Polish-Lithuanian Commonwealth, Transylvania, the Holy Roman Empire, England, the Netherlands and Royal Hungary.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16" y="678348"/>
            <a:ext cx="20955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47614"/>
            <a:ext cx="1872208" cy="254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32" y="2098816"/>
            <a:ext cx="2037284" cy="287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73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40865"/>
              </p:ext>
            </p:extLst>
          </p:nvPr>
        </p:nvGraphicFramePr>
        <p:xfrm>
          <a:off x="251520" y="1203598"/>
          <a:ext cx="6696744" cy="360040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258207"/>
                <a:gridCol w="3438537"/>
              </a:tblGrid>
              <a:tr h="1556105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renesanci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není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typické: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důraz na všestranný rozvoj člověka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literatura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psaná v národních jazycích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šíření vzdělanosti pomocí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knihtisku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zaměření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na vlastní nitro člověka (duchovnost)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Alegorickou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skladbou Jana Amose Komenského je: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Velká didaktika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Labyrint světa a ráj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srdce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Svět v obrazech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Brána jazyků otevřená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044295"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Mezi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české renesanční literáty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Hynek z Poděbrad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Daniel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Adam z Veleslavína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Jan Amos Komenský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Jan Blahoslav</a:t>
                      </a:r>
                    </a:p>
                    <a:p>
                      <a:pPr algn="just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Líčení zajímavých, často nešťastných událostí na jarmarcích potulnými zpěváky se nazývá: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kramářská píseň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potulná balada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tragická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povídka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nešťastný deník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462385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5516" y="1203598"/>
            <a:ext cx="871296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Tx/>
              <a:buChar char="•"/>
            </a:pPr>
            <a:r>
              <a:rPr lang="cs-CZ" sz="1200" dirty="0" smtClean="0">
                <a:latin typeface="Times New Roman" pitchFamily="18" charset="0"/>
              </a:rPr>
              <a:t> Žáček</a:t>
            </a:r>
            <a:r>
              <a:rPr lang="cs-CZ" sz="1200" dirty="0">
                <a:latin typeface="Times New Roman" pitchFamily="18" charset="0"/>
              </a:rPr>
              <a:t>, J., Hanzová, M.: Čítanka pro </a:t>
            </a:r>
            <a:r>
              <a:rPr lang="cs-CZ" sz="1200" dirty="0" smtClean="0">
                <a:latin typeface="Times New Roman" pitchFamily="18" charset="0"/>
              </a:rPr>
              <a:t>9. </a:t>
            </a:r>
            <a:r>
              <a:rPr lang="cs-CZ" sz="1200" dirty="0">
                <a:latin typeface="Times New Roman" pitchFamily="18" charset="0"/>
              </a:rPr>
              <a:t>ročník základní školy a primu víceletého gymnázia, Fragment, </a:t>
            </a:r>
            <a:r>
              <a:rPr lang="cs-CZ" sz="1200" dirty="0" smtClean="0">
                <a:latin typeface="Times New Roman" pitchFamily="18" charset="0"/>
              </a:rPr>
              <a:t>1999. </a:t>
            </a:r>
            <a:endParaRPr lang="cs-CZ" sz="1200" dirty="0"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cs-CZ" sz="1200" dirty="0">
                <a:latin typeface="Times New Roman" pitchFamily="18" charset="0"/>
              </a:rPr>
              <a:t> Soukal, J.: Literární výchova pro 2.stupeň základní školy a odpovídající ročníky víceletých gymnázií, SPN, Praha </a:t>
            </a:r>
            <a:r>
              <a:rPr lang="cs-CZ" sz="1200" dirty="0" smtClean="0">
                <a:latin typeface="Times New Roman" pitchFamily="18" charset="0"/>
              </a:rPr>
              <a:t>2009, s. 84.</a:t>
            </a:r>
          </a:p>
          <a:p>
            <a:pPr algn="just">
              <a:buFontTx/>
              <a:buChar char="•"/>
            </a:pPr>
            <a:r>
              <a:rPr lang="cs-CZ" sz="1200" dirty="0">
                <a:latin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hlinkClick r:id="rId2"/>
              </a:rPr>
              <a:t>http://cs.wikipedia.org/wiki/Soubor:Pra%C5%BEsk%C3%BD_hrad,_</a:t>
            </a:r>
            <a:r>
              <a:rPr lang="cs-CZ" sz="1200" dirty="0" smtClean="0">
                <a:latin typeface="Times New Roman" pitchFamily="18" charset="0"/>
                <a:hlinkClick r:id="rId2"/>
              </a:rPr>
              <a:t>Letohr%C3%A1dek_kr%C3%A1lovny_Anny_02.jpg</a:t>
            </a:r>
            <a:r>
              <a:rPr lang="cs-CZ" sz="1200" dirty="0" smtClean="0">
                <a:latin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</a:rPr>
              <a:t>2) </a:t>
            </a:r>
            <a:endParaRPr lang="cs-CZ" sz="1200" dirty="0" smtClean="0">
              <a:latin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cs-CZ" sz="1200" dirty="0">
                <a:latin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hlinkClick r:id="rId3"/>
              </a:rPr>
              <a:t>http</a:t>
            </a:r>
            <a:r>
              <a:rPr lang="cs-CZ" sz="1200" dirty="0">
                <a:latin typeface="Times New Roman" pitchFamily="18" charset="0"/>
                <a:hlinkClick r:id="rId3"/>
              </a:rPr>
              <a:t>://</a:t>
            </a:r>
            <a:r>
              <a:rPr lang="cs-CZ" sz="1200" dirty="0" smtClean="0">
                <a:latin typeface="Times New Roman" pitchFamily="18" charset="0"/>
                <a:hlinkClick r:id="rId3"/>
              </a:rPr>
              <a:t>cs.wikipedia.org/wiki/Soubor:Holy_Trinity_Column.jpg</a:t>
            </a:r>
            <a:r>
              <a:rPr lang="cs-CZ" sz="1200" dirty="0" smtClean="0">
                <a:latin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2)</a:t>
            </a:r>
          </a:p>
          <a:p>
            <a:pPr algn="just">
              <a:buFontTx/>
              <a:buChar char="•"/>
            </a:pPr>
            <a:r>
              <a:rPr lang="cs-CZ" sz="1200" dirty="0">
                <a:latin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hlinkClick r:id="rId4"/>
              </a:rPr>
              <a:t>www.ctesyrad.cz/nejctivejsi/poslyste-pisnicku-hezkou-kramarske-pisne-minulych-dob</a:t>
            </a:r>
            <a:r>
              <a:rPr lang="cs-CZ" sz="1200" dirty="0" smtClean="0">
                <a:latin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5)</a:t>
            </a:r>
          </a:p>
          <a:p>
            <a:pPr algn="just">
              <a:buFontTx/>
              <a:buChar char="•"/>
            </a:pPr>
            <a:r>
              <a:rPr lang="cs-CZ" sz="1200" dirty="0" smtClean="0">
                <a:latin typeface="Times New Roman" pitchFamily="18" charset="0"/>
                <a:hlinkClick r:id="rId5"/>
              </a:rPr>
              <a:t> http</a:t>
            </a:r>
            <a:r>
              <a:rPr lang="cs-CZ" sz="1200" dirty="0">
                <a:latin typeface="Times New Roman" pitchFamily="18" charset="0"/>
                <a:hlinkClick r:id="rId5"/>
              </a:rPr>
              <a:t>://www.ztichlaklika.cz/_</a:t>
            </a:r>
            <a:r>
              <a:rPr lang="cs-CZ" sz="1200" dirty="0" smtClean="0">
                <a:latin typeface="Times New Roman" pitchFamily="18" charset="0"/>
                <a:hlinkClick r:id="rId5"/>
              </a:rPr>
              <a:t>cache/13238796682188.upl_600_600.JPG</a:t>
            </a:r>
            <a:r>
              <a:rPr lang="cs-CZ" sz="1200" dirty="0" smtClean="0">
                <a:latin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6)</a:t>
            </a:r>
          </a:p>
          <a:p>
            <a:pPr algn="just">
              <a:buFontTx/>
              <a:buChar char="•"/>
            </a:pPr>
            <a:r>
              <a:rPr lang="cs-CZ" sz="1200" dirty="0">
                <a:latin typeface="Times New Roman" pitchFamily="18" charset="0"/>
              </a:rPr>
              <a:t> </a:t>
            </a:r>
            <a:r>
              <a:rPr lang="cs-CZ" sz="1200" dirty="0">
                <a:latin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hlinkClick r:id="rId6"/>
              </a:rPr>
              <a:t>en.wikipedia.org/wiki/John_Amos_Comenius</a:t>
            </a:r>
            <a:r>
              <a:rPr lang="cs-CZ" sz="1200" dirty="0" smtClean="0">
                <a:latin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</a:rPr>
              <a:t> 7)</a:t>
            </a:r>
          </a:p>
          <a:p>
            <a:pPr algn="just">
              <a:buFontTx/>
              <a:buChar char="•"/>
            </a:pPr>
            <a:r>
              <a:rPr lang="cs-CZ" sz="1200" dirty="0">
                <a:latin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</a:rPr>
              <a:t>obrázky z databáze klipart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19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1585</Words>
  <Application>Microsoft Office PowerPoint</Application>
  <PresentationFormat>Předvádění na obrazovce (16:9)</PresentationFormat>
  <Paragraphs>220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42.1 Humanismus a renesance – česká literatura</vt:lpstr>
      <vt:lpstr>42.2 Co již víme?</vt:lpstr>
      <vt:lpstr>42.3 Jaké si řekneme nové termíny a názvy?</vt:lpstr>
      <vt:lpstr>42.4 Co si řekneme nového?</vt:lpstr>
      <vt:lpstr>42.5 Procvičení a příklady</vt:lpstr>
      <vt:lpstr>42.6 Něco navíc pro šikovné</vt:lpstr>
      <vt:lpstr>42.7 CLIL</vt:lpstr>
      <vt:lpstr>42.8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176</cp:revision>
  <dcterms:created xsi:type="dcterms:W3CDTF">2010-10-18T18:21:56Z</dcterms:created>
  <dcterms:modified xsi:type="dcterms:W3CDTF">2012-09-05T12:43:13Z</dcterms:modified>
</cp:coreProperties>
</file>