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107" d="100"/>
          <a:sy n="107" d="100"/>
        </p:scale>
        <p:origin x="-35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hyperlink" Target="http://www.prf.cuni.cz/intervalla/mapy.htm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tarov%C4%9Bk%C3%BD_%C5%98%C3%ADm" TargetMode="External"/><Relationship Id="rId3" Type="http://schemas.openxmlformats.org/officeDocument/2006/relationships/hyperlink" Target="http://cs.wikipedia.org/wiki/Christianizace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s.wikipedia.org/wiki/St%C5%99edov%C4%9Bk%C3%A1_literatu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3/3d/Codex_Manesse_Ulrich_von_Liechtenstein.jp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s.wikipedia.org/wiki/Epos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upload.wikimedia.org/wikipedia/commons/3/3d/DrapersTristanIsolde.jpg" TargetMode="External"/><Relationship Id="rId7" Type="http://schemas.openxmlformats.org/officeDocument/2006/relationships/hyperlink" Target="http://upload.wikimedia.org/wikipedia/commons/1/18/Mort_de_Roland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upload.wikimedia.org/wikipedia/commons/2/2b/Nibelungenlied_manuscript-k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Beowulf.firstpage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ristan_a_Isolda" TargetMode="External"/><Relationship Id="rId3" Type="http://schemas.openxmlformats.org/officeDocument/2006/relationships/hyperlink" Target="http://cs.wikipedia.org/wiki/Christianizace" TargetMode="External"/><Relationship Id="rId7" Type="http://schemas.openxmlformats.org/officeDocument/2006/relationships/hyperlink" Target="http://cs.wikipedia.org/wiki/P%C3%ADse%C5%88_o_Rolandovi" TargetMode="External"/><Relationship Id="rId12" Type="http://schemas.openxmlformats.org/officeDocument/2006/relationships/hyperlink" Target="http://cs.wikipedia.org/wiki/Beowulf" TargetMode="External"/><Relationship Id="rId2" Type="http://schemas.openxmlformats.org/officeDocument/2006/relationships/hyperlink" Target="http://www.prf.cuni.cz/intervalla/mapy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Epos" TargetMode="External"/><Relationship Id="rId11" Type="http://schemas.openxmlformats.org/officeDocument/2006/relationships/hyperlink" Target="http://www.jesen.cz/clanek17.html" TargetMode="External"/><Relationship Id="rId5" Type="http://schemas.openxmlformats.org/officeDocument/2006/relationships/hyperlink" Target="http://cs.wikipedia.org/wiki/St%C5%99edov%C4%9Bk%C3%A1_literatura" TargetMode="External"/><Relationship Id="rId10" Type="http://schemas.openxmlformats.org/officeDocument/2006/relationships/hyperlink" Target="http://www.lovecpokladu.cz/home/rytirska-zbroj-11-15-stoleti-2189" TargetMode="External"/><Relationship Id="rId4" Type="http://schemas.openxmlformats.org/officeDocument/2006/relationships/hyperlink" Target="http://www.maturita-strucne.wz.cz/index2.php?par=stredovek" TargetMode="External"/><Relationship Id="rId9" Type="http://schemas.openxmlformats.org/officeDocument/2006/relationships/hyperlink" Target="http://cs.wikipedia.org/wiki/P%C3%ADse%C5%88_o_Nibelunz%C3%AD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58731"/>
            <a:ext cx="37444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 Středověká literatura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3344" y="1203598"/>
            <a:ext cx="409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 zániku Římské říše v 5. století n. l. začíná v Evropě nová epocha 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středověk.</a:t>
            </a:r>
          </a:p>
          <a:p>
            <a:pPr algn="just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19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prf.cuni.cz/intervalla/obrazky/rome476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7534"/>
            <a:ext cx="4464496" cy="34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24128" y="4155925"/>
            <a:ext cx="2023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Teritoriální vývoj římské říše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Evik\AppData\Local\Microsoft\Windows\Temporary Internet Files\Content.IE5\ASG3GUI8\MC90041309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5" y="1757406"/>
            <a:ext cx="2970636" cy="30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34358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a 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Hrdinské eposy, dvorská lyrika, T. Akvinský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středověkou literaturu.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526376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92443"/>
            <a:ext cx="50405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40.2 Co již víme o středověku?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1131590"/>
            <a:ext cx="6336704" cy="116955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vznik feudální společnosti (duchovenstvo, šlechta, rolnický lid)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vliv křesťanství,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christianizace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obyvatelstva téměř celé Evropy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vzdělanost a literatura se rozvíjely hlavně v klášterech, později i na univerzitách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základním dílem této doby se stává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Bible (Písmo svaté)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69704" y="3147814"/>
            <a:ext cx="4536504" cy="177069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Bible</a:t>
            </a: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Starý zákon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(psaný převážně hebrejsky, 	vznikal v 1. tisíciletí př. n. l.)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Nový zákon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(psaný řecky, v 1. a 2. stol. n. l.)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Evik\AppData\Local\Microsoft\Windows\Temporary Internet Files\Content.IE5\6AHD2YCO\MC9003354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5" y="2427735"/>
            <a:ext cx="2649593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627140" y="3501009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634011" y="3501009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851920" y="2269614"/>
            <a:ext cx="2808312" cy="5788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 si pamatuješ o Bibli?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Vyprávěj některé biblické příběhy.</a:t>
            </a:r>
          </a:p>
        </p:txBody>
      </p:sp>
      <p:pic>
        <p:nvPicPr>
          <p:cNvPr id="3076" name="Picture 4" descr="C:\Users\Evik\AppData\Local\Microsoft\Windows\Temporary Internet Files\Content.IE5\6AHD2YCO\MC9004323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34" y="3675857"/>
            <a:ext cx="1312357" cy="13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ik\AppData\Local\Microsoft\Windows\Temporary Internet Files\Content.IE5\TYR0BPBT\MC9004344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33" y="2185427"/>
            <a:ext cx="1440160" cy="13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obrazky.superia.cz/nahled-velky/adam_a_ev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77" y="699542"/>
            <a:ext cx="1769182" cy="13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Informace 2">
            <a:hlinkClick r:id="rId8" highlightClick="1"/>
          </p:cNvPr>
          <p:cNvSpPr/>
          <p:nvPr/>
        </p:nvSpPr>
        <p:spPr>
          <a:xfrm>
            <a:off x="6999777" y="3291829"/>
            <a:ext cx="360040" cy="353195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92443"/>
            <a:ext cx="678395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aturita-strucne.wz.cz/images/Obdobi/stredov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30094"/>
            <a:ext cx="4608512" cy="10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03673" y="2427734"/>
            <a:ext cx="2808312" cy="340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Duchovní literatura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(náboženská)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28084" y="2427734"/>
            <a:ext cx="1800200" cy="340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Světská literatura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2919690"/>
            <a:ext cx="3960440" cy="200906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základním dílem této doby – Bible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literatura psaná především latinsky (převážně kněžími) 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teologické spisy (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Sv. Tomáš Akvinský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legendy o světcích (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Jacobus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Voragine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Legenda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aurea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Legenda zlatá)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modlitby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náboženská dramata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28084" y="2943779"/>
            <a:ext cx="2808312" cy="12939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psaná v národních jazycích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hrdinské eposy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dvorská literatura</a:t>
            </a:r>
          </a:p>
        </p:txBody>
      </p:sp>
      <p:pic>
        <p:nvPicPr>
          <p:cNvPr id="9" name="Picture 2" descr="http://upload.wikimedia.org/wikipedia/commons/6/6c/Saint_Thomas_Aquin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0094"/>
            <a:ext cx="936104" cy="12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bor:Codex Manesse Ulrich von Liechtenste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14" y="621599"/>
            <a:ext cx="1345766" cy="19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231740" y="2121715"/>
            <a:ext cx="828092" cy="202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508104" y="2067694"/>
            <a:ext cx="612068" cy="25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4489" y="2254176"/>
            <a:ext cx="1387735" cy="27241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Sv. Tomáš Akvinský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508104" y="3590764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5508104" y="3590764"/>
            <a:ext cx="468052" cy="44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lačítko akce: Informace 2">
            <a:hlinkClick r:id="rId7" highlightClick="1"/>
          </p:cNvPr>
          <p:cNvSpPr/>
          <p:nvPr/>
        </p:nvSpPr>
        <p:spPr>
          <a:xfrm>
            <a:off x="8219597" y="4204455"/>
            <a:ext cx="720080" cy="724295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5155" y="485994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40.4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736" y="989171"/>
            <a:ext cx="5220344" cy="391596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Hrdinské eposy</a:t>
            </a:r>
          </a:p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vyprávění o činech slavných bojovníků</a:t>
            </a:r>
          </a:p>
          <a:p>
            <a:pPr algn="just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Anglie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Beowulf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(8.stol.)</a:t>
            </a:r>
          </a:p>
          <a:p>
            <a:pPr marL="82296" lv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Francie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Píseň 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o Rolandovi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(11.stol.)</a:t>
            </a:r>
          </a:p>
          <a:p>
            <a:pPr marL="82296" lv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Španělsko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Píseň 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1400" b="1" u="sng" dirty="0" err="1">
                <a:latin typeface="Times New Roman" pitchFamily="18" charset="0"/>
                <a:cs typeface="Times New Roman" pitchFamily="18" charset="0"/>
              </a:rPr>
              <a:t>Cidovi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(12.stol.)</a:t>
            </a:r>
          </a:p>
          <a:p>
            <a:pPr marL="82296" lv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Německo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Píseň 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o Nibelunzích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(13.stol.)</a:t>
            </a:r>
          </a:p>
          <a:p>
            <a:pPr marL="82296" lv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Rusko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Slovo 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o pluku Igorově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údajně z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12.stol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82296" lvl="0" indent="0">
              <a:buNone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368046" lvl="0" indent="-285750" algn="just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pozdější době mají tito hrdinové rytířské ctnosti,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statečně a věrně slouží vladaři,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bojují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 nevěřícími za křesťanskou víru, dvoří se milované ženě a chrání slabé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bezbranné</a:t>
            </a:r>
          </a:p>
          <a:p>
            <a:pPr marL="82296" lvl="0" algn="just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Alexandreis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(o životě a činech starověkého dobyvatele Alexandra Velikého)</a:t>
            </a:r>
          </a:p>
          <a:p>
            <a:pPr marL="82296" lvl="0" algn="just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Bretonský cyklus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(o králi Artušovi, o „rytířích kulatého stolu“, Tristan a Isolda, …)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96747" y="1131590"/>
            <a:ext cx="3096344" cy="177069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Dvorská lyrika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písně o lásce (často neopětované) k vyvolené paní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autory potulní zpěváci: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- trubadúři (Francie)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- minnesängři (Německo)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- minstrelové (Anglie)</a:t>
            </a:r>
          </a:p>
        </p:txBody>
      </p:sp>
      <p:pic>
        <p:nvPicPr>
          <p:cNvPr id="1026" name="Picture 2" descr="C:\Users\Evik\AppData\Local\Microsoft\Windows\Temporary Internet Files\Content.IE5\0ZH3R543\MC9003081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43558"/>
            <a:ext cx="1317279" cy="18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galerie-obrazy.estranky.cz/img/mid/10/j.skramlik---trubad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760254"/>
            <a:ext cx="1077361" cy="15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80112" y="3579862"/>
            <a:ext cx="3165593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epos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Times New Roman" pitchFamily="18" charset="0"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rozsáhlá veršovaná skladba s bohatým dějem</a:t>
            </a:r>
          </a:p>
          <a:p>
            <a:pPr marL="171450" indent="-171450">
              <a:buFont typeface="Times New Roman" pitchFamily="18" charset="0"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první eposy vznikaly v dávných dobách a vycházely ze starořecké mytologie</a:t>
            </a:r>
          </a:p>
          <a:p>
            <a:pPr marL="171450" indent="-171450">
              <a:buFont typeface="Times New Roman" pitchFamily="18" charset="0"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rozlišujeme eposy hrdinské, rytířské, romantické, historické, duchovní, zvířecí</a:t>
            </a:r>
          </a:p>
        </p:txBody>
      </p:sp>
      <p:sp>
        <p:nvSpPr>
          <p:cNvPr id="3" name="Tlačítko akce: Informace 2">
            <a:hlinkClick r:id="rId5" highlightClick="1"/>
          </p:cNvPr>
          <p:cNvSpPr/>
          <p:nvPr/>
        </p:nvSpPr>
        <p:spPr>
          <a:xfrm>
            <a:off x="6372200" y="3075806"/>
            <a:ext cx="432048" cy="432048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555526"/>
            <a:ext cx="399695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40.5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42740"/>
            <a:ext cx="3528392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Urči, o jaké středověké dílo se jedná: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Tento epos z přelomu 11. a 12. století líčí bitvu v Pyrenejích mezi vojskem Karla Velikého a mohamedánskými Saracény. Rytíř ??? v ní projeví velkou statečnost. V boji s přesilou je těžce raněn a umírá.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Příběh osudové lásky rytíře a irské princezny, ženy waleského krále Marka, odehrávající se ve 12. století, končí pro oba tragicky.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Tento epos vypráví o hrdinských činech reka Siegfrieda, který získá burgundskou princeznu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Kriemhildu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je  však později jejími bratry zabit.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Kriemhilda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která se provdá za hunského krále, nakonec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Siegfriedovu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smrt pomstí, při masakru burgundské družiny však umírá i ona.  </a:t>
            </a:r>
          </a:p>
          <a:p>
            <a:pPr marL="228600" indent="-228600" algn="just">
              <a:buFont typeface="+mj-lt"/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DrapersTristanIsol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76" y="699542"/>
            <a:ext cx="25508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Nibelungenlied manuscript-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43758"/>
            <a:ext cx="1584176" cy="21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Mort de Rolan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26552"/>
            <a:ext cx="2258616" cy="18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3779912" y="1187073"/>
            <a:ext cx="720080" cy="952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309492" y="896223"/>
            <a:ext cx="16333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Píseň o Rolandovi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1646112"/>
            <a:ext cx="16333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Tristan a Isolda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35212" y="2427734"/>
            <a:ext cx="16333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Píseň o Nibelunzích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779912" y="1951419"/>
            <a:ext cx="936104" cy="952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3795539" y="2704733"/>
            <a:ext cx="920477" cy="1049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555526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40.6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98086"/>
            <a:ext cx="352839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Porovnej obě ukázky překladů Písně o Rolandovi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99992" y="620426"/>
            <a:ext cx="3024336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Olivier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stojí na vrcholu skály. 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Španělsko vidí jako na své dlani;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též Saracénů nekonečné řady.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jejich přilbách skví se drahokamy,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pancíře září zlatým krumplováním,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praporce větrem na ratištích vlají.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Olivier hledí z výše na pohany; 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kolik jich je, nemůže říci ani.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Srdce má těžké zlými obavami.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Sestoupí hbitě, k Francouzům se vrátí,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 všem, co viděl, spěšně promlouvá k nim.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Olivier pravil: „Pohané jsou silní.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Žel, Rolande, jsou skrovné naše šiky.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Zatrubte na roh, ať jej Karel slyší;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přivede zpět své chrabré bojovníky.“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Odvětil Roland: „Ne, to neučiním.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Rytířské cti bych pozbyl ve Francii.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Být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Durendalem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budu nevěřící</a:t>
            </a:r>
          </a:p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 jeho čepel zkrvavím až k jílci.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 neštěstí svému pohané sem přišli: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přísahám Bohu, smrtí sejdou všichni.“</a:t>
            </a:r>
          </a:p>
        </p:txBody>
      </p:sp>
      <p:pic>
        <p:nvPicPr>
          <p:cNvPr id="3074" name="Picture 2" descr="http://www.lovecpokladu.cz/img/2008/viky/viky200811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7574"/>
            <a:ext cx="1774503" cy="13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5355" y="1913088"/>
            <a:ext cx="405755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Král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Karel ... se vrací do Francie. V soutěskách hlídá jeho návrat zadní voj s dvanácti nejlepšími a nejvěrnějšími. Je mezi nimi i Roland a jeho dobrý přítel Olivier. Uprostřed hor náhle spatří, že se k nim blíží obrovská přesila nepřátel; Olivier třikrát vyzve Rolanda, aby zatroubil na svůj roh Olifant a přivolal hlavní voj králův; ale Roland nechce, nebojí se přece Saracénů! Třikrát odmítne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Olivierovu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žádost a raději se připraví k boji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Král tu s námi zanechal dvacet tisíc mužů a mezi nimi není jediný zbabělec. Pro vlast je třeba snášet každé neštěstí, vytrvat v horku a vydržet v tom mrazu, prolít krev a třeba i obětovat život. Ohánějte se kopím, já zase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Durendalem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svým dobrým mečem; jestliže umřu, ať každý řekne, kdo dostane můj meč do ruky: Tohle byl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meč bohatýra!"...</a:t>
            </a:r>
          </a:p>
          <a:p>
            <a:pPr algn="just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jesen.cz/images/rolanduv_roh_vel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5" y="2931790"/>
            <a:ext cx="2131665" cy="13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248" y="492443"/>
            <a:ext cx="36906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heroic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epic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ile:Beowulf.firstpag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76" y="618608"/>
            <a:ext cx="2664296" cy="42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76156" y="4846252"/>
            <a:ext cx="302433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first page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Beowulf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 Cotton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Vitellius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A. xv.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4444" y="1961690"/>
            <a:ext cx="5241652" cy="27582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unknown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(West Saxon and some Anglian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unknown, sometime between the 8th and 11th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century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Genre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heroic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poetry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battles of Beowulf,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Geatish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hero, in youth and old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age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poem, Beowulf, a hero of the 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Geats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battles three antagonists: Grendel, who has been attacking the resident warriors of the mead hall of 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Hroðgar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(the king of the Danes), Grendel's mother, and an unnamed dragon. After the first two victories, Beowulf goes home to 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Geatland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Sweden and becomes king of the 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Geats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 last fight takes place fifty years later. In this final battle, Beowulf is fatally wounded. After his death, his servants bury him in a tumulus in 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Geatland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homepage.mac.com/mseffie/assignments/beowulf/youngbe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11762"/>
            <a:ext cx="1225131" cy="18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87624" y="1336585"/>
            <a:ext cx="129614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BEOWULF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37357"/>
              </p:ext>
            </p:extLst>
          </p:nvPr>
        </p:nvGraphicFramePr>
        <p:xfrm>
          <a:off x="755576" y="1059582"/>
          <a:ext cx="6336704" cy="362712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   Středověké hrdinské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eposy patří mezi žánry: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epické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lyrické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dramatické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experimentální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Kdo nepatří mezi autory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dvorské lyriky?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minstrelové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trumpéři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minnesängři 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trubadúři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Ve kterém díle vystupuje hrdina Siegfried?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Beowulf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Píseň o Rolandovi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Píseň o Nibelunzích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Píseň 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Cidovi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Epos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Píseň o Rolandovi vypráví o (vyber správnou možnost):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bitvě vojska Karla Velikého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se Saracény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osudové lásce rytíře a irské princezny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hledání svatého grálu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činech dobyvatele Alexandra Velikého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526376"/>
            <a:ext cx="410445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8630" y="1347614"/>
            <a:ext cx="8352928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Sochrová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Marie: Literatura v kostce pro střední školy, Havlíčkův Brod, Fragment, 1996, 1.vydání, ISBN 80-7200-052-7</a:t>
            </a: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Soukal Josef: Literární výchova pro 2. stupeň základní školy, Praha, SPN, 2009, 2.vydání, ISBN 978-80-7235-438-2</a:t>
            </a: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Hanzová Marie, Žáček Jiří: Čítanka pro 9. ročník základní školy a kvartu víceletého gymnázia, Havlíčkův Brod, Fragment, 1999, 1.vydání, ISBN 80-7200-282-1</a:t>
            </a: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http://www.prf.cuni.cz/intervalla/mapy.htm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http://cs.wikipedia.org/wiki/Christianizace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http://www.maturita-strucne.wz.cz/index2.php?par=stredovek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http://cs.wikipedia.org/wiki/St%C5%99edov%C4%9Bk%C3%A1_literatura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http://cs.wikipedia.org/wiki/Epos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http://cs.wikipedia.org/wiki/P%C3%ADse%C5%88_o_Rolandovi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http://cs.wikipedia.org/wiki/Tristan_a_Isolda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http://cs.wikipedia.org/wiki/P%C3%ADse%C5%88_o_Nibelunz%C3%ADch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http://www.lovecpokladu.cz/home/rytirska-zbroj-11-15-stoleti-2189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http://www.jesen.cz/clanek17.html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http://cs.wikipedia.org/wiki/Beowulf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1207</Words>
  <Application>Microsoft Office PowerPoint</Application>
  <PresentationFormat>Předvádění na obrazovce (16:9)</PresentationFormat>
  <Paragraphs>184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40.1 Středověká literatura</vt:lpstr>
      <vt:lpstr>40.2 Co již víme o středověku?</vt:lpstr>
      <vt:lpstr>40.3 Jaké si řekneme nové termíny a názvy?</vt:lpstr>
      <vt:lpstr>40.4 Co si řekneme nového?</vt:lpstr>
      <vt:lpstr>40.5 Procvičení a příklady</vt:lpstr>
      <vt:lpstr>40.6 Něco navíc pro šikovné</vt:lpstr>
      <vt:lpstr>40.7 English heroic epic</vt:lpstr>
      <vt:lpstr>40.8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177</cp:revision>
  <dcterms:created xsi:type="dcterms:W3CDTF">2010-10-18T18:21:56Z</dcterms:created>
  <dcterms:modified xsi:type="dcterms:W3CDTF">2012-02-24T21:31:44Z</dcterms:modified>
</cp:coreProperties>
</file>