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3763"/>
    <a:srgbClr val="FDC3E4"/>
    <a:srgbClr val="10FCA2"/>
    <a:srgbClr val="F616CB"/>
    <a:srgbClr val="15DCF7"/>
    <a:srgbClr val="38F319"/>
    <a:srgbClr val="512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1" d="100"/>
          <a:sy n="101" d="100"/>
        </p:scale>
        <p:origin x="-480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15.1.2012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1707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15.1.2012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37682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15.1.2012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15.1.2012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15.1.2012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15.1.2012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15.1.2012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15.1.2012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vp.cz/" TargetMode="External"/><Relationship Id="rId2" Type="http://schemas.openxmlformats.org/officeDocument/2006/relationships/hyperlink" Target="http://www.google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92443"/>
            <a:ext cx="9036496" cy="594000"/>
          </a:xfrm>
        </p:spPr>
        <p:txBody>
          <a:bodyPr anchor="t">
            <a:no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.1  Tvoření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slov, stavba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slova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>
          <a:xfrm>
            <a:off x="107504" y="1200151"/>
            <a:ext cx="4388296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Víš, kdy se </a:t>
            </a:r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u nás </a:t>
            </a:r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objevila první skutečná příjmení?  </a:t>
            </a:r>
          </a:p>
          <a:p>
            <a:pPr marL="0" indent="0">
              <a:buNone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 16.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století</a:t>
            </a:r>
          </a:p>
          <a:p>
            <a:pPr marL="0" indent="0">
              <a:buNone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 17.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století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 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 18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století</a:t>
            </a:r>
          </a:p>
          <a:p>
            <a:pPr marL="0" indent="0">
              <a:buNone/>
            </a:pPr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Víš, </a:t>
            </a:r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jaká je trojice nejčastěji užívaných příjmení</a:t>
            </a:r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Novák, Svoboda,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Novotný</a:t>
            </a:r>
          </a:p>
          <a:p>
            <a:pPr marL="0" indent="0">
              <a:buNone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Novák, Novotný,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Dvořák</a:t>
            </a:r>
          </a:p>
          <a:p>
            <a:pPr marL="0" indent="0">
              <a:buNone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Novák, Dvořák, Černý	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Rudolf Kalčík byl spisovatel, jehož dávný předek musel </a:t>
            </a:r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být: </a:t>
            </a:r>
          </a:p>
          <a:p>
            <a:pPr marL="0" indent="0">
              <a:buNone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utníkem</a:t>
            </a:r>
          </a:p>
          <a:p>
            <a:pPr marL="0" indent="0">
              <a:buNone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tkalcem	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lovcem ptáků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316288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Kolik je u nás v současné době přibližně příjmení?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30 000</a:t>
            </a:r>
          </a:p>
          <a:p>
            <a:pPr marL="0" indent="0">
              <a:buNone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40 000</a:t>
            </a:r>
          </a:p>
          <a:p>
            <a:pPr marL="0" indent="0">
              <a:buNone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50 000</a:t>
            </a:r>
          </a:p>
          <a:p>
            <a:pPr marL="0" indent="0">
              <a:buNone/>
            </a:pPr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Co třeba původně označoval termín </a:t>
            </a:r>
            <a:r>
              <a:rPr lang="cs-CZ" sz="1200" b="1" u="sng" dirty="0" err="1">
                <a:latin typeface="Times New Roman" pitchFamily="18" charset="0"/>
                <a:cs typeface="Times New Roman" pitchFamily="18" charset="0"/>
              </a:rPr>
              <a:t>dvořák</a:t>
            </a:r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člověka, který se každému dvořil</a:t>
            </a:r>
          </a:p>
          <a:p>
            <a:pPr marL="0" indent="0">
              <a:buNone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svobodníka, velkého sedláka</a:t>
            </a:r>
          </a:p>
          <a:p>
            <a:pPr marL="0" indent="0">
              <a:buNone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čeledína ze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statku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Příjmení Šafránek nosí potomci lidí, kteří se vyznačovali tím, </a:t>
            </a:r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že: 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byli zrzaví</a:t>
            </a:r>
          </a:p>
          <a:p>
            <a:pPr marL="0" indent="0">
              <a:buNone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byli toulaví</a:t>
            </a:r>
          </a:p>
          <a:p>
            <a:pPr marL="0" indent="0">
              <a:buNone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byli málo doma</a:t>
            </a:r>
          </a:p>
          <a:p>
            <a:pPr marL="0" indent="0"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Drahomíra Párová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/>
          </a:p>
        </p:txBody>
      </p:sp>
      <p:pic>
        <p:nvPicPr>
          <p:cNvPr id="19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740" y="4550290"/>
            <a:ext cx="2978785" cy="57086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bdélník 2"/>
          <p:cNvSpPr/>
          <p:nvPr/>
        </p:nvSpPr>
        <p:spPr>
          <a:xfrm>
            <a:off x="4283968" y="127560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1187624" y="3363838"/>
            <a:ext cx="3312368" cy="1164109"/>
          </a:xfrm>
          <a:prstGeom prst="roundRect">
            <a:avLst/>
          </a:prstGeom>
          <a:solidFill>
            <a:srgbClr val="38F319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Jak vznikla naše příjmení?</a:t>
            </a:r>
          </a:p>
          <a:p>
            <a:pPr algn="ctr"/>
            <a:r>
              <a:rPr lang="cs-C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Jak se vytvořilo naše jméno?</a:t>
            </a:r>
          </a:p>
          <a:p>
            <a:pPr algn="ctr"/>
            <a:r>
              <a:rPr lang="cs-C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Proč některá slova píšeme tak složitě?</a:t>
            </a:r>
            <a:endParaRPr lang="cs-CZ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5872708" y="3593457"/>
            <a:ext cx="1706488" cy="4320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NOVÁKOVÁ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7452320" y="3201820"/>
            <a:ext cx="1555197" cy="47520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KŘEHČÍ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5157496" y="4048094"/>
            <a:ext cx="1430424" cy="432048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NOVÁK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5580112" y="3219822"/>
            <a:ext cx="914400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JAN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6876303" y="3945892"/>
            <a:ext cx="2203269" cy="43627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NEJJEDNODUŠŠÍ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709141"/>
              </p:ext>
            </p:extLst>
          </p:nvPr>
        </p:nvGraphicFramePr>
        <p:xfrm>
          <a:off x="1043608" y="1275606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Drahomíra Párová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6.,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7., 8.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Kořen slova, koncovka, odvozování, skládání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zkracování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tvoření slov a stavbu slova.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-8981" y="492443"/>
            <a:ext cx="2916832" cy="594066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4.10 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653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504056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.2  Co již víme?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vál 2"/>
          <p:cNvSpPr/>
          <p:nvPr/>
        </p:nvSpPr>
        <p:spPr>
          <a:xfrm>
            <a:off x="4860032" y="163564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2441864" y="1482511"/>
            <a:ext cx="4392488" cy="1415772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cs-CZ" sz="4400" dirty="0" smtClean="0">
                <a:latin typeface="Times New Roman" pitchFamily="18" charset="0"/>
                <a:cs typeface="Times New Roman" pitchFamily="18" charset="0"/>
              </a:rPr>
              <a:t>VÝ</a:t>
            </a:r>
            <a:r>
              <a:rPr lang="cs-CZ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HYB</a:t>
            </a:r>
            <a:r>
              <a:rPr lang="cs-CZ" sz="4400" dirty="0" smtClean="0">
                <a:latin typeface="Times New Roman" pitchFamily="18" charset="0"/>
                <a:cs typeface="Times New Roman" pitchFamily="18" charset="0"/>
              </a:rPr>
              <a:t>KA</a:t>
            </a: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PŘEDPONA        </a:t>
            </a:r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KOŘEN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  PŘÍPONA   KONCOVKA</a:t>
            </a: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2915816" y="2211710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3923928" y="2211710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4716016" y="2205786"/>
            <a:ext cx="0" cy="4379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5148064" y="2205786"/>
            <a:ext cx="0" cy="4379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Obráze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619780"/>
            <a:ext cx="2300615" cy="17254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8" name="Přímá spojnice se šipkou 17"/>
          <p:cNvCxnSpPr/>
          <p:nvPr/>
        </p:nvCxnSpPr>
        <p:spPr>
          <a:xfrm flipH="1">
            <a:off x="1043608" y="2939850"/>
            <a:ext cx="2736304" cy="4239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aoblený obdélník 18"/>
          <p:cNvSpPr/>
          <p:nvPr/>
        </p:nvSpPr>
        <p:spPr>
          <a:xfrm>
            <a:off x="395536" y="3435846"/>
            <a:ext cx="3168352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Část, která je v příbuzných slovech stejná, je  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kořen slova</a:t>
            </a:r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2771800" y="3939902"/>
            <a:ext cx="1512168" cy="10801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VÝ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HYB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</a:t>
            </a:r>
          </a:p>
          <a:p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HYB</a:t>
            </a:r>
          </a:p>
          <a:p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HÝB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</a:t>
            </a:r>
          </a:p>
          <a:p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HYB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NÝ</a:t>
            </a:r>
          </a:p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22" name="Přímá spojnice se šipkou 21"/>
          <p:cNvCxnSpPr/>
          <p:nvPr/>
        </p:nvCxnSpPr>
        <p:spPr>
          <a:xfrm>
            <a:off x="5364087" y="2825644"/>
            <a:ext cx="864097" cy="726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aoblený obdélník 22"/>
          <p:cNvSpPr/>
          <p:nvPr/>
        </p:nvSpPr>
        <p:spPr>
          <a:xfrm>
            <a:off x="6269748" y="2643758"/>
            <a:ext cx="2737215" cy="59218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Část slova, která se při skloňování mění, se nazývá 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koncovka</a:t>
            </a:r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5581149" y="3147814"/>
            <a:ext cx="2089280" cy="172819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VÝHYBK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VÝHYBK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VÝHYBC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VÝHYBK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VÝHYBK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VÝHYBC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VÝHYBK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179512" y="1059582"/>
            <a:ext cx="1728192" cy="18802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cs-CZ" sz="1200" u="sng" dirty="0" smtClean="0">
                <a:latin typeface="Times New Roman" pitchFamily="18" charset="0"/>
                <a:cs typeface="Times New Roman" pitchFamily="18" charset="0"/>
              </a:rPr>
              <a:t>DOPLŇ PRAVOPIS: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Ro…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uřený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býk,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ce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…ý kov, v…věšený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ce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ík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brandý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rodák,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zapom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ěl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se podepsat, jednal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skrom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…, ob…l dálniční nehodu,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…é brambory,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babič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ina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kočka, z…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častnil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se olympijských her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" name="Obrázek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8068" y="2643758"/>
            <a:ext cx="689676" cy="4921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47" y="492443"/>
            <a:ext cx="8229600" cy="594000"/>
          </a:xfrm>
        </p:spPr>
        <p:txBody>
          <a:bodyPr anchor="t"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.3 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516" y="879562"/>
            <a:ext cx="8712968" cy="4104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Slovní zásoba je soubor slov určitého jazyka. </a:t>
            </a:r>
          </a:p>
          <a:p>
            <a:pPr marL="0" indent="0">
              <a:buNone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Slovní zásoba se obohacuje: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5222932" y="987574"/>
            <a:ext cx="3456384" cy="1116124"/>
          </a:xfrm>
          <a:prstGeom prst="roundRect">
            <a:avLst/>
          </a:prstGeom>
          <a:solidFill>
            <a:srgbClr val="10FC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Odvozováním: </a:t>
            </a:r>
            <a:endParaRPr lang="cs-CZ" sz="16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Slovo vznikne přidáním předpony či </a:t>
            </a:r>
            <a:r>
              <a:rPr lang="cs-CZ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přípony k </a:t>
            </a:r>
            <a:r>
              <a:rPr lang="cs-CZ" sz="1600" u="sng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základovému slovu</a:t>
            </a:r>
            <a:r>
              <a:rPr lang="cs-CZ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7729226" y="1851670"/>
            <a:ext cx="1296144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DÁT</a:t>
            </a:r>
          </a:p>
          <a:p>
            <a:pPr algn="r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787924" y="2253139"/>
            <a:ext cx="2880320" cy="989527"/>
          </a:xfrm>
          <a:prstGeom prst="roundRect">
            <a:avLst>
              <a:gd name="adj" fmla="val 19578"/>
            </a:avLst>
          </a:prstGeom>
          <a:solidFill>
            <a:srgbClr val="10FC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Skládáním</a:t>
            </a:r>
          </a:p>
          <a:p>
            <a:r>
              <a:rPr lang="cs-CZ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Slovo vznikne složením dvou nebo více základových slov.</a:t>
            </a:r>
          </a:p>
          <a:p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5799049" y="3075806"/>
            <a:ext cx="3312368" cy="5760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PLYN + MĚŘIT  = </a:t>
            </a:r>
            <a:r>
              <a:rPr lang="cs-CZ" b="1" dirty="0" smtClean="0">
                <a:solidFill>
                  <a:srgbClr val="FF0000"/>
                </a:solidFill>
              </a:rPr>
              <a:t>PLYNOMĚR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57176" y="1646499"/>
            <a:ext cx="3722736" cy="1213283"/>
          </a:xfrm>
          <a:prstGeom prst="roundRect">
            <a:avLst/>
          </a:prstGeom>
          <a:solidFill>
            <a:srgbClr val="10FC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6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Zkracováním:</a:t>
            </a:r>
          </a:p>
          <a:p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Slovo vznikne zkrácením počátečních písmen (ZKRATKA) nebo z hláskových skupin vybraných ze slov názvu (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ZKRATKOVÉ SLOVO). </a:t>
            </a:r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2555776" y="3904503"/>
            <a:ext cx="2880320" cy="914400"/>
          </a:xfrm>
          <a:prstGeom prst="roundRect">
            <a:avLst/>
          </a:prstGeom>
          <a:solidFill>
            <a:srgbClr val="10FCA2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Přejímáním</a:t>
            </a:r>
          </a:p>
          <a:p>
            <a:r>
              <a:rPr lang="cs-CZ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Slova se do slovní zásoby dostanou z 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cizích </a:t>
            </a:r>
            <a:r>
              <a:rPr lang="cs-CZ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jazyků.</a:t>
            </a:r>
            <a:endParaRPr lang="cs-CZ" sz="14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043608" y="2666603"/>
            <a:ext cx="3398409" cy="11521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cs-CZ" sz="1600" b="1" dirty="0" smtClean="0">
                <a:solidFill>
                  <a:srgbClr val="FF0000"/>
                </a:solidFill>
              </a:rPr>
              <a:t>O</a:t>
            </a:r>
            <a:r>
              <a:rPr lang="cs-CZ" sz="1600" dirty="0" smtClean="0">
                <a:solidFill>
                  <a:schemeClr val="tx1"/>
                </a:solidFill>
              </a:rPr>
              <a:t>rganizace </a:t>
            </a:r>
            <a:r>
              <a:rPr lang="cs-CZ" sz="1600" b="1" dirty="0" smtClean="0">
                <a:solidFill>
                  <a:srgbClr val="FF0000"/>
                </a:solidFill>
              </a:rPr>
              <a:t>s</a:t>
            </a:r>
            <a:r>
              <a:rPr lang="cs-CZ" sz="1600" dirty="0" smtClean="0">
                <a:solidFill>
                  <a:schemeClr val="tx1"/>
                </a:solidFill>
              </a:rPr>
              <a:t>pojených </a:t>
            </a:r>
            <a:r>
              <a:rPr lang="cs-CZ" sz="1600" b="1" dirty="0" smtClean="0">
                <a:solidFill>
                  <a:srgbClr val="FF0000"/>
                </a:solidFill>
              </a:rPr>
              <a:t>n</a:t>
            </a:r>
            <a:r>
              <a:rPr lang="cs-CZ" sz="1600" dirty="0" smtClean="0">
                <a:solidFill>
                  <a:schemeClr val="tx1"/>
                </a:solidFill>
              </a:rPr>
              <a:t>árodů </a:t>
            </a:r>
          </a:p>
          <a:p>
            <a:pPr algn="ctr"/>
            <a:r>
              <a:rPr lang="cs-CZ" sz="1600" b="1" dirty="0" smtClean="0">
                <a:solidFill>
                  <a:srgbClr val="FF0000"/>
                </a:solidFill>
              </a:rPr>
              <a:t>OSN</a:t>
            </a:r>
          </a:p>
          <a:p>
            <a:pPr algn="ctr"/>
            <a:r>
              <a:rPr lang="cs-CZ" sz="1600" b="1" dirty="0" smtClean="0">
                <a:solidFill>
                  <a:srgbClr val="FF0000"/>
                </a:solidFill>
              </a:rPr>
              <a:t>Dě</a:t>
            </a:r>
            <a:r>
              <a:rPr lang="cs-CZ" sz="1600" dirty="0" smtClean="0">
                <a:solidFill>
                  <a:schemeClr val="tx1"/>
                </a:solidFill>
              </a:rPr>
              <a:t>čínská</a:t>
            </a:r>
            <a:r>
              <a:rPr lang="cs-CZ" sz="1600" b="1" dirty="0" smtClean="0">
                <a:solidFill>
                  <a:srgbClr val="FF0000"/>
                </a:solidFill>
              </a:rPr>
              <a:t> z</a:t>
            </a:r>
            <a:r>
              <a:rPr lang="cs-CZ" sz="1600" dirty="0" smtClean="0">
                <a:solidFill>
                  <a:schemeClr val="tx1"/>
                </a:solidFill>
              </a:rPr>
              <a:t>ájezdová</a:t>
            </a:r>
            <a:r>
              <a:rPr lang="cs-CZ" sz="1600" b="1" dirty="0" smtClean="0">
                <a:solidFill>
                  <a:srgbClr val="FF0000"/>
                </a:solidFill>
              </a:rPr>
              <a:t> ka</a:t>
            </a:r>
            <a:r>
              <a:rPr lang="cs-CZ" sz="1600" dirty="0" smtClean="0">
                <a:solidFill>
                  <a:schemeClr val="tx1"/>
                </a:solidFill>
              </a:rPr>
              <a:t>ncelář</a:t>
            </a:r>
          </a:p>
          <a:p>
            <a:pPr algn="ctr"/>
            <a:r>
              <a:rPr lang="cs-CZ" sz="1600" b="1" dirty="0" err="1" smtClean="0">
                <a:solidFill>
                  <a:srgbClr val="FF0000"/>
                </a:solidFill>
              </a:rPr>
              <a:t>Dezka</a:t>
            </a:r>
            <a:endParaRPr lang="cs-CZ" sz="1600" b="1" dirty="0" smtClean="0">
              <a:solidFill>
                <a:srgbClr val="FF0000"/>
              </a:solidFill>
            </a:endParaRPr>
          </a:p>
          <a:p>
            <a:pPr algn="ctr"/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5364088" y="4011910"/>
            <a:ext cx="2304156" cy="11315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talština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banka</a:t>
            </a:r>
          </a:p>
          <a:p>
            <a:pPr algn="ctr"/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ěmčina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taška</a:t>
            </a:r>
          </a:p>
          <a:p>
            <a:pPr algn="ctr"/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ngličtina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gól</a:t>
            </a:r>
          </a:p>
          <a:p>
            <a:pPr algn="ctr"/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olština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svěží</a:t>
            </a:r>
          </a:p>
          <a:p>
            <a:pPr algn="ctr"/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aďarština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uláš</a:t>
            </a:r>
          </a:p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13478" y="1131590"/>
            <a:ext cx="4458522" cy="16561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92442"/>
            <a:ext cx="6732240" cy="597600"/>
          </a:xfrm>
        </p:spPr>
        <p:txBody>
          <a:bodyPr anchor="t"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.4 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59582"/>
            <a:ext cx="9036496" cy="403244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ŠKOLNÍK	slovo odvozené</a:t>
            </a:r>
          </a:p>
          <a:p>
            <a:pPr marL="0" indent="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ŠKOLA	slovo základové</a:t>
            </a:r>
          </a:p>
          <a:p>
            <a:pPr marL="0" indent="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slovotvorný základ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-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13478" y="1131590"/>
            <a:ext cx="1002138" cy="100811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503548" y="2152642"/>
            <a:ext cx="540060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4860032" y="555526"/>
            <a:ext cx="4104456" cy="432048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STŘÍDÁNÍ HLÁSEK PŘI ODVOZOVÁNÍ</a:t>
            </a:r>
          </a:p>
          <a:p>
            <a:pPr algn="ctr"/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STŘÍDAT SE MOHOU</a:t>
            </a:r>
            <a:endParaRPr lang="cs-CZ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860032" y="1461356"/>
            <a:ext cx="1368152" cy="28385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1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SAMOHLÁSKY</a:t>
            </a:r>
          </a:p>
          <a:p>
            <a:pPr algn="ctr"/>
            <a:endParaRPr lang="cs-CZ" sz="12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ŠŤOVÝ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ŠŤ</a:t>
            </a:r>
          </a:p>
          <a:p>
            <a:endParaRPr lang="cs-CZ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LÍK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Ů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</a:p>
          <a:p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ZÍK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</a:p>
          <a:p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DEK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228184" y="1461356"/>
            <a:ext cx="1368000" cy="327063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1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SOUHLÁSKY</a:t>
            </a:r>
          </a:p>
          <a:p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D-Z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HO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HO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ENÝ</a:t>
            </a:r>
          </a:p>
          <a:p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H-Z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PRÁ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PRA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  <a:p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G-Z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OL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OL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  <a:p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Ch-Š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U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NÍ</a:t>
            </a:r>
          </a:p>
          <a:p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K-C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RU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RU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</a:t>
            </a:r>
          </a:p>
          <a:p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S-Š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VY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OKÝ</a:t>
            </a:r>
          </a:p>
          <a:p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VÝ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</a:t>
            </a:r>
          </a:p>
          <a:p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R-Ř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VA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  <a:p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VA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Ř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ENÍ</a:t>
            </a:r>
          </a:p>
          <a:p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T-C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PLA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PLA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ENÍ</a:t>
            </a:r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613866" y="1461356"/>
            <a:ext cx="1350622" cy="291059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1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SAMOHLÁSKY A SOUHLÁSKY</a:t>
            </a:r>
          </a:p>
          <a:p>
            <a:pPr algn="ctr"/>
            <a:endParaRPr lang="cs-CZ" sz="12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OŘ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cs-CZ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</a:t>
            </a:r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OŘ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</a:t>
            </a:r>
          </a:p>
          <a:p>
            <a:endParaRPr lang="cs-CZ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</a:t>
            </a:r>
            <a:r>
              <a:rPr lang="cs-CZ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</a:t>
            </a:r>
            <a:r>
              <a:rPr lang="cs-CZ" sz="1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  <a:p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DIV</a:t>
            </a:r>
            <a:r>
              <a:rPr lang="cs-CZ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DIV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</a:t>
            </a:r>
            <a:r>
              <a:rPr lang="cs-CZ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</a:t>
            </a:r>
          </a:p>
          <a:p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Ů</a:t>
            </a:r>
            <a:r>
              <a:rPr lang="cs-CZ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</a:t>
            </a:r>
          </a:p>
          <a:p>
            <a:endParaRPr lang="cs-CZ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Přímá spojnice se šipkou 12"/>
          <p:cNvCxnSpPr/>
          <p:nvPr/>
        </p:nvCxnSpPr>
        <p:spPr>
          <a:xfrm flipH="1">
            <a:off x="5652120" y="1059582"/>
            <a:ext cx="1260140" cy="216024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6912260" y="1059582"/>
            <a:ext cx="0" cy="288032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6912260" y="1059582"/>
            <a:ext cx="1357300" cy="216024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parova\AppData\Local\Microsoft\Windows\Temporary Internet Files\Content.IE5\2MLF8IJ3\MC9002806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7299" y="3975483"/>
            <a:ext cx="993618" cy="792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arova\AppData\Local\Microsoft\Windows\Temporary Internet Files\Content.IE5\2MLF8IJ3\MC90023104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4002299"/>
            <a:ext cx="757433" cy="766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Obdélník 17"/>
          <p:cNvSpPr/>
          <p:nvPr/>
        </p:nvSpPr>
        <p:spPr>
          <a:xfrm>
            <a:off x="113478" y="2944224"/>
            <a:ext cx="4458522" cy="21753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Slova příbuzná</a:t>
            </a:r>
          </a:p>
          <a:p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ZALESNIT		LESÍK	        LESÍČEK</a:t>
            </a:r>
          </a:p>
          <a:p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POLESÍ		BEZLESÝ</a:t>
            </a:r>
            <a:endParaRPr lang="cs-CZ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PRALES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	           LESNÍK</a:t>
            </a:r>
          </a:p>
          <a:p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      LESÁK</a:t>
            </a:r>
          </a:p>
          <a:p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LESOSTEP		LESNÍ	</a:t>
            </a:r>
            <a:endParaRPr lang="cs-CZ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LESOVNA                                LESNATÝ</a:t>
            </a:r>
          </a:p>
          <a:p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LESOPARK		        LESNICTVÍ	</a:t>
            </a:r>
            <a:endParaRPr lang="cs-CZ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parova\AppData\Local\Microsoft\Windows\Temporary Internet Files\Content.IE5\5HY05S9G\MC90035131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677685"/>
            <a:ext cx="576065" cy="708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  <p:bldP spid="11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8644" y="492443"/>
            <a:ext cx="3996952" cy="594066"/>
          </a:xfrm>
        </p:spPr>
        <p:txBody>
          <a:bodyPr anchor="t"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.5 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95536" y="163564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7504" y="1137106"/>
            <a:ext cx="64087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Pod výrazy napiš slova základová, vyznač slovotvorný základ a uveď, jak byla slova vytvořena.</a:t>
            </a:r>
          </a:p>
          <a:p>
            <a:endParaRPr lang="cs-CZ" sz="1200" b="1" u="sng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u="sng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u="sng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u="sng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u="sng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Z kterých slov byla utvořena tato slova složená?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620422"/>
              </p:ext>
            </p:extLst>
          </p:nvPr>
        </p:nvGraphicFramePr>
        <p:xfrm>
          <a:off x="107504" y="1414105"/>
          <a:ext cx="6094800" cy="14782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524000"/>
                <a:gridCol w="1524000"/>
                <a:gridCol w="1524000"/>
                <a:gridCol w="1522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zubař</a:t>
                      </a:r>
                      <a:endParaRPr lang="cs-CZ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učitelka</a:t>
                      </a:r>
                      <a:endParaRPr lang="cs-CZ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domalovat</a:t>
                      </a:r>
                      <a:endParaRPr lang="cs-CZ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sloní</a:t>
                      </a:r>
                      <a:endParaRPr lang="cs-CZ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757">
                <a:tc>
                  <a:txBody>
                    <a:bodyPr/>
                    <a:lstStyle/>
                    <a:p>
                      <a:pPr algn="ctr"/>
                      <a:endParaRPr lang="cs-CZ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chodbička</a:t>
                      </a:r>
                      <a:endParaRPr lang="cs-CZ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přisladit</a:t>
                      </a:r>
                      <a:endParaRPr lang="cs-CZ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travnatý</a:t>
                      </a:r>
                      <a:endParaRPr lang="cs-CZ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proplout</a:t>
                      </a:r>
                      <a:endParaRPr lang="cs-CZ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16288"/>
              </p:ext>
            </p:extLst>
          </p:nvPr>
        </p:nvGraphicFramePr>
        <p:xfrm>
          <a:off x="107504" y="3445430"/>
          <a:ext cx="6096000" cy="148336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ranhojič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knihkupec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lihovar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zlatokop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hrdlořez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stohlavý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tříletý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kávovar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Obdélník 7"/>
          <p:cNvSpPr/>
          <p:nvPr/>
        </p:nvSpPr>
        <p:spPr>
          <a:xfrm>
            <a:off x="6491452" y="585670"/>
            <a:ext cx="2545044" cy="1049976"/>
          </a:xfrm>
          <a:prstGeom prst="rect">
            <a:avLst/>
          </a:prstGeom>
          <a:noFill/>
          <a:ln>
            <a:solidFill>
              <a:srgbClr val="FDC3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1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Jaké jsou zkratky těchto výrazů?</a:t>
            </a:r>
          </a:p>
          <a:p>
            <a:pPr algn="ctr"/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David Dvořák, městský úřad, Poslanecká sněmovna Parlamentu České republiky, jednotka intenzivní péče, mezinárodní filmový festival</a:t>
            </a:r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029976"/>
              </p:ext>
            </p:extLst>
          </p:nvPr>
        </p:nvGraphicFramePr>
        <p:xfrm>
          <a:off x="6503834" y="2170733"/>
          <a:ext cx="252028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60140"/>
                <a:gridCol w="1260140"/>
              </a:tblGrid>
              <a:tr h="341094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abonent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41094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asertivita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1094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fanatik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1094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magistrát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1094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paranoia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1094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hermelín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1094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teenager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1094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irelevantní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Obdélník 10"/>
          <p:cNvSpPr/>
          <p:nvPr/>
        </p:nvSpPr>
        <p:spPr>
          <a:xfrm>
            <a:off x="6300192" y="1820312"/>
            <a:ext cx="2843808" cy="3913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Vyhledej význam slov přejatých ve SCS.</a:t>
            </a:r>
            <a:endParaRPr lang="cs-CZ" sz="12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67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.6 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7504" y="1059582"/>
            <a:ext cx="8784976" cy="33123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Zkuste seřadit následující slova za sebou tak, aby bylo zřejmé, jak postupně vznikala.</a:t>
            </a:r>
          </a:p>
          <a:p>
            <a:pPr algn="ctr"/>
            <a:endParaRPr lang="cs-CZ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LÉČITEL – LÉČIT – LÉČIVKA – VYLÉČENÝ – LÉČITELKA – LÉČIVÝ – LÉČITELSTVÍ – LÉČIVOST – VYLÉČIT</a:t>
            </a:r>
          </a:p>
          <a:p>
            <a:pPr algn="ctr"/>
            <a:endParaRPr lang="cs-C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LÉČIT		VYLÉČIT		VYLÉČENÝ</a:t>
            </a:r>
          </a:p>
          <a:p>
            <a:r>
              <a:rPr lang="cs-CZ" sz="2000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LÉČIVÝ		LÉČIVOST</a:t>
            </a:r>
          </a:p>
          <a:p>
            <a:r>
              <a:rPr lang="cs-CZ" sz="2000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	LÉČIVKA</a:t>
            </a:r>
          </a:p>
          <a:p>
            <a:r>
              <a:rPr lang="cs-CZ" sz="2000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LÉČITEL		LÉČITELKA	       LÉČITELČIN</a:t>
            </a:r>
          </a:p>
          <a:p>
            <a:r>
              <a:rPr lang="cs-CZ" sz="2000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	LÉČITELSTVÍ</a:t>
            </a:r>
            <a:endParaRPr lang="cs-CZ" sz="2000" b="1" i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1040339" y="2607390"/>
            <a:ext cx="86409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1040339" y="2626946"/>
            <a:ext cx="89881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1029875" y="2631911"/>
            <a:ext cx="885025" cy="96290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3121255" y="2646041"/>
            <a:ext cx="1450745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3121255" y="2931426"/>
            <a:ext cx="1450745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3095836" y="2931426"/>
            <a:ext cx="1404156" cy="36040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3131840" y="3583795"/>
            <a:ext cx="144016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>
            <a:off x="3131840" y="3594817"/>
            <a:ext cx="144016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6250082" y="3558740"/>
            <a:ext cx="69818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C:\Users\parova\AppData\Local\Microsoft\Windows\Temporary Internet Files\Content.IE5\5HY05S9G\MC90037134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519847"/>
            <a:ext cx="1414730" cy="1390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parova\AppData\Local\Microsoft\Windows\Temporary Internet Files\Content.IE5\WS5S5I2K\MC90037073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796226"/>
            <a:ext cx="1008112" cy="1176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parova\AppData\Local\Microsoft\Windows\Temporary Internet Files\Content.IE5\5HY05S9G\MC90022979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268" y="3738833"/>
            <a:ext cx="1491916" cy="1369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2448272" cy="594066"/>
          </a:xfrm>
        </p:spPr>
        <p:txBody>
          <a:bodyPr anchor="t"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.7 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Czech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literature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467544" y="915566"/>
            <a:ext cx="8208912" cy="41044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cs-C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KRÝV</a:t>
            </a:r>
            <a:r>
              <a:rPr lang="cs-C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AČI</a:t>
            </a:r>
          </a:p>
          <a:p>
            <a:pPr algn="ctr"/>
            <a:endParaRPr lang="cs-CZ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PREFIX 		ROOT           SUFFIX     ENDING</a:t>
            </a:r>
          </a:p>
          <a:p>
            <a:pPr algn="ctr"/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        </a:t>
            </a:r>
          </a:p>
          <a:p>
            <a:pPr algn="ctr"/>
            <a:r>
              <a:rPr lang="cs-CZ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??? </a:t>
            </a:r>
            <a:r>
              <a:rPr lang="cs-C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ZÁSTUPCEM </a:t>
            </a:r>
            <a:r>
              <a:rPr lang="cs-CZ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???</a:t>
            </a:r>
            <a:r>
              <a:rPr lang="cs-CZ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/>
            <a:endParaRPr lang="cs-CZ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PREFIX </a:t>
            </a: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	ROOT 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SUFFIX    ENDING</a:t>
            </a:r>
            <a:endParaRPr lang="cs-CZ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cs-CZ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2123728" y="1648028"/>
            <a:ext cx="1368152" cy="864096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4144322" y="1639191"/>
            <a:ext cx="0" cy="864096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5438701" y="1648028"/>
            <a:ext cx="539405" cy="864096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ál 9"/>
          <p:cNvSpPr/>
          <p:nvPr/>
        </p:nvSpPr>
        <p:spPr>
          <a:xfrm>
            <a:off x="5734519" y="1143972"/>
            <a:ext cx="323381" cy="50405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se šipkou 11"/>
          <p:cNvCxnSpPr>
            <a:stCxn id="10" idx="5"/>
          </p:cNvCxnSpPr>
          <p:nvPr/>
        </p:nvCxnSpPr>
        <p:spPr>
          <a:xfrm>
            <a:off x="6010542" y="1574211"/>
            <a:ext cx="1884217" cy="97037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8981" y="492443"/>
            <a:ext cx="2916832" cy="594066"/>
          </a:xfrm>
        </p:spPr>
        <p:txBody>
          <a:bodyPr anchor="t"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.8 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92280" y="1203598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0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852433"/>
              </p:ext>
            </p:extLst>
          </p:nvPr>
        </p:nvGraphicFramePr>
        <p:xfrm>
          <a:off x="755576" y="1059582"/>
          <a:ext cx="6336704" cy="3969189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048000"/>
                <a:gridCol w="3288704"/>
              </a:tblGrid>
              <a:tr h="1896549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1.  Co je slovní zásoba?</a:t>
                      </a:r>
                    </a:p>
                    <a:p>
                      <a:pPr marL="342900" indent="-342900" algn="l"/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Mnoho slov pohromadě.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To, jak se vyjadřujeme.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Slova běžného jazyka.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Soubor slov určitého jazyka.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3.  Slovo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„příměstský“ je odvozené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600" baseline="0" smtClean="0">
                          <a:latin typeface="Times New Roman" pitchFamily="18" charset="0"/>
                          <a:cs typeface="Times New Roman" pitchFamily="18" charset="0"/>
                        </a:rPr>
                        <a:t>     od 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slova: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město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městský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</a:t>
                      </a:r>
                      <a:r>
                        <a:rPr lang="cs-CZ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příměsto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  měst</a:t>
                      </a:r>
                    </a:p>
                    <a:p>
                      <a:pPr marL="342900" indent="-342900" algn="l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63891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2.  Slovní zásoba se obohacuje: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odvozováním,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skládáním, zkracováním, přejímáním z cizích jazyků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vymýšlením, odvozováním, skládáním, přiřazováním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odchylováním, přejímáním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z cizích jazyků, odvozováním, přiřazováním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  zapisováním, skládáním, zkracováním, přiřazováním</a:t>
                      </a: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4.  Zkratka ORL znamená: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obyčejná rychlá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láska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</a:t>
                      </a:r>
                      <a:r>
                        <a:rPr lang="cs-CZ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otorhinolaryngologie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</a:t>
                      </a:r>
                      <a:r>
                        <a:rPr lang="cs-CZ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octanorubézní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látka</a:t>
                      </a:r>
                      <a:endParaRPr lang="cs-CZ" sz="1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d/    ochrana reakčních labutí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859797" y="1449819"/>
            <a:ext cx="504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15616" y="1851670"/>
            <a:ext cx="6480720" cy="160043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1. www.google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Český jazyk  Pracovní sešit pro 9.ročník, V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Bičíková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Z. Topil, Tobiáš 2003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Český jazyk Učebnice pro 9.ročník, 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Bičíková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Z. Topil, Tobiáš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2003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www.rvp.cz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www.veskole.cz</a:t>
            </a:r>
          </a:p>
          <a:p>
            <a:endParaRPr lang="cs-CZ" sz="14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-8982" y="492443"/>
            <a:ext cx="4580981" cy="594066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4.9 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34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2972</TotalTime>
  <Words>1008</Words>
  <Application>Microsoft Office PowerPoint</Application>
  <PresentationFormat>Předvádění na obrazovce (16:9)</PresentationFormat>
  <Paragraphs>271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4.1  Tvoření slov, stavba slova </vt:lpstr>
      <vt:lpstr>4.2  Co již víme?</vt:lpstr>
      <vt:lpstr>4.3  Jaké si řekneme nové termíny a názvy?</vt:lpstr>
      <vt:lpstr>4.4  Co si řekneme nového?</vt:lpstr>
      <vt:lpstr>4.5  Procvičení a příklady</vt:lpstr>
      <vt:lpstr>4.6  Něco navíc pro šikovné</vt:lpstr>
      <vt:lpstr>4.7  CLIL</vt:lpstr>
      <vt:lpstr>4.8 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196</cp:revision>
  <dcterms:created xsi:type="dcterms:W3CDTF">2010-10-18T18:21:56Z</dcterms:created>
  <dcterms:modified xsi:type="dcterms:W3CDTF">2012-01-15T16:10:13Z</dcterms:modified>
</cp:coreProperties>
</file>