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B9FF85"/>
    <a:srgbClr val="FFFFCC"/>
    <a:srgbClr val="FFFF00"/>
    <a:srgbClr val="55F91B"/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9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7.6.2012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7.6.2012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7.6.2012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7.6.2012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7.6.2012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hyperlink" Target="http://en.wikipedia.org/wiki/File:TheSecretDiaryOfAdrianMole.jpg" TargetMode="External"/><Relationship Id="rId7" Type="http://schemas.openxmlformats.org/officeDocument/2006/relationships/hyperlink" Target="//upload.wikimedia.org/wikipedia/en/b/b8/Harry_Potter_Books.p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hyperlink" Target="//upload.wikimedia.org/wikipedia/en/7/76/Fahenheit451rb.jpg" TargetMode="External"/><Relationship Id="rId10" Type="http://schemas.openxmlformats.org/officeDocument/2006/relationships/image" Target="../media/image19.jpeg"/><Relationship Id="rId4" Type="http://schemas.openxmlformats.org/officeDocument/2006/relationships/image" Target="../media/image16.jpeg"/><Relationship Id="rId9" Type="http://schemas.openxmlformats.org/officeDocument/2006/relationships/hyperlink" Target="//upload.wikimedia.org/wikipedia/commons/4/43/Gullivers_travels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7" Type="http://schemas.openxmlformats.org/officeDocument/2006/relationships/hyperlink" Target="http://en.wikipedia.org/wiki/File:Gullivers_travels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n.wikipedia.org/wiki/File:Harry_Potter_Books.png" TargetMode="External"/><Relationship Id="rId5" Type="http://schemas.openxmlformats.org/officeDocument/2006/relationships/hyperlink" Target="http://en.wikipedia.org/wiki/File:Fahenheit451rb.jpg" TargetMode="External"/><Relationship Id="rId4" Type="http://schemas.openxmlformats.org/officeDocument/2006/relationships/hyperlink" Target="http://en.wikipedia.org/wiki/The_Secret_Diary_of_Adrian_Mole,_Aged_13%C2%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3518"/>
            <a:ext cx="67687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6.1 Prozaické žánry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Eva Zralá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19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27948"/>
            <a:ext cx="3043260" cy="61555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ovéPole 12"/>
          <p:cNvSpPr txBox="1"/>
          <p:nvPr/>
        </p:nvSpPr>
        <p:spPr>
          <a:xfrm>
            <a:off x="539552" y="1275606"/>
            <a:ext cx="1445965" cy="3077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LITERATURA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91715" y="1707654"/>
            <a:ext cx="1941638" cy="852130"/>
          </a:xfrm>
          <a:prstGeom prst="upArrowCallout">
            <a:avLst>
              <a:gd name="adj1" fmla="val 17105"/>
              <a:gd name="adj2" fmla="val 23236"/>
              <a:gd name="adj3" fmla="val 25000"/>
              <a:gd name="adj4" fmla="val 39621"/>
            </a:avLst>
          </a:prstGeom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(z lat. </a:t>
            </a:r>
            <a:r>
              <a:rPr lang="cs-CZ" sz="1400" i="1" dirty="0" err="1" smtClean="0">
                <a:latin typeface="Times New Roman" pitchFamily="18" charset="0"/>
                <a:cs typeface="Times New Roman" pitchFamily="18" charset="0"/>
              </a:rPr>
              <a:t>littera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= písmeno)</a:t>
            </a:r>
          </a:p>
          <a:p>
            <a:pPr algn="ctr"/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383203" y="2257320"/>
            <a:ext cx="1445965" cy="468511"/>
          </a:xfrm>
          <a:prstGeom prst="cloudCallout">
            <a:avLst>
              <a:gd name="adj1" fmla="val 11176"/>
              <a:gd name="adj2" fmla="val -144719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poezie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90130" y="3033905"/>
            <a:ext cx="1445965" cy="468511"/>
          </a:xfrm>
          <a:prstGeom prst="cloudCallout">
            <a:avLst>
              <a:gd name="adj1" fmla="val -20052"/>
              <a:gd name="adj2" fmla="val -298929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próza</a:t>
            </a:r>
          </a:p>
        </p:txBody>
      </p:sp>
      <p:pic>
        <p:nvPicPr>
          <p:cNvPr id="2050" name="Picture 2" descr="C:\Users\Evik\AppData\Local\Microsoft\Windows\Temporary Internet Files\Content.IE5\QS3J2T8I\MC90023731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627534"/>
            <a:ext cx="1699034" cy="221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2195736" y="2859782"/>
            <a:ext cx="4608512" cy="738664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Slovem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literatura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zpravidla označujeme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umělecké texty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, které nepodávají pouze praktické informace či poučení (jako např. noviny, encyklopedie), ale působí zejména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esteticky.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867149" y="987574"/>
            <a:ext cx="1445965" cy="7386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UMĚLECKÁ LITERATURA</a:t>
            </a:r>
          </a:p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(BELETRIE)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84935" y="3910285"/>
            <a:ext cx="2923169" cy="461665"/>
          </a:xfrm>
          <a:prstGeom prst="rect">
            <a:avLst/>
          </a:prstGeom>
          <a:solidFill>
            <a:srgbClr val="FFFFCC"/>
          </a:solidFill>
          <a:ln w="6350"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estetično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= prožitky, krása, ošklivost, úžas, harmonie, radost, objevování, zděšení, … 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hnutá šipka 4"/>
          <p:cNvSpPr/>
          <p:nvPr/>
        </p:nvSpPr>
        <p:spPr>
          <a:xfrm rot="10800000">
            <a:off x="5580111" y="3557000"/>
            <a:ext cx="520629" cy="780109"/>
          </a:xfrm>
          <a:prstGeom prst="bentArrow">
            <a:avLst>
              <a:gd name="adj1" fmla="val 14023"/>
              <a:gd name="adj2" fmla="val 25000"/>
              <a:gd name="adj3" fmla="val 25000"/>
              <a:gd name="adj4" fmla="val 4375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4" grpId="0" animBg="1"/>
      <p:bldP spid="17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411477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Eva Zralá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8. ročník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Próza, prozaické žánry, povídka, novela, román.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základní znaky a zpracování prozaických žánrů.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0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92443"/>
            <a:ext cx="417646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6.2 Co již víme o próze?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114836" y="1216571"/>
            <a:ext cx="992842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PRÓZA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7195500" y="1059582"/>
            <a:ext cx="1017693" cy="27699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POEZIE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07504" y="1586507"/>
            <a:ext cx="3009067" cy="707231"/>
          </a:xfrm>
          <a:prstGeom prst="upArrowCallou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„řeč nevázaná“</a:t>
            </a:r>
          </a:p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slova spojena do vět, odstavců, kapitol, …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372199" y="1442492"/>
            <a:ext cx="2664297" cy="707231"/>
          </a:xfrm>
          <a:prstGeom prst="upArrowCallou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„řeč vázaná“</a:t>
            </a:r>
          </a:p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slova spojena do veršů, slok, básní, …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398365" y="1995686"/>
            <a:ext cx="2801006" cy="156966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cs-CZ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Pak mi výpravčí Hubička podal ruku, studenou a vlhkou, jako by podal rybu. A já kráčel podle kolejí. Přes měsíc přeběhl dlouhý oblak a začal se sypat zmrzlý sníh, otočil jsem se a viděl v dálce cloněné světlo lokomotivy.</a:t>
            </a:r>
          </a:p>
          <a:p>
            <a:pPr algn="just"/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(Bohumil Hrabal)</a:t>
            </a:r>
            <a:endParaRPr lang="cs-CZ" sz="1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11560" y="3795886"/>
            <a:ext cx="2232248" cy="30777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vyprávěcí způsoby prózy: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3851920" y="834265"/>
            <a:ext cx="2282567" cy="1015663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Na topole nad jezerem </a:t>
            </a: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seděl Vodník podvečerem:</a:t>
            </a: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Sviť, měsíčku, sviť,</a:t>
            </a: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ať mi šije niť.</a:t>
            </a:r>
          </a:p>
          <a:p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(Karel Jaromír Erben)</a:t>
            </a:r>
            <a:endParaRPr lang="cs-CZ" sz="1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Šipka doprava 40"/>
          <p:cNvSpPr/>
          <p:nvPr/>
        </p:nvSpPr>
        <p:spPr>
          <a:xfrm>
            <a:off x="5940153" y="1131590"/>
            <a:ext cx="864095" cy="288032"/>
          </a:xfrm>
          <a:prstGeom prst="rightArrow">
            <a:avLst>
              <a:gd name="adj1" fmla="val 43386"/>
              <a:gd name="adj2" fmla="val 5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Šipka doleva 41"/>
          <p:cNvSpPr/>
          <p:nvPr/>
        </p:nvSpPr>
        <p:spPr>
          <a:xfrm>
            <a:off x="3059832" y="1995686"/>
            <a:ext cx="627337" cy="252029"/>
          </a:xfrm>
          <a:prstGeom prst="leftArrow">
            <a:avLst>
              <a:gd name="adj1" fmla="val 50000"/>
              <a:gd name="adj2" fmla="val 65118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 descr="C:\Users\Evik\AppData\Local\Microsoft\Windows\Temporary Internet Files\Content.IE5\ZY1Y0YOF\MC90015614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2643758"/>
            <a:ext cx="1177764" cy="86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ovéPole 42"/>
          <p:cNvSpPr txBox="1"/>
          <p:nvPr/>
        </p:nvSpPr>
        <p:spPr>
          <a:xfrm>
            <a:off x="467545" y="4299942"/>
            <a:ext cx="3888432" cy="64633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-forma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vyprávění v 1. osobě</a:t>
            </a:r>
          </a:p>
          <a:p>
            <a:pPr algn="just"/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Byl jsem prolhaný kluk. Má hlava byla pořád plná fantazie.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4644008" y="4117017"/>
            <a:ext cx="3888432" cy="8309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-forma</a:t>
            </a:r>
          </a:p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vyprávění ve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 osobě</a:t>
            </a:r>
          </a:p>
          <a:p>
            <a:pPr algn="just"/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Měl za sebou namáhavý den. Poklidně si lehl a sledoval hvězdy na temné obloze.</a:t>
            </a:r>
          </a:p>
        </p:txBody>
      </p:sp>
      <p:pic>
        <p:nvPicPr>
          <p:cNvPr id="3075" name="Picture 3" descr="C:\Users\Evik\AppData\Local\Microsoft\Windows\Temporary Internet Files\Content.IE5\NAJR7BWP\MC9004419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359" y="3702486"/>
            <a:ext cx="1147618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Evik\AppData\Local\Microsoft\Windows\Temporary Internet Files\Content.IE5\ZY1Y0YOF\MC90044189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439" y="3219822"/>
            <a:ext cx="1624969" cy="110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1" grpId="0" animBg="1"/>
      <p:bldP spid="35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290" y="492443"/>
            <a:ext cx="678395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36.3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347864" y="2995561"/>
            <a:ext cx="2348458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různorodé zpracování a tematika prozaických děl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3644094" y="4421305"/>
            <a:ext cx="1368152" cy="468511"/>
          </a:xfrm>
          <a:prstGeom prst="cloudCallout">
            <a:avLst>
              <a:gd name="adj1" fmla="val -1355"/>
              <a:gd name="adj2" fmla="val -201645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cestopisy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7350360" y="3030982"/>
            <a:ext cx="1368152" cy="468511"/>
          </a:xfrm>
          <a:prstGeom prst="cloudCallout">
            <a:avLst>
              <a:gd name="adj1" fmla="val -154519"/>
              <a:gd name="adj2" fmla="val -374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sci-fi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652120" y="4402282"/>
            <a:ext cx="1368152" cy="468511"/>
          </a:xfrm>
          <a:prstGeom prst="cloudCallout">
            <a:avLst>
              <a:gd name="adj1" fmla="val -88380"/>
              <a:gd name="adj2" fmla="val -203678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fantasy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991470" y="4168026"/>
            <a:ext cx="2088232" cy="468511"/>
          </a:xfrm>
          <a:prstGeom prst="cloudCallout">
            <a:avLst>
              <a:gd name="adj1" fmla="val 59525"/>
              <a:gd name="adj2" fmla="val -165048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autobiografie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7350360" y="3903437"/>
            <a:ext cx="1368152" cy="468511"/>
          </a:xfrm>
          <a:prstGeom prst="cloudCallout">
            <a:avLst>
              <a:gd name="adj1" fmla="val -157303"/>
              <a:gd name="adj2" fmla="val -118289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deníky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395536" y="1059582"/>
            <a:ext cx="2016224" cy="307777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PROZAICKÉ ŽÁNRY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23528" y="3054112"/>
            <a:ext cx="1672630" cy="468511"/>
          </a:xfrm>
          <a:prstGeom prst="cloudCallout">
            <a:avLst>
              <a:gd name="adj1" fmla="val 121980"/>
              <a:gd name="adj2" fmla="val -17820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detektivky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95536" y="1635646"/>
            <a:ext cx="2547344" cy="830997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povídka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kratší příběh s jednoduchým dějem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pouze několik postav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často zakončena pointou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3079702" y="1635646"/>
            <a:ext cx="2932458" cy="646331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novela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příběh středního rozsahu s jednoduchým, avšak poutavým dějem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6156176" y="1635646"/>
            <a:ext cx="2664296" cy="1015663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román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rozsáhlý příběh s rozmanitým dějem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příběh se rozvíjí několika směry (dějové linie)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mnoho postav (hlavních i vedlejších)</a:t>
            </a:r>
          </a:p>
        </p:txBody>
      </p:sp>
      <p:pic>
        <p:nvPicPr>
          <p:cNvPr id="4098" name="Picture 2" descr="C:\Users\Evik\AppData\Local\Microsoft\Windows\Temporary Internet Files\Content.IE5\ZY1Y0YOF\MC9001992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189" y="384344"/>
            <a:ext cx="1732230" cy="135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5994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6.4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707904" y="2492191"/>
            <a:ext cx="2547344" cy="1015663"/>
          </a:xfrm>
          <a:prstGeom prst="wedgeRectCallout">
            <a:avLst>
              <a:gd name="adj1" fmla="val -2760"/>
              <a:gd name="adj2" fmla="val -84910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cestopis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literární dílo popisující něčí cestu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autoři: Marco Polo, Václav Šašek z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Bířkova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Karel Čapek, Jiří Hanzelka a Miroslav Zikmund</a:t>
            </a:r>
          </a:p>
        </p:txBody>
      </p:sp>
      <p:pic>
        <p:nvPicPr>
          <p:cNvPr id="5122" name="Picture 2" descr="C:\Users\Evik\AppData\Local\Microsoft\Windows\Temporary Internet Files\Content.IE5\NAJR7BWP\MC90044045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935286"/>
            <a:ext cx="914401" cy="85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788024" y="691991"/>
            <a:ext cx="2547344" cy="1015663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LITERATURA FAKTU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non fiction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literatura zachycující převážně vlastní zážitky, pocity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faktičnost až dokumentárnost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660232" y="2132151"/>
            <a:ext cx="2304256" cy="1015663"/>
          </a:xfrm>
          <a:prstGeom prst="wedgeRectCallout">
            <a:avLst>
              <a:gd name="adj1" fmla="val -31520"/>
              <a:gd name="adj2" fmla="val -79353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deník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literární dílo sepsané zpravidla z datovaných záznamů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např.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Sue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Townsendová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Tajný deník Adriana </a:t>
            </a:r>
            <a:r>
              <a:rPr lang="cs-CZ" sz="1200" i="1" dirty="0" err="1" smtClean="0">
                <a:latin typeface="Times New Roman" pitchFamily="18" charset="0"/>
                <a:cs typeface="Times New Roman" pitchFamily="18" charset="0"/>
              </a:rPr>
              <a:t>Molea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C:\Users\Evik\AppData\Local\Microsoft\Windows\Temporary Internet Files\Content.IE5\QS3J2T8I\MC90029052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283458"/>
            <a:ext cx="1253820" cy="1072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783308" y="1340063"/>
            <a:ext cx="3140620" cy="1015663"/>
          </a:xfrm>
          <a:prstGeom prst="wedgeRectCallout">
            <a:avLst>
              <a:gd name="adj1" fmla="val 73061"/>
              <a:gd name="adj2" fmla="val -27704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autobiografie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literární dílo, v němž autor líčí vlastní život (životopis)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např. Christiane F. -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My děti ze stanice ZOO,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Karel IV. -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Vita Caroli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5" name="Picture 5" descr="C:\Users\Evik\AppData\Local\Microsoft\Windows\Temporary Internet Files\Content.IE5\NOT8YG10\MC90029554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633404"/>
            <a:ext cx="1016678" cy="1078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323528" y="3062450"/>
            <a:ext cx="3140620" cy="175432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B9FF85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SCIENCE FICTION</a:t>
            </a:r>
          </a:p>
          <a:p>
            <a:pPr marL="171450" indent="-171450" algn="just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vědecko-fantastická literatura (děj se často odehrává v budoucnosti, ve vesmíru či alternativní historii)</a:t>
            </a:r>
          </a:p>
          <a:p>
            <a:pPr marL="171450" indent="-171450" algn="just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zakladatelem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Jules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Verne</a:t>
            </a:r>
          </a:p>
          <a:p>
            <a:pPr marL="171450" indent="-171450" algn="just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další autoři např. Svatopluk Čech - romány o panu Broučkovi, Karel Čapek -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R.U.R., Válka s mloky, Krakatit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;  Artur C.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Clarke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Isaac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Asimov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Ray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Bradbury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298650" y="3723878"/>
            <a:ext cx="3140620" cy="101566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B9FF85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FANTASY</a:t>
            </a:r>
          </a:p>
          <a:p>
            <a:pPr marL="171450" indent="-171450" algn="just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fantastická literatura s nadpřirozenými, magickými prvky a postavami</a:t>
            </a:r>
          </a:p>
          <a:p>
            <a:pPr marL="171450" indent="-171450" algn="just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např. J. R. R. Tolkien -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Pán Prstenů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J. K. Rowlingová - </a:t>
            </a:r>
            <a:r>
              <a:rPr lang="cs-CZ" sz="1200" i="1" dirty="0" err="1" smtClean="0">
                <a:latin typeface="Times New Roman" pitchFamily="18" charset="0"/>
                <a:cs typeface="Times New Roman" pitchFamily="18" charset="0"/>
              </a:rPr>
              <a:t>Harry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i="1" dirty="0" err="1" smtClean="0">
                <a:latin typeface="Times New Roman" pitchFamily="18" charset="0"/>
                <a:cs typeface="Times New Roman" pitchFamily="18" charset="0"/>
              </a:rPr>
              <a:t>Potter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Evik\AppData\Local\Microsoft\Windows\Temporary Internet Files\Content.IE5\NOT8YG10\MC90042983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894000"/>
            <a:ext cx="1374722" cy="105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Evik\AppData\Local\Microsoft\Windows\Temporary Internet Files\Content.IE5\QS3J2T8I\MC90028741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396" y="2571750"/>
            <a:ext cx="937666" cy="734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3518"/>
            <a:ext cx="399695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6.5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1700103"/>
            <a:ext cx="4824535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216000" algn="just">
              <a:defRPr/>
            </a:pP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Když jsem jednou večer přišla domů a šla si ještě sednout k matce do pokoje, protože jsem byla na docela slušným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tripu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podala mi beze slova noviny. Tušila jsem už, co přijde. Často mi takhle mlčky dávala přečíst noviny, když tam byly zprávy o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mrtvejch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narkomanech. Šlo mi to na nervy. Nechtěla jsem to číst.</a:t>
            </a:r>
            <a:endParaRPr lang="cs-CZ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059582"/>
            <a:ext cx="331236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Poznáš, z jakých knih jsou následující ukázky?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Urči, zda autor vypráví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-formou /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-formou.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34219" y="2896364"/>
            <a:ext cx="4824535" cy="21236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216000" algn="just">
              <a:defRPr/>
            </a:pPr>
            <a:r>
              <a:rPr lang="cs-CZ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Středa 10. června</a:t>
            </a:r>
            <a:endParaRPr lang="cs-CZ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16000" algn="just">
              <a:defRPr/>
            </a:pP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Pandora a já se milujeme! Už je to jisté! Řekla to Kláře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Neilsonové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ta to řekla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Nigelovi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Nigel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řekl mně.</a:t>
            </a:r>
          </a:p>
          <a:p>
            <a:pPr indent="216000" algn="just">
              <a:defRPr/>
            </a:pP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Řekl jsem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Nigelovi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aby řekl Kláře, ať řekne Pandoře, že její lásku opětuji. Jsem bez sebe radostí a nadšením. Dokážu přehlížet skutečnost, že Pandora kouří pět cigaret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Benson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Hedges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denně a má svůj vlastní zapalovač. Když se člověk zamiluje, takové maličkosti přestávají být důležité.</a:t>
            </a:r>
          </a:p>
          <a:p>
            <a:pPr indent="216000" algn="just">
              <a:defRPr/>
            </a:pPr>
            <a:r>
              <a:rPr lang="cs-CZ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Čtvrtek 11. června</a:t>
            </a:r>
          </a:p>
          <a:p>
            <a:pPr indent="216000" algn="just">
              <a:defRPr/>
            </a:pP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Strávil jsem celý den se svou láskou. Nemůžu moc psát, ještě pořád se mi třesou ruce.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976664" y="1234370"/>
            <a:ext cx="2915816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216000" algn="just">
              <a:defRPr/>
            </a:pP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„Zrádci jsou vždycky nedůvěřiví,“ odvětil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Gandalf</a:t>
            </a:r>
            <a:r>
              <a:rPr lang="cs-CZ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unaveně. „Nemusíš se bát o svou kůži. Já nemám touhu tě zabít ani ti ublížit, jak bys věděl, kdybys mě opravdu chápal. A mám moc tě chránit. Dávám ti poslední možnost. Smíš opustit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Orthank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svobodně - rozhodneš-li se.“</a:t>
            </a:r>
          </a:p>
          <a:p>
            <a:pPr indent="216000" algn="just">
              <a:defRPr/>
            </a:pP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„To zní dobře,“ ušklíbl se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Saruman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„Celý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Gandalf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Šedý: tak shovívavý a tak velice laskavý. Nemám pochyb, že by se ti v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Orthanku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líbilo a že by se ti můj odchod hodil: Ale proč bych si měl přát odejít?“ …</a:t>
            </a:r>
          </a:p>
          <a:p>
            <a:pPr indent="216000" algn="just">
              <a:defRPr/>
            </a:pP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Saruman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zesinal a tvář se mu zkřivila zuřivostí. V očích mu vzplálo rudé světlo. Divoce se zasmál. „Později!“ zvolal a jeho hlas se proměnil ve skřek. „Později! Ano, až budeš mít klíče od samotné </a:t>
            </a:r>
            <a:r>
              <a:rPr lang="cs-CZ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Barad</a:t>
            </a:r>
            <a:r>
              <a:rPr lang="cs-CZ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-dur, ne? A koruny sedmi králů a pruty Pěti čarodějů, a až si koupíš boty o mnoho čísel větší, než nosíš teď. Skromný plán. …“</a:t>
            </a:r>
            <a:endParaRPr lang="cs-CZ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Evik\AppData\Local\Microsoft\Windows\Temporary Internet Files\Content.IE5\QS3J2T8I\MC90028106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22" y="835854"/>
            <a:ext cx="1584356" cy="9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Evik\AppData\Local\Microsoft\Windows\Temporary Internet Files\Content.IE5\ZY1Y0YOF\MC90036078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78" y="2355726"/>
            <a:ext cx="812305" cy="127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Evik\AppData\Local\Microsoft\Windows\Temporary Internet Files\Content.IE5\QS3J2T8I\MC90030739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183" y="4227934"/>
            <a:ext cx="843147" cy="52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83518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6.6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23528" y="1205339"/>
            <a:ext cx="433873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Vylušti křížovku. V tajence nalezneš pojem, který se používá pro vzpomínkové vyprávění zaměřené především na prostředí a osobnosti, které autor poznal, a na události, jichž byl svědkem.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332472"/>
              </p:ext>
            </p:extLst>
          </p:nvPr>
        </p:nvGraphicFramePr>
        <p:xfrm>
          <a:off x="4692358" y="1718136"/>
          <a:ext cx="4272130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213"/>
                <a:gridCol w="427213"/>
                <a:gridCol w="427213"/>
                <a:gridCol w="427213"/>
                <a:gridCol w="427213"/>
                <a:gridCol w="427213"/>
                <a:gridCol w="427213"/>
                <a:gridCol w="427213"/>
                <a:gridCol w="427213"/>
                <a:gridCol w="427213"/>
              </a:tblGrid>
              <a:tr h="360040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00">
                            <a:tint val="66000"/>
                            <a:satMod val="160000"/>
                          </a:srgbClr>
                        </a:gs>
                        <a:gs pos="50000">
                          <a:srgbClr val="FF3300">
                            <a:tint val="44500"/>
                            <a:satMod val="160000"/>
                          </a:srgbClr>
                        </a:gs>
                        <a:gs pos="100000">
                          <a:srgbClr val="FF33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00">
                            <a:tint val="66000"/>
                            <a:satMod val="160000"/>
                          </a:srgbClr>
                        </a:gs>
                        <a:gs pos="50000">
                          <a:srgbClr val="FF3300">
                            <a:tint val="44500"/>
                            <a:satMod val="160000"/>
                          </a:srgbClr>
                        </a:gs>
                        <a:gs pos="100000">
                          <a:srgbClr val="FF33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0040"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00">
                            <a:tint val="66000"/>
                            <a:satMod val="160000"/>
                          </a:srgbClr>
                        </a:gs>
                        <a:gs pos="50000">
                          <a:srgbClr val="FF3300">
                            <a:tint val="44500"/>
                            <a:satMod val="160000"/>
                          </a:srgbClr>
                        </a:gs>
                        <a:gs pos="100000">
                          <a:srgbClr val="FF33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</a:tr>
              <a:tr h="360040"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00">
                            <a:tint val="66000"/>
                            <a:satMod val="160000"/>
                          </a:srgbClr>
                        </a:gs>
                        <a:gs pos="50000">
                          <a:srgbClr val="FF3300">
                            <a:tint val="44500"/>
                            <a:satMod val="160000"/>
                          </a:srgbClr>
                        </a:gs>
                        <a:gs pos="100000">
                          <a:srgbClr val="FF33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0040">
                <a:tc rowSpan="3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00">
                            <a:tint val="66000"/>
                            <a:satMod val="160000"/>
                          </a:srgbClr>
                        </a:gs>
                        <a:gs pos="50000">
                          <a:srgbClr val="FF3300">
                            <a:tint val="44500"/>
                            <a:satMod val="160000"/>
                          </a:srgbClr>
                        </a:gs>
                        <a:gs pos="100000">
                          <a:srgbClr val="FF33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00">
                            <a:tint val="66000"/>
                            <a:satMod val="160000"/>
                          </a:srgbClr>
                        </a:gs>
                        <a:gs pos="50000">
                          <a:srgbClr val="FF3300">
                            <a:tint val="44500"/>
                            <a:satMod val="160000"/>
                          </a:srgbClr>
                        </a:gs>
                        <a:gs pos="100000">
                          <a:srgbClr val="FF33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00">
                            <a:tint val="66000"/>
                            <a:satMod val="160000"/>
                          </a:srgbClr>
                        </a:gs>
                        <a:gs pos="50000">
                          <a:srgbClr val="FF3300">
                            <a:tint val="44500"/>
                            <a:satMod val="160000"/>
                          </a:srgbClr>
                        </a:gs>
                        <a:gs pos="100000">
                          <a:srgbClr val="FF33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6102424" y="1707654"/>
            <a:ext cx="413792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1.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670376" y="2859782"/>
            <a:ext cx="413792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102424" y="2427734"/>
            <a:ext cx="413792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670376" y="3579862"/>
            <a:ext cx="413792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806280" y="3219822"/>
            <a:ext cx="413792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374232" y="2067694"/>
            <a:ext cx="413792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670376" y="3939902"/>
            <a:ext cx="413792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65262" y="2283718"/>
            <a:ext cx="3818706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Křestní jméno benátského cestovatele, autora knihy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Milion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Příjmení mladého čaroděje z knih J. K. Rowlingové.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Doplň celý název knihy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Sue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Townsendové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Tajný deník Adriana …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Opak prózy.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Druh prózy s obsáhlým dějem, rozmanitými dějovými liniemi, mnoha postavami (hlavními i vedlejšími).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Vyprávění ve 3. osobě.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Doplň název knihy Christiane F. -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…… ze stanice ZOO.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75928" y="4599007"/>
            <a:ext cx="4537248" cy="27699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nápověda: Marco, </a:t>
            </a:r>
            <a:r>
              <a:rPr lang="cs-CZ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Potter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Molea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poezie, román, erforma, My děti</a:t>
            </a:r>
          </a:p>
        </p:txBody>
      </p:sp>
      <p:pic>
        <p:nvPicPr>
          <p:cNvPr id="4099" name="Picture 3" descr="C:\Users\Evik\AppData\Local\Microsoft\Windows\Temporary Internet Files\Content.IE5\QS3J2T8I\MC9001924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788815"/>
            <a:ext cx="1341347" cy="99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492443"/>
            <a:ext cx="5922912" cy="594066"/>
          </a:xfrm>
        </p:spPr>
        <p:txBody>
          <a:bodyPr>
            <a:normAutofit/>
          </a:bodyPr>
          <a:lstStyle/>
          <a:p>
            <a:pPr algn="l"/>
            <a:r>
              <a:rPr lang="en-US" sz="2500" b="1" smtClean="0">
                <a:latin typeface="Times New Roman" pitchFamily="18" charset="0"/>
                <a:cs typeface="Times New Roman" pitchFamily="18" charset="0"/>
              </a:rPr>
              <a:t>36.7 CLIL (Prose)</a:t>
            </a:r>
            <a:endParaRPr lang="en-US" sz="25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</a:t>
            </a:r>
            <a:r>
              <a:rPr lang="en-US" sz="10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en-US" sz="16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language and literature</a:t>
            </a:r>
          </a:p>
          <a:p>
            <a:endParaRPr lang="en-US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383868" y="1059582"/>
            <a:ext cx="1584176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1600" b="1" smtClean="0">
                <a:latin typeface="Times New Roman" pitchFamily="18" charset="0"/>
                <a:cs typeface="Times New Roman" pitchFamily="18" charset="0"/>
              </a:rPr>
              <a:t>PROSE</a:t>
            </a:r>
            <a:endParaRPr lang="en-US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ový popisek 8"/>
          <p:cNvSpPr/>
          <p:nvPr/>
        </p:nvSpPr>
        <p:spPr>
          <a:xfrm>
            <a:off x="827584" y="1563638"/>
            <a:ext cx="864096" cy="276999"/>
          </a:xfrm>
          <a:prstGeom prst="wedgeRectCallout">
            <a:avLst>
              <a:gd name="adj1" fmla="val 195231"/>
              <a:gd name="adj2" fmla="val -892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200" b="1" smtClean="0">
                <a:latin typeface="Times New Roman" pitchFamily="18" charset="0"/>
                <a:cs typeface="Times New Roman" pitchFamily="18" charset="0"/>
              </a:rPr>
              <a:t>novels</a:t>
            </a:r>
            <a:endParaRPr lang="en-US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ový popisek 10"/>
          <p:cNvSpPr/>
          <p:nvPr/>
        </p:nvSpPr>
        <p:spPr>
          <a:xfrm>
            <a:off x="1259632" y="2211710"/>
            <a:ext cx="1224136" cy="276999"/>
          </a:xfrm>
          <a:prstGeom prst="wedgeRectCallout">
            <a:avLst>
              <a:gd name="adj1" fmla="val 123915"/>
              <a:gd name="adj2" fmla="val -23591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200" b="1" smtClean="0">
                <a:latin typeface="Times New Roman" pitchFamily="18" charset="0"/>
                <a:cs typeface="Times New Roman" pitchFamily="18" charset="0"/>
              </a:rPr>
              <a:t>short stories</a:t>
            </a:r>
            <a:endParaRPr lang="en-US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ový popisek 11"/>
          <p:cNvSpPr/>
          <p:nvPr/>
        </p:nvSpPr>
        <p:spPr>
          <a:xfrm>
            <a:off x="2771800" y="2954116"/>
            <a:ext cx="1224136" cy="276999"/>
          </a:xfrm>
          <a:prstGeom prst="wedgeRectCallout">
            <a:avLst>
              <a:gd name="adj1" fmla="val 47373"/>
              <a:gd name="adj2" fmla="val -45191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200" b="1" smtClean="0">
                <a:latin typeface="Times New Roman" pitchFamily="18" charset="0"/>
                <a:cs typeface="Times New Roman" pitchFamily="18" charset="0"/>
              </a:rPr>
              <a:t>diary</a:t>
            </a:r>
            <a:endParaRPr lang="en-US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ový popisek 12"/>
          <p:cNvSpPr/>
          <p:nvPr/>
        </p:nvSpPr>
        <p:spPr>
          <a:xfrm>
            <a:off x="4355976" y="2815616"/>
            <a:ext cx="1224136" cy="276999"/>
          </a:xfrm>
          <a:prstGeom prst="wedgeRectCallout">
            <a:avLst>
              <a:gd name="adj1" fmla="val -42080"/>
              <a:gd name="adj2" fmla="val -39078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200" b="1" smtClean="0">
                <a:latin typeface="Times New Roman" pitchFamily="18" charset="0"/>
                <a:cs typeface="Times New Roman" pitchFamily="18" charset="0"/>
              </a:rPr>
              <a:t>travelogue</a:t>
            </a:r>
            <a:endParaRPr lang="en-US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ový popisek 13"/>
          <p:cNvSpPr/>
          <p:nvPr/>
        </p:nvSpPr>
        <p:spPr>
          <a:xfrm>
            <a:off x="5868144" y="1275606"/>
            <a:ext cx="1224136" cy="276999"/>
          </a:xfrm>
          <a:prstGeom prst="wedgeRectCallout">
            <a:avLst>
              <a:gd name="adj1" fmla="val -115135"/>
              <a:gd name="adj2" fmla="val -5099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200" b="1" smtClean="0">
                <a:latin typeface="Times New Roman" pitchFamily="18" charset="0"/>
                <a:cs typeface="Times New Roman" pitchFamily="18" charset="0"/>
              </a:rPr>
              <a:t>science fiction</a:t>
            </a:r>
            <a:endParaRPr lang="en-US" sz="1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TheSecretDiaryOfAdrianMol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837" y="2800891"/>
            <a:ext cx="1460931" cy="224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ile:Fahenheit451rb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00" y="699542"/>
            <a:ext cx="1559138" cy="263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ile:Harry Potter Books.pn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678" y="3128077"/>
            <a:ext cx="2167122" cy="201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ile:Gullivers travels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457473"/>
            <a:ext cx="1728192" cy="143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délníkový popisek 18"/>
          <p:cNvSpPr/>
          <p:nvPr/>
        </p:nvSpPr>
        <p:spPr>
          <a:xfrm>
            <a:off x="5724128" y="2283718"/>
            <a:ext cx="1224136" cy="276999"/>
          </a:xfrm>
          <a:prstGeom prst="wedgeRectCallout">
            <a:avLst>
              <a:gd name="adj1" fmla="val -86345"/>
              <a:gd name="adj2" fmla="val -28482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200" b="1" smtClean="0">
                <a:latin typeface="Times New Roman" pitchFamily="18" charset="0"/>
                <a:cs typeface="Times New Roman" pitchFamily="18" charset="0"/>
              </a:rPr>
              <a:t>fantasy</a:t>
            </a:r>
            <a:endParaRPr lang="en-US" sz="12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6" y="526376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96336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853628"/>
              </p:ext>
            </p:extLst>
          </p:nvPr>
        </p:nvGraphicFramePr>
        <p:xfrm>
          <a:off x="395536" y="1265654"/>
          <a:ext cx="6840760" cy="332232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456384"/>
                <a:gridCol w="3384376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Jaké jsou typické znaky prózy?</a:t>
                      </a: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je psána ve verších, strofách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rýmuje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sdruženým rýmem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je psána ve větách, odstavcích,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kapitolách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je psána non-formou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Mezi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prozaické žánry </a:t>
                      </a:r>
                      <a:r>
                        <a:rPr lang="cs-CZ" sz="1600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nepatří</a:t>
                      </a:r>
                      <a:r>
                        <a:rPr lang="cs-CZ" sz="1600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romance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novela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povídka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</a:t>
                      </a: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román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Jakou formou je zpracován příběh Adriana </a:t>
                      </a:r>
                      <a:r>
                        <a:rPr lang="cs-CZ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Molea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autobiografie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deník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fantasy literatura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novela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 startAt="4"/>
                      </a:pP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Způsob, kdy autor vypráví román v 1. osobě, nazýváme: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uni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-forma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ich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-forma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er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-forma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non-forma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8028384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Evik\AppData\Local\Microsoft\Windows\Temporary Internet Files\Content.IE5\NOT8YG10\MC9004404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441" y="3324758"/>
            <a:ext cx="1827886" cy="150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0150" y="483518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1203598"/>
            <a:ext cx="8640960" cy="17281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Hanzová Marie, Žáček Jiří: Čítanka pro 8. ročník základní školy a tercii víceletého gymnázia, 1. vydání, Fragment, Havlíčkův Brod, 1998, ISBN 80-7200-196-3 	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Soukal Josef: Literární výchova pro 2. stupeň základní školy, 2.vydání, SPN, Praha 2009, ISBN 798-80-7235-438-2  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2, 5</a:t>
            </a:r>
            <a:endParaRPr lang="cs-CZ" sz="1200" dirty="0" smtClean="0">
              <a:latin typeface="Times New Roman" pitchFamily="18" charset="0"/>
              <a:cs typeface="Times New Roman" pitchFamily="18" charset="0"/>
              <a:hlinkClick r:id="rId4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://en.wikipedia.org/wiki/The_Secret_Diary_of_Adrian_Mole,_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Aged_13%C2%BE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en.wikipedia.org/wiki/File:Fahenheit451rb.jpg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en.wikipedia.org/wiki/File:Harry_Potter_Books.png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en.wikipedia.org/wiki/File:Gullivers_travels.jpg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brázky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 databáze klipart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0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8092</TotalTime>
  <Words>1443</Words>
  <Application>Microsoft Office PowerPoint</Application>
  <PresentationFormat>Předvádění na obrazovce (16:9)</PresentationFormat>
  <Paragraphs>191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36.1 Prozaické žánry</vt:lpstr>
      <vt:lpstr>36.2 Co již víme o próze?</vt:lpstr>
      <vt:lpstr>36.3 Jaké si řekneme nové termíny a názvy?</vt:lpstr>
      <vt:lpstr>36.4 Co si řekneme nového?</vt:lpstr>
      <vt:lpstr>36.5 Procvičení a příklady</vt:lpstr>
      <vt:lpstr>36.6 Něco navíc pro šikovné</vt:lpstr>
      <vt:lpstr>36.7 CLIL (Prose)</vt:lpstr>
      <vt:lpstr>36.8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270</cp:revision>
  <dcterms:created xsi:type="dcterms:W3CDTF">2010-10-18T18:21:56Z</dcterms:created>
  <dcterms:modified xsi:type="dcterms:W3CDTF">2012-06-07T10:24:42Z</dcterms:modified>
</cp:coreProperties>
</file>